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i2P+55opWbsb4SgiUgOeqk2+42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d7720fc5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5d7720fc5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d7720fc5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5d7720fc5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d7720fc5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5d7720fc5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d7720fc5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5d7720fc5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d7720fc5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5d7720fc5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d7720fc5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5d7720fc5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1721fb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5f1721fb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1721fb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5f1721fb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d746c42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5d746c42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d7720fc5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5d7720fc5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d7720fc5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5d7720fc5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d7720fc5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5d7720fc5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d7720fc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5d7720fc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d7720fc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5d7720fc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d7720fc5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5d7720fc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d7720fc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5d7720fc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744575"/>
            <a:ext cx="85206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lang="en" sz="2500"/>
              <a:t>Session  12</a:t>
            </a:r>
            <a:endParaRPr b="1"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99"/>
              <a:buNone/>
            </a:pPr>
            <a:r>
              <a:rPr b="1" lang="en" sz="2277"/>
              <a:t>Cyber Law with Equifax Case Study</a:t>
            </a:r>
            <a:endParaRPr b="1" sz="2277"/>
          </a:p>
        </p:txBody>
      </p:sp>
      <p:pic>
        <p:nvPicPr>
          <p:cNvPr id="57" name="Google Shape;5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200" y="1930475"/>
            <a:ext cx="5170179" cy="290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d7720fc5f_0_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Case Study: The Equifax Data Breach (2017)</a:t>
            </a:r>
            <a:endParaRPr/>
          </a:p>
        </p:txBody>
      </p:sp>
      <p:sp>
        <p:nvSpPr>
          <p:cNvPr id="114" name="Google Shape;114;g35d7720fc5f_0_139"/>
          <p:cNvSpPr txBox="1"/>
          <p:nvPr>
            <p:ph idx="1" type="body"/>
          </p:nvPr>
        </p:nvSpPr>
        <p:spPr>
          <a:xfrm>
            <a:off x="376125" y="1463875"/>
            <a:ext cx="657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Key Learnings from Equifax Case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Importance of timely patching and vulnerability management.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Internal compliance systems must ensure security best practices.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Organizations have a </a:t>
            </a:r>
            <a:r>
              <a:rPr b="1" lang="en" sz="1700">
                <a:solidFill>
                  <a:schemeClr val="dk1"/>
                </a:solidFill>
              </a:rPr>
              <a:t>legal obligation</a:t>
            </a:r>
            <a:r>
              <a:rPr lang="en" sz="1700">
                <a:solidFill>
                  <a:schemeClr val="dk1"/>
                </a:solidFill>
              </a:rPr>
              <a:t> to notify affected users.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Post-breach response and transparency are critical to reducing impact.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5" name="Google Shape;115;g35d7720fc5f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4338" y="303242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d7720fc5f_0_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Case Study: The Equifax Data Breach (2017)</a:t>
            </a:r>
            <a:endParaRPr/>
          </a:p>
        </p:txBody>
      </p:sp>
      <p:sp>
        <p:nvSpPr>
          <p:cNvPr id="121" name="Google Shape;121;g35d7720fc5f_0_160"/>
          <p:cNvSpPr txBox="1"/>
          <p:nvPr>
            <p:ph idx="1" type="body"/>
          </p:nvPr>
        </p:nvSpPr>
        <p:spPr>
          <a:xfrm>
            <a:off x="376125" y="1463875"/>
            <a:ext cx="630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Incident Management Process (Context: Equifax)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Detection</a:t>
            </a:r>
            <a:r>
              <a:rPr lang="en" sz="1700">
                <a:solidFill>
                  <a:schemeClr val="dk1"/>
                </a:solidFill>
              </a:rPr>
              <a:t> – Vulnerability remained unnoticed for months.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Containment</a:t>
            </a:r>
            <a:r>
              <a:rPr lang="en" sz="1700">
                <a:solidFill>
                  <a:schemeClr val="dk1"/>
                </a:solidFill>
              </a:rPr>
              <a:t> – Once discovered, breach mitigation began.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Investigation</a:t>
            </a:r>
            <a:r>
              <a:rPr lang="en" sz="1700">
                <a:solidFill>
                  <a:schemeClr val="dk1"/>
                </a:solidFill>
              </a:rPr>
              <a:t> – Scope of breach and entry point analyzed.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Notification</a:t>
            </a:r>
            <a:r>
              <a:rPr lang="en" sz="1700">
                <a:solidFill>
                  <a:schemeClr val="dk1"/>
                </a:solidFill>
              </a:rPr>
              <a:t> – Public disclosure and regulatory reports.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Compensation</a:t>
            </a:r>
            <a:r>
              <a:rPr lang="en" sz="1700">
                <a:solidFill>
                  <a:schemeClr val="dk1"/>
                </a:solidFill>
              </a:rPr>
              <a:t> – Affected users offered credit monitoring and damages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22" name="Google Shape;122;g35d7720fc5f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013" y="303242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d7720fc5f_0_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Case Study: The Equifax Data Breach (2017)</a:t>
            </a:r>
            <a:endParaRPr/>
          </a:p>
        </p:txBody>
      </p:sp>
      <p:sp>
        <p:nvSpPr>
          <p:cNvPr id="128" name="Google Shape;128;g35d7720fc5f_0_166"/>
          <p:cNvSpPr txBox="1"/>
          <p:nvPr>
            <p:ph idx="1" type="body"/>
          </p:nvPr>
        </p:nvSpPr>
        <p:spPr>
          <a:xfrm>
            <a:off x="376125" y="1463875"/>
            <a:ext cx="657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Compliance Reflection – Could It Be Prevented?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Patch Management Failure</a:t>
            </a:r>
            <a:r>
              <a:rPr lang="en" sz="1400">
                <a:solidFill>
                  <a:schemeClr val="dk1"/>
                </a:solidFill>
              </a:rPr>
              <a:t>: Yes, if regular patch management practices were followed, the vulnerability could have been mitigated.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Audit &amp; Testing Gaps</a:t>
            </a:r>
            <a:r>
              <a:rPr lang="en" sz="1400">
                <a:solidFill>
                  <a:schemeClr val="dk1"/>
                </a:solidFill>
              </a:rPr>
              <a:t>: Security audits and external penetration tests could have flagged the vulnerability in advance.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Compliance Weaknesses</a:t>
            </a:r>
            <a:r>
              <a:rPr lang="en" sz="1400">
                <a:solidFill>
                  <a:schemeClr val="dk1"/>
                </a:solidFill>
              </a:rPr>
              <a:t>: Weak oversight of compliance requirements allowed the issue to persist.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Communication Silos</a:t>
            </a:r>
            <a:r>
              <a:rPr lang="en" sz="1400">
                <a:solidFill>
                  <a:schemeClr val="dk1"/>
                </a:solidFill>
              </a:rPr>
              <a:t>: Poor coordination between IT and legal/compliance teams hindered effective governance.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Delayed Response</a:t>
            </a:r>
            <a:r>
              <a:rPr lang="en" sz="1400">
                <a:solidFill>
                  <a:schemeClr val="dk1"/>
                </a:solidFill>
              </a:rPr>
              <a:t>: Time taken to detect and respond worsened the impact.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Need for Proactive Culture</a:t>
            </a:r>
            <a:r>
              <a:rPr lang="en" sz="1400">
                <a:solidFill>
                  <a:schemeClr val="dk1"/>
                </a:solidFill>
              </a:rPr>
              <a:t>: A risk-aware and proactive cybersecurity culture could have prevented such negligence.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9" name="Google Shape;129;g35d7720fc5f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813" y="3108625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Types of Cybercrime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Hacking</a:t>
            </a:r>
            <a:r>
              <a:rPr lang="en" sz="1600">
                <a:solidFill>
                  <a:schemeClr val="dk1"/>
                </a:solidFill>
              </a:rPr>
              <a:t>: Unauthorized access to digital systems.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Phishing</a:t>
            </a:r>
            <a:r>
              <a:rPr lang="en" sz="1600">
                <a:solidFill>
                  <a:schemeClr val="dk1"/>
                </a:solidFill>
              </a:rPr>
              <a:t>: Fraudulent attempts to obtain sensitive information via deceptive emails or websites.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Ransomware</a:t>
            </a:r>
            <a:r>
              <a:rPr lang="en" sz="1600">
                <a:solidFill>
                  <a:schemeClr val="dk1"/>
                </a:solidFill>
              </a:rPr>
              <a:t>: Malicious software that locks access to systems/data until a ransom is paid.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Identity Theft</a:t>
            </a:r>
            <a:r>
              <a:rPr lang="en" sz="1600">
                <a:solidFill>
                  <a:schemeClr val="dk1"/>
                </a:solidFill>
              </a:rPr>
              <a:t>: Using someone else's personal data for fraud.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Cyberstalking &amp; Online Harassment</a:t>
            </a:r>
            <a:r>
              <a:rPr lang="en" sz="1600">
                <a:solidFill>
                  <a:schemeClr val="dk1"/>
                </a:solidFill>
              </a:rPr>
              <a:t>: Persistent online threats or harassment.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Online Fraud &amp; Financial Crimes</a:t>
            </a:r>
            <a:r>
              <a:rPr lang="en" sz="1600">
                <a:solidFill>
                  <a:schemeClr val="dk1"/>
                </a:solidFill>
              </a:rPr>
              <a:t>: E-commerce scams, fake digital transactions.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d7720fc5f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Punishments Under Law (India &amp; Global)</a:t>
            </a:r>
            <a:endParaRPr b="1"/>
          </a:p>
        </p:txBody>
      </p:sp>
      <p:sp>
        <p:nvSpPr>
          <p:cNvPr id="141" name="Google Shape;141;g35d7720fc5f_0_55"/>
          <p:cNvSpPr txBox="1"/>
          <p:nvPr>
            <p:ph idx="1" type="body"/>
          </p:nvPr>
        </p:nvSpPr>
        <p:spPr>
          <a:xfrm>
            <a:off x="311700" y="1114700"/>
            <a:ext cx="7808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India (IT Act, 2000):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Hacking: Up to 3 years imprisonment or fine up to Rs. 5 lakh.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Data Theft: Up to 3 years and/or fine.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Sending offensive messages: Up to 3 years.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Global (examples):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USA (CFAA)</a:t>
            </a:r>
            <a:r>
              <a:rPr lang="en" sz="1600">
                <a:solidFill>
                  <a:schemeClr val="dk1"/>
                </a:solidFill>
              </a:rPr>
              <a:t>: Hacking can result in up to 20 years imprisonment.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EU (GDPR)</a:t>
            </a:r>
            <a:r>
              <a:rPr lang="en" sz="1600">
                <a:solidFill>
                  <a:schemeClr val="dk1"/>
                </a:solidFill>
              </a:rPr>
              <a:t>: Non-compliance may lead to fines up to €20 million or 4% of global turnover.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d7720fc5f_0_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Cyber Law by Country Comparison</a:t>
            </a:r>
            <a:endParaRPr b="1"/>
          </a:p>
        </p:txBody>
      </p:sp>
      <p:pic>
        <p:nvPicPr>
          <p:cNvPr id="147" name="Google Shape;147;g35d7720fc5f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00" y="1245300"/>
            <a:ext cx="8082401" cy="36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Incident Response Process</a:t>
            </a:r>
            <a:endParaRPr b="1"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311700" y="1152475"/>
            <a:ext cx="7317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Managing a Security Breach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Detection</a:t>
            </a:r>
            <a:r>
              <a:rPr lang="en" sz="1100">
                <a:solidFill>
                  <a:schemeClr val="dk1"/>
                </a:solidFill>
              </a:rPr>
              <a:t> – Identify suspicious activity through monitoring or alerts.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Containment</a:t>
            </a:r>
            <a:r>
              <a:rPr lang="en" sz="1100">
                <a:solidFill>
                  <a:schemeClr val="dk1"/>
                </a:solidFill>
              </a:rPr>
              <a:t> – Isolate affected systems to prevent spread.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Investigation</a:t>
            </a:r>
            <a:r>
              <a:rPr lang="en" sz="1100">
                <a:solidFill>
                  <a:schemeClr val="dk1"/>
                </a:solidFill>
              </a:rPr>
              <a:t> – Collect forensic evidence and determine cause.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Notification</a:t>
            </a:r>
            <a:r>
              <a:rPr lang="en" sz="1100">
                <a:solidFill>
                  <a:schemeClr val="dk1"/>
                </a:solidFill>
              </a:rPr>
              <a:t> – Inform stakeholders, regulators, and possibly the public.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Remediation</a:t>
            </a:r>
            <a:r>
              <a:rPr lang="en" sz="1100">
                <a:solidFill>
                  <a:schemeClr val="dk1"/>
                </a:solidFill>
              </a:rPr>
              <a:t> – Patch vulnerabilities, update systems, and resecure environment.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Review &amp; Audit</a:t>
            </a:r>
            <a:r>
              <a:rPr lang="en" sz="1100">
                <a:solidFill>
                  <a:schemeClr val="dk1"/>
                </a:solidFill>
              </a:rPr>
              <a:t> – Assess the incident, improve policies, and prepare reports.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2750" y="2611050"/>
            <a:ext cx="2249299" cy="224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d7720fc5f_0_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Future Trends: Where Are Cyber Laws Headed?</a:t>
            </a:r>
            <a:endParaRPr b="1"/>
          </a:p>
        </p:txBody>
      </p:sp>
      <p:sp>
        <p:nvSpPr>
          <p:cNvPr id="160" name="Google Shape;160;g35d7720fc5f_0_47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1500">
                <a:solidFill>
                  <a:schemeClr val="dk1"/>
                </a:solidFill>
              </a:rPr>
              <a:t>Stronger Global Regulations:</a:t>
            </a:r>
            <a:r>
              <a:rPr lang="en" sz="1500">
                <a:solidFill>
                  <a:schemeClr val="dk1"/>
                </a:solidFill>
              </a:rPr>
              <a:t> Nations adopting comprehensive data protection laws (e.g., India’s Digital Personal Data Protection Act).</a:t>
            </a:r>
            <a:endParaRPr sz="15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1500">
                <a:solidFill>
                  <a:schemeClr val="dk1"/>
                </a:solidFill>
              </a:rPr>
              <a:t>AI &amp; Ethics Regulation:</a:t>
            </a:r>
            <a:r>
              <a:rPr lang="en" sz="1500">
                <a:solidFill>
                  <a:schemeClr val="dk1"/>
                </a:solidFill>
              </a:rPr>
              <a:t> Addressing ethical concerns in AI decision-making.</a:t>
            </a:r>
            <a:endParaRPr sz="15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1500">
                <a:solidFill>
                  <a:schemeClr val="dk1"/>
                </a:solidFill>
              </a:rPr>
              <a:t>Cross-Border Data Jurisdiction:</a:t>
            </a:r>
            <a:r>
              <a:rPr lang="en" sz="1500">
                <a:solidFill>
                  <a:schemeClr val="dk1"/>
                </a:solidFill>
              </a:rPr>
              <a:t> Managing data hosted in foreign countries.</a:t>
            </a:r>
            <a:endParaRPr sz="15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1500">
                <a:solidFill>
                  <a:schemeClr val="dk1"/>
                </a:solidFill>
              </a:rPr>
              <a:t>Cybercrime Treaties:</a:t>
            </a:r>
            <a:r>
              <a:rPr lang="en" sz="1500">
                <a:solidFill>
                  <a:schemeClr val="dk1"/>
                </a:solidFill>
              </a:rPr>
              <a:t> International frameworks like the Budapest Convention are expanding.</a:t>
            </a:r>
            <a:endParaRPr sz="15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1500">
                <a:solidFill>
                  <a:schemeClr val="dk1"/>
                </a:solidFill>
              </a:rPr>
              <a:t>Increased Corporate Liability:</a:t>
            </a:r>
            <a:r>
              <a:rPr lang="en" sz="1500">
                <a:solidFill>
                  <a:schemeClr val="dk1"/>
                </a:solidFill>
              </a:rPr>
              <a:t> Executives held responsible for security lapses.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f1721fb79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35f1721fb7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5f1721fb7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35f1721fb79_0_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5f1721fb79_0_0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What was the key vulnerability that led to the Equifax data breach in 2017?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Weak passwords in user accounts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Phishing attacks on employees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An unpatched software flaw in Apache Struts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Malware from external USB devices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 C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2"/>
            </a:pPr>
            <a:r>
              <a:rPr b="1" lang="en" sz="1100">
                <a:solidFill>
                  <a:schemeClr val="dk1"/>
                </a:solidFill>
              </a:rPr>
              <a:t>Under cyber law, what is a major consequence of non-compliance with data protection regulations like GDPR?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Suspension of internet services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Immediate company shutdown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Financial penalties and regulatory scrutiny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Mandatory password resets for users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 Answer: C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70" name="Google Shape;170;g35f1721fb79_0_0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1721fb79_0_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35f1721fb79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35f1721fb79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35f1721fb79_0_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35f1721fb79_0_9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3"/>
            </a:pPr>
            <a:r>
              <a:rPr b="1" lang="en" sz="1100">
                <a:solidFill>
                  <a:schemeClr val="dk1"/>
                </a:solidFill>
              </a:rPr>
              <a:t>What does the “Notification” step in the incident response process involve?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Deleting all affected data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Informing stakeholders, regulators, and possibly the public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Rebooting all compromised systems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Restoring the company’s reputation via advertising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 B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4"/>
            </a:pPr>
            <a:r>
              <a:rPr b="1" lang="en" sz="1100">
                <a:solidFill>
                  <a:schemeClr val="dk1"/>
                </a:solidFill>
              </a:rPr>
              <a:t>In cyber law, what is the primary purpose of legal frameworks like the IT Act and GDPR?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To encourage cloud storage usage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To penalize users for slow internet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To protect digital rights and regulate cybercrimes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To promote software development skills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 Answer: C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5"/>
            </a:pPr>
            <a:r>
              <a:rPr b="1" lang="en" sz="1100">
                <a:solidFill>
                  <a:schemeClr val="dk1"/>
                </a:solidFill>
              </a:rPr>
              <a:t>What ethical concern was central to the Facebook–Cambridge Analytica scandal?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Copyright infringement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Data misuse without user consent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Selling fake products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Excessive advertising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 Answer: B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80" name="Google Shape;180;g35f1721fb79_0_9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Learning Outcomes :</a:t>
            </a:r>
            <a:endParaRPr b="1"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6200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By the end of this session, you will: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Explain how the use of computing can raise legal and ethical concerns.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Analyze multiple real-world cases under cyber law frameworks.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Assess an organization's cybersecurity policies and compliance status.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Describe the incident response process for handling security breaches.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0900" y="1408200"/>
            <a:ext cx="2327100" cy="23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d746c4238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86" name="Google Shape;186;g35d746c4238_0_15"/>
          <p:cNvSpPr txBox="1"/>
          <p:nvPr>
            <p:ph idx="1" type="body"/>
          </p:nvPr>
        </p:nvSpPr>
        <p:spPr>
          <a:xfrm>
            <a:off x="311700" y="124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chemeClr val="dk1"/>
                </a:solidFill>
              </a:rPr>
              <a:t>Wrap-Up: The Role of Cyber Law in Digital Society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Cyber laws protect </a:t>
            </a:r>
            <a:r>
              <a:rPr b="1" lang="en" sz="1300">
                <a:solidFill>
                  <a:schemeClr val="dk1"/>
                </a:solidFill>
              </a:rPr>
              <a:t>rights, data, and infrastructure</a:t>
            </a:r>
            <a:r>
              <a:rPr lang="en" sz="1300">
                <a:solidFill>
                  <a:schemeClr val="dk1"/>
                </a:solidFill>
              </a:rPr>
              <a:t> in the digital domain.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Ethical computing goes hand-in-hand with legal compliance.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Case studies illustrate the </a:t>
            </a:r>
            <a:r>
              <a:rPr b="1" lang="en" sz="1300">
                <a:solidFill>
                  <a:schemeClr val="dk1"/>
                </a:solidFill>
              </a:rPr>
              <a:t>real-world consequences</a:t>
            </a:r>
            <a:r>
              <a:rPr lang="en" sz="1300">
                <a:solidFill>
                  <a:schemeClr val="dk1"/>
                </a:solidFill>
              </a:rPr>
              <a:t> of poor security or unethical behavior.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Every organization must assess its </a:t>
            </a:r>
            <a:r>
              <a:rPr b="1" lang="en" sz="1300">
                <a:solidFill>
                  <a:schemeClr val="dk1"/>
                </a:solidFill>
              </a:rPr>
              <a:t>cybersecurity status</a:t>
            </a:r>
            <a:r>
              <a:rPr lang="en" sz="1300">
                <a:solidFill>
                  <a:schemeClr val="dk1"/>
                </a:solidFill>
              </a:rPr>
              <a:t> and prepare for incident response.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As digital threats grow, so must our </a:t>
            </a:r>
            <a:r>
              <a:rPr b="1" lang="en" sz="1300">
                <a:solidFill>
                  <a:schemeClr val="dk1"/>
                </a:solidFill>
              </a:rPr>
              <a:t>legal awareness and proactive governance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35d7720fc5f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35d7720fc5f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35d7720fc5f_0_71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</a:rPr>
              <a:t>Quiz</a:t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it's time to apply your knowledge! Click the link below to take an interactive quiz in the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Streamlit app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quiz will test your understanding of </a:t>
            </a:r>
            <a:r>
              <a:rPr b="1" lang="en">
                <a:solidFill>
                  <a:schemeClr val="dk1"/>
                </a:solidFill>
              </a:rPr>
              <a:t>Cyber Law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its importance in </a:t>
            </a:r>
            <a:r>
              <a:rPr b="1" lang="en">
                <a:solidFill>
                  <a:schemeClr val="dk1"/>
                </a:solidFill>
              </a:rPr>
              <a:t>Cyber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Approach the Quiz: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Your Answers Carefully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Think about how different authentication methods work and how they help secure information and systems.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Your Knowledge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quiz will help you check how well you understand how </a:t>
            </a:r>
            <a:r>
              <a:rPr lang="en">
                <a:solidFill>
                  <a:schemeClr val="dk1"/>
                </a:solidFill>
              </a:rPr>
              <a:t>Cyber Law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protects your data and prevents unauthorized access.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here to start the quiz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" sz="1100" u="none">
                <a:solidFill>
                  <a:srgbClr val="1B786F"/>
                </a:solidFill>
              </a:rPr>
              <a:t>https://www.asianlaws.org/cyber-law-quiz.php</a:t>
            </a:r>
            <a:endParaRPr b="1" i="0" sz="1100" u="sng" cap="none" strike="noStrike">
              <a:solidFill>
                <a:srgbClr val="1B786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35d7720fc5f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35d7720fc5f_0_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35d7720fc5f_0_123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</a:rPr>
              <a:t>Mock </a:t>
            </a:r>
            <a:r>
              <a:rPr b="1" lang="en" sz="2500">
                <a:solidFill>
                  <a:schemeClr val="dk1"/>
                </a:solidFill>
              </a:rPr>
              <a:t>Quiz : Cyber Law Knowledge Check</a:t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1. What does GDPR stand for?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a) General Data Protection Regulation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b) Global Digital Protection Rule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c) General Digital Protection Rights</a:t>
            </a:r>
            <a:br>
              <a:rPr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a)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2. Which of the following is considered a cybercrime?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a) Online shopping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b) Hacking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c) Blogging</a:t>
            </a:r>
            <a:br>
              <a:rPr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What is the punishment for identity theft under the IT Act (India)?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a) 6 months imprisonment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b) 3 years imprisonment and/or fine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c) No punishment</a:t>
            </a:r>
            <a:br>
              <a:rPr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b)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35d7720fc5f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35d7720fc5f_0_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35d7720fc5f_0_132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</a:rPr>
              <a:t>Mock Quiz : Cyber Law Knowledge Check…</a:t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4. Which international treaty covers global cooperation in cybercrime investigation?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a) Hague Convention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b) Budapest Convention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c) Vienna Convention</a:t>
            </a:r>
            <a:br>
              <a:rPr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Who enforces GDPR in the European Union?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a) INTERPOL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b) European Cyber Bureau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c) Data Protection Authorities</a:t>
            </a:r>
            <a:br>
              <a:rPr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Understand 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614"/>
              <a:buNone/>
            </a:pPr>
            <a:r>
              <a:rPr lang="en" sz="2244"/>
              <a:t>What You Will Explore:</a:t>
            </a:r>
            <a:endParaRPr sz="2244"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1700" y="322425"/>
            <a:ext cx="2618949" cy="26189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3672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Cyber Law Basics</a:t>
            </a:r>
            <a:br>
              <a:rPr b="1"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 What constitutes a cybercrime? Overview of legal principles governing IT.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Legal &amp; Ethical Concerns in Computing</a:t>
            </a:r>
            <a:br>
              <a:rPr b="1"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 Privacy violations, unauthorized access, data misuse.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Cybersecurity Compliance &amp; Policy</a:t>
            </a:r>
            <a:br>
              <a:rPr b="1"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 How organizations align with laws like GDPR, IT Act, HIPAA.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Case Analysis</a:t>
            </a:r>
            <a:br>
              <a:rPr b="1"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 Breakdown of landmark cases—Sony PSN hack, Equifax breach, Aadhaar privacy challenge.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Incident Management</a:t>
            </a:r>
            <a:br>
              <a:rPr b="1"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 How to respond to a breach: detection, containment, notification, and recovery.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Cyber Law?</a:t>
            </a:r>
            <a:endParaRPr b="1"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30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400">
                <a:solidFill>
                  <a:schemeClr val="dk1"/>
                </a:solidFill>
              </a:rPr>
              <a:t>Cyber Law</a:t>
            </a:r>
            <a:r>
              <a:rPr lang="en" sz="1400">
                <a:solidFill>
                  <a:schemeClr val="dk1"/>
                </a:solidFill>
              </a:rPr>
              <a:t> governs digital activities such as data access, internet use, software, digital communication, and cybercrime.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400">
                <a:solidFill>
                  <a:schemeClr val="dk1"/>
                </a:solidFill>
              </a:rPr>
              <a:t>It provides the </a:t>
            </a:r>
            <a:r>
              <a:rPr b="1" lang="en" sz="1400">
                <a:solidFill>
                  <a:schemeClr val="dk1"/>
                </a:solidFill>
              </a:rPr>
              <a:t>legal framework</a:t>
            </a:r>
            <a:r>
              <a:rPr lang="en" sz="1400">
                <a:solidFill>
                  <a:schemeClr val="dk1"/>
                </a:solidFill>
              </a:rPr>
              <a:t> to address unauthorized access, hacking, privacy violations, identity theft, and data breaches.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400">
                <a:solidFill>
                  <a:schemeClr val="dk1"/>
                </a:solidFill>
              </a:rPr>
              <a:t>Enforced through various national and international statutes (e.g., IT Act 2000 – India, GDPR – EU).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400">
                <a:solidFill>
                  <a:schemeClr val="dk1"/>
                </a:solidFill>
              </a:rPr>
              <a:t>Cyber Ethics</a:t>
            </a:r>
            <a:r>
              <a:rPr lang="en" sz="1400">
                <a:solidFill>
                  <a:schemeClr val="dk1"/>
                </a:solidFill>
              </a:rPr>
              <a:t> involve the responsible and lawful use of digital technology.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400">
                <a:solidFill>
                  <a:schemeClr val="dk1"/>
                </a:solidFill>
              </a:rPr>
              <a:t>Essential to ensure </a:t>
            </a:r>
            <a:r>
              <a:rPr b="1" lang="en" sz="1400">
                <a:solidFill>
                  <a:schemeClr val="dk1"/>
                </a:solidFill>
              </a:rPr>
              <a:t>accountability, security, and trust</a:t>
            </a:r>
            <a:r>
              <a:rPr lang="en" sz="1400">
                <a:solidFill>
                  <a:schemeClr val="dk1"/>
                </a:solidFill>
              </a:rPr>
              <a:t> in the digital age.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d7720fc5f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Do Cyber Laws Operate?</a:t>
            </a:r>
            <a:endParaRPr b="1"/>
          </a:p>
        </p:txBody>
      </p:sp>
      <p:sp>
        <p:nvSpPr>
          <p:cNvPr id="83" name="Google Shape;83;g35d7720fc5f_0_5"/>
          <p:cNvSpPr txBox="1"/>
          <p:nvPr>
            <p:ph idx="1" type="body"/>
          </p:nvPr>
        </p:nvSpPr>
        <p:spPr>
          <a:xfrm>
            <a:off x="311700" y="1152475"/>
            <a:ext cx="830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Policy Enforcement:</a:t>
            </a:r>
            <a:r>
              <a:rPr lang="en" sz="1500">
                <a:solidFill>
                  <a:schemeClr val="dk1"/>
                </a:solidFill>
              </a:rPr>
              <a:t> Organizations must comply with data protection laws and internal policies.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Incident Response:</a:t>
            </a:r>
            <a:r>
              <a:rPr lang="en" sz="1500">
                <a:solidFill>
                  <a:schemeClr val="dk1"/>
                </a:solidFill>
              </a:rPr>
              <a:t> Laws guide how to report, investigate, and recover from breaches.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Legal Accountability:</a:t>
            </a:r>
            <a:r>
              <a:rPr lang="en" sz="1500">
                <a:solidFill>
                  <a:schemeClr val="dk1"/>
                </a:solidFill>
              </a:rPr>
              <a:t> Laws define penalties for cyber offenses (fines, imprisonment, sanctions).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Forensics &amp; Evidence Collection:</a:t>
            </a:r>
            <a:r>
              <a:rPr lang="en" sz="1500">
                <a:solidFill>
                  <a:schemeClr val="dk1"/>
                </a:solidFill>
              </a:rPr>
              <a:t> Legal standards dictate admissibility of digital evidence.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Cross-Border Enforcement:</a:t>
            </a:r>
            <a:r>
              <a:rPr lang="en" sz="1500">
                <a:solidFill>
                  <a:schemeClr val="dk1"/>
                </a:solidFill>
              </a:rPr>
              <a:t> Mutual legal assistance treaties (MLATs) are used for international crimes.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d7720fc5f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Types of Legal and Ethical Issues in Computing</a:t>
            </a:r>
            <a:endParaRPr b="1"/>
          </a:p>
        </p:txBody>
      </p:sp>
      <p:sp>
        <p:nvSpPr>
          <p:cNvPr id="89" name="Google Shape;89;g35d7720fc5f_0_10"/>
          <p:cNvSpPr txBox="1"/>
          <p:nvPr>
            <p:ph idx="1" type="body"/>
          </p:nvPr>
        </p:nvSpPr>
        <p:spPr>
          <a:xfrm>
            <a:off x="311700" y="1152475"/>
            <a:ext cx="830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Unauthorized Access:</a:t>
            </a:r>
            <a:r>
              <a:rPr lang="en" sz="1600">
                <a:solidFill>
                  <a:schemeClr val="dk1"/>
                </a:solidFill>
              </a:rPr>
              <a:t> Hacking or accessing systems without permission.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Data Theft &amp; Privacy Violation:</a:t>
            </a:r>
            <a:r>
              <a:rPr lang="en" sz="1600">
                <a:solidFill>
                  <a:schemeClr val="dk1"/>
                </a:solidFill>
              </a:rPr>
              <a:t> Breaching personal or financial information.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Software Piracy:</a:t>
            </a:r>
            <a:r>
              <a:rPr lang="en" sz="1600">
                <a:solidFill>
                  <a:schemeClr val="dk1"/>
                </a:solidFill>
              </a:rPr>
              <a:t> Use or distribution of unlicensed software.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Defamation &amp; Cyberbullying:</a:t>
            </a:r>
            <a:r>
              <a:rPr lang="en" sz="1600">
                <a:solidFill>
                  <a:schemeClr val="dk1"/>
                </a:solidFill>
              </a:rPr>
              <a:t> Using digital platforms to harass or damage reputation.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Intellectual Property Violations:</a:t>
            </a:r>
            <a:r>
              <a:rPr lang="en" sz="1600">
                <a:solidFill>
                  <a:schemeClr val="dk1"/>
                </a:solidFill>
              </a:rPr>
              <a:t> Unauthorized use of copyrighted content, trademarks, or patents.</a:t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d7720fc5f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2075"/>
              <a:buNone/>
            </a:pPr>
            <a:r>
              <a:rPr b="1" lang="en"/>
              <a:t>Impacts : </a:t>
            </a:r>
            <a:r>
              <a:rPr b="1" lang="en" sz="2355"/>
              <a:t>Legal and Organizational Impacts of Cyber Incidents</a:t>
            </a:r>
            <a:endParaRPr b="1" sz="2355"/>
          </a:p>
        </p:txBody>
      </p:sp>
      <p:sp>
        <p:nvSpPr>
          <p:cNvPr id="95" name="Google Shape;95;g35d7720fc5f_0_15"/>
          <p:cNvSpPr txBox="1"/>
          <p:nvPr>
            <p:ph idx="1" type="body"/>
          </p:nvPr>
        </p:nvSpPr>
        <p:spPr>
          <a:xfrm>
            <a:off x="311700" y="1152475"/>
            <a:ext cx="830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1500">
                <a:solidFill>
                  <a:schemeClr val="dk1"/>
                </a:solidFill>
              </a:rPr>
              <a:t>Reputation Damage:</a:t>
            </a:r>
            <a:r>
              <a:rPr lang="en" sz="1500">
                <a:solidFill>
                  <a:schemeClr val="dk1"/>
                </a:solidFill>
              </a:rPr>
              <a:t> Loss of public trust due to breaches or poor incident handling.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1500">
                <a:solidFill>
                  <a:schemeClr val="dk1"/>
                </a:solidFill>
              </a:rPr>
              <a:t>Financial Penalties:</a:t>
            </a:r>
            <a:r>
              <a:rPr lang="en" sz="1500">
                <a:solidFill>
                  <a:schemeClr val="dk1"/>
                </a:solidFill>
              </a:rPr>
              <a:t> Legal fines for non-compliance (e.g., GDPR violations up to €20M).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1500">
                <a:solidFill>
                  <a:schemeClr val="dk1"/>
                </a:solidFill>
              </a:rPr>
              <a:t>Operational Disruption:</a:t>
            </a:r>
            <a:r>
              <a:rPr lang="en" sz="1500">
                <a:solidFill>
                  <a:schemeClr val="dk1"/>
                </a:solidFill>
              </a:rPr>
              <a:t> Downtime during forensic investigation and recovery.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1500">
                <a:solidFill>
                  <a:schemeClr val="dk1"/>
                </a:solidFill>
              </a:rPr>
              <a:t>Regulatory Scrutiny:</a:t>
            </a:r>
            <a:r>
              <a:rPr lang="en" sz="1500">
                <a:solidFill>
                  <a:schemeClr val="dk1"/>
                </a:solidFill>
              </a:rPr>
              <a:t> Increased oversight after reported incidents.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1500">
                <a:solidFill>
                  <a:schemeClr val="dk1"/>
                </a:solidFill>
              </a:rPr>
              <a:t>Loss of Business:</a:t>
            </a:r>
            <a:r>
              <a:rPr lang="en" sz="1500">
                <a:solidFill>
                  <a:schemeClr val="dk1"/>
                </a:solidFill>
              </a:rPr>
              <a:t> Clients may leave due to poor security posture or ethics.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d7720fc5f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Real World Example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614"/>
              <a:buNone/>
            </a:pPr>
            <a:r>
              <a:rPr lang="en" sz="2244"/>
              <a:t>Case Study: Facebook–Cambridge Analytica Scandal</a:t>
            </a:r>
            <a:endParaRPr sz="2244"/>
          </a:p>
        </p:txBody>
      </p:sp>
      <p:sp>
        <p:nvSpPr>
          <p:cNvPr id="101" name="Google Shape;101;g35d7720fc5f_0_20"/>
          <p:cNvSpPr txBox="1"/>
          <p:nvPr>
            <p:ph idx="1" type="body"/>
          </p:nvPr>
        </p:nvSpPr>
        <p:spPr>
          <a:xfrm>
            <a:off x="311700" y="1302825"/>
            <a:ext cx="830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What Happened?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Data from over 87 million users was harvested via Facebook and used for political advertising without consent.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Legal Outcome: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Facebook was fined $5 billion by the FTC for violating users' privacy rights.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Key Legal/Ethical Issues: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Consent and transparency in data collection.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Misuse of digital platforms for manipulation.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Organizational responsibility for third-party access.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300">
                <a:solidFill>
                  <a:schemeClr val="dk1"/>
                </a:solidFill>
              </a:rPr>
              <a:t>Learning Point: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Reinforces the need for </a:t>
            </a:r>
            <a:r>
              <a:rPr b="1" lang="en" sz="1300">
                <a:solidFill>
                  <a:schemeClr val="dk1"/>
                </a:solidFill>
              </a:rPr>
              <a:t>strict compliance and ethical governance</a:t>
            </a:r>
            <a:r>
              <a:rPr lang="en" sz="1300">
                <a:solidFill>
                  <a:schemeClr val="dk1"/>
                </a:solidFill>
              </a:rPr>
              <a:t> in digital platforms.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Case Study Overview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Case Study: The Equifax Data Breach (2017)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376125" y="1463875"/>
            <a:ext cx="6305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What Happened?</a:t>
            </a:r>
            <a:br>
              <a:rPr b="1"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 Sensitive data of 147 million individuals was exposed due to an unpatched Apache Struts vulnerability.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Legal Implications:</a:t>
            </a:r>
            <a:br>
              <a:rPr b="1"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 Equifax was fined $700 million for failing to protect consumer data—highlighting duty of care and breach notification failures.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Key Learnings:</a:t>
            </a:r>
            <a:endParaRPr b="1" sz="1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Importance of timely patching.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Need for internal controls and compliance.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Legal obligation to notify and compensate affected users.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975" y="1513725"/>
            <a:ext cx="2655725" cy="3348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