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Mon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1" roundtripDataSignature="AMtx7mggcp4AD6TdbicAAiNE4i+4GW+n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e0f344c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35e0f344ce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d72f3ef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35d72f3ef5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d72f3ef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35d72f3ef59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d72f3ef5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5d72f3ef59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d72f3ef5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5d72f3ef59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d72f3ef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5d72f3ef5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f168545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5f1685453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f1685453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35f16854539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d72f3ef5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35d72f3ef59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github.com/radhakrishnan-omotec/omotec-repo/tree/main/CYBERSECURITY-9-COD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beinternetawesome.withgoogle.com/en_in/interland/landing/tower-of-treasur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drive.google.com/file/d/1Fdrd2SlfbWaVMevnbtYFm2tbnZuhAdu-/view?usp=drive_link" TargetMode="External"/><Relationship Id="rId6" Type="http://schemas.openxmlformats.org/officeDocument/2006/relationships/hyperlink" Target="https://drive.google.com/file/d/1Fdrd2SlfbWaVMevnbtYFm2tbnZuhAdu-/view?usp=driv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www.vpnranks.com/blog/phishing-future-projections-report/" TargetMode="External"/><Relationship Id="rId6" Type="http://schemas.openxmlformats.org/officeDocument/2006/relationships/hyperlink" Target="https://swoopnow.com/user-authentication/" TargetMode="External"/><Relationship Id="rId7" Type="http://schemas.openxmlformats.org/officeDocument/2006/relationships/image" Target="../media/image9.png"/><Relationship Id="rId8"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hyperlink" Target="https://www.idrnd.ai/two-factor-authentication/" TargetMode="External"/><Relationship Id="rId6" Type="http://schemas.openxmlformats.org/officeDocument/2006/relationships/hyperlink" Target="https://www.idrnd.ai/voice-biometrics/" TargetMode="External"/><Relationship Id="rId7" Type="http://schemas.openxmlformats.org/officeDocument/2006/relationships/hyperlink" Target="https://techcrunch.com/2019/05/20/google-data-two-factor-security/" TargetMode="External"/><Relationship Id="rId8"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56" name="Google Shape;56;p1"/>
          <p:cNvSpPr txBox="1"/>
          <p:nvPr/>
        </p:nvSpPr>
        <p:spPr>
          <a:xfrm>
            <a:off x="1593750" y="488050"/>
            <a:ext cx="5956500" cy="1215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100"/>
              <a:buFont typeface="Arial"/>
              <a:buNone/>
            </a:pPr>
            <a:r>
              <a:rPr b="1" i="0" lang="en" sz="2500" u="none" cap="none" strike="noStrike">
                <a:solidFill>
                  <a:srgbClr val="000000"/>
                </a:solidFill>
                <a:latin typeface="Arial"/>
                <a:ea typeface="Arial"/>
                <a:cs typeface="Arial"/>
                <a:sym typeface="Arial"/>
              </a:rPr>
              <a:t>Session  1</a:t>
            </a:r>
            <a:endParaRPr b="1" i="0" sz="25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t/>
            </a:r>
            <a:endParaRPr b="1" i="0" sz="21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rgbClr val="000000"/>
                </a:solidFill>
                <a:latin typeface="Arial"/>
                <a:ea typeface="Arial"/>
                <a:cs typeface="Arial"/>
                <a:sym typeface="Arial"/>
              </a:rPr>
              <a:t>Cyber Fundamentals - Authentication Basics</a:t>
            </a:r>
            <a:endParaRPr b="1" i="0" sz="2100" u="none" cap="none" strike="noStrike">
              <a:solidFill>
                <a:srgbClr val="000000"/>
              </a:solidFill>
              <a:latin typeface="Arial"/>
              <a:ea typeface="Arial"/>
              <a:cs typeface="Arial"/>
              <a:sym typeface="Arial"/>
            </a:endParaRPr>
          </a:p>
        </p:txBody>
      </p:sp>
      <p:pic>
        <p:nvPicPr>
          <p:cNvPr id="57" name="Google Shape;57;p1"/>
          <p:cNvPicPr preferRelativeResize="0"/>
          <p:nvPr/>
        </p:nvPicPr>
        <p:blipFill rotWithShape="1">
          <a:blip r:embed="rId5">
            <a:alphaModFix/>
          </a:blip>
          <a:srcRect b="0" l="0" r="0" t="0"/>
          <a:stretch/>
        </p:blipFill>
        <p:spPr>
          <a:xfrm>
            <a:off x="1718775" y="1728348"/>
            <a:ext cx="5706450" cy="3035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1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0" name="Google Shape;130;p1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pic>
        <p:nvPicPr>
          <p:cNvPr id="131" name="Google Shape;131;p10"/>
          <p:cNvPicPr preferRelativeResize="0"/>
          <p:nvPr/>
        </p:nvPicPr>
        <p:blipFill rotWithShape="1">
          <a:blip r:embed="rId5">
            <a:alphaModFix/>
          </a:blip>
          <a:srcRect b="0" l="0" r="0" t="0"/>
          <a:stretch/>
        </p:blipFill>
        <p:spPr>
          <a:xfrm>
            <a:off x="901888" y="467225"/>
            <a:ext cx="7340227" cy="4128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37" name="Google Shape;137;p1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38" name="Google Shape;138;p11"/>
          <p:cNvSpPr txBox="1"/>
          <p:nvPr/>
        </p:nvSpPr>
        <p:spPr>
          <a:xfrm>
            <a:off x="167625" y="236500"/>
            <a:ext cx="8210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303640"/>
                </a:solidFill>
                <a:highlight>
                  <a:srgbClr val="FFFFFF"/>
                </a:highlight>
                <a:latin typeface="Arial"/>
                <a:ea typeface="Arial"/>
                <a:cs typeface="Arial"/>
                <a:sym typeface="Arial"/>
              </a:rPr>
              <a:t>5 Common Authentication Types</a:t>
            </a:r>
            <a:endParaRPr b="1" i="0" sz="1700" u="none" cap="none" strike="noStrike">
              <a:solidFill>
                <a:srgbClr val="303640"/>
              </a:solidFill>
              <a:highlight>
                <a:srgbClr val="FFFFFF"/>
              </a:highlight>
              <a:latin typeface="Arial"/>
              <a:ea typeface="Arial"/>
              <a:cs typeface="Arial"/>
              <a:sym typeface="Arial"/>
            </a:endParaRPr>
          </a:p>
          <a:p>
            <a:pPr indent="0" lvl="0" marL="0" marR="0" rtl="0" algn="l">
              <a:lnSpc>
                <a:spcPct val="115000"/>
              </a:lnSpc>
              <a:spcBef>
                <a:spcPts val="23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500"/>
              </a:spcAft>
              <a:buClr>
                <a:srgbClr val="000000"/>
              </a:buClr>
              <a:buSzPts val="1300"/>
              <a:buFont typeface="Arial"/>
              <a:buNone/>
            </a:pPr>
            <a:r>
              <a:t/>
            </a:r>
            <a:endParaRPr b="1" i="0" sz="1300" u="none" cap="none" strike="noStrike">
              <a:solidFill>
                <a:srgbClr val="303640"/>
              </a:solidFill>
              <a:highlight>
                <a:srgbClr val="FFFFFF"/>
              </a:highlight>
              <a:latin typeface="Arial"/>
              <a:ea typeface="Arial"/>
              <a:cs typeface="Arial"/>
              <a:sym typeface="Arial"/>
            </a:endParaRPr>
          </a:p>
        </p:txBody>
      </p:sp>
      <p:sp>
        <p:nvSpPr>
          <p:cNvPr id="139" name="Google Shape;139;p11"/>
          <p:cNvSpPr txBox="1"/>
          <p:nvPr/>
        </p:nvSpPr>
        <p:spPr>
          <a:xfrm>
            <a:off x="188250" y="670625"/>
            <a:ext cx="8767500" cy="396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highlight>
                  <a:srgbClr val="FFFFFF"/>
                </a:highlight>
                <a:latin typeface="Arial"/>
                <a:ea typeface="Arial"/>
                <a:cs typeface="Arial"/>
                <a:sym typeface="Arial"/>
              </a:rPr>
              <a:t>5. Token-based authentication</a:t>
            </a:r>
            <a:endParaRPr b="1" i="0" sz="12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Token-based authentication technologies enable users to enter their credentials once and receive a unique encrypted string of random characters in exchange. You can then use the token to access protected systems instead of entering your credentials all over again. The digital token proves that you already have access permission. Use cases of token-based authentication include RESTful APIs that are used by multiple frameworks and clients.</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700"/>
              </a:spcBef>
              <a:spcAft>
                <a:spcPts val="0"/>
              </a:spcAft>
              <a:buClr>
                <a:srgbClr val="000000"/>
              </a:buClr>
              <a:buSzPts val="1100"/>
              <a:buFont typeface="Arial"/>
              <a:buNone/>
            </a:pPr>
            <a:r>
              <a:t/>
            </a:r>
            <a:endParaRPr b="1" i="0" sz="1100" u="none" cap="none" strike="noStrike">
              <a:solidFill>
                <a:srgbClr val="303640"/>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650"/>
              <a:buFont typeface="Arial"/>
              <a:buNone/>
            </a:pPr>
            <a:r>
              <a:t/>
            </a:r>
            <a:endParaRPr b="0" i="0" sz="1650" u="none" cap="none" strike="noStrike">
              <a:solidFill>
                <a:srgbClr val="303640"/>
              </a:solidFill>
              <a:highlight>
                <a:srgbClr val="FFFFFF"/>
              </a:highlight>
              <a:latin typeface="Arial"/>
              <a:ea typeface="Arial"/>
              <a:cs typeface="Arial"/>
              <a:sym typeface="Arial"/>
            </a:endParaRPr>
          </a:p>
        </p:txBody>
      </p:sp>
      <p:pic>
        <p:nvPicPr>
          <p:cNvPr id="140" name="Google Shape;140;p11"/>
          <p:cNvPicPr preferRelativeResize="0"/>
          <p:nvPr/>
        </p:nvPicPr>
        <p:blipFill rotWithShape="1">
          <a:blip r:embed="rId5">
            <a:alphaModFix/>
          </a:blip>
          <a:srcRect b="6956" l="13186" r="15497" t="11569"/>
          <a:stretch/>
        </p:blipFill>
        <p:spPr>
          <a:xfrm>
            <a:off x="2547638" y="2098975"/>
            <a:ext cx="4048724" cy="260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35e0f344ce3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46" name="Google Shape;146;g35e0f344ce3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47" name="Google Shape;147;g35e0f344ce3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ctr">
              <a:lnSpc>
                <a:spcPct val="200000"/>
              </a:lnSpc>
              <a:spcBef>
                <a:spcPts val="1200"/>
              </a:spcBef>
              <a:spcAft>
                <a:spcPts val="0"/>
              </a:spcAft>
              <a:buClr>
                <a:schemeClr val="dk1"/>
              </a:buClr>
              <a:buSzPts val="1100"/>
              <a:buFont typeface="Arial"/>
              <a:buNone/>
            </a:pPr>
            <a:r>
              <a:rPr b="1" lang="en" sz="2000">
                <a:solidFill>
                  <a:schemeClr val="dk1"/>
                </a:solidFill>
              </a:rPr>
              <a:t>PYTHON PRACTICAL ACTIVITY ( </a:t>
            </a:r>
            <a:r>
              <a:rPr b="1" lang="en" sz="2000" u="sng">
                <a:solidFill>
                  <a:schemeClr val="hlink"/>
                </a:solidFill>
                <a:hlinkClick r:id="rId5"/>
              </a:rPr>
              <a:t>Code Link</a:t>
            </a:r>
            <a:r>
              <a:rPr b="1" lang="en" sz="2000">
                <a:solidFill>
                  <a:schemeClr val="dk1"/>
                </a:solidFill>
              </a:rPr>
              <a:t> )</a:t>
            </a:r>
            <a:endParaRPr b="1" sz="2000">
              <a:solidFill>
                <a:schemeClr val="dk1"/>
              </a:solidFill>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(Password Strength Checker)</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2 </a:t>
            </a:r>
            <a:r>
              <a:rPr b="1" lang="en" sz="1800">
                <a:solidFill>
                  <a:schemeClr val="dk1"/>
                </a:solidFill>
                <a:highlight>
                  <a:srgbClr val="B7B7B7"/>
                </a:highlight>
              </a:rPr>
              <a:t>( Multi-Factor Authentication Simulation )</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3</a:t>
            </a:r>
            <a:r>
              <a:rPr b="1" lang="en" sz="1800">
                <a:solidFill>
                  <a:schemeClr val="dk1"/>
                </a:solidFill>
                <a:highlight>
                  <a:srgbClr val="B7B7B7"/>
                </a:highlight>
              </a:rPr>
              <a:t> ( Fingerprint Biometric Mock )</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4 </a:t>
            </a:r>
            <a:r>
              <a:rPr b="1" lang="en" sz="1800">
                <a:solidFill>
                  <a:schemeClr val="dk1"/>
                </a:solidFill>
                <a:highlight>
                  <a:srgbClr val="B7B7B7"/>
                </a:highlight>
              </a:rPr>
              <a:t>( Token-Based Authentication Demo )</a:t>
            </a:r>
            <a:endParaRPr sz="1800">
              <a:solidFill>
                <a:schemeClr val="dk1"/>
              </a:solidFill>
              <a:highlight>
                <a:srgbClr val="B7B7B7"/>
              </a:highlight>
            </a:endParaRPr>
          </a:p>
          <a:p>
            <a:pPr indent="0" lvl="0" marL="0" rtl="0" algn="l">
              <a:lnSpc>
                <a:spcPct val="200000"/>
              </a:lnSpc>
              <a:spcBef>
                <a:spcPts val="1200"/>
              </a:spcBef>
              <a:spcAft>
                <a:spcPts val="0"/>
              </a:spcAft>
              <a:buClr>
                <a:schemeClr val="dk1"/>
              </a:buClr>
              <a:buSzPts val="1100"/>
              <a:buFont typeface="Arial"/>
              <a:buNone/>
            </a:pPr>
            <a:r>
              <a:rPr b="1" lang="en" sz="1800">
                <a:solidFill>
                  <a:schemeClr val="dk1"/>
                </a:solidFill>
              </a:rPr>
              <a:t>Practical Activity # 5 </a:t>
            </a:r>
            <a:r>
              <a:rPr b="1" lang="en" sz="1800">
                <a:solidFill>
                  <a:schemeClr val="dk1"/>
                </a:solidFill>
                <a:highlight>
                  <a:srgbClr val="B7B7B7"/>
                </a:highlight>
              </a:rPr>
              <a:t>( Authentication Audit Log Generator )</a:t>
            </a:r>
            <a:endParaRPr sz="1800">
              <a:solidFill>
                <a:schemeClr val="dk1"/>
              </a:solidFill>
              <a:highlight>
                <a:srgbClr val="B7B7B7"/>
              </a:highlight>
            </a:endParaRPr>
          </a:p>
          <a:p>
            <a:pPr indent="0" lvl="0" marL="0" marR="0" rtl="0" algn="l">
              <a:lnSpc>
                <a:spcPct val="200000"/>
              </a:lnSpc>
              <a:spcBef>
                <a:spcPts val="1200"/>
              </a:spcBef>
              <a:spcAft>
                <a:spcPts val="0"/>
              </a:spcAft>
              <a:buClr>
                <a:schemeClr val="dk1"/>
              </a:buClr>
              <a:buSzPts val="1100"/>
              <a:buFont typeface="Arial"/>
              <a:buNone/>
            </a:pPr>
            <a:r>
              <a:t/>
            </a:r>
            <a:endParaRPr b="1" sz="1800">
              <a:solidFill>
                <a:schemeClr val="dk1"/>
              </a:solidFill>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Clr>
                <a:srgbClr val="000000"/>
              </a:buClr>
              <a:buSzPts val="1000"/>
              <a:buFont typeface="Arial"/>
              <a:buNone/>
            </a:pPr>
            <a:r>
              <a:t/>
            </a:r>
            <a:endParaRPr b="0" i="0" sz="1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53" name="Google Shape;153;p1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54" name="Google Shape;154;p12"/>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1 </a:t>
            </a:r>
            <a:r>
              <a:rPr b="1" lang="en" sz="1800">
                <a:solidFill>
                  <a:schemeClr val="dk1"/>
                </a:solidFill>
                <a:highlight>
                  <a:srgbClr val="B7B7B7"/>
                </a:highlight>
              </a:rPr>
              <a:t>(Password Strength Checker)</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Demonstrates how strong passwords can protect against brute-force and dictionary attacks.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re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check_password_strength(password):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print("\n🔐 Checking password strength...")</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len(password) &lt; 8:</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Too short! Minimum 8 characters recommended.")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elif not re.search("[A-Z]",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Add at least one uppercase letter.")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elif not re.search("[0-9]",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Include at least one number.")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elif not re.search("[!@#$%^&amp;*()_+]",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Include at least one special character.")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Strong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password = input("Enter your password to test: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check_password_strength(password)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g35d72f3ef59_0_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0" name="Google Shape;160;g35d72f3ef59_0_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61" name="Google Shape;161;g35d72f3ef59_0_9"/>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a:t>
            </a:r>
            <a:r>
              <a:rPr b="1" lang="en" sz="1800">
                <a:solidFill>
                  <a:schemeClr val="dk1"/>
                </a:solidFill>
              </a:rPr>
              <a:t>2 </a:t>
            </a:r>
            <a:r>
              <a:rPr b="1" lang="en" sz="1800">
                <a:solidFill>
                  <a:schemeClr val="dk1"/>
                </a:solidFill>
                <a:highlight>
                  <a:srgbClr val="B7B7B7"/>
                </a:highlight>
              </a:rPr>
              <a:t>( Multi-Factor Authentication Simulation )</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Simulates MFA by combining password and OTP verification.</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random</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generate_otp():</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str(random.randint(100000, 999999))</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correct_password = "CyberSecure123!"</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 Multi-Factor Authentication Simulation")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pwd = input("Enter your password: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if pwd == correct_password: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otp = generate_otp()</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print(f"Your OTP is: {otp} (simulate this being sent to your phone)")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entered_otp = input("Enter the OTP: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entered_otp == otp:</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Access granted!")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Incorrect OTP. Access denied.")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Wrong password. Access denied.")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g35d72f3ef59_0_1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67" name="Google Shape;167;g35d72f3ef59_0_1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68" name="Google Shape;168;g35d72f3ef59_0_15"/>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a:t>
            </a:r>
            <a:r>
              <a:rPr b="1" lang="en" sz="1800">
                <a:solidFill>
                  <a:schemeClr val="dk1"/>
                </a:solidFill>
              </a:rPr>
              <a:t>3</a:t>
            </a:r>
            <a:r>
              <a:rPr b="1" lang="en" sz="1800">
                <a:solidFill>
                  <a:schemeClr val="dk1"/>
                </a:solidFill>
                <a:highlight>
                  <a:srgbClr val="B7B7B7"/>
                </a:highlight>
              </a:rPr>
              <a:t> ( Fingerprint Biometric Mock )</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Mimics how biometric fingerprint matching could be checked.</a:t>
            </a:r>
            <a:endParaRPr>
              <a:solidFill>
                <a:schemeClr val="dk1"/>
              </a:solidFill>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stored_fingerprints =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"student1": "ABC123XYZ",</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"student2": "JHG456QWE",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 Biometric Authentication Simulator")</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username = input("Enter username: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fingerprint = input("Scan fingerprint (enter hash string):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if username in stored_fingerprints and stored_fingerprints[username] == fingerprint:</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Biometric Match! Access Granted.")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Biometric Mismatch. Access Denied.")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35d72f3ef59_0_2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74" name="Google Shape;174;g35d72f3ef59_0_21"/>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75" name="Google Shape;175;g35d72f3ef59_0_21"/>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a:t>
            </a:r>
            <a:r>
              <a:rPr b="1" lang="en" sz="1800">
                <a:solidFill>
                  <a:schemeClr val="dk1"/>
                </a:solidFill>
              </a:rPr>
              <a:t>4 </a:t>
            </a:r>
            <a:r>
              <a:rPr b="1" lang="en" sz="1800">
                <a:solidFill>
                  <a:schemeClr val="dk1"/>
                </a:solidFill>
                <a:highlight>
                  <a:srgbClr val="B7B7B7"/>
                </a:highlight>
              </a:rPr>
              <a:t>( Token-Based Authentication Demo )</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Shows how session tokens replace re-entering passwords</a:t>
            </a:r>
            <a:endParaRPr b="1">
              <a:solidFill>
                <a:schemeClr val="dk1"/>
              </a:solidFill>
            </a:endParaRPr>
          </a:p>
          <a:p>
            <a:pPr indent="0" lvl="0" marL="0" marR="0" rtl="0" algn="l">
              <a:lnSpc>
                <a:spcPct val="115000"/>
              </a:lnSpc>
              <a:spcBef>
                <a:spcPts val="14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import uuid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authenticate_user(username,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username == "admin" and password == "admin123":</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str(uuid.uuid4())</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None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 Token-Based Authentication")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user = input("Username: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pwd = input("Password: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token = authenticate_user(user, pwd)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if token: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print(f"✅ Login successful! Your session token is: {token}")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print("Use this token to access further resources securely.")</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Authentication failed.")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g35d72f3ef59_0_2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1" name="Google Shape;181;g35d72f3ef59_0_2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82" name="Google Shape;182;g35d72f3ef59_0_27"/>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1800">
                <a:solidFill>
                  <a:schemeClr val="dk1"/>
                </a:solidFill>
              </a:rPr>
              <a:t>Practical Activity # </a:t>
            </a:r>
            <a:r>
              <a:rPr b="1" lang="en" sz="1800">
                <a:solidFill>
                  <a:schemeClr val="dk1"/>
                </a:solidFill>
              </a:rPr>
              <a:t>5 </a:t>
            </a:r>
            <a:r>
              <a:rPr b="1" lang="en" sz="1800">
                <a:solidFill>
                  <a:schemeClr val="dk1"/>
                </a:solidFill>
                <a:highlight>
                  <a:srgbClr val="B7B7B7"/>
                </a:highlight>
              </a:rPr>
              <a:t>( Authentication Audit Log Generator )</a:t>
            </a:r>
            <a:endParaRPr b="0" i="0" sz="1800" u="none" cap="none" strike="noStrike">
              <a:solidFill>
                <a:schemeClr val="dk1"/>
              </a:solidFill>
              <a:highlight>
                <a:srgbClr val="B7B7B7"/>
              </a:highlight>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lang="en">
                <a:solidFill>
                  <a:schemeClr val="dk1"/>
                </a:solidFill>
              </a:rPr>
              <a:t>💡 Simulates tracking login attempts — shows importance for cybersecurity visibility.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from datetime import datetime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log =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def login(username, password):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timestamp = datetime.now().strftime("%Y-%m-%d %H:%M:%S")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success = username == "user1" and password == "Secure!456"</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log.append(f"{timestamp} | User: {username} | {'Success' if success else 'Failed'}")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return success</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 Authentication Log Simulation")</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for _ in range(3):</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uname = input("Username: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pwd = input("Password: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if login(uname, pwd):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Login successful.")</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else:</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        print("❌ Login failed.")</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print("\n🔍 Authentication Log:")</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lang="en" sz="1100">
                <a:solidFill>
                  <a:schemeClr val="dk1"/>
                </a:solidFill>
                <a:latin typeface="Courier New"/>
                <a:ea typeface="Courier New"/>
                <a:cs typeface="Courier New"/>
                <a:sym typeface="Courier New"/>
              </a:rPr>
              <a:t>for entry in log:</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100">
                <a:solidFill>
                  <a:schemeClr val="dk1"/>
                </a:solidFill>
                <a:latin typeface="Courier New"/>
                <a:ea typeface="Courier New"/>
                <a:cs typeface="Courier New"/>
                <a:sym typeface="Courier New"/>
              </a:rPr>
              <a:t>    print(entry)</a:t>
            </a:r>
            <a:endParaRPr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100">
              <a:solidFill>
                <a:schemeClr val="dk1"/>
              </a:solidFill>
              <a:latin typeface="Courier New"/>
              <a:ea typeface="Courier New"/>
              <a:cs typeface="Courier New"/>
              <a:sym typeface="Courier New"/>
            </a:endParaRPr>
          </a:p>
          <a:p>
            <a:pPr indent="0" lvl="0" marL="0" marR="0" rtl="0" algn="l">
              <a:lnSpc>
                <a:spcPct val="115000"/>
              </a:lnSpc>
              <a:spcBef>
                <a:spcPts val="0"/>
              </a:spcBef>
              <a:spcAft>
                <a:spcPts val="0"/>
              </a:spcAft>
              <a:buNone/>
            </a:pP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35d72f3ef59_0_0"/>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88" name="Google Shape;188;g35d72f3ef59_0_0"/>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89" name="Google Shape;189;g35d72f3ef59_0_0"/>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2500">
                <a:solidFill>
                  <a:schemeClr val="dk1"/>
                </a:solidFill>
              </a:rPr>
              <a:t>Quiz</a:t>
            </a:r>
            <a:endParaRPr b="1" i="0" sz="2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Now it's time to apply your knowledge! Click the link below to take an interactive quiz in the </a:t>
            </a:r>
            <a:r>
              <a:rPr b="1" i="0" lang="en" sz="1400" u="none" cap="none" strike="noStrike">
                <a:solidFill>
                  <a:schemeClr val="dk1"/>
                </a:solidFill>
                <a:latin typeface="Arial"/>
                <a:ea typeface="Arial"/>
                <a:cs typeface="Arial"/>
                <a:sym typeface="Arial"/>
              </a:rPr>
              <a:t>Streamlit app</a:t>
            </a:r>
            <a:r>
              <a:rPr b="0" i="0" lang="en" sz="1400" u="none" cap="none" strike="noStrike">
                <a:solidFill>
                  <a:schemeClr val="dk1"/>
                </a:solidFill>
                <a:latin typeface="Arial"/>
                <a:ea typeface="Arial"/>
                <a:cs typeface="Arial"/>
                <a:sym typeface="Arial"/>
              </a:rPr>
              <a:t>. This quiz will test your understanding of </a:t>
            </a:r>
            <a:r>
              <a:rPr b="1" i="0" lang="en" sz="1400" u="none" cap="none" strike="noStrike">
                <a:solidFill>
                  <a:schemeClr val="dk1"/>
                </a:solidFill>
                <a:latin typeface="Arial"/>
                <a:ea typeface="Arial"/>
                <a:cs typeface="Arial"/>
                <a:sym typeface="Arial"/>
              </a:rPr>
              <a:t>Authentication Basics</a:t>
            </a:r>
            <a:r>
              <a:rPr b="0" i="0" lang="en" sz="1400" u="none" cap="none" strike="noStrike">
                <a:solidFill>
                  <a:schemeClr val="dk1"/>
                </a:solidFill>
                <a:latin typeface="Arial"/>
                <a:ea typeface="Arial"/>
                <a:cs typeface="Arial"/>
                <a:sym typeface="Arial"/>
              </a:rPr>
              <a:t> and its importance in </a:t>
            </a:r>
            <a:r>
              <a:rPr b="1" i="0" lang="en" sz="1400" u="none" cap="none" strike="noStrike">
                <a:solidFill>
                  <a:schemeClr val="dk1"/>
                </a:solidFill>
                <a:latin typeface="Arial"/>
                <a:ea typeface="Arial"/>
                <a:cs typeface="Arial"/>
                <a:sym typeface="Arial"/>
              </a:rPr>
              <a:t>Information Security</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chemeClr val="dk1"/>
              </a:buClr>
              <a:buSzPts val="1100"/>
              <a:buFont typeface="Arial"/>
              <a:buNone/>
            </a:pPr>
            <a:r>
              <a:rPr b="1" i="0" lang="en" sz="1400" u="none" cap="none" strike="noStrike">
                <a:solidFill>
                  <a:schemeClr val="dk1"/>
                </a:solidFill>
                <a:latin typeface="Arial"/>
                <a:ea typeface="Arial"/>
                <a:cs typeface="Arial"/>
                <a:sym typeface="Arial"/>
              </a:rPr>
              <a:t>How to Approach the Quiz:</a:t>
            </a:r>
            <a:endParaRPr b="1" i="0" sz="1400" u="none" cap="none" strike="noStrike">
              <a:solidFill>
                <a:schemeClr val="dk1"/>
              </a:solidFill>
              <a:latin typeface="Arial"/>
              <a:ea typeface="Arial"/>
              <a:cs typeface="Arial"/>
              <a:sym typeface="Arial"/>
            </a:endParaRPr>
          </a:p>
          <a:p>
            <a:pPr indent="-317500" lvl="0" marL="457200" marR="0" rtl="0" algn="l">
              <a:lnSpc>
                <a:spcPct val="115000"/>
              </a:lnSpc>
              <a:spcBef>
                <a:spcPts val="120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Understand Authentication</a:t>
            </a:r>
            <a:r>
              <a:rPr b="0" i="0" lang="en" sz="1400" u="none" cap="none" strike="noStrike">
                <a:solidFill>
                  <a:schemeClr val="dk1"/>
                </a:solidFill>
                <a:latin typeface="Arial"/>
                <a:ea typeface="Arial"/>
                <a:cs typeface="Arial"/>
                <a:sym typeface="Arial"/>
              </a:rPr>
              <a:t>: Make sure you understand the basic principles of </a:t>
            </a:r>
            <a:r>
              <a:rPr b="1" i="0" lang="en" sz="1400" u="none" cap="none" strike="noStrike">
                <a:solidFill>
                  <a:schemeClr val="dk1"/>
                </a:solidFill>
                <a:latin typeface="Arial"/>
                <a:ea typeface="Arial"/>
                <a:cs typeface="Arial"/>
                <a:sym typeface="Arial"/>
              </a:rPr>
              <a:t>Authentication</a:t>
            </a:r>
            <a:r>
              <a:rPr b="0" i="0" lang="en" sz="1400" u="none" cap="none" strike="noStrike">
                <a:solidFill>
                  <a:schemeClr val="dk1"/>
                </a:solidFill>
                <a:latin typeface="Arial"/>
                <a:ea typeface="Arial"/>
                <a:cs typeface="Arial"/>
                <a:sym typeface="Arial"/>
              </a:rPr>
              <a:t>, which is the process of verifying someone's identity. This can include methods like passwords, biometric scans, or security tokens.</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Choose Your Answers Carefully</a:t>
            </a:r>
            <a:r>
              <a:rPr b="0" i="0" lang="en" sz="1400" u="none" cap="none" strike="noStrike">
                <a:solidFill>
                  <a:schemeClr val="dk1"/>
                </a:solidFill>
                <a:latin typeface="Arial"/>
                <a:ea typeface="Arial"/>
                <a:cs typeface="Arial"/>
                <a:sym typeface="Arial"/>
              </a:rPr>
              <a:t>: Think about how different authentication methods work and how they help secure information and systems.</a:t>
            </a:r>
            <a:endParaRPr b="0" i="0" sz="14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 sz="1400" u="none" cap="none" strike="noStrike">
                <a:solidFill>
                  <a:schemeClr val="dk1"/>
                </a:solidFill>
                <a:latin typeface="Arial"/>
                <a:ea typeface="Arial"/>
                <a:cs typeface="Arial"/>
                <a:sym typeface="Arial"/>
              </a:rPr>
              <a:t>Test Your Knowledge</a:t>
            </a:r>
            <a:r>
              <a:rPr b="0" i="0" lang="en" sz="1400" u="none" cap="none" strike="noStrike">
                <a:solidFill>
                  <a:schemeClr val="dk1"/>
                </a:solidFill>
                <a:latin typeface="Arial"/>
                <a:ea typeface="Arial"/>
                <a:cs typeface="Arial"/>
                <a:sym typeface="Arial"/>
              </a:rPr>
              <a:t>: The quiz will help you check how well you understand how authentication protects your data and prevents unauthorized access.</a:t>
            </a:r>
            <a:br>
              <a:rPr b="0" i="0" lang="en"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400"/>
              <a:buFont typeface="Arial"/>
              <a:buNone/>
            </a:pPr>
            <a:r>
              <a:rPr b="1" i="0" lang="en" sz="1400" u="none" cap="none" strike="noStrike">
                <a:solidFill>
                  <a:schemeClr val="dk1"/>
                </a:solidFill>
                <a:latin typeface="Arial"/>
                <a:ea typeface="Arial"/>
                <a:cs typeface="Arial"/>
                <a:sym typeface="Arial"/>
              </a:rPr>
              <a:t>Click here to start the quiz</a:t>
            </a:r>
            <a:r>
              <a:rPr b="0" i="0" lang="en" sz="1100" u="none" cap="none" strike="noStrike">
                <a:solidFill>
                  <a:schemeClr val="dk1"/>
                </a:solidFill>
                <a:latin typeface="Arial"/>
                <a:ea typeface="Arial"/>
                <a:cs typeface="Arial"/>
                <a:sym typeface="Arial"/>
              </a:rPr>
              <a:t>:</a:t>
            </a:r>
            <a:r>
              <a:rPr b="0" i="0" lang="en" sz="1100" u="sng" cap="none" strike="noStrike">
                <a:solidFill>
                  <a:schemeClr val="hlink"/>
                </a:solidFill>
                <a:latin typeface="Arial"/>
                <a:ea typeface="Arial"/>
                <a:cs typeface="Arial"/>
                <a:sym typeface="Arial"/>
                <a:hlinkClick r:id="rId5"/>
              </a:rPr>
              <a:t> https://beinternetawesome.withgoogle.com/en_in/interland/landing/tower-of-treasure</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5f16854539_0_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5" name="Google Shape;195;g35f16854539_0_0"/>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196" name="Google Shape;196;g35f16854539_0_0"/>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197" name="Google Shape;197;g35f16854539_0_0"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198" name="Google Shape;198;g35f16854539_0_0"/>
          <p:cNvSpPr txBox="1"/>
          <p:nvPr/>
        </p:nvSpPr>
        <p:spPr>
          <a:xfrm>
            <a:off x="79825" y="1077175"/>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What is the main purpose of authentication in cybersecurity?</a:t>
            </a:r>
            <a:endParaRPr b="1"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A) To encrypt all files on the system</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B) To verify the identity of users or systems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 To block access to public websites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D) To upgrade operating systems</a:t>
            </a:r>
            <a:endParaRPr sz="1100">
              <a:solidFill>
                <a:schemeClr val="dk1"/>
              </a:solidFill>
            </a:endParaRPr>
          </a:p>
          <a:p>
            <a:pPr indent="0" lvl="0" marL="0" marR="0" rtl="0" algn="l">
              <a:lnSpc>
                <a:spcPct val="100000"/>
              </a:lnSpc>
              <a:spcBef>
                <a:spcPts val="1200"/>
              </a:spcBef>
              <a:spcAft>
                <a:spcPts val="0"/>
              </a:spcAft>
              <a:buClr>
                <a:schemeClr val="dk1"/>
              </a:buClr>
              <a:buSzPts val="1100"/>
              <a:buFont typeface="Arial"/>
              <a:buNone/>
            </a:pPr>
            <a:r>
              <a:rPr b="1" lang="en" sz="1100">
                <a:solidFill>
                  <a:schemeClr val="dk1"/>
                </a:solidFill>
              </a:rPr>
              <a:t>Answer:</a:t>
            </a:r>
            <a:r>
              <a:rPr lang="en" sz="1100">
                <a:solidFill>
                  <a:schemeClr val="dk1"/>
                </a:solidFill>
              </a:rPr>
              <a:t> B</a:t>
            </a:r>
            <a:endParaRPr sz="1100">
              <a:solidFill>
                <a:schemeClr val="dk1"/>
              </a:solidFill>
            </a:endParaRPr>
          </a:p>
          <a:p>
            <a:pPr indent="0" lvl="0" marL="0" marR="0" rtl="0" algn="l">
              <a:lnSpc>
                <a:spcPct val="100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Which of the following is an example of biometric authentication?</a:t>
            </a:r>
            <a:endParaRPr b="1"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A) Password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B) OTP sent via SMS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 Fingerprint scan</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D) Security token</a:t>
            </a:r>
            <a:endParaRPr sz="1100">
              <a:solidFill>
                <a:schemeClr val="dk1"/>
              </a:solidFill>
            </a:endParaRPr>
          </a:p>
          <a:p>
            <a:pPr indent="0" lvl="0" marL="0" marR="0" rtl="0" algn="l">
              <a:lnSpc>
                <a:spcPct val="100000"/>
              </a:lnSpc>
              <a:spcBef>
                <a:spcPts val="1200"/>
              </a:spcBef>
              <a:spcAft>
                <a:spcPts val="1200"/>
              </a:spcAft>
              <a:buClr>
                <a:srgbClr val="000000"/>
              </a:buClr>
              <a:buSzPts val="1100"/>
              <a:buFont typeface="Arial"/>
              <a:buNone/>
            </a:pPr>
            <a:r>
              <a:rPr b="1" lang="en" sz="1100">
                <a:solidFill>
                  <a:schemeClr val="dk1"/>
                </a:solidFill>
              </a:rPr>
              <a:t>Answer:</a:t>
            </a:r>
            <a:r>
              <a:rPr lang="en" sz="1100">
                <a:solidFill>
                  <a:schemeClr val="dk1"/>
                </a:solidFill>
              </a:rPr>
              <a:t> C</a:t>
            </a:r>
            <a:endParaRPr b="1" sz="1200">
              <a:solidFill>
                <a:srgbClr val="FF0000"/>
              </a:solidFill>
            </a:endParaRPr>
          </a:p>
        </p:txBody>
      </p:sp>
      <p:sp>
        <p:nvSpPr>
          <p:cNvPr id="199" name="Google Shape;199;g35f16854539_0_0"/>
          <p:cNvSpPr txBox="1"/>
          <p:nvPr/>
        </p:nvSpPr>
        <p:spPr>
          <a:xfrm>
            <a:off x="79825" y="4174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3" name="Google Shape;63;p2"/>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64" name="Google Shape;64;p2"/>
          <p:cNvSpPr txBox="1"/>
          <p:nvPr/>
        </p:nvSpPr>
        <p:spPr>
          <a:xfrm>
            <a:off x="140525" y="320050"/>
            <a:ext cx="3422400" cy="364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Arial"/>
                <a:ea typeface="Arial"/>
                <a:cs typeface="Arial"/>
                <a:sym typeface="Arial"/>
              </a:rPr>
              <a:t>Learning Outcomes :</a:t>
            </a:r>
            <a:endParaRPr b="0" i="0" sz="1800" u="none" cap="none" strike="noStrike">
              <a:solidFill>
                <a:schemeClr val="dk1"/>
              </a:solidFill>
              <a:latin typeface="Arial"/>
              <a:ea typeface="Arial"/>
              <a:cs typeface="Arial"/>
              <a:sym typeface="Arial"/>
            </a:endParaRPr>
          </a:p>
        </p:txBody>
      </p:sp>
      <p:sp>
        <p:nvSpPr>
          <p:cNvPr id="65" name="Google Shape;65;p2"/>
          <p:cNvSpPr txBox="1"/>
          <p:nvPr/>
        </p:nvSpPr>
        <p:spPr>
          <a:xfrm>
            <a:off x="0" y="1069025"/>
            <a:ext cx="9661800" cy="1908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2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Explain how authentication measures protect devices and information from unauthorized</a:t>
            </a:r>
            <a:endParaRPr b="0" i="0" sz="1600" u="none" cap="none" strike="noStrike">
              <a:solidFill>
                <a:schemeClr val="dk1"/>
              </a:solidFill>
              <a:latin typeface="Arial"/>
              <a:ea typeface="Arial"/>
              <a:cs typeface="Arial"/>
              <a:sym typeface="Arial"/>
            </a:endParaRPr>
          </a:p>
          <a:p>
            <a:pPr indent="0" lvl="0" marL="457200" marR="0" rtl="0" algn="l">
              <a:lnSpc>
                <a:spcPct val="2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 access.</a:t>
            </a:r>
            <a:endParaRPr b="0" i="0" sz="1600" u="none" cap="none" strike="noStrike">
              <a:solidFill>
                <a:schemeClr val="dk1"/>
              </a:solidFill>
              <a:latin typeface="Arial"/>
              <a:ea typeface="Arial"/>
              <a:cs typeface="Arial"/>
              <a:sym typeface="Arial"/>
            </a:endParaRPr>
          </a:p>
          <a:p>
            <a:pPr indent="-330200" lvl="0" marL="457200" marR="0" rtl="0" algn="l">
              <a:lnSpc>
                <a:spcPct val="2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Explore common authentication methods (passwords, biometrics, tokens).</a:t>
            </a:r>
            <a:endParaRPr b="0" i="0" sz="1600" u="none" cap="none" strike="noStrike">
              <a:solidFill>
                <a:schemeClr val="dk1"/>
              </a:solidFill>
              <a:latin typeface="Arial"/>
              <a:ea typeface="Arial"/>
              <a:cs typeface="Arial"/>
              <a:sym typeface="Arial"/>
            </a:endParaRPr>
          </a:p>
          <a:p>
            <a:pPr indent="-330200" lvl="0" marL="457200" marR="0" rtl="0" algn="l">
              <a:lnSpc>
                <a:spcPct val="200000"/>
              </a:lnSpc>
              <a:spcBef>
                <a:spcPts val="0"/>
              </a:spcBef>
              <a:spcAft>
                <a:spcPts val="0"/>
              </a:spcAft>
              <a:buClr>
                <a:schemeClr val="dk1"/>
              </a:buClr>
              <a:buSzPts val="1600"/>
              <a:buFont typeface="Arial"/>
              <a:buChar char="➢"/>
            </a:pPr>
            <a:r>
              <a:rPr b="0" i="0" lang="en" sz="1600" u="none" cap="none" strike="noStrike">
                <a:solidFill>
                  <a:schemeClr val="dk1"/>
                </a:solidFill>
                <a:latin typeface="Arial"/>
                <a:ea typeface="Arial"/>
                <a:cs typeface="Arial"/>
                <a:sym typeface="Arial"/>
              </a:rPr>
              <a:t>Introduction to authentication methods and their role in cybersecurity.</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5f16854539_0_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g35f16854539_0_9"/>
          <p:cNvPicPr preferRelativeResize="0"/>
          <p:nvPr/>
        </p:nvPicPr>
        <p:blipFill rotWithShape="1">
          <a:blip r:embed="rId3">
            <a:alphaModFix/>
          </a:blip>
          <a:srcRect b="0" l="0" r="0" t="0"/>
          <a:stretch/>
        </p:blipFill>
        <p:spPr>
          <a:xfrm>
            <a:off x="0" y="53225"/>
            <a:ext cx="9144000" cy="5143500"/>
          </a:xfrm>
          <a:prstGeom prst="rect">
            <a:avLst/>
          </a:prstGeom>
          <a:noFill/>
          <a:ln>
            <a:noFill/>
          </a:ln>
        </p:spPr>
      </p:pic>
      <p:pic>
        <p:nvPicPr>
          <p:cNvPr id="206" name="Google Shape;206;g35f16854539_0_9"/>
          <p:cNvPicPr preferRelativeResize="0"/>
          <p:nvPr/>
        </p:nvPicPr>
        <p:blipFill rotWithShape="1">
          <a:blip r:embed="rId4">
            <a:alphaModFix/>
          </a:blip>
          <a:srcRect b="0" l="0" r="0" t="0"/>
          <a:stretch/>
        </p:blipFill>
        <p:spPr>
          <a:xfrm>
            <a:off x="8669075" y="177376"/>
            <a:ext cx="474925" cy="270200"/>
          </a:xfrm>
          <a:prstGeom prst="rect">
            <a:avLst/>
          </a:prstGeom>
          <a:noFill/>
          <a:ln>
            <a:noFill/>
          </a:ln>
        </p:spPr>
      </p:pic>
      <p:pic>
        <p:nvPicPr>
          <p:cNvPr id="207" name="Google Shape;207;g35f16854539_0_9" title="New Omo LOGO.png"/>
          <p:cNvPicPr preferRelativeResize="0"/>
          <p:nvPr/>
        </p:nvPicPr>
        <p:blipFill rotWithShape="1">
          <a:blip r:embed="rId5">
            <a:alphaModFix/>
          </a:blip>
          <a:srcRect b="0" l="0" r="0" t="0"/>
          <a:stretch/>
        </p:blipFill>
        <p:spPr>
          <a:xfrm>
            <a:off x="8123550" y="180300"/>
            <a:ext cx="1020449" cy="355726"/>
          </a:xfrm>
          <a:prstGeom prst="rect">
            <a:avLst/>
          </a:prstGeom>
          <a:noFill/>
          <a:ln>
            <a:noFill/>
          </a:ln>
        </p:spPr>
      </p:pic>
      <p:sp>
        <p:nvSpPr>
          <p:cNvPr id="208" name="Google Shape;208;g35f16854539_0_9"/>
          <p:cNvSpPr txBox="1"/>
          <p:nvPr/>
        </p:nvSpPr>
        <p:spPr>
          <a:xfrm>
            <a:off x="79825" y="703775"/>
            <a:ext cx="8742000" cy="3219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100">
                <a:solidFill>
                  <a:schemeClr val="dk1"/>
                </a:solidFill>
              </a:rPr>
              <a:t>3. What is one major drawback of password-based authentication?</a:t>
            </a:r>
            <a:endParaRPr b="1"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A) It requires biometric hardware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B) It can be easily shared and reused</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 It’s immune to phishing attacks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D) It encrypts the network automatically</a:t>
            </a:r>
            <a:endParaRPr sz="1100">
              <a:solidFill>
                <a:schemeClr val="dk1"/>
              </a:solidFill>
            </a:endParaRPr>
          </a:p>
          <a:p>
            <a:pPr indent="0" lvl="0" marL="0" marR="0" rtl="0" algn="l">
              <a:lnSpc>
                <a:spcPct val="115000"/>
              </a:lnSpc>
              <a:spcBef>
                <a:spcPts val="1400"/>
              </a:spcBef>
              <a:spcAft>
                <a:spcPts val="0"/>
              </a:spcAft>
              <a:buClr>
                <a:schemeClr val="dk1"/>
              </a:buClr>
              <a:buSzPts val="1100"/>
              <a:buFont typeface="Arial"/>
              <a:buNone/>
            </a:pPr>
            <a:r>
              <a:rPr b="1" lang="en" sz="1100">
                <a:solidFill>
                  <a:schemeClr val="dk1"/>
                </a:solidFill>
              </a:rPr>
              <a:t>Answer:</a:t>
            </a:r>
            <a:r>
              <a:rPr lang="en" sz="1100">
                <a:solidFill>
                  <a:schemeClr val="dk1"/>
                </a:solidFill>
              </a:rPr>
              <a:t> B</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4. What does Multi-Factor Authentication (MFA) typically involve?</a:t>
            </a:r>
            <a:endParaRPr b="1"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A) Using the same password twice</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B) Combining a password and captcha</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 Verifying identity using two or more types of authentication factors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D) Logging in from a single device only</a:t>
            </a:r>
            <a:endParaRPr sz="1100">
              <a:solidFill>
                <a:schemeClr val="dk1"/>
              </a:solidFill>
            </a:endParaRPr>
          </a:p>
          <a:p>
            <a:pPr indent="0" lvl="0" marL="0" marR="0" rtl="0" algn="l">
              <a:lnSpc>
                <a:spcPct val="115000"/>
              </a:lnSpc>
              <a:spcBef>
                <a:spcPts val="1200"/>
              </a:spcBef>
              <a:spcAft>
                <a:spcPts val="0"/>
              </a:spcAft>
              <a:buClr>
                <a:srgbClr val="000000"/>
              </a:buClr>
              <a:buSzPts val="1100"/>
              <a:buFont typeface="Arial"/>
              <a:buNone/>
            </a:pPr>
            <a:r>
              <a:rPr b="1" lang="en" sz="1100">
                <a:solidFill>
                  <a:schemeClr val="dk1"/>
                </a:solidFill>
              </a:rPr>
              <a:t>Answer:</a:t>
            </a:r>
            <a:r>
              <a:rPr lang="en" sz="1100">
                <a:solidFill>
                  <a:schemeClr val="dk1"/>
                </a:solidFill>
              </a:rPr>
              <a:t> C</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5. What role does certificate-based authentication play in cybersecurity?</a:t>
            </a:r>
            <a:endParaRPr b="1" sz="11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100">
                <a:solidFill>
                  <a:schemeClr val="dk1"/>
                </a:solidFill>
              </a:rPr>
              <a:t>A) It provides physical security tokens to users</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B) It verifies users based on digital certificates issued by a trusted authority</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C) It stores passwords in plain text</a:t>
            </a:r>
            <a:endParaRPr sz="11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dk1"/>
                </a:solidFill>
              </a:rPr>
              <a:t>D) It bypasses the need for authentication altogether</a:t>
            </a:r>
            <a:endParaRPr sz="1100">
              <a:solidFill>
                <a:schemeClr val="dk1"/>
              </a:solidFill>
            </a:endParaRPr>
          </a:p>
          <a:p>
            <a:pPr indent="0" lvl="0" marL="0" marR="0" rtl="0" algn="l">
              <a:lnSpc>
                <a:spcPct val="115000"/>
              </a:lnSpc>
              <a:spcBef>
                <a:spcPts val="1200"/>
              </a:spcBef>
              <a:spcAft>
                <a:spcPts val="1200"/>
              </a:spcAft>
              <a:buClr>
                <a:srgbClr val="000000"/>
              </a:buClr>
              <a:buSzPts val="1100"/>
              <a:buFont typeface="Arial"/>
              <a:buNone/>
            </a:pPr>
            <a:r>
              <a:rPr b="1" lang="en" sz="1100">
                <a:solidFill>
                  <a:schemeClr val="dk1"/>
                </a:solidFill>
              </a:rPr>
              <a:t>Answer:</a:t>
            </a:r>
            <a:r>
              <a:rPr lang="en" sz="1100">
                <a:solidFill>
                  <a:schemeClr val="dk1"/>
                </a:solidFill>
              </a:rPr>
              <a:t> B</a:t>
            </a:r>
            <a:endParaRPr sz="1100">
              <a:solidFill>
                <a:schemeClr val="dk1"/>
              </a:solidFill>
            </a:endParaRPr>
          </a:p>
        </p:txBody>
      </p:sp>
      <p:sp>
        <p:nvSpPr>
          <p:cNvPr id="209" name="Google Shape;209;g35f16854539_0_9"/>
          <p:cNvSpPr txBox="1"/>
          <p:nvPr/>
        </p:nvSpPr>
        <p:spPr>
          <a:xfrm>
            <a:off x="79825" y="341275"/>
            <a:ext cx="849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100"/>
              <a:buFont typeface="Arial"/>
              <a:buNone/>
            </a:pPr>
            <a:r>
              <a:rPr b="1" i="0" lang="en" sz="1600" u="none" cap="none" strike="noStrike">
                <a:solidFill>
                  <a:schemeClr val="dk1"/>
                </a:solidFill>
                <a:latin typeface="Arial"/>
                <a:ea typeface="Arial"/>
                <a:cs typeface="Arial"/>
                <a:sym typeface="Arial"/>
              </a:rPr>
              <a:t>Exercise</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35d72f3ef59_0_4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215" name="Google Shape;215;g35d72f3ef59_0_4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216" name="Google Shape;216;g35d72f3ef59_0_45"/>
          <p:cNvSpPr txBox="1"/>
          <p:nvPr/>
        </p:nvSpPr>
        <p:spPr>
          <a:xfrm>
            <a:off x="150400" y="300800"/>
            <a:ext cx="8349600" cy="4557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chemeClr val="dk1"/>
              </a:buClr>
              <a:buSzPts val="1100"/>
              <a:buFont typeface="Arial"/>
              <a:buNone/>
            </a:pPr>
            <a:r>
              <a:rPr b="1" lang="en" sz="2500">
                <a:solidFill>
                  <a:schemeClr val="dk1"/>
                </a:solidFill>
              </a:rPr>
              <a:t>Quiz Activity (Optional)</a:t>
            </a:r>
            <a:endParaRPr b="1" i="0" sz="2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0" i="0" lang="en" sz="1400" u="none" cap="none" strike="noStrike">
                <a:solidFill>
                  <a:schemeClr val="dk1"/>
                </a:solidFill>
                <a:latin typeface="Arial"/>
                <a:ea typeface="Arial"/>
                <a:cs typeface="Arial"/>
                <a:sym typeface="Arial"/>
              </a:rPr>
              <a:t>Now it's time to apply your knowledge! Click the link below to take an pytho</a:t>
            </a:r>
            <a:r>
              <a:rPr lang="en">
                <a:solidFill>
                  <a:schemeClr val="dk1"/>
                </a:solidFill>
              </a:rPr>
              <a:t>n </a:t>
            </a:r>
            <a:r>
              <a:rPr b="0" i="0" lang="en" sz="1400" u="none" cap="none" strike="noStrike">
                <a:solidFill>
                  <a:schemeClr val="dk1"/>
                </a:solidFill>
                <a:latin typeface="Arial"/>
                <a:ea typeface="Arial"/>
                <a:cs typeface="Arial"/>
                <a:sym typeface="Arial"/>
              </a:rPr>
              <a:t>interactive quiz in the </a:t>
            </a:r>
            <a:r>
              <a:rPr b="1" i="0" lang="en" sz="1400" u="none" cap="none" strike="noStrike">
                <a:solidFill>
                  <a:schemeClr val="dk1"/>
                </a:solidFill>
                <a:latin typeface="Arial"/>
                <a:ea typeface="Arial"/>
                <a:cs typeface="Arial"/>
                <a:sym typeface="Arial"/>
              </a:rPr>
              <a:t>Streamlit app</a:t>
            </a:r>
            <a:r>
              <a:rPr b="0" i="0" lang="en" sz="1400" u="none" cap="none" strike="noStrike">
                <a:solidFill>
                  <a:schemeClr val="dk1"/>
                </a:solidFill>
                <a:latin typeface="Arial"/>
                <a:ea typeface="Arial"/>
                <a:cs typeface="Arial"/>
                <a:sym typeface="Arial"/>
              </a:rPr>
              <a:t>. This quiz will test your understanding of </a:t>
            </a:r>
            <a:r>
              <a:rPr b="1" i="0" lang="en" sz="1400" u="none" cap="none" strike="noStrike">
                <a:solidFill>
                  <a:schemeClr val="dk1"/>
                </a:solidFill>
                <a:latin typeface="Arial"/>
                <a:ea typeface="Arial"/>
                <a:cs typeface="Arial"/>
                <a:sym typeface="Arial"/>
              </a:rPr>
              <a:t>Authentication Basics</a:t>
            </a:r>
            <a:r>
              <a:rPr b="0" i="0" lang="en" sz="1400" u="none" cap="none" strike="noStrike">
                <a:solidFill>
                  <a:schemeClr val="dk1"/>
                </a:solidFill>
                <a:latin typeface="Arial"/>
                <a:ea typeface="Arial"/>
                <a:cs typeface="Arial"/>
                <a:sym typeface="Arial"/>
              </a:rPr>
              <a:t> and its importance in </a:t>
            </a:r>
            <a:r>
              <a:rPr b="1" i="0" lang="en" sz="1400" u="none" cap="none" strike="noStrike">
                <a:solidFill>
                  <a:schemeClr val="dk1"/>
                </a:solidFill>
                <a:latin typeface="Arial"/>
                <a:ea typeface="Arial"/>
                <a:cs typeface="Arial"/>
                <a:sym typeface="Arial"/>
              </a:rPr>
              <a:t>Information Security</a:t>
            </a:r>
            <a:r>
              <a:rPr b="0" i="0" lang="en"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Quiz Streamlit App Code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The following code is in a file like </a:t>
            </a:r>
            <a:r>
              <a:rPr lang="en" sz="1100">
                <a:solidFill>
                  <a:srgbClr val="188038"/>
                </a:solidFill>
                <a:latin typeface="Roboto Mono"/>
                <a:ea typeface="Roboto Mono"/>
                <a:cs typeface="Roboto Mono"/>
                <a:sym typeface="Roboto Mono"/>
              </a:rPr>
              <a:t>auth_quiz_app.py</a:t>
            </a:r>
            <a:r>
              <a:rPr lang="en" sz="1100">
                <a:solidFill>
                  <a:schemeClr val="dk1"/>
                </a:solidFill>
              </a:rPr>
              <a:t> and run it using </a:t>
            </a:r>
            <a:r>
              <a:rPr lang="en" sz="1100">
                <a:solidFill>
                  <a:srgbClr val="188038"/>
                </a:solidFill>
                <a:highlight>
                  <a:schemeClr val="lt1"/>
                </a:highlight>
                <a:latin typeface="Roboto Mono"/>
                <a:ea typeface="Roboto Mono"/>
                <a:cs typeface="Roboto Mono"/>
                <a:sym typeface="Roboto Mono"/>
              </a:rPr>
              <a:t>streamlit run auth_quiz_app.py</a:t>
            </a:r>
            <a:endParaRPr sz="1100">
              <a:solidFill>
                <a:srgbClr val="188038"/>
              </a:solidFill>
              <a:highlight>
                <a:schemeClr val="lt1"/>
              </a:highlight>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t/>
            </a:r>
            <a:endParaRPr sz="1100">
              <a:solidFill>
                <a:srgbClr val="188038"/>
              </a:solidFill>
              <a:highlight>
                <a:schemeClr val="lt1"/>
              </a:highlight>
              <a:latin typeface="Roboto Mono"/>
              <a:ea typeface="Roboto Mono"/>
              <a:cs typeface="Roboto Mono"/>
              <a:sym typeface="Roboto Mono"/>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To Run:</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sz="1100">
                <a:solidFill>
                  <a:schemeClr val="dk1"/>
                </a:solidFill>
              </a:rPr>
              <a:t>Save the script as </a:t>
            </a:r>
            <a:r>
              <a:rPr lang="en" sz="1100">
                <a:solidFill>
                  <a:srgbClr val="188038"/>
                </a:solidFill>
                <a:latin typeface="Roboto Mono"/>
                <a:ea typeface="Roboto Mono"/>
                <a:cs typeface="Roboto Mono"/>
                <a:sym typeface="Roboto Mono"/>
              </a:rPr>
              <a:t>auth_quiz_app.py</a:t>
            </a:r>
            <a:br>
              <a:rPr lang="en"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Clr>
                <a:schemeClr val="dk1"/>
              </a:buClr>
              <a:buSzPts val="1100"/>
              <a:buAutoNum type="arabicPeriod"/>
            </a:pPr>
            <a:r>
              <a:rPr lang="en" sz="1100">
                <a:solidFill>
                  <a:schemeClr val="dk1"/>
                </a:solidFill>
              </a:rPr>
              <a:t>In your terminal or command prompt, run: </a:t>
            </a:r>
            <a:r>
              <a:rPr lang="en" sz="1100">
                <a:solidFill>
                  <a:srgbClr val="188038"/>
                </a:solidFill>
                <a:highlight>
                  <a:srgbClr val="93C47D"/>
                </a:highlight>
                <a:latin typeface="Roboto Mono"/>
                <a:ea typeface="Roboto Mono"/>
                <a:cs typeface="Roboto Mono"/>
                <a:sym typeface="Roboto Mono"/>
              </a:rPr>
              <a:t>streamlit run auth_quiz_app.py</a:t>
            </a:r>
            <a:endParaRPr>
              <a:solidFill>
                <a:schemeClr val="dk1"/>
              </a:solidFill>
              <a:highlight>
                <a:schemeClr val="lt1"/>
              </a:highlight>
            </a:endParaRPr>
          </a:p>
          <a:p>
            <a:pPr indent="0" lvl="0" marL="0" marR="0" rtl="0" algn="l">
              <a:lnSpc>
                <a:spcPct val="115000"/>
              </a:lnSpc>
              <a:spcBef>
                <a:spcPts val="1400"/>
              </a:spcBef>
              <a:spcAft>
                <a:spcPts val="0"/>
              </a:spcAft>
              <a:buClr>
                <a:schemeClr val="dk1"/>
              </a:buClr>
              <a:buSzPts val="1100"/>
              <a:buFont typeface="Arial"/>
              <a:buNone/>
            </a:pPr>
            <a:r>
              <a:rPr b="1" lang="en" u="sng">
                <a:solidFill>
                  <a:schemeClr val="hlink"/>
                </a:solidFill>
                <a:hlinkClick r:id="rId5"/>
              </a:rPr>
              <a:t>Streamlit </a:t>
            </a:r>
            <a:r>
              <a:rPr b="1" i="0" lang="en" sz="1400" u="sng" cap="none" strike="noStrike">
                <a:solidFill>
                  <a:schemeClr val="hlink"/>
                </a:solidFill>
                <a:latin typeface="Arial"/>
                <a:ea typeface="Arial"/>
                <a:cs typeface="Arial"/>
                <a:sym typeface="Arial"/>
                <a:hlinkClick r:id="rId6"/>
              </a:rPr>
              <a:t>Quiz Code Link:</a:t>
            </a:r>
            <a:endParaRPr b="0" i="0" sz="1100" u="sng" cap="none" strike="noStrike">
              <a:solidFill>
                <a:schemeClr val="hlink"/>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1" name="Google Shape;71;p3"/>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72" name="Google Shape;72;p3"/>
          <p:cNvSpPr txBox="1"/>
          <p:nvPr/>
        </p:nvSpPr>
        <p:spPr>
          <a:xfrm>
            <a:off x="102050" y="191550"/>
            <a:ext cx="6357600" cy="4675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Understanding the term “ AUTHENTICATION IN CYBERSECURITY “ :</a:t>
            </a:r>
            <a:endParaRPr b="1" i="0" sz="1300" u="none" cap="none" strike="noStrike">
              <a:solidFill>
                <a:schemeClr val="dk1"/>
              </a:solidFill>
              <a:latin typeface="Arial"/>
              <a:ea typeface="Arial"/>
              <a:cs typeface="Arial"/>
              <a:sym typeface="Arial"/>
            </a:endParaRPr>
          </a:p>
          <a:p>
            <a:pPr indent="0" lvl="0" marL="0" marR="0" rtl="0" algn="l">
              <a:lnSpc>
                <a:spcPct val="150000"/>
              </a:lnSpc>
              <a:spcBef>
                <a:spcPts val="4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Within the field of cybersecurity, </a:t>
            </a:r>
            <a:r>
              <a:rPr b="1" i="0" lang="en" sz="1100" u="none" cap="none" strike="noStrike">
                <a:solidFill>
                  <a:schemeClr val="dk1"/>
                </a:solidFill>
                <a:highlight>
                  <a:srgbClr val="FFFFFF"/>
                </a:highlight>
                <a:latin typeface="Arial"/>
                <a:ea typeface="Arial"/>
                <a:cs typeface="Arial"/>
                <a:sym typeface="Arial"/>
              </a:rPr>
              <a:t>authentication</a:t>
            </a:r>
            <a:r>
              <a:rPr b="0" i="0" lang="en" sz="1100" u="none" cap="none" strike="noStrike">
                <a:solidFill>
                  <a:schemeClr val="dk1"/>
                </a:solidFill>
                <a:highlight>
                  <a:srgbClr val="FFFFFF"/>
                </a:highlight>
                <a:latin typeface="Arial"/>
                <a:ea typeface="Arial"/>
                <a:cs typeface="Arial"/>
                <a:sym typeface="Arial"/>
              </a:rPr>
              <a:t> specifically denotes the action of proving the identity of a user, device or system prior to the access to networks, applications or data resources. One objective of authentication is to restrict access to sensitive information or actions to authorized individuals or entities only.</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50000"/>
              </a:lnSpc>
              <a:spcBef>
                <a:spcPts val="12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There are three common types of authentication factors:</a:t>
            </a:r>
            <a:endParaRPr b="0" i="0" sz="1100" u="none" cap="none" strike="noStrike">
              <a:solidFill>
                <a:schemeClr val="dk1"/>
              </a:solidFill>
              <a:highlight>
                <a:srgbClr val="FFFFFF"/>
              </a:highlight>
              <a:latin typeface="Arial"/>
              <a:ea typeface="Arial"/>
              <a:cs typeface="Arial"/>
              <a:sym typeface="Arial"/>
            </a:endParaRPr>
          </a:p>
          <a:p>
            <a:pPr indent="-304800" lvl="0" marL="457200" marR="101600" rtl="0" algn="l">
              <a:lnSpc>
                <a:spcPct val="115000"/>
              </a:lnSpc>
              <a:spcBef>
                <a:spcPts val="1200"/>
              </a:spcBef>
              <a:spcAft>
                <a:spcPts val="0"/>
              </a:spcAft>
              <a:buClr>
                <a:schemeClr val="dk1"/>
              </a:buClr>
              <a:buSzPts val="1200"/>
              <a:buFont typeface="Arial"/>
              <a:buAutoNum type="arabicPeriod"/>
            </a:pPr>
            <a:r>
              <a:rPr b="1" i="0" lang="en" sz="1200" u="none" cap="none" strike="noStrike">
                <a:solidFill>
                  <a:schemeClr val="dk1"/>
                </a:solidFill>
                <a:highlight>
                  <a:srgbClr val="FFFFFF"/>
                </a:highlight>
                <a:latin typeface="Arial"/>
                <a:ea typeface="Arial"/>
                <a:cs typeface="Arial"/>
                <a:sym typeface="Arial"/>
              </a:rPr>
              <a:t>Something you know</a:t>
            </a:r>
            <a:r>
              <a:rPr b="0" i="0" lang="en" sz="1200" u="none" cap="none" strike="noStrike">
                <a:solidFill>
                  <a:schemeClr val="dk1"/>
                </a:solidFill>
                <a:highlight>
                  <a:srgbClr val="FFFFFF"/>
                </a:highlight>
                <a:latin typeface="Arial"/>
                <a:ea typeface="Arial"/>
                <a:cs typeface="Arial"/>
                <a:sym typeface="Arial"/>
              </a:rPr>
              <a:t> – for instance a password or a PIN,Pattern</a:t>
            </a:r>
            <a:endParaRPr b="0" i="0" sz="1200" u="none" cap="none" strike="noStrike">
              <a:solidFill>
                <a:schemeClr val="dk1"/>
              </a:solidFill>
              <a:highlight>
                <a:srgbClr val="FFFFFF"/>
              </a:highlight>
              <a:latin typeface="Arial"/>
              <a:ea typeface="Arial"/>
              <a:cs typeface="Arial"/>
              <a:sym typeface="Arial"/>
            </a:endParaRPr>
          </a:p>
          <a:p>
            <a:pPr indent="-304800" lvl="0" marL="457200" marR="101600" rtl="0" algn="l">
              <a:lnSpc>
                <a:spcPct val="115000"/>
              </a:lnSpc>
              <a:spcBef>
                <a:spcPts val="0"/>
              </a:spcBef>
              <a:spcAft>
                <a:spcPts val="0"/>
              </a:spcAft>
              <a:buClr>
                <a:schemeClr val="dk1"/>
              </a:buClr>
              <a:buSzPts val="1200"/>
              <a:buFont typeface="Arial"/>
              <a:buAutoNum type="arabicPeriod"/>
            </a:pPr>
            <a:r>
              <a:rPr b="1" i="0" lang="en" sz="1200" u="none" cap="none" strike="noStrike">
                <a:solidFill>
                  <a:schemeClr val="dk1"/>
                </a:solidFill>
                <a:highlight>
                  <a:srgbClr val="FFFFFF"/>
                </a:highlight>
                <a:latin typeface="Arial"/>
                <a:ea typeface="Arial"/>
                <a:cs typeface="Arial"/>
                <a:sym typeface="Arial"/>
              </a:rPr>
              <a:t>Something you have</a:t>
            </a:r>
            <a:r>
              <a:rPr b="0" i="0" lang="en" sz="1200" u="none" cap="none" strike="noStrike">
                <a:solidFill>
                  <a:schemeClr val="dk1"/>
                </a:solidFill>
                <a:highlight>
                  <a:srgbClr val="FFFFFF"/>
                </a:highlight>
                <a:latin typeface="Arial"/>
                <a:ea typeface="Arial"/>
                <a:cs typeface="Arial"/>
                <a:sym typeface="Arial"/>
              </a:rPr>
              <a:t> – this may include a smart card, security token, or a mobile device.</a:t>
            </a:r>
            <a:endParaRPr b="0" i="0" sz="1200" u="none" cap="none" strike="noStrike">
              <a:solidFill>
                <a:schemeClr val="dk1"/>
              </a:solidFill>
              <a:highlight>
                <a:srgbClr val="FFFFFF"/>
              </a:highlight>
              <a:latin typeface="Arial"/>
              <a:ea typeface="Arial"/>
              <a:cs typeface="Arial"/>
              <a:sym typeface="Arial"/>
            </a:endParaRPr>
          </a:p>
          <a:p>
            <a:pPr indent="-304800" lvl="0" marL="457200" marR="101600" rtl="0" algn="l">
              <a:lnSpc>
                <a:spcPct val="115000"/>
              </a:lnSpc>
              <a:spcBef>
                <a:spcPts val="0"/>
              </a:spcBef>
              <a:spcAft>
                <a:spcPts val="0"/>
              </a:spcAft>
              <a:buClr>
                <a:schemeClr val="dk1"/>
              </a:buClr>
              <a:buSzPts val="1200"/>
              <a:buFont typeface="Arial"/>
              <a:buAutoNum type="arabicPeriod"/>
            </a:pPr>
            <a:r>
              <a:rPr b="1" i="0" lang="en" sz="1200" u="none" cap="none" strike="noStrike">
                <a:solidFill>
                  <a:schemeClr val="dk1"/>
                </a:solidFill>
                <a:highlight>
                  <a:srgbClr val="FFFFFF"/>
                </a:highlight>
                <a:latin typeface="Arial"/>
                <a:ea typeface="Arial"/>
                <a:cs typeface="Arial"/>
                <a:sym typeface="Arial"/>
              </a:rPr>
              <a:t>Something you are</a:t>
            </a:r>
            <a:r>
              <a:rPr b="0" i="0" lang="en" sz="1200" u="none" cap="none" strike="noStrike">
                <a:solidFill>
                  <a:schemeClr val="dk1"/>
                </a:solidFill>
                <a:highlight>
                  <a:srgbClr val="FFFFFF"/>
                </a:highlight>
                <a:latin typeface="Arial"/>
                <a:ea typeface="Arial"/>
                <a:cs typeface="Arial"/>
                <a:sym typeface="Arial"/>
              </a:rPr>
              <a:t> – like biometrical parameters (fingerprint, facial features and voice patterns).</a:t>
            </a:r>
            <a:endParaRPr b="0" i="0" sz="1200" u="none" cap="none" strike="noStrike">
              <a:solidFill>
                <a:schemeClr val="dk1"/>
              </a:solidFill>
              <a:highlight>
                <a:srgbClr val="FFFFFF"/>
              </a:highlight>
              <a:latin typeface="Arial"/>
              <a:ea typeface="Arial"/>
              <a:cs typeface="Arial"/>
              <a:sym typeface="Arial"/>
            </a:endParaRPr>
          </a:p>
          <a:p>
            <a:pPr indent="0" lvl="0" marL="0" marR="0" rtl="0" algn="l">
              <a:lnSpc>
                <a:spcPct val="150000"/>
              </a:lnSpc>
              <a:spcBef>
                <a:spcPts val="18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Frequently, systems employ </a:t>
            </a:r>
            <a:r>
              <a:rPr b="1" i="0" lang="en" sz="1100" u="none" cap="none" strike="noStrike">
                <a:solidFill>
                  <a:schemeClr val="dk1"/>
                </a:solidFill>
                <a:highlight>
                  <a:srgbClr val="FFFFFF"/>
                </a:highlight>
                <a:latin typeface="Arial"/>
                <a:ea typeface="Arial"/>
                <a:cs typeface="Arial"/>
                <a:sym typeface="Arial"/>
              </a:rPr>
              <a:t>multi-factor authentication (MFA)</a:t>
            </a:r>
            <a:r>
              <a:rPr b="0" i="0" lang="en" sz="1100" u="none" cap="none" strike="noStrike">
                <a:solidFill>
                  <a:schemeClr val="dk1"/>
                </a:solidFill>
                <a:highlight>
                  <a:srgbClr val="FFFFFF"/>
                </a:highlight>
                <a:latin typeface="Arial"/>
                <a:ea typeface="Arial"/>
                <a:cs typeface="Arial"/>
                <a:sym typeface="Arial"/>
              </a:rPr>
              <a:t> systems which incorporate two or more of the described factors to improve security. For instance, it is possible to be required to enter a password (something you know) and scan a fingerprint (something you are) in a single system.</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50000"/>
              </a:lnSpc>
              <a:spcBef>
                <a:spcPts val="1200"/>
              </a:spcBef>
              <a:spcAft>
                <a:spcPts val="120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Amidst the floods of cyberspace, authentication is one of the most important parts of providing security and privacy.</a:t>
            </a:r>
            <a:endParaRPr b="0" i="0" sz="1100" u="none" cap="none" strike="noStrike">
              <a:solidFill>
                <a:schemeClr val="dk1"/>
              </a:solidFill>
              <a:latin typeface="Arial"/>
              <a:ea typeface="Arial"/>
              <a:cs typeface="Arial"/>
              <a:sym typeface="Arial"/>
            </a:endParaRPr>
          </a:p>
        </p:txBody>
      </p:sp>
      <p:pic>
        <p:nvPicPr>
          <p:cNvPr id="73" name="Google Shape;73;p3" title="onur-binay-Uw_8vSroCSc-unsplash.jpg"/>
          <p:cNvPicPr preferRelativeResize="0"/>
          <p:nvPr/>
        </p:nvPicPr>
        <p:blipFill rotWithShape="1">
          <a:blip r:embed="rId5">
            <a:alphaModFix/>
          </a:blip>
          <a:srcRect b="0" l="30184" r="23928" t="0"/>
          <a:stretch/>
        </p:blipFill>
        <p:spPr>
          <a:xfrm>
            <a:off x="6459650" y="1019375"/>
            <a:ext cx="2368773" cy="32663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9" name="Google Shape;79;p4"/>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0" name="Google Shape;80;p4"/>
          <p:cNvSpPr txBox="1"/>
          <p:nvPr/>
        </p:nvSpPr>
        <p:spPr>
          <a:xfrm>
            <a:off x="-39600" y="396700"/>
            <a:ext cx="9183600" cy="1670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Importance of Authentication in Cybersecurity</a:t>
            </a:r>
            <a:endParaRPr b="1"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100"/>
              <a:buFont typeface="Arial"/>
              <a:buNone/>
            </a:pPr>
            <a:r>
              <a:rPr b="1" i="0" lang="en" sz="1100" u="none" cap="none" strike="noStrike">
                <a:solidFill>
                  <a:schemeClr val="dk1"/>
                </a:solidFill>
                <a:latin typeface="Arial"/>
                <a:ea typeface="Arial"/>
                <a:cs typeface="Arial"/>
                <a:sym typeface="Arial"/>
              </a:rPr>
              <a:t>Overview:</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12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Authentication plays a </a:t>
            </a:r>
            <a:r>
              <a:rPr b="1" i="0" lang="en" sz="1100" u="none" cap="none" strike="noStrike">
                <a:solidFill>
                  <a:schemeClr val="dk1"/>
                </a:solidFill>
                <a:latin typeface="Arial"/>
                <a:ea typeface="Arial"/>
                <a:cs typeface="Arial"/>
                <a:sym typeface="Arial"/>
              </a:rPr>
              <a:t>critical role</a:t>
            </a:r>
            <a:r>
              <a:rPr b="0" i="0" lang="en" sz="1100" u="none" cap="none" strike="noStrike">
                <a:solidFill>
                  <a:schemeClr val="dk1"/>
                </a:solidFill>
                <a:latin typeface="Arial"/>
                <a:ea typeface="Arial"/>
                <a:cs typeface="Arial"/>
                <a:sym typeface="Arial"/>
              </a:rPr>
              <a:t> in cybersecurity by acting as the first line of defense against unauthorized access to sensitive systems and data.</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It ensures that only </a:t>
            </a:r>
            <a:r>
              <a:rPr b="1" i="0" lang="en" sz="1100" u="none" cap="none" strike="noStrike">
                <a:solidFill>
                  <a:schemeClr val="dk1"/>
                </a:solidFill>
                <a:latin typeface="Arial"/>
                <a:ea typeface="Arial"/>
                <a:cs typeface="Arial"/>
                <a:sym typeface="Arial"/>
              </a:rPr>
              <a:t>legitimate users</a:t>
            </a:r>
            <a:r>
              <a:rPr b="0" i="0" lang="en" sz="1100" u="none" cap="none" strike="noStrike">
                <a:solidFill>
                  <a:schemeClr val="dk1"/>
                </a:solidFill>
                <a:latin typeface="Arial"/>
                <a:ea typeface="Arial"/>
                <a:cs typeface="Arial"/>
                <a:sym typeface="Arial"/>
              </a:rPr>
              <a:t> or systems are granted access, preventing data breaches, unauthorized data modification, and cyberattacks.</a:t>
            </a:r>
            <a:endParaRPr b="0" i="0" sz="1100" u="none" cap="none" strike="noStrike">
              <a:solidFill>
                <a:schemeClr val="dk1"/>
              </a:solidFill>
              <a:latin typeface="Arial"/>
              <a:ea typeface="Arial"/>
              <a:cs typeface="Arial"/>
              <a:sym typeface="Arial"/>
            </a:endParaRPr>
          </a:p>
        </p:txBody>
      </p:sp>
      <p:pic>
        <p:nvPicPr>
          <p:cNvPr id="81" name="Google Shape;81;p4"/>
          <p:cNvPicPr preferRelativeResize="0"/>
          <p:nvPr/>
        </p:nvPicPr>
        <p:blipFill rotWithShape="1">
          <a:blip r:embed="rId5">
            <a:alphaModFix/>
          </a:blip>
          <a:srcRect b="0" l="0" r="0" t="0"/>
          <a:stretch/>
        </p:blipFill>
        <p:spPr>
          <a:xfrm>
            <a:off x="1981925" y="2036624"/>
            <a:ext cx="5140549" cy="257799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5"/>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87" name="Google Shape;87;p5"/>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88" name="Google Shape;88;p5"/>
          <p:cNvSpPr txBox="1"/>
          <p:nvPr/>
        </p:nvSpPr>
        <p:spPr>
          <a:xfrm>
            <a:off x="180925" y="455075"/>
            <a:ext cx="4086300" cy="4161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Clr>
                <a:srgbClr val="000000"/>
              </a:buClr>
              <a:buSzPts val="1300"/>
              <a:buFont typeface="Arial"/>
              <a:buNone/>
            </a:pPr>
            <a:r>
              <a:rPr b="1" i="0" lang="en" sz="1300" u="none" cap="none" strike="noStrike">
                <a:solidFill>
                  <a:schemeClr val="dk1"/>
                </a:solidFill>
                <a:latin typeface="Arial"/>
                <a:ea typeface="Arial"/>
                <a:cs typeface="Arial"/>
                <a:sym typeface="Arial"/>
              </a:rPr>
              <a:t>Why Authentication is Important?</a:t>
            </a:r>
            <a:endParaRPr b="1" i="0" sz="13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Authentication is a critical aspect of cybersecurity because it ensures that only authorized users can access sensitive data, systems, and networks. By verifying a user’s identity, authentication prevents unauthorized access and helps protect confidential information from theft, fraud, or exposure. It serves as the first line of defense against malicious actors attempting to impersonate legitimate users, mitigating risks like data breaches and cyber </a:t>
            </a:r>
            <a:endParaRPr b="0" i="0" sz="1100" u="none" cap="none" strike="noStrike">
              <a:solidFill>
                <a:schemeClr val="dk1"/>
              </a:solidFill>
              <a:latin typeface="Arial"/>
              <a:ea typeface="Arial"/>
              <a:cs typeface="Arial"/>
              <a:sym typeface="Arial"/>
            </a:endParaRPr>
          </a:p>
          <a:p>
            <a:pPr indent="0" lvl="0" marL="0" marR="0" rtl="0" algn="just">
              <a:lnSpc>
                <a:spcPct val="115000"/>
              </a:lnSpc>
              <a:spcBef>
                <a:spcPts val="1200"/>
              </a:spcBef>
              <a:spcAft>
                <a:spcPts val="0"/>
              </a:spcAft>
              <a:buClr>
                <a:schemeClr val="dk1"/>
              </a:buClr>
              <a:buSzPts val="1100"/>
              <a:buFont typeface="Arial"/>
              <a:buNone/>
            </a:pPr>
            <a:r>
              <a:rPr b="0" i="0" lang="en" sz="1100" u="none" cap="none" strike="noStrike">
                <a:solidFill>
                  <a:schemeClr val="dk1"/>
                </a:solidFill>
                <a:latin typeface="Arial"/>
                <a:ea typeface="Arial"/>
                <a:cs typeface="Arial"/>
                <a:sym typeface="Arial"/>
              </a:rPr>
              <a:t>attacks.Moreover, authentication is essential for compliance with regulatory frameworks and supports accountability by creating audit trails of user activity. It helps organizations prevent both external and internal threats, ensuring that only those with proper authorization can access specific resources. Multi-factor authentication (MFA) adds an extra layer of security, making it more difficult for attackers to gain unauthorized access even if credentials are compromised.</a:t>
            </a:r>
            <a:endParaRPr b="0" i="0" sz="11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pic>
        <p:nvPicPr>
          <p:cNvPr id="89" name="Google Shape;89;p5" title="pexels-pixabay-60504.jpg"/>
          <p:cNvPicPr preferRelativeResize="0"/>
          <p:nvPr/>
        </p:nvPicPr>
        <p:blipFill rotWithShape="1">
          <a:blip r:embed="rId5">
            <a:alphaModFix/>
          </a:blip>
          <a:srcRect b="0" l="0" r="0" t="0"/>
          <a:stretch/>
        </p:blipFill>
        <p:spPr>
          <a:xfrm>
            <a:off x="4479953" y="1028425"/>
            <a:ext cx="4425851" cy="2949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5" name="Google Shape;95;p6"/>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96" name="Google Shape;96;p6"/>
          <p:cNvSpPr txBox="1"/>
          <p:nvPr/>
        </p:nvSpPr>
        <p:spPr>
          <a:xfrm>
            <a:off x="167625" y="349750"/>
            <a:ext cx="8210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303640"/>
                </a:solidFill>
                <a:highlight>
                  <a:srgbClr val="FFFFFF"/>
                </a:highlight>
                <a:latin typeface="Arial"/>
                <a:ea typeface="Arial"/>
                <a:cs typeface="Arial"/>
                <a:sym typeface="Arial"/>
              </a:rPr>
              <a:t>5 Common Authentication Types</a:t>
            </a:r>
            <a:endParaRPr b="1" i="0" sz="1700" u="none" cap="none" strike="noStrike">
              <a:solidFill>
                <a:srgbClr val="303640"/>
              </a:solidFill>
              <a:highlight>
                <a:srgbClr val="FFFFFF"/>
              </a:highlight>
              <a:latin typeface="Arial"/>
              <a:ea typeface="Arial"/>
              <a:cs typeface="Arial"/>
              <a:sym typeface="Arial"/>
            </a:endParaRPr>
          </a:p>
          <a:p>
            <a:pPr indent="0" lvl="0" marL="0" marR="0" rtl="0" algn="l">
              <a:lnSpc>
                <a:spcPct val="115000"/>
              </a:lnSpc>
              <a:spcBef>
                <a:spcPts val="23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500"/>
              </a:spcAft>
              <a:buClr>
                <a:schemeClr val="dk1"/>
              </a:buClr>
              <a:buSzPts val="1100"/>
              <a:buFont typeface="Arial"/>
              <a:buNone/>
            </a:pPr>
            <a:r>
              <a:t/>
            </a:r>
            <a:endParaRPr b="1" i="0" sz="1300" u="none" cap="none" strike="noStrike">
              <a:solidFill>
                <a:srgbClr val="303640"/>
              </a:solidFill>
              <a:highlight>
                <a:srgbClr val="FFFFFF"/>
              </a:highlight>
              <a:latin typeface="Arial"/>
              <a:ea typeface="Arial"/>
              <a:cs typeface="Arial"/>
              <a:sym typeface="Arial"/>
            </a:endParaRPr>
          </a:p>
        </p:txBody>
      </p:sp>
      <p:sp>
        <p:nvSpPr>
          <p:cNvPr id="97" name="Google Shape;97;p6"/>
          <p:cNvSpPr txBox="1"/>
          <p:nvPr/>
        </p:nvSpPr>
        <p:spPr>
          <a:xfrm>
            <a:off x="167625" y="831075"/>
            <a:ext cx="6006600" cy="396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100"/>
              <a:buFont typeface="Arial"/>
              <a:buNone/>
            </a:pPr>
            <a:r>
              <a:rPr b="1" i="0" lang="en" sz="1100" u="none" cap="none" strike="noStrike">
                <a:solidFill>
                  <a:schemeClr val="dk1"/>
                </a:solidFill>
                <a:highlight>
                  <a:srgbClr val="FFFFFF"/>
                </a:highlight>
                <a:latin typeface="Arial"/>
                <a:ea typeface="Arial"/>
                <a:cs typeface="Arial"/>
                <a:sym typeface="Arial"/>
              </a:rPr>
              <a:t>1. Password-based authentication</a:t>
            </a:r>
            <a:endParaRPr b="1"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chemeClr val="dk1"/>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Passwords are the most common methods of authentication. Passwords can be in the form of a string of letters, numbers, or special characters. To protect yourself you need to create strong passwords that include a combination of all possible options.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chemeClr val="dk1"/>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However, passwords are prone to </a:t>
            </a:r>
            <a:r>
              <a:rPr b="0" i="0" lang="en" sz="11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phishing </a:t>
            </a:r>
            <a:r>
              <a:rPr b="0" i="0" lang="en" sz="1100" u="none" cap="none" strike="noStrike">
                <a:solidFill>
                  <a:schemeClr val="dk1"/>
                </a:solidFill>
                <a:highlight>
                  <a:srgbClr val="FFFFFF"/>
                </a:highlight>
                <a:latin typeface="Arial"/>
                <a:ea typeface="Arial"/>
                <a:cs typeface="Arial"/>
                <a:sym typeface="Arial"/>
              </a:rPr>
              <a:t>attacks and bad hygiene that weakens effectiveness. An average person has about 25 different online accounts, but only </a:t>
            </a:r>
            <a:r>
              <a:rPr b="0" i="0" lang="en" sz="1100" u="none" cap="none" strike="noStrike">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54%</a:t>
            </a:r>
            <a:r>
              <a:rPr b="0" i="0" lang="en" sz="1100" u="none" cap="none" strike="noStrike">
                <a:solidFill>
                  <a:schemeClr val="dk1"/>
                </a:solidFill>
                <a:highlight>
                  <a:srgbClr val="FFFFFF"/>
                </a:highlight>
                <a:latin typeface="Arial"/>
                <a:ea typeface="Arial"/>
                <a:cs typeface="Arial"/>
                <a:sym typeface="Arial"/>
              </a:rPr>
              <a:t> of users use different passwords across their accounts.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chemeClr val="dk1"/>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The truth is that there are a lot of passwords to remember. As a result, many people choose convenience over security. Most people use simple passwords instead of creating reliable passwords because they are easier to remember.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chemeClr val="dk1"/>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The bottom line is that passwords have a lot of weaknesses and are not sufficient in protecting online information. Hackers can easily guess user credentials by running through all possible combinations until they find a match.</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650"/>
              <a:buFont typeface="Arial"/>
              <a:buNone/>
            </a:pPr>
            <a:r>
              <a:t/>
            </a:r>
            <a:endParaRPr b="0" i="0" sz="1650" u="none" cap="none" strike="noStrike">
              <a:solidFill>
                <a:srgbClr val="303640"/>
              </a:solidFill>
              <a:highlight>
                <a:srgbClr val="FFFFFF"/>
              </a:highlight>
              <a:latin typeface="Arial"/>
              <a:ea typeface="Arial"/>
              <a:cs typeface="Arial"/>
              <a:sym typeface="Arial"/>
            </a:endParaRPr>
          </a:p>
        </p:txBody>
      </p:sp>
      <p:pic>
        <p:nvPicPr>
          <p:cNvPr id="98" name="Google Shape;98;p6"/>
          <p:cNvPicPr preferRelativeResize="0"/>
          <p:nvPr/>
        </p:nvPicPr>
        <p:blipFill rotWithShape="1">
          <a:blip r:embed="rId7">
            <a:alphaModFix/>
          </a:blip>
          <a:srcRect b="0" l="0" r="0" t="0"/>
          <a:stretch/>
        </p:blipFill>
        <p:spPr>
          <a:xfrm>
            <a:off x="6573896" y="1121350"/>
            <a:ext cx="2179126" cy="1371050"/>
          </a:xfrm>
          <a:prstGeom prst="rect">
            <a:avLst/>
          </a:prstGeom>
          <a:noFill/>
          <a:ln>
            <a:noFill/>
          </a:ln>
        </p:spPr>
      </p:pic>
      <p:pic>
        <p:nvPicPr>
          <p:cNvPr id="99" name="Google Shape;99;p6" title="istockphoto-2162555454-1024x1024.jpg"/>
          <p:cNvPicPr preferRelativeResize="0"/>
          <p:nvPr/>
        </p:nvPicPr>
        <p:blipFill rotWithShape="1">
          <a:blip r:embed="rId8">
            <a:alphaModFix/>
          </a:blip>
          <a:srcRect b="39337" l="10428" r="12321" t="25479"/>
          <a:stretch/>
        </p:blipFill>
        <p:spPr>
          <a:xfrm>
            <a:off x="6340288" y="2985350"/>
            <a:ext cx="2646349" cy="18096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7"/>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05" name="Google Shape;105;p7"/>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06" name="Google Shape;106;p7"/>
          <p:cNvSpPr txBox="1"/>
          <p:nvPr/>
        </p:nvSpPr>
        <p:spPr>
          <a:xfrm>
            <a:off x="167625" y="349750"/>
            <a:ext cx="8210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303640"/>
                </a:solidFill>
                <a:highlight>
                  <a:srgbClr val="FFFFFF"/>
                </a:highlight>
                <a:latin typeface="Arial"/>
                <a:ea typeface="Arial"/>
                <a:cs typeface="Arial"/>
                <a:sym typeface="Arial"/>
              </a:rPr>
              <a:t>5 Common Authentication Types</a:t>
            </a:r>
            <a:endParaRPr b="1" i="0" sz="1700" u="none" cap="none" strike="noStrike">
              <a:solidFill>
                <a:srgbClr val="303640"/>
              </a:solidFill>
              <a:highlight>
                <a:srgbClr val="FFFFFF"/>
              </a:highlight>
              <a:latin typeface="Arial"/>
              <a:ea typeface="Arial"/>
              <a:cs typeface="Arial"/>
              <a:sym typeface="Arial"/>
            </a:endParaRPr>
          </a:p>
          <a:p>
            <a:pPr indent="0" lvl="0" marL="0" marR="0" rtl="0" algn="l">
              <a:lnSpc>
                <a:spcPct val="115000"/>
              </a:lnSpc>
              <a:spcBef>
                <a:spcPts val="23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500"/>
              </a:spcAft>
              <a:buClr>
                <a:srgbClr val="000000"/>
              </a:buClr>
              <a:buSzPts val="1300"/>
              <a:buFont typeface="Arial"/>
              <a:buNone/>
            </a:pPr>
            <a:r>
              <a:t/>
            </a:r>
            <a:endParaRPr b="1" i="0" sz="1300" u="none" cap="none" strike="noStrike">
              <a:solidFill>
                <a:srgbClr val="303640"/>
              </a:solidFill>
              <a:highlight>
                <a:srgbClr val="FFFFFF"/>
              </a:highlight>
              <a:latin typeface="Arial"/>
              <a:ea typeface="Arial"/>
              <a:cs typeface="Arial"/>
              <a:sym typeface="Arial"/>
            </a:endParaRPr>
          </a:p>
        </p:txBody>
      </p:sp>
      <p:sp>
        <p:nvSpPr>
          <p:cNvPr id="107" name="Google Shape;107;p7"/>
          <p:cNvSpPr txBox="1"/>
          <p:nvPr/>
        </p:nvSpPr>
        <p:spPr>
          <a:xfrm>
            <a:off x="167625" y="831075"/>
            <a:ext cx="8767500" cy="396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200"/>
              <a:buFont typeface="Arial"/>
              <a:buNone/>
            </a:pPr>
            <a:r>
              <a:rPr b="1" i="0" lang="en" sz="1200" u="none" cap="none" strike="noStrike">
                <a:solidFill>
                  <a:schemeClr val="dk1"/>
                </a:solidFill>
                <a:highlight>
                  <a:srgbClr val="FFFFFF"/>
                </a:highlight>
                <a:latin typeface="Arial"/>
                <a:ea typeface="Arial"/>
                <a:cs typeface="Arial"/>
                <a:sym typeface="Arial"/>
              </a:rPr>
              <a:t>2. Multi-factor authentication</a:t>
            </a:r>
            <a:endParaRPr b="1" i="0" sz="12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0"/>
              </a:spcBef>
              <a:spcAft>
                <a:spcPts val="0"/>
              </a:spcAft>
              <a:buClr>
                <a:srgbClr val="000000"/>
              </a:buClr>
              <a:buSzPts val="1100"/>
              <a:buFont typeface="Arial"/>
              <a:buNone/>
            </a:pPr>
            <a:r>
              <a:rPr b="0" i="0" lang="en" sz="1100" u="none" cap="none" strike="noStrike">
                <a:solidFill>
                  <a:schemeClr val="dk1"/>
                </a:solidFill>
                <a:highlight>
                  <a:srgbClr val="FFFFFF"/>
                </a:highlight>
                <a:uFill>
                  <a:noFill/>
                </a:uFill>
                <a:latin typeface="Arial"/>
                <a:ea typeface="Arial"/>
                <a:cs typeface="Arial"/>
                <a:sym typeface="Arial"/>
                <a:hlinkClick r:id="rId5">
                  <a:extLst>
                    <a:ext uri="{A12FA001-AC4F-418D-AE19-62706E023703}">
                      <ahyp:hlinkClr val="tx"/>
                    </a:ext>
                  </a:extLst>
                </a:hlinkClick>
              </a:rPr>
              <a:t>Multi-Factor Authentication (MFA)</a:t>
            </a:r>
            <a:r>
              <a:rPr b="0" i="0" lang="en" sz="1100" u="none" cap="none" strike="noStrike">
                <a:solidFill>
                  <a:schemeClr val="dk1"/>
                </a:solidFill>
                <a:highlight>
                  <a:srgbClr val="FFFFFF"/>
                </a:highlight>
                <a:latin typeface="Arial"/>
                <a:ea typeface="Arial"/>
                <a:cs typeface="Arial"/>
                <a:sym typeface="Arial"/>
              </a:rPr>
              <a:t> is an authentication method that requires two or more independent ways to identify a user. Examples include codes generated from the user’s smartphone, Captcha tests, fingerprints, </a:t>
            </a:r>
            <a:r>
              <a:rPr b="0" i="0" lang="en" sz="1100" u="none" cap="none" strike="noStrike">
                <a:solidFill>
                  <a:schemeClr val="dk1"/>
                </a:solidFill>
                <a:highlight>
                  <a:srgbClr val="FFFFFF"/>
                </a:highlight>
                <a:uFill>
                  <a:noFill/>
                </a:uFill>
                <a:latin typeface="Arial"/>
                <a:ea typeface="Arial"/>
                <a:cs typeface="Arial"/>
                <a:sym typeface="Arial"/>
                <a:hlinkClick r:id="rId6">
                  <a:extLst>
                    <a:ext uri="{A12FA001-AC4F-418D-AE19-62706E023703}">
                      <ahyp:hlinkClr val="tx"/>
                    </a:ext>
                  </a:extLst>
                </a:hlinkClick>
              </a:rPr>
              <a:t>voice biometrics</a:t>
            </a:r>
            <a:r>
              <a:rPr b="0" i="0" lang="en" sz="1100" u="none" cap="none" strike="noStrike">
                <a:solidFill>
                  <a:schemeClr val="dk1"/>
                </a:solidFill>
                <a:highlight>
                  <a:srgbClr val="FFFFFF"/>
                </a:highlight>
                <a:latin typeface="Arial"/>
                <a:ea typeface="Arial"/>
                <a:cs typeface="Arial"/>
                <a:sym typeface="Arial"/>
              </a:rPr>
              <a:t> or facial recognition.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MFA authentication methods and technologies increase the confidence of users by adding multiple layers of security. MFA may be a good defense against </a:t>
            </a:r>
            <a:r>
              <a:rPr b="0" i="0" lang="en" sz="1100" u="none" cap="none" strike="noStrike">
                <a:solidFill>
                  <a:schemeClr val="dk1"/>
                </a:solidFill>
                <a:highlight>
                  <a:srgbClr val="FFFFFF"/>
                </a:highlight>
                <a:uFill>
                  <a:noFill/>
                </a:uFill>
                <a:latin typeface="Arial"/>
                <a:ea typeface="Arial"/>
                <a:cs typeface="Arial"/>
                <a:sym typeface="Arial"/>
                <a:hlinkClick r:id="rId7">
                  <a:extLst>
                    <a:ext uri="{A12FA001-AC4F-418D-AE19-62706E023703}">
                      <ahyp:hlinkClr val="tx"/>
                    </a:ext>
                  </a:extLst>
                </a:hlinkClick>
              </a:rPr>
              <a:t>most account hacks</a:t>
            </a:r>
            <a:r>
              <a:rPr b="0" i="0" lang="en" sz="1100" u="none" cap="none" strike="noStrike">
                <a:solidFill>
                  <a:schemeClr val="dk1"/>
                </a:solidFill>
                <a:highlight>
                  <a:srgbClr val="FFFFFF"/>
                </a:highlight>
                <a:latin typeface="Arial"/>
                <a:ea typeface="Arial"/>
                <a:cs typeface="Arial"/>
                <a:sym typeface="Arial"/>
              </a:rPr>
              <a:t>, but it has its own pitfalls. People may lose their phones or SIM cards and not be able to generate an authentication code.</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650"/>
              <a:buFont typeface="Arial"/>
              <a:buNone/>
            </a:pPr>
            <a:r>
              <a:t/>
            </a:r>
            <a:endParaRPr b="0" i="0" sz="1650" u="none" cap="none" strike="noStrike">
              <a:solidFill>
                <a:srgbClr val="303640"/>
              </a:solidFill>
              <a:highlight>
                <a:srgbClr val="FFFFFF"/>
              </a:highlight>
              <a:latin typeface="Arial"/>
              <a:ea typeface="Arial"/>
              <a:cs typeface="Arial"/>
              <a:sym typeface="Arial"/>
            </a:endParaRPr>
          </a:p>
        </p:txBody>
      </p:sp>
      <p:pic>
        <p:nvPicPr>
          <p:cNvPr id="108" name="Google Shape;108;p7"/>
          <p:cNvPicPr preferRelativeResize="0"/>
          <p:nvPr/>
        </p:nvPicPr>
        <p:blipFill rotWithShape="1">
          <a:blip r:embed="rId8">
            <a:alphaModFix/>
          </a:blip>
          <a:srcRect b="0" l="0" r="0" t="0"/>
          <a:stretch/>
        </p:blipFill>
        <p:spPr>
          <a:xfrm>
            <a:off x="2958675" y="2448275"/>
            <a:ext cx="3226650" cy="223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8"/>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14" name="Google Shape;114;p8"/>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15" name="Google Shape;115;p8"/>
          <p:cNvSpPr txBox="1"/>
          <p:nvPr/>
        </p:nvSpPr>
        <p:spPr>
          <a:xfrm>
            <a:off x="167625" y="349750"/>
            <a:ext cx="8210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303640"/>
                </a:solidFill>
                <a:highlight>
                  <a:srgbClr val="FFFFFF"/>
                </a:highlight>
                <a:latin typeface="Arial"/>
                <a:ea typeface="Arial"/>
                <a:cs typeface="Arial"/>
                <a:sym typeface="Arial"/>
              </a:rPr>
              <a:t>5 Common Authentication Types</a:t>
            </a:r>
            <a:endParaRPr b="1" i="0" sz="1700" u="none" cap="none" strike="noStrike">
              <a:solidFill>
                <a:srgbClr val="303640"/>
              </a:solidFill>
              <a:highlight>
                <a:srgbClr val="FFFFFF"/>
              </a:highlight>
              <a:latin typeface="Arial"/>
              <a:ea typeface="Arial"/>
              <a:cs typeface="Arial"/>
              <a:sym typeface="Arial"/>
            </a:endParaRPr>
          </a:p>
          <a:p>
            <a:pPr indent="0" lvl="0" marL="0" marR="0" rtl="0" algn="l">
              <a:lnSpc>
                <a:spcPct val="115000"/>
              </a:lnSpc>
              <a:spcBef>
                <a:spcPts val="23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500"/>
              </a:spcAft>
              <a:buClr>
                <a:srgbClr val="000000"/>
              </a:buClr>
              <a:buSzPts val="1300"/>
              <a:buFont typeface="Arial"/>
              <a:buNone/>
            </a:pPr>
            <a:r>
              <a:t/>
            </a:r>
            <a:endParaRPr b="1" i="0" sz="1300" u="none" cap="none" strike="noStrike">
              <a:solidFill>
                <a:srgbClr val="303640"/>
              </a:solidFill>
              <a:highlight>
                <a:srgbClr val="FFFFFF"/>
              </a:highlight>
              <a:latin typeface="Arial"/>
              <a:ea typeface="Arial"/>
              <a:cs typeface="Arial"/>
              <a:sym typeface="Arial"/>
            </a:endParaRPr>
          </a:p>
        </p:txBody>
      </p:sp>
      <p:sp>
        <p:nvSpPr>
          <p:cNvPr id="116" name="Google Shape;116;p8"/>
          <p:cNvSpPr txBox="1"/>
          <p:nvPr/>
        </p:nvSpPr>
        <p:spPr>
          <a:xfrm>
            <a:off x="167625" y="831075"/>
            <a:ext cx="8767500" cy="3963900"/>
          </a:xfrm>
          <a:prstGeom prst="rect">
            <a:avLst/>
          </a:prstGeom>
          <a:noFill/>
          <a:ln>
            <a:noFill/>
          </a:ln>
        </p:spPr>
        <p:txBody>
          <a:bodyPr anchorCtr="0" anchor="t" bIns="91425" lIns="91425" spcFirstLastPara="1" rIns="91425" wrap="square" tIns="91425">
            <a:noAutofit/>
          </a:bodyPr>
          <a:lstStyle/>
          <a:p>
            <a:pPr indent="0" lvl="0" marL="0" marR="0" rtl="0" algn="just">
              <a:lnSpc>
                <a:spcPct val="115000"/>
              </a:lnSpc>
              <a:spcBef>
                <a:spcPts val="0"/>
              </a:spcBef>
              <a:spcAft>
                <a:spcPts val="0"/>
              </a:spcAft>
              <a:buClr>
                <a:srgbClr val="000000"/>
              </a:buClr>
              <a:buSzPts val="1200"/>
              <a:buFont typeface="Arial"/>
              <a:buNone/>
            </a:pPr>
            <a:r>
              <a:rPr b="1" i="0" lang="en" sz="1200" u="none" cap="none" strike="noStrike">
                <a:solidFill>
                  <a:schemeClr val="dk1"/>
                </a:solidFill>
                <a:highlight>
                  <a:srgbClr val="FFFFFF"/>
                </a:highlight>
                <a:latin typeface="Arial"/>
                <a:ea typeface="Arial"/>
                <a:cs typeface="Arial"/>
                <a:sym typeface="Arial"/>
              </a:rPr>
              <a:t>3. Certificate-based authentication</a:t>
            </a:r>
            <a:endParaRPr b="1" i="0" sz="12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Certificate-based authentication technologies identify users, machines or devices by using digital certificates. A digital certificate is an electronic document based on the idea of a driver’s license or a passport.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The certificate contains the digital identity of a user including a public key, and the digital signature of a certification authority. Digital certificates prove the ownership of a public key and issued only by a certification authority.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Users provide their digital certificates when they sign in to a server. The server verifies the credibility of the digital signature and the certificate authority. The server then uses cryptography to confirm that the user has a correct private key associated with the certificate.</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650"/>
              <a:buFont typeface="Arial"/>
              <a:buNone/>
            </a:pPr>
            <a:r>
              <a:t/>
            </a:r>
            <a:endParaRPr b="0" i="0" sz="1650" u="none" cap="none" strike="noStrike">
              <a:solidFill>
                <a:srgbClr val="303640"/>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9"/>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2" name="Google Shape;122;p9"/>
          <p:cNvPicPr preferRelativeResize="0"/>
          <p:nvPr/>
        </p:nvPicPr>
        <p:blipFill rotWithShape="1">
          <a:blip r:embed="rId4">
            <a:alphaModFix/>
          </a:blip>
          <a:srcRect b="0" l="0" r="0" t="0"/>
          <a:stretch/>
        </p:blipFill>
        <p:spPr>
          <a:xfrm>
            <a:off x="8500065" y="191550"/>
            <a:ext cx="643925" cy="364825"/>
          </a:xfrm>
          <a:prstGeom prst="rect">
            <a:avLst/>
          </a:prstGeom>
          <a:noFill/>
          <a:ln>
            <a:noFill/>
          </a:ln>
        </p:spPr>
      </p:pic>
      <p:sp>
        <p:nvSpPr>
          <p:cNvPr id="123" name="Google Shape;123;p9"/>
          <p:cNvSpPr txBox="1"/>
          <p:nvPr/>
        </p:nvSpPr>
        <p:spPr>
          <a:xfrm>
            <a:off x="167625" y="236500"/>
            <a:ext cx="8210700" cy="55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700"/>
              <a:buFont typeface="Arial"/>
              <a:buNone/>
            </a:pPr>
            <a:r>
              <a:rPr b="1" i="0" lang="en" sz="1700" u="none" cap="none" strike="noStrike">
                <a:solidFill>
                  <a:srgbClr val="303640"/>
                </a:solidFill>
                <a:highlight>
                  <a:srgbClr val="FFFFFF"/>
                </a:highlight>
                <a:latin typeface="Arial"/>
                <a:ea typeface="Arial"/>
                <a:cs typeface="Arial"/>
                <a:sym typeface="Arial"/>
              </a:rPr>
              <a:t>5 Common Authentication Types</a:t>
            </a:r>
            <a:endParaRPr b="1" i="0" sz="1700" u="none" cap="none" strike="noStrike">
              <a:solidFill>
                <a:srgbClr val="303640"/>
              </a:solidFill>
              <a:highlight>
                <a:srgbClr val="FFFFFF"/>
              </a:highlight>
              <a:latin typeface="Arial"/>
              <a:ea typeface="Arial"/>
              <a:cs typeface="Arial"/>
              <a:sym typeface="Arial"/>
            </a:endParaRPr>
          </a:p>
          <a:p>
            <a:pPr indent="0" lvl="0" marL="0" marR="0" rtl="0" algn="l">
              <a:lnSpc>
                <a:spcPct val="115000"/>
              </a:lnSpc>
              <a:spcBef>
                <a:spcPts val="23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1500"/>
              </a:spcAft>
              <a:buClr>
                <a:srgbClr val="000000"/>
              </a:buClr>
              <a:buSzPts val="1300"/>
              <a:buFont typeface="Arial"/>
              <a:buNone/>
            </a:pPr>
            <a:r>
              <a:t/>
            </a:r>
            <a:endParaRPr b="1" i="0" sz="1300" u="none" cap="none" strike="noStrike">
              <a:solidFill>
                <a:srgbClr val="303640"/>
              </a:solidFill>
              <a:highlight>
                <a:srgbClr val="FFFFFF"/>
              </a:highlight>
              <a:latin typeface="Arial"/>
              <a:ea typeface="Arial"/>
              <a:cs typeface="Arial"/>
              <a:sym typeface="Arial"/>
            </a:endParaRPr>
          </a:p>
        </p:txBody>
      </p:sp>
      <p:sp>
        <p:nvSpPr>
          <p:cNvPr id="124" name="Google Shape;124;p9"/>
          <p:cNvSpPr txBox="1"/>
          <p:nvPr/>
        </p:nvSpPr>
        <p:spPr>
          <a:xfrm>
            <a:off x="188250" y="670625"/>
            <a:ext cx="8767500" cy="396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200"/>
              <a:buFont typeface="Arial"/>
              <a:buNone/>
            </a:pPr>
            <a:r>
              <a:rPr b="1" i="0" lang="en" sz="1200" u="none" cap="none" strike="noStrike">
                <a:solidFill>
                  <a:schemeClr val="dk1"/>
                </a:solidFill>
                <a:highlight>
                  <a:srgbClr val="FFFFFF"/>
                </a:highlight>
                <a:latin typeface="Arial"/>
                <a:ea typeface="Arial"/>
                <a:cs typeface="Arial"/>
                <a:sym typeface="Arial"/>
              </a:rPr>
              <a:t>4. Biometric authentication:- </a:t>
            </a:r>
            <a:endParaRPr b="1" i="0" sz="12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Biometrics authentication is a security process that relies on the unique biological characteristics of an individual. Here are key advantages of using biometric authentication technologies:</a:t>
            </a:r>
            <a:endParaRPr b="0" i="0" sz="1100" u="none" cap="none" strike="noStrike">
              <a:solidFill>
                <a:schemeClr val="dk1"/>
              </a:solidFill>
              <a:highlight>
                <a:srgbClr val="FFFFFF"/>
              </a:highlight>
              <a:latin typeface="Arial"/>
              <a:ea typeface="Arial"/>
              <a:cs typeface="Arial"/>
              <a:sym typeface="Arial"/>
            </a:endParaRPr>
          </a:p>
          <a:p>
            <a:pPr indent="-298450" lvl="0" marL="647700" marR="0" rtl="0" algn="just">
              <a:lnSpc>
                <a:spcPct val="115000"/>
              </a:lnSpc>
              <a:spcBef>
                <a:spcPts val="1700"/>
              </a:spcBef>
              <a:spcAft>
                <a:spcPts val="0"/>
              </a:spcAft>
              <a:buClr>
                <a:schemeClr val="dk1"/>
              </a:buClr>
              <a:buSzPts val="1100"/>
              <a:buFont typeface="Arial"/>
              <a:buChar char="●"/>
            </a:pPr>
            <a:r>
              <a:rPr b="0" i="0" lang="en" sz="1100" u="none" cap="none" strike="noStrike">
                <a:solidFill>
                  <a:schemeClr val="dk1"/>
                </a:solidFill>
                <a:highlight>
                  <a:srgbClr val="FFFFFF"/>
                </a:highlight>
                <a:latin typeface="Arial"/>
                <a:ea typeface="Arial"/>
                <a:cs typeface="Arial"/>
                <a:sym typeface="Arial"/>
              </a:rPr>
              <a:t>Biological characteristics can be easily compared to authorized features saved in a database. </a:t>
            </a:r>
            <a:endParaRPr b="0" i="0" sz="1100" u="none" cap="none" strike="noStrike">
              <a:solidFill>
                <a:schemeClr val="dk1"/>
              </a:solidFill>
              <a:highlight>
                <a:srgbClr val="FFFFFF"/>
              </a:highlight>
              <a:latin typeface="Arial"/>
              <a:ea typeface="Arial"/>
              <a:cs typeface="Arial"/>
              <a:sym typeface="Arial"/>
            </a:endParaRPr>
          </a:p>
          <a:p>
            <a:pPr indent="-298450" lvl="0" marL="647700" marR="0" rtl="0" algn="just">
              <a:lnSpc>
                <a:spcPct val="115000"/>
              </a:lnSpc>
              <a:spcBef>
                <a:spcPts val="0"/>
              </a:spcBef>
              <a:spcAft>
                <a:spcPts val="0"/>
              </a:spcAft>
              <a:buClr>
                <a:schemeClr val="dk1"/>
              </a:buClr>
              <a:buSzPts val="1100"/>
              <a:buFont typeface="Arial"/>
              <a:buChar char="●"/>
            </a:pPr>
            <a:r>
              <a:rPr b="0" i="0" lang="en" sz="1100" u="none" cap="none" strike="noStrike">
                <a:solidFill>
                  <a:schemeClr val="dk1"/>
                </a:solidFill>
                <a:highlight>
                  <a:srgbClr val="FFFFFF"/>
                </a:highlight>
                <a:latin typeface="Arial"/>
                <a:ea typeface="Arial"/>
                <a:cs typeface="Arial"/>
                <a:sym typeface="Arial"/>
              </a:rPr>
              <a:t>Biometric authentication can control physical access when installed on gates and doors. </a:t>
            </a:r>
            <a:endParaRPr b="0" i="0" sz="1100" u="none" cap="none" strike="noStrike">
              <a:solidFill>
                <a:schemeClr val="dk1"/>
              </a:solidFill>
              <a:highlight>
                <a:srgbClr val="FFFFFF"/>
              </a:highlight>
              <a:latin typeface="Arial"/>
              <a:ea typeface="Arial"/>
              <a:cs typeface="Arial"/>
              <a:sym typeface="Arial"/>
            </a:endParaRPr>
          </a:p>
          <a:p>
            <a:pPr indent="-298450" lvl="0" marL="647700" marR="0" rtl="0" algn="just">
              <a:lnSpc>
                <a:spcPct val="115000"/>
              </a:lnSpc>
              <a:spcBef>
                <a:spcPts val="0"/>
              </a:spcBef>
              <a:spcAft>
                <a:spcPts val="0"/>
              </a:spcAft>
              <a:buClr>
                <a:schemeClr val="dk1"/>
              </a:buClr>
              <a:buSzPts val="1100"/>
              <a:buFont typeface="Arial"/>
              <a:buChar char="●"/>
            </a:pPr>
            <a:r>
              <a:rPr b="0" i="0" lang="en" sz="1100" u="none" cap="none" strike="noStrike">
                <a:solidFill>
                  <a:schemeClr val="dk1"/>
                </a:solidFill>
                <a:highlight>
                  <a:srgbClr val="FFFFFF"/>
                </a:highlight>
                <a:latin typeface="Arial"/>
                <a:ea typeface="Arial"/>
                <a:cs typeface="Arial"/>
                <a:sym typeface="Arial"/>
              </a:rPr>
              <a:t>You can add biometrics into your multi-factor authentication process.</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800"/>
              </a:spcBef>
              <a:spcAft>
                <a:spcPts val="0"/>
              </a:spcAft>
              <a:buClr>
                <a:srgbClr val="000000"/>
              </a:buClr>
              <a:buSzPts val="1100"/>
              <a:buFont typeface="Arial"/>
              <a:buNone/>
            </a:pPr>
            <a:r>
              <a:rPr b="0" i="0" lang="en" sz="1100" u="none" cap="none" strike="noStrike">
                <a:solidFill>
                  <a:schemeClr val="dk1"/>
                </a:solidFill>
                <a:highlight>
                  <a:srgbClr val="FFFFFF"/>
                </a:highlight>
                <a:latin typeface="Arial"/>
                <a:ea typeface="Arial"/>
                <a:cs typeface="Arial"/>
                <a:sym typeface="Arial"/>
              </a:rPr>
              <a:t>Biometric authentication technologies are used by consumers, governments and private corporations including airports, military bases, and national borders. The technology is increasingly adopted due to the ability to achieve a high level of security without creating friction for the user. Common biometric authentication methods include:</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1700"/>
              </a:spcBef>
              <a:spcAft>
                <a:spcPts val="0"/>
              </a:spcAft>
              <a:buClr>
                <a:srgbClr val="000000"/>
              </a:buClr>
              <a:buSzPts val="1100"/>
              <a:buFont typeface="Arial"/>
              <a:buNone/>
            </a:pPr>
            <a:r>
              <a:rPr b="0" i="0" lang="en" sz="1100" u="sng" cap="none" strike="noStrike">
                <a:solidFill>
                  <a:schemeClr val="dk1"/>
                </a:solidFill>
                <a:highlight>
                  <a:srgbClr val="FFFFFF"/>
                </a:highlight>
                <a:latin typeface="Arial"/>
                <a:ea typeface="Arial"/>
                <a:cs typeface="Arial"/>
                <a:sym typeface="Arial"/>
              </a:rPr>
              <a:t>Facial Recognition</a:t>
            </a:r>
            <a:r>
              <a:rPr b="0" i="0" lang="en" sz="1100" u="none" cap="none" strike="noStrike">
                <a:solidFill>
                  <a:schemeClr val="dk1"/>
                </a:solidFill>
                <a:highlight>
                  <a:srgbClr val="FFFFFF"/>
                </a:highlight>
                <a:latin typeface="Arial"/>
                <a:ea typeface="Arial"/>
                <a:cs typeface="Arial"/>
                <a:sym typeface="Arial"/>
              </a:rPr>
              <a:t>: Matches unique facial features to grant access. It can be inconsistent with different angles or similar-looking individuals. Facial liveness (e.g., ID R&amp;D’s passive liveness) prevents spoofing.</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 sz="1100" u="sng" cap="none" strike="noStrike">
                <a:solidFill>
                  <a:schemeClr val="dk1"/>
                </a:solidFill>
                <a:highlight>
                  <a:srgbClr val="FFFFFF"/>
                </a:highlight>
                <a:latin typeface="Arial"/>
                <a:ea typeface="Arial"/>
                <a:cs typeface="Arial"/>
                <a:sym typeface="Arial"/>
              </a:rPr>
              <a:t>Fingerprint Scanners</a:t>
            </a:r>
            <a:r>
              <a:rPr b="0" i="0" lang="en" sz="1100" u="none" cap="none" strike="noStrike">
                <a:solidFill>
                  <a:schemeClr val="dk1"/>
                </a:solidFill>
                <a:highlight>
                  <a:srgbClr val="FFFFFF"/>
                </a:highlight>
                <a:latin typeface="Arial"/>
                <a:ea typeface="Arial"/>
                <a:cs typeface="Arial"/>
                <a:sym typeface="Arial"/>
              </a:rPr>
              <a:t>: Identifies users by fingerprint patterns, including newer versions that analyze vascular patterns. Despite occasional inaccuracies, they are popular, especially in smartphones like iPhones.</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rPr b="0" i="0" lang="en" sz="1100" u="sng" cap="none" strike="noStrike">
                <a:solidFill>
                  <a:schemeClr val="dk1"/>
                </a:solidFill>
                <a:highlight>
                  <a:srgbClr val="FFFFFF"/>
                </a:highlight>
                <a:latin typeface="Arial"/>
                <a:ea typeface="Arial"/>
                <a:cs typeface="Arial"/>
                <a:sym typeface="Arial"/>
              </a:rPr>
              <a:t>Speaker Recognition</a:t>
            </a:r>
            <a:r>
              <a:rPr b="0" i="0" lang="en" sz="1100" u="none" cap="none" strike="noStrike">
                <a:solidFill>
                  <a:schemeClr val="dk1"/>
                </a:solidFill>
                <a:highlight>
                  <a:srgbClr val="FFFFFF"/>
                </a:highlight>
                <a:latin typeface="Arial"/>
                <a:ea typeface="Arial"/>
                <a:cs typeface="Arial"/>
                <a:sym typeface="Arial"/>
              </a:rPr>
              <a:t>: Analyzes speech patterns for user identification, using specific voice qualities, often relying on set phrases like a password for access.</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just">
              <a:lnSpc>
                <a:spcPct val="115000"/>
              </a:lnSpc>
              <a:spcBef>
                <a:spcPts val="1700"/>
              </a:spcBef>
              <a:spcAft>
                <a:spcPts val="0"/>
              </a:spcAft>
              <a:buClr>
                <a:srgbClr val="000000"/>
              </a:buClr>
              <a:buSzPts val="1100"/>
              <a:buFont typeface="Arial"/>
              <a:buNone/>
            </a:pPr>
            <a:r>
              <a:t/>
            </a:r>
            <a:endParaRPr b="0" i="0" sz="1100" u="none" cap="none" strike="noStrike">
              <a:solidFill>
                <a:schemeClr val="dk1"/>
              </a:solidFill>
              <a:highlight>
                <a:srgbClr val="FFFFFF"/>
              </a:highlight>
              <a:latin typeface="Arial"/>
              <a:ea typeface="Arial"/>
              <a:cs typeface="Arial"/>
              <a:sym typeface="Arial"/>
            </a:endParaRPr>
          </a:p>
          <a:p>
            <a:pPr indent="0" lvl="0" marL="0" marR="0" rtl="0" algn="l">
              <a:lnSpc>
                <a:spcPct val="100000"/>
              </a:lnSpc>
              <a:spcBef>
                <a:spcPts val="1700"/>
              </a:spcBef>
              <a:spcAft>
                <a:spcPts val="0"/>
              </a:spcAft>
              <a:buClr>
                <a:srgbClr val="000000"/>
              </a:buClr>
              <a:buSzPts val="1650"/>
              <a:buFont typeface="Arial"/>
              <a:buNone/>
            </a:pPr>
            <a:r>
              <a:t/>
            </a:r>
            <a:endParaRPr b="0" i="0" sz="1650" u="none" cap="none" strike="noStrike">
              <a:solidFill>
                <a:srgbClr val="303640"/>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