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jb7ZQUtdy+4xtCZ4sWfNlKXg2s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e0f4b2d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5e0f4b2d0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d733395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35d733395f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d733395f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35d733395f7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d733395f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35d733395f7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5d733395f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35d733395f7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d733395f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35d733395f7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5f167c865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35f167c865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5f167c865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35f167c865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0487c05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340487c05c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github.com/radhakrishnan-omotec/omotec-repo/tree/main/CYBERSECURITY-9-COD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www.passwordmonster.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hyperlink" Target="https://www.geeksforgeeks.org/multifactor-authentication/" TargetMode="External"/><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56" name="Google Shape;56;p1"/>
          <p:cNvSpPr txBox="1"/>
          <p:nvPr/>
        </p:nvSpPr>
        <p:spPr>
          <a:xfrm>
            <a:off x="707250" y="453525"/>
            <a:ext cx="7729500" cy="1431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700"/>
              <a:buFont typeface="Arial"/>
              <a:buNone/>
            </a:pPr>
            <a:r>
              <a:rPr b="1" i="0" lang="en" sz="2700" u="none" cap="none" strike="noStrike">
                <a:solidFill>
                  <a:schemeClr val="dk1"/>
                </a:solidFill>
                <a:latin typeface="Arial"/>
                <a:ea typeface="Arial"/>
                <a:cs typeface="Arial"/>
                <a:sym typeface="Arial"/>
              </a:rPr>
              <a:t>Session 2</a:t>
            </a:r>
            <a:endParaRPr b="1" i="0" sz="27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700"/>
              <a:buFont typeface="Arial"/>
              <a:buNone/>
            </a:pPr>
            <a:r>
              <a:rPr b="1" i="0" lang="en" sz="2700" u="none" cap="none" strike="noStrike">
                <a:solidFill>
                  <a:schemeClr val="dk1"/>
                </a:solidFill>
                <a:latin typeface="Arial"/>
                <a:ea typeface="Arial"/>
                <a:cs typeface="Arial"/>
                <a:sym typeface="Arial"/>
              </a:rPr>
              <a:t>Cyber </a:t>
            </a:r>
            <a:r>
              <a:rPr b="1" lang="en" sz="2700">
                <a:solidFill>
                  <a:schemeClr val="dk1"/>
                </a:solidFill>
              </a:rPr>
              <a:t>Security</a:t>
            </a:r>
            <a:r>
              <a:rPr b="1" i="0" lang="en" sz="2700" u="none" cap="none" strike="noStrike">
                <a:solidFill>
                  <a:schemeClr val="dk1"/>
                </a:solidFill>
                <a:latin typeface="Arial"/>
                <a:ea typeface="Arial"/>
                <a:cs typeface="Arial"/>
                <a:sym typeface="Arial"/>
              </a:rPr>
              <a:t> - Password Strength &amp; Complexity</a:t>
            </a:r>
            <a:endParaRPr b="1" i="0" sz="3100" u="none" cap="none" strike="noStrike">
              <a:solidFill>
                <a:schemeClr val="dk2"/>
              </a:solidFill>
              <a:latin typeface="Arial"/>
              <a:ea typeface="Arial"/>
              <a:cs typeface="Arial"/>
              <a:sym typeface="Arial"/>
            </a:endParaRPr>
          </a:p>
        </p:txBody>
      </p:sp>
      <p:pic>
        <p:nvPicPr>
          <p:cNvPr id="57" name="Google Shape;57;p1"/>
          <p:cNvPicPr preferRelativeResize="0"/>
          <p:nvPr/>
        </p:nvPicPr>
        <p:blipFill rotWithShape="1">
          <a:blip r:embed="rId5">
            <a:alphaModFix/>
          </a:blip>
          <a:srcRect b="7695" l="11342" r="9939" t="8816"/>
          <a:stretch/>
        </p:blipFill>
        <p:spPr>
          <a:xfrm>
            <a:off x="3222525" y="1885125"/>
            <a:ext cx="2698954" cy="2862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37" name="Google Shape;137;p10"/>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38" name="Google Shape;138;p10"/>
          <p:cNvSpPr txBox="1"/>
          <p:nvPr/>
        </p:nvSpPr>
        <p:spPr>
          <a:xfrm>
            <a:off x="252575" y="953750"/>
            <a:ext cx="8550600" cy="3690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Description:</a:t>
            </a:r>
            <a:r>
              <a:rPr b="0" i="0" lang="en" sz="1400" u="none" cap="none" strike="noStrike">
                <a:solidFill>
                  <a:schemeClr val="dk1"/>
                </a:solidFill>
                <a:latin typeface="Arial"/>
                <a:ea typeface="Arial"/>
                <a:cs typeface="Arial"/>
                <a:sym typeface="Arial"/>
              </a:rPr>
              <a:t> Attackers intercept communications between users and websites, often through phishing emails.</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Prevention:</a:t>
            </a:r>
            <a:endParaRPr b="1" i="0" sz="1400" u="none" cap="none" strike="noStrike">
              <a:solidFill>
                <a:schemeClr val="dk1"/>
              </a:solidFill>
              <a:latin typeface="Arial"/>
              <a:ea typeface="Arial"/>
              <a:cs typeface="Arial"/>
              <a:sym typeface="Arial"/>
            </a:endParaRPr>
          </a:p>
          <a:p>
            <a:pPr indent="-317500" lvl="0" marL="457200" marR="0" rtl="0" algn="just">
              <a:lnSpc>
                <a:spcPct val="115000"/>
              </a:lnSpc>
              <a:spcBef>
                <a:spcPts val="12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Secure Wi-Fi networks with strong passwords.</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Regularly update devices and software.</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Monitor accounts for suspicious activity and use multi-factor authentication.</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120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139" name="Google Shape;139;p10"/>
          <p:cNvSpPr txBox="1"/>
          <p:nvPr/>
        </p:nvSpPr>
        <p:spPr>
          <a:xfrm>
            <a:off x="262000" y="425250"/>
            <a:ext cx="81069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40" name="Google Shape;140;p10"/>
          <p:cNvSpPr txBox="1"/>
          <p:nvPr/>
        </p:nvSpPr>
        <p:spPr>
          <a:xfrm>
            <a:off x="290325" y="359175"/>
            <a:ext cx="7946400" cy="41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3. Man-in-the-Middle Attack</a:t>
            </a:r>
            <a:endParaRPr b="1"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41" name="Google Shape;141;p10"/>
          <p:cNvPicPr preferRelativeResize="0"/>
          <p:nvPr/>
        </p:nvPicPr>
        <p:blipFill rotWithShape="1">
          <a:blip r:embed="rId5">
            <a:alphaModFix/>
          </a:blip>
          <a:srcRect b="6956" l="5823" r="3880" t="12337"/>
          <a:stretch/>
        </p:blipFill>
        <p:spPr>
          <a:xfrm>
            <a:off x="2895100" y="2939825"/>
            <a:ext cx="3669906" cy="1968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47" name="Google Shape;147;p11"/>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48" name="Google Shape;148;p11"/>
          <p:cNvSpPr txBox="1"/>
          <p:nvPr/>
        </p:nvSpPr>
        <p:spPr>
          <a:xfrm>
            <a:off x="252575" y="953750"/>
            <a:ext cx="8550600" cy="3690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Description:</a:t>
            </a:r>
            <a:r>
              <a:rPr b="0" i="0" lang="en" sz="1400" u="none" cap="none" strike="noStrike">
                <a:solidFill>
                  <a:schemeClr val="dk1"/>
                </a:solidFill>
                <a:latin typeface="Arial"/>
                <a:ea typeface="Arial"/>
                <a:cs typeface="Arial"/>
                <a:sym typeface="Arial"/>
              </a:rPr>
              <a:t> Hackers exploit company-related information to guess passwords easily, especially in corporate environments.</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Prevention:</a:t>
            </a:r>
            <a:endParaRPr b="1" i="0" sz="1400" u="none" cap="none" strike="noStrike">
              <a:solidFill>
                <a:schemeClr val="dk1"/>
              </a:solidFill>
              <a:latin typeface="Arial"/>
              <a:ea typeface="Arial"/>
              <a:cs typeface="Arial"/>
              <a:sym typeface="Arial"/>
            </a:endParaRPr>
          </a:p>
          <a:p>
            <a:pPr indent="-317500" lvl="0" marL="457200" marR="0" rtl="0" algn="just">
              <a:lnSpc>
                <a:spcPct val="115000"/>
              </a:lnSpc>
              <a:spcBef>
                <a:spcPts val="12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Use strong, unrelated passwords for company accounts.</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Change passwords immediately if any suspicious activity is detected.</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Avoid storing passwords in easily accessible locations like spreadsheets.</a:t>
            </a:r>
            <a:endParaRPr b="0" i="0" sz="1400" u="none" cap="none" strike="noStrike">
              <a:solidFill>
                <a:schemeClr val="dk1"/>
              </a:solidFill>
              <a:latin typeface="Arial"/>
              <a:ea typeface="Arial"/>
              <a:cs typeface="Arial"/>
              <a:sym typeface="Arial"/>
            </a:endParaRPr>
          </a:p>
          <a:p>
            <a:pPr indent="0" lvl="0" marL="457200" marR="0" rtl="0" algn="just">
              <a:lnSpc>
                <a:spcPct val="115000"/>
              </a:lnSpc>
              <a:spcBef>
                <a:spcPts val="120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120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149" name="Google Shape;149;p11"/>
          <p:cNvSpPr txBox="1"/>
          <p:nvPr/>
        </p:nvSpPr>
        <p:spPr>
          <a:xfrm>
            <a:off x="262000" y="425250"/>
            <a:ext cx="81069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50" name="Google Shape;150;p11"/>
          <p:cNvSpPr txBox="1"/>
          <p:nvPr/>
        </p:nvSpPr>
        <p:spPr>
          <a:xfrm>
            <a:off x="290325" y="359175"/>
            <a:ext cx="7946400" cy="41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4. Spidering Attack</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g35e0f4b2d0f_0_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56" name="Google Shape;156;g35e0f4b2d0f_0_0"/>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57" name="Google Shape;157;g35e0f4b2d0f_0_0"/>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ctr">
              <a:lnSpc>
                <a:spcPct val="200000"/>
              </a:lnSpc>
              <a:spcBef>
                <a:spcPts val="1200"/>
              </a:spcBef>
              <a:spcAft>
                <a:spcPts val="0"/>
              </a:spcAft>
              <a:buClr>
                <a:schemeClr val="dk1"/>
              </a:buClr>
              <a:buSzPts val="1100"/>
              <a:buFont typeface="Arial"/>
              <a:buNone/>
            </a:pPr>
            <a:r>
              <a:rPr b="1" lang="en" sz="2000">
                <a:solidFill>
                  <a:schemeClr val="dk1"/>
                </a:solidFill>
              </a:rPr>
              <a:t>PYTHON PRACTICAL ACTIVITY ( </a:t>
            </a:r>
            <a:r>
              <a:rPr b="1" lang="en" sz="2000" u="sng">
                <a:solidFill>
                  <a:schemeClr val="hlink"/>
                </a:solidFill>
                <a:hlinkClick r:id="rId5"/>
              </a:rPr>
              <a:t>Code Link</a:t>
            </a:r>
            <a:r>
              <a:rPr b="1" lang="en" sz="2000">
                <a:solidFill>
                  <a:schemeClr val="dk1"/>
                </a:solidFill>
              </a:rPr>
              <a:t> )</a:t>
            </a:r>
            <a:endParaRPr b="1" sz="2000">
              <a:solidFill>
                <a:schemeClr val="dk1"/>
              </a:solidFill>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1 </a:t>
            </a:r>
            <a:r>
              <a:rPr b="1" lang="en" sz="1800">
                <a:solidFill>
                  <a:schemeClr val="dk1"/>
                </a:solidFill>
                <a:highlight>
                  <a:srgbClr val="B7B7B7"/>
                </a:highlight>
              </a:rPr>
              <a:t>(Password Strength Analyzer)</a:t>
            </a:r>
            <a:endParaRPr sz="1800">
              <a:solidFill>
                <a:schemeClr val="dk1"/>
              </a:solidFill>
              <a:highlight>
                <a:srgbClr val="B7B7B7"/>
              </a:highlight>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2 </a:t>
            </a:r>
            <a:r>
              <a:rPr b="1" lang="en" sz="1800">
                <a:solidFill>
                  <a:schemeClr val="dk1"/>
                </a:solidFill>
                <a:highlight>
                  <a:srgbClr val="B7B7B7"/>
                </a:highlight>
              </a:rPr>
              <a:t>(Brute Force Simulation)</a:t>
            </a:r>
            <a:endParaRPr sz="1800">
              <a:solidFill>
                <a:schemeClr val="dk1"/>
              </a:solidFill>
              <a:highlight>
                <a:srgbClr val="B7B7B7"/>
              </a:highlight>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3 </a:t>
            </a:r>
            <a:r>
              <a:rPr b="1" lang="en" sz="1800">
                <a:solidFill>
                  <a:schemeClr val="dk1"/>
                </a:solidFill>
                <a:highlight>
                  <a:srgbClr val="B7B7B7"/>
                </a:highlight>
              </a:rPr>
              <a:t>(Dictionary Attack Detector)</a:t>
            </a:r>
            <a:endParaRPr sz="1800">
              <a:solidFill>
                <a:schemeClr val="dk1"/>
              </a:solidFill>
              <a:highlight>
                <a:srgbClr val="B7B7B7"/>
              </a:highlight>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4 </a:t>
            </a:r>
            <a:r>
              <a:rPr b="1" lang="en" sz="1800">
                <a:solidFill>
                  <a:schemeClr val="dk1"/>
                </a:solidFill>
                <a:highlight>
                  <a:srgbClr val="B7B7B7"/>
                </a:highlight>
              </a:rPr>
              <a:t>(Password Generator)</a:t>
            </a:r>
            <a:endParaRPr sz="1800">
              <a:solidFill>
                <a:schemeClr val="dk1"/>
              </a:solidFill>
              <a:highlight>
                <a:srgbClr val="B7B7B7"/>
              </a:highlight>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5 </a:t>
            </a:r>
            <a:r>
              <a:rPr b="1" lang="en" sz="1800">
                <a:solidFill>
                  <a:schemeClr val="dk1"/>
                </a:solidFill>
                <a:highlight>
                  <a:srgbClr val="B7B7B7"/>
                </a:highlight>
              </a:rPr>
              <a:t>(Password Policy Validator)</a:t>
            </a:r>
            <a:endParaRPr sz="1800">
              <a:solidFill>
                <a:schemeClr val="dk1"/>
              </a:solidFill>
              <a:highlight>
                <a:srgbClr val="B7B7B7"/>
              </a:highlight>
            </a:endParaRPr>
          </a:p>
          <a:p>
            <a:pPr indent="0" lvl="0" marL="0" marR="0" rtl="0" algn="l">
              <a:lnSpc>
                <a:spcPct val="200000"/>
              </a:lnSpc>
              <a:spcBef>
                <a:spcPts val="1200"/>
              </a:spcBef>
              <a:spcAft>
                <a:spcPts val="0"/>
              </a:spcAft>
              <a:buClr>
                <a:schemeClr val="dk1"/>
              </a:buClr>
              <a:buSzPts val="1100"/>
              <a:buFont typeface="Arial"/>
              <a:buNone/>
            </a:pPr>
            <a:r>
              <a:t/>
            </a:r>
            <a:endParaRPr b="1" sz="1800">
              <a:solidFill>
                <a:schemeClr val="dk1"/>
              </a:solidFill>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35d733395f7_0_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63" name="Google Shape;163;g35d733395f7_0_0"/>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64" name="Google Shape;164;g35d733395f7_0_0"/>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1 </a:t>
            </a:r>
            <a:r>
              <a:rPr b="1" lang="en" sz="1800">
                <a:solidFill>
                  <a:schemeClr val="dk1"/>
                </a:solidFill>
                <a:highlight>
                  <a:srgbClr val="B7B7B7"/>
                </a:highlight>
              </a:rPr>
              <a:t>(</a:t>
            </a:r>
            <a:r>
              <a:rPr b="1" lang="en" sz="1800">
                <a:solidFill>
                  <a:schemeClr val="dk1"/>
                </a:solidFill>
                <a:highlight>
                  <a:srgbClr val="B7B7B7"/>
                </a:highlight>
              </a:rPr>
              <a:t>Password Strength Analyzer</a:t>
            </a:r>
            <a:r>
              <a:rPr b="1" lang="en" sz="1800">
                <a:solidFill>
                  <a:schemeClr val="dk1"/>
                </a:solidFill>
                <a:highlight>
                  <a:srgbClr val="B7B7B7"/>
                </a:highlight>
              </a:rPr>
              <a:t>)</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Analyzes passwords based on common complexity rules.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import re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def analyze_password_strength(password):</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print("\n🔐 Password Strength Report:")</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score = 0</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if len(password) &gt;= 8:</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score += 1</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if re.search(r"[A-Z]", password):</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score += 1</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if re.search(r"[a-z]", password):</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score += 1</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if re.search(r"[0-9]", password):</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score += 1</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if re.search(r"[!@#$%^&amp;*()_+]", password):</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score += 1</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if score == 5:</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 Excellent – Very Strong Password")</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elif score &gt;= 3:</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 Moderate – Consider improving it")</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else:</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        print("❌ Weak – Easy to crack")</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Courier New"/>
                <a:ea typeface="Courier New"/>
                <a:cs typeface="Courier New"/>
                <a:sym typeface="Courier New"/>
              </a:rPr>
              <a:t>password = input("Enter a password to check its strength: ")</a:t>
            </a:r>
            <a:endParaRPr sz="10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000">
                <a:solidFill>
                  <a:schemeClr val="dk1"/>
                </a:solidFill>
                <a:latin typeface="Courier New"/>
                <a:ea typeface="Courier New"/>
                <a:cs typeface="Courier New"/>
                <a:sym typeface="Courier New"/>
              </a:rPr>
              <a:t>analyze_password_strength(password)</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g35d733395f7_0_5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70" name="Google Shape;170;g35d733395f7_0_51"/>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71" name="Google Shape;171;g35d733395f7_0_51"/>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2 </a:t>
            </a:r>
            <a:r>
              <a:rPr b="1" lang="en" sz="1800">
                <a:solidFill>
                  <a:schemeClr val="dk1"/>
                </a:solidFill>
                <a:highlight>
                  <a:srgbClr val="B7B7B7"/>
                </a:highlight>
              </a:rPr>
              <a:t>(</a:t>
            </a:r>
            <a:r>
              <a:rPr b="1" lang="en" sz="1800">
                <a:solidFill>
                  <a:schemeClr val="dk1"/>
                </a:solidFill>
                <a:highlight>
                  <a:srgbClr val="B7B7B7"/>
                </a:highlight>
              </a:rPr>
              <a:t>Brute Force Simulation</a:t>
            </a:r>
            <a:r>
              <a:rPr b="1" lang="en" sz="1800">
                <a:solidFill>
                  <a:schemeClr val="dk1"/>
                </a:solidFill>
                <a:highlight>
                  <a:srgbClr val="B7B7B7"/>
                </a:highlight>
              </a:rPr>
              <a:t>)</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Simulates how long it might take a brute force attack to guess your password based on length and character set.</a:t>
            </a:r>
            <a:endParaRPr b="1">
              <a:solidFill>
                <a:schemeClr val="dk1"/>
              </a:solidFill>
            </a:endParaRPr>
          </a:p>
          <a:p>
            <a:pPr indent="0" lvl="0" marL="0" marR="0" rtl="0" algn="l">
              <a:lnSpc>
                <a:spcPct val="115000"/>
              </a:lnSpc>
              <a:spcBef>
                <a:spcPts val="140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import math</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def time_to_crack(length, charset_size):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attempts = charset_size ** length</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guesses_per_sec = 1000000000  # 1 billion guesses/second (modern GPUs)</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seconds = attempts / guesses_per_sec</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years = seconds / (60 * 60 * 24 * 365)</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return years</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print("🔐 Brute Force Attack Simulation")</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length = int(input("Enter the length of your password: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charset_size = int(input("Enter estimated charset size (26=letters, 52=upper+lower, 62+specials=95):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years = time_to_crack(length, charset_size)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print(f"⏳ Estimated time to crack: {years:.2f} years")</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br>
              <a:rPr b="0" i="0" lang="en"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100" u="sng" cap="none" strike="noStrike">
              <a:solidFill>
                <a:schemeClr val="hlink"/>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g35d733395f7_0_57"/>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77" name="Google Shape;177;g35d733395f7_0_57"/>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78" name="Google Shape;178;g35d733395f7_0_57"/>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3 </a:t>
            </a:r>
            <a:r>
              <a:rPr b="1" lang="en" sz="1800">
                <a:solidFill>
                  <a:schemeClr val="dk1"/>
                </a:solidFill>
                <a:highlight>
                  <a:srgbClr val="B7B7B7"/>
                </a:highlight>
              </a:rPr>
              <a:t>(</a:t>
            </a:r>
            <a:r>
              <a:rPr b="1" lang="en" sz="1800">
                <a:solidFill>
                  <a:schemeClr val="dk1"/>
                </a:solidFill>
                <a:highlight>
                  <a:srgbClr val="B7B7B7"/>
                </a:highlight>
              </a:rPr>
              <a:t>Dictionary Attack Detector</a:t>
            </a:r>
            <a:r>
              <a:rPr b="1" lang="en" sz="1800">
                <a:solidFill>
                  <a:schemeClr val="dk1"/>
                </a:solidFill>
                <a:highlight>
                  <a:srgbClr val="B7B7B7"/>
                </a:highlight>
              </a:rPr>
              <a:t>)</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Checks if your password matches common dictionary words.</a:t>
            </a:r>
            <a:endParaRPr>
              <a:solidFill>
                <a:schemeClr val="dk1"/>
              </a:solidFill>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common_words = ["password", "123456", "qwerty", "letmein", "admin", "welcome"]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def is_dictionary_based(password):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return password.lower() in common_words</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password = input("Enter a password: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if is_dictionary_based(password):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Weak! Your password is in the common dictionary.")</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else: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Good! It's not a known dictionary 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br>
              <a:rPr b="0" i="0" lang="en"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100" u="sng" cap="none" strike="noStrike">
              <a:solidFill>
                <a:schemeClr val="hlink"/>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g35d733395f7_0_63"/>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84" name="Google Shape;184;g35d733395f7_0_63"/>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85" name="Google Shape;185;g35d733395f7_0_63"/>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4 </a:t>
            </a:r>
            <a:r>
              <a:rPr b="1" lang="en" sz="1800">
                <a:solidFill>
                  <a:schemeClr val="dk1"/>
                </a:solidFill>
                <a:highlight>
                  <a:srgbClr val="B7B7B7"/>
                </a:highlight>
              </a:rPr>
              <a:t>(</a:t>
            </a:r>
            <a:r>
              <a:rPr b="1" lang="en" sz="1800">
                <a:solidFill>
                  <a:schemeClr val="dk1"/>
                </a:solidFill>
                <a:highlight>
                  <a:srgbClr val="B7B7B7"/>
                </a:highlight>
              </a:rPr>
              <a:t>Password Generator</a:t>
            </a:r>
            <a:r>
              <a:rPr b="1" lang="en" sz="1800">
                <a:solidFill>
                  <a:schemeClr val="dk1"/>
                </a:solidFill>
                <a:highlight>
                  <a:srgbClr val="B7B7B7"/>
                </a:highlight>
              </a:rPr>
              <a:t>)</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Builds strong passwords with customizable settings.</a:t>
            </a:r>
            <a:endParaRPr>
              <a:solidFill>
                <a:schemeClr val="dk1"/>
              </a:solidFill>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import random</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import string</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def generate_password(length=12):</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chars = string.ascii_letters + string.digits + "!@#$%^&amp;*()"</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password = ''.join(random.choice(chars) for _ in range(length))</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return 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length = int(input("How long should the password be? (min 8):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if length &lt; 8:</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Password too short!")</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else: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Suggested Strong Password:", generate_password(length))</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br>
              <a:rPr b="0" i="0" lang="en"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100" u="sng" cap="none" strike="noStrike">
              <a:solidFill>
                <a:schemeClr val="hlink"/>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g35d733395f7_0_69"/>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91" name="Google Shape;191;g35d733395f7_0_69"/>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92" name="Google Shape;192;g35d733395f7_0_69"/>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5 </a:t>
            </a:r>
            <a:r>
              <a:rPr b="1" lang="en" sz="1800">
                <a:solidFill>
                  <a:schemeClr val="dk1"/>
                </a:solidFill>
                <a:highlight>
                  <a:srgbClr val="B7B7B7"/>
                </a:highlight>
              </a:rPr>
              <a:t>(</a:t>
            </a:r>
            <a:r>
              <a:rPr b="1" lang="en" sz="1800">
                <a:solidFill>
                  <a:schemeClr val="dk1"/>
                </a:solidFill>
                <a:highlight>
                  <a:srgbClr val="B7B7B7"/>
                </a:highlight>
              </a:rPr>
              <a:t>Password Policy Validator</a:t>
            </a:r>
            <a:r>
              <a:rPr b="1" lang="en" sz="1800">
                <a:solidFill>
                  <a:schemeClr val="dk1"/>
                </a:solidFill>
                <a:highlight>
                  <a:srgbClr val="B7B7B7"/>
                </a:highlight>
              </a:rPr>
              <a:t>)</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Checks passwords against typical enterprise password policies.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def validate_password(password):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issues =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if len(password) &lt; 10:</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issues.append("Password too short (minimum 10 characters).")</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if not re.search(r"[A-Z]", 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issues.append("Include at least one uppercase letter.")</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if not re.search(r"[a-z]", 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issues.append("Include at least one lowercase letter.")</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if not re.search(r"\d", 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issues.append("Include at least one digit.")</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if not re.search(r"[!@#$%^&amp;*()_+=]", 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issues.append("Include at least one special character.")</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if issues:</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Your password has the following issues:")</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for issue in issues:</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print(f"- {issue}")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else: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Your password meets standard policy requirements!")</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password = input("Enter a password to validate: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dk1"/>
                </a:solidFill>
                <a:latin typeface="Courier New"/>
                <a:ea typeface="Courier New"/>
                <a:cs typeface="Courier New"/>
                <a:sym typeface="Courier New"/>
              </a:rPr>
              <a:t>validate_password(password)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br>
              <a:rPr b="0" i="0" lang="en"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100" u="sng" cap="none" strike="noStrike">
              <a:solidFill>
                <a:schemeClr val="hlink"/>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5f167c8652_0_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8" name="Google Shape;198;g35f167c8652_0_0"/>
          <p:cNvPicPr preferRelativeResize="0"/>
          <p:nvPr/>
        </p:nvPicPr>
        <p:blipFill rotWithShape="1">
          <a:blip r:embed="rId3">
            <a:alphaModFix/>
          </a:blip>
          <a:srcRect b="0" l="0" r="0" t="0"/>
          <a:stretch/>
        </p:blipFill>
        <p:spPr>
          <a:xfrm>
            <a:off x="0" y="53225"/>
            <a:ext cx="9144000" cy="5143500"/>
          </a:xfrm>
          <a:prstGeom prst="rect">
            <a:avLst/>
          </a:prstGeom>
          <a:noFill/>
          <a:ln>
            <a:noFill/>
          </a:ln>
        </p:spPr>
      </p:pic>
      <p:pic>
        <p:nvPicPr>
          <p:cNvPr id="199" name="Google Shape;199;g35f167c8652_0_0"/>
          <p:cNvPicPr preferRelativeResize="0"/>
          <p:nvPr/>
        </p:nvPicPr>
        <p:blipFill rotWithShape="1">
          <a:blip r:embed="rId4">
            <a:alphaModFix/>
          </a:blip>
          <a:srcRect b="0" l="0" r="0" t="0"/>
          <a:stretch/>
        </p:blipFill>
        <p:spPr>
          <a:xfrm>
            <a:off x="8669075" y="177376"/>
            <a:ext cx="474925" cy="270200"/>
          </a:xfrm>
          <a:prstGeom prst="rect">
            <a:avLst/>
          </a:prstGeom>
          <a:noFill/>
          <a:ln>
            <a:noFill/>
          </a:ln>
        </p:spPr>
      </p:pic>
      <p:pic>
        <p:nvPicPr>
          <p:cNvPr id="200" name="Google Shape;200;g35f167c8652_0_0" title="New Omo LOGO.png"/>
          <p:cNvPicPr preferRelativeResize="0"/>
          <p:nvPr/>
        </p:nvPicPr>
        <p:blipFill rotWithShape="1">
          <a:blip r:embed="rId5">
            <a:alphaModFix/>
          </a:blip>
          <a:srcRect b="0" l="0" r="0" t="0"/>
          <a:stretch/>
        </p:blipFill>
        <p:spPr>
          <a:xfrm>
            <a:off x="8123550" y="180300"/>
            <a:ext cx="1020449" cy="355726"/>
          </a:xfrm>
          <a:prstGeom prst="rect">
            <a:avLst/>
          </a:prstGeom>
          <a:noFill/>
          <a:ln>
            <a:noFill/>
          </a:ln>
        </p:spPr>
      </p:pic>
      <p:sp>
        <p:nvSpPr>
          <p:cNvPr id="201" name="Google Shape;201;g35f167c8652_0_0"/>
          <p:cNvSpPr txBox="1"/>
          <p:nvPr/>
        </p:nvSpPr>
        <p:spPr>
          <a:xfrm>
            <a:off x="79825" y="1090350"/>
            <a:ext cx="8742000" cy="32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1. What is the primary goal of enforcing password complexity rules?</a:t>
            </a:r>
            <a:br>
              <a:rPr b="1" lang="en" sz="1100">
                <a:solidFill>
                  <a:schemeClr val="dk1"/>
                </a:solidFill>
              </a:rPr>
            </a:br>
            <a:r>
              <a:rPr lang="en" sz="1100">
                <a:solidFill>
                  <a:schemeClr val="dk1"/>
                </a:solidFill>
              </a:rPr>
              <a:t> A) To make passwords longer and harder to remember</a:t>
            </a:r>
            <a:br>
              <a:rPr lang="en" sz="1100">
                <a:solidFill>
                  <a:schemeClr val="dk1"/>
                </a:solidFill>
              </a:rPr>
            </a:br>
            <a:r>
              <a:rPr lang="en" sz="1100">
                <a:solidFill>
                  <a:schemeClr val="dk1"/>
                </a:solidFill>
              </a:rPr>
              <a:t> B) To increase the number of characters for visual appeal</a:t>
            </a:r>
            <a:br>
              <a:rPr lang="en" sz="1100">
                <a:solidFill>
                  <a:schemeClr val="dk1"/>
                </a:solidFill>
              </a:rPr>
            </a:br>
            <a:r>
              <a:rPr lang="en" sz="1100">
                <a:solidFill>
                  <a:schemeClr val="dk1"/>
                </a:solidFill>
              </a:rPr>
              <a:t> C) To reduce the chance of a password being cracked</a:t>
            </a:r>
            <a:br>
              <a:rPr lang="en" sz="1100">
                <a:solidFill>
                  <a:schemeClr val="dk1"/>
                </a:solidFill>
              </a:rPr>
            </a:br>
            <a:r>
              <a:rPr lang="en" sz="1100">
                <a:solidFill>
                  <a:schemeClr val="dk1"/>
                </a:solidFill>
              </a:rPr>
              <a:t> D) To enable single sign-on for users</a:t>
            </a:r>
            <a:br>
              <a:rPr lang="en" sz="1100">
                <a:solidFill>
                  <a:schemeClr val="dk1"/>
                </a:solidFill>
              </a:rPr>
            </a:br>
            <a:r>
              <a:rPr lang="en" sz="1100">
                <a:solidFill>
                  <a:schemeClr val="dk1"/>
                </a:solidFill>
              </a:rPr>
              <a:t> </a:t>
            </a:r>
            <a:r>
              <a:rPr b="1" lang="en" sz="1100">
                <a:solidFill>
                  <a:schemeClr val="dk1"/>
                </a:solidFill>
              </a:rPr>
              <a:t>Answer:</a:t>
            </a:r>
            <a:r>
              <a:rPr lang="en" sz="1100">
                <a:solidFill>
                  <a:schemeClr val="dk1"/>
                </a:solidFill>
              </a:rPr>
              <a:t> C</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2. Which of the following is a common vulnerability associated with weak passwords?</a:t>
            </a:r>
            <a:br>
              <a:rPr b="1" lang="en" sz="1100">
                <a:solidFill>
                  <a:schemeClr val="dk1"/>
                </a:solidFill>
              </a:rPr>
            </a:br>
            <a:r>
              <a:rPr lang="en" sz="1100">
                <a:solidFill>
                  <a:schemeClr val="dk1"/>
                </a:solidFill>
              </a:rPr>
              <a:t> A) Token mismanagement</a:t>
            </a:r>
            <a:br>
              <a:rPr lang="en" sz="1100">
                <a:solidFill>
                  <a:schemeClr val="dk1"/>
                </a:solidFill>
              </a:rPr>
            </a:br>
            <a:r>
              <a:rPr lang="en" sz="1100">
                <a:solidFill>
                  <a:schemeClr val="dk1"/>
                </a:solidFill>
              </a:rPr>
              <a:t> B) CAPTCHA failure</a:t>
            </a:r>
            <a:br>
              <a:rPr lang="en" sz="1100">
                <a:solidFill>
                  <a:schemeClr val="dk1"/>
                </a:solidFill>
              </a:rPr>
            </a:br>
            <a:r>
              <a:rPr lang="en" sz="1100">
                <a:solidFill>
                  <a:schemeClr val="dk1"/>
                </a:solidFill>
              </a:rPr>
              <a:t> C) Dictionary attack</a:t>
            </a:r>
            <a:br>
              <a:rPr lang="en" sz="1100">
                <a:solidFill>
                  <a:schemeClr val="dk1"/>
                </a:solidFill>
              </a:rPr>
            </a:br>
            <a:r>
              <a:rPr lang="en" sz="1100">
                <a:solidFill>
                  <a:schemeClr val="dk1"/>
                </a:solidFill>
              </a:rPr>
              <a:t> D) Biometric spoofing</a:t>
            </a:r>
            <a:br>
              <a:rPr lang="en" sz="1100">
                <a:solidFill>
                  <a:schemeClr val="dk1"/>
                </a:solidFill>
              </a:rPr>
            </a:br>
            <a:r>
              <a:rPr lang="en" sz="1100">
                <a:solidFill>
                  <a:schemeClr val="dk1"/>
                </a:solidFill>
              </a:rPr>
              <a:t> </a:t>
            </a:r>
            <a:r>
              <a:rPr b="1" lang="en" sz="1100">
                <a:solidFill>
                  <a:schemeClr val="dk1"/>
                </a:solidFill>
              </a:rPr>
              <a:t>Answer:</a:t>
            </a:r>
            <a:r>
              <a:rPr lang="en" sz="1100">
                <a:solidFill>
                  <a:schemeClr val="dk1"/>
                </a:solidFill>
              </a:rPr>
              <a:t> C</a:t>
            </a:r>
            <a:endParaRPr sz="1100">
              <a:solidFill>
                <a:schemeClr val="dk1"/>
              </a:solidFill>
            </a:endParaRPr>
          </a:p>
          <a:p>
            <a:pPr indent="0" lvl="0" marL="0" marR="0" rtl="0" algn="l">
              <a:lnSpc>
                <a:spcPct val="115000"/>
              </a:lnSpc>
              <a:spcBef>
                <a:spcPts val="1200"/>
              </a:spcBef>
              <a:spcAft>
                <a:spcPts val="1200"/>
              </a:spcAft>
              <a:buClr>
                <a:srgbClr val="000000"/>
              </a:buClr>
              <a:buSzPts val="1100"/>
              <a:buFont typeface="Arial"/>
              <a:buNone/>
            </a:pPr>
            <a:r>
              <a:t/>
            </a:r>
            <a:endParaRPr b="0" i="0" sz="1100" u="none" cap="none" strike="noStrike">
              <a:solidFill>
                <a:srgbClr val="FF0000"/>
              </a:solidFill>
              <a:latin typeface="Arial"/>
              <a:ea typeface="Arial"/>
              <a:cs typeface="Arial"/>
              <a:sym typeface="Arial"/>
            </a:endParaRPr>
          </a:p>
        </p:txBody>
      </p:sp>
      <p:sp>
        <p:nvSpPr>
          <p:cNvPr id="202" name="Google Shape;202;g35f167c8652_0_0"/>
          <p:cNvSpPr txBox="1"/>
          <p:nvPr/>
        </p:nvSpPr>
        <p:spPr>
          <a:xfrm>
            <a:off x="79825" y="341275"/>
            <a:ext cx="8493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 sz="1600" u="none" cap="none" strike="noStrike">
                <a:solidFill>
                  <a:schemeClr val="dk1"/>
                </a:solidFill>
                <a:latin typeface="Arial"/>
                <a:ea typeface="Arial"/>
                <a:cs typeface="Arial"/>
                <a:sym typeface="Arial"/>
              </a:rPr>
              <a:t>Exercise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5f167c8652_0_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8" name="Google Shape;208;g35f167c8652_0_9"/>
          <p:cNvPicPr preferRelativeResize="0"/>
          <p:nvPr/>
        </p:nvPicPr>
        <p:blipFill rotWithShape="1">
          <a:blip r:embed="rId3">
            <a:alphaModFix/>
          </a:blip>
          <a:srcRect b="0" l="0" r="0" t="0"/>
          <a:stretch/>
        </p:blipFill>
        <p:spPr>
          <a:xfrm>
            <a:off x="0" y="53225"/>
            <a:ext cx="9144000" cy="5143500"/>
          </a:xfrm>
          <a:prstGeom prst="rect">
            <a:avLst/>
          </a:prstGeom>
          <a:noFill/>
          <a:ln>
            <a:noFill/>
          </a:ln>
        </p:spPr>
      </p:pic>
      <p:pic>
        <p:nvPicPr>
          <p:cNvPr id="209" name="Google Shape;209;g35f167c8652_0_9"/>
          <p:cNvPicPr preferRelativeResize="0"/>
          <p:nvPr/>
        </p:nvPicPr>
        <p:blipFill rotWithShape="1">
          <a:blip r:embed="rId4">
            <a:alphaModFix/>
          </a:blip>
          <a:srcRect b="0" l="0" r="0" t="0"/>
          <a:stretch/>
        </p:blipFill>
        <p:spPr>
          <a:xfrm>
            <a:off x="8669075" y="177376"/>
            <a:ext cx="474925" cy="270200"/>
          </a:xfrm>
          <a:prstGeom prst="rect">
            <a:avLst/>
          </a:prstGeom>
          <a:noFill/>
          <a:ln>
            <a:noFill/>
          </a:ln>
        </p:spPr>
      </p:pic>
      <p:pic>
        <p:nvPicPr>
          <p:cNvPr id="210" name="Google Shape;210;g35f167c8652_0_9" title="New Omo LOGO.png"/>
          <p:cNvPicPr preferRelativeResize="0"/>
          <p:nvPr/>
        </p:nvPicPr>
        <p:blipFill rotWithShape="1">
          <a:blip r:embed="rId5">
            <a:alphaModFix/>
          </a:blip>
          <a:srcRect b="0" l="0" r="0" t="0"/>
          <a:stretch/>
        </p:blipFill>
        <p:spPr>
          <a:xfrm>
            <a:off x="8123550" y="180300"/>
            <a:ext cx="1020449" cy="355726"/>
          </a:xfrm>
          <a:prstGeom prst="rect">
            <a:avLst/>
          </a:prstGeom>
          <a:noFill/>
          <a:ln>
            <a:noFill/>
          </a:ln>
        </p:spPr>
      </p:pic>
      <p:sp>
        <p:nvSpPr>
          <p:cNvPr id="211" name="Google Shape;211;g35f167c8652_0_9"/>
          <p:cNvSpPr txBox="1"/>
          <p:nvPr/>
        </p:nvSpPr>
        <p:spPr>
          <a:xfrm>
            <a:off x="79825" y="1090350"/>
            <a:ext cx="8742000" cy="32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3. Why should personal information be avoided in passwords?</a:t>
            </a:r>
            <a:br>
              <a:rPr b="1" lang="en" sz="1100">
                <a:solidFill>
                  <a:schemeClr val="dk1"/>
                </a:solidFill>
              </a:rPr>
            </a:br>
            <a:r>
              <a:rPr lang="en" sz="1100">
                <a:solidFill>
                  <a:schemeClr val="dk1"/>
                </a:solidFill>
              </a:rPr>
              <a:t> A) It increases the length of the password</a:t>
            </a:r>
            <a:br>
              <a:rPr lang="en" sz="1100">
                <a:solidFill>
                  <a:schemeClr val="dk1"/>
                </a:solidFill>
              </a:rPr>
            </a:br>
            <a:r>
              <a:rPr lang="en" sz="1100">
                <a:solidFill>
                  <a:schemeClr val="dk1"/>
                </a:solidFill>
              </a:rPr>
              <a:t> B) It can be used in multi-factor authentication</a:t>
            </a:r>
            <a:br>
              <a:rPr lang="en" sz="1100">
                <a:solidFill>
                  <a:schemeClr val="dk1"/>
                </a:solidFill>
              </a:rPr>
            </a:br>
            <a:r>
              <a:rPr lang="en" sz="1100">
                <a:solidFill>
                  <a:schemeClr val="dk1"/>
                </a:solidFill>
              </a:rPr>
              <a:t> C) It is easily guessable by attackers</a:t>
            </a:r>
            <a:br>
              <a:rPr lang="en" sz="1100">
                <a:solidFill>
                  <a:schemeClr val="dk1"/>
                </a:solidFill>
              </a:rPr>
            </a:br>
            <a:r>
              <a:rPr lang="en" sz="1100">
                <a:solidFill>
                  <a:schemeClr val="dk1"/>
                </a:solidFill>
              </a:rPr>
              <a:t> D) It violates password storage regulations</a:t>
            </a:r>
            <a:br>
              <a:rPr lang="en" sz="1100">
                <a:solidFill>
                  <a:schemeClr val="dk1"/>
                </a:solidFill>
              </a:rPr>
            </a:br>
            <a:r>
              <a:rPr lang="en" sz="1100">
                <a:solidFill>
                  <a:schemeClr val="dk1"/>
                </a:solidFill>
              </a:rPr>
              <a:t> </a:t>
            </a:r>
            <a:r>
              <a:rPr b="1" lang="en" sz="1100">
                <a:solidFill>
                  <a:schemeClr val="dk1"/>
                </a:solidFill>
              </a:rPr>
              <a:t>Answer:</a:t>
            </a:r>
            <a:r>
              <a:rPr lang="en" sz="1100">
                <a:solidFill>
                  <a:schemeClr val="dk1"/>
                </a:solidFill>
              </a:rPr>
              <a:t> C</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4. Which special character set increases password complexity?</a:t>
            </a:r>
            <a:br>
              <a:rPr b="1" lang="en" sz="1100">
                <a:solidFill>
                  <a:schemeClr val="dk1"/>
                </a:solidFill>
              </a:rPr>
            </a:br>
            <a:r>
              <a:rPr lang="en" sz="1100">
                <a:solidFill>
                  <a:schemeClr val="dk1"/>
                </a:solidFill>
              </a:rPr>
              <a:t> A) Only alphabets</a:t>
            </a:r>
            <a:br>
              <a:rPr lang="en" sz="1100">
                <a:solidFill>
                  <a:schemeClr val="dk1"/>
                </a:solidFill>
              </a:rPr>
            </a:br>
            <a:r>
              <a:rPr lang="en" sz="1100">
                <a:solidFill>
                  <a:schemeClr val="dk1"/>
                </a:solidFill>
              </a:rPr>
              <a:t> B) Uppercase letters only</a:t>
            </a:r>
            <a:br>
              <a:rPr lang="en" sz="1100">
                <a:solidFill>
                  <a:schemeClr val="dk1"/>
                </a:solidFill>
              </a:rPr>
            </a:br>
            <a:r>
              <a:rPr lang="en" sz="1100">
                <a:solidFill>
                  <a:schemeClr val="dk1"/>
                </a:solidFill>
              </a:rPr>
              <a:t> C) Numbers and vowels</a:t>
            </a:r>
            <a:br>
              <a:rPr lang="en" sz="1100">
                <a:solidFill>
                  <a:schemeClr val="dk1"/>
                </a:solidFill>
              </a:rPr>
            </a:br>
            <a:r>
              <a:rPr lang="en" sz="1100">
                <a:solidFill>
                  <a:schemeClr val="dk1"/>
                </a:solidFill>
              </a:rPr>
              <a:t> D) Characters like !, @, #, $, %</a:t>
            </a:r>
            <a:br>
              <a:rPr lang="en" sz="1100">
                <a:solidFill>
                  <a:schemeClr val="dk1"/>
                </a:solidFill>
              </a:rPr>
            </a:br>
            <a:r>
              <a:rPr lang="en" sz="1100">
                <a:solidFill>
                  <a:schemeClr val="dk1"/>
                </a:solidFill>
              </a:rPr>
              <a:t> </a:t>
            </a:r>
            <a:r>
              <a:rPr b="1" lang="en" sz="1100">
                <a:solidFill>
                  <a:schemeClr val="dk1"/>
                </a:solidFill>
              </a:rPr>
              <a:t>Answer:</a:t>
            </a:r>
            <a:r>
              <a:rPr lang="en" sz="1100">
                <a:solidFill>
                  <a:schemeClr val="dk1"/>
                </a:solidFill>
              </a:rPr>
              <a:t> D</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5. What does a brute-force attack rely on to break passwords?</a:t>
            </a:r>
            <a:br>
              <a:rPr b="1" lang="en" sz="1100">
                <a:solidFill>
                  <a:schemeClr val="dk1"/>
                </a:solidFill>
              </a:rPr>
            </a:br>
            <a:r>
              <a:rPr lang="en" sz="1100">
                <a:solidFill>
                  <a:schemeClr val="dk1"/>
                </a:solidFill>
              </a:rPr>
              <a:t> A) Exploiting expired tokens</a:t>
            </a:r>
            <a:br>
              <a:rPr lang="en" sz="1100">
                <a:solidFill>
                  <a:schemeClr val="dk1"/>
                </a:solidFill>
              </a:rPr>
            </a:br>
            <a:r>
              <a:rPr lang="en" sz="1100">
                <a:solidFill>
                  <a:schemeClr val="dk1"/>
                </a:solidFill>
              </a:rPr>
              <a:t> B) Trying all possible character combinations</a:t>
            </a:r>
            <a:br>
              <a:rPr lang="en" sz="1100">
                <a:solidFill>
                  <a:schemeClr val="dk1"/>
                </a:solidFill>
              </a:rPr>
            </a:br>
            <a:r>
              <a:rPr lang="en" sz="1100">
                <a:solidFill>
                  <a:schemeClr val="dk1"/>
                </a:solidFill>
              </a:rPr>
              <a:t> C) Reading login logs</a:t>
            </a:r>
            <a:br>
              <a:rPr lang="en" sz="1100">
                <a:solidFill>
                  <a:schemeClr val="dk1"/>
                </a:solidFill>
              </a:rPr>
            </a:br>
            <a:r>
              <a:rPr lang="en" sz="1100">
                <a:solidFill>
                  <a:schemeClr val="dk1"/>
                </a:solidFill>
              </a:rPr>
              <a:t> D) Using advanced biometric tools</a:t>
            </a:r>
            <a:br>
              <a:rPr lang="en" sz="1100">
                <a:solidFill>
                  <a:schemeClr val="dk1"/>
                </a:solidFill>
              </a:rPr>
            </a:br>
            <a:r>
              <a:rPr lang="en" sz="1100">
                <a:solidFill>
                  <a:schemeClr val="dk1"/>
                </a:solidFill>
              </a:rPr>
              <a:t> </a:t>
            </a:r>
            <a:r>
              <a:rPr b="1" lang="en" sz="1100">
                <a:solidFill>
                  <a:schemeClr val="dk1"/>
                </a:solidFill>
              </a:rPr>
              <a:t>Answer:</a:t>
            </a:r>
            <a:r>
              <a:rPr lang="en" sz="1100">
                <a:solidFill>
                  <a:schemeClr val="dk1"/>
                </a:solidFill>
              </a:rPr>
              <a:t> B</a:t>
            </a:r>
            <a:endParaRPr sz="1100">
              <a:solidFill>
                <a:schemeClr val="dk1"/>
              </a:solidFill>
            </a:endParaRPr>
          </a:p>
          <a:p>
            <a:pPr indent="0" lvl="0" marL="0" marR="0" rtl="0" algn="l">
              <a:lnSpc>
                <a:spcPct val="115000"/>
              </a:lnSpc>
              <a:spcBef>
                <a:spcPts val="1200"/>
              </a:spcBef>
              <a:spcAft>
                <a:spcPts val="1200"/>
              </a:spcAft>
              <a:buClr>
                <a:srgbClr val="000000"/>
              </a:buClr>
              <a:buSzPts val="1100"/>
              <a:buFont typeface="Arial"/>
              <a:buNone/>
            </a:pPr>
            <a:r>
              <a:t/>
            </a:r>
            <a:endParaRPr b="0" i="0" sz="1100" u="none" cap="none" strike="noStrike">
              <a:solidFill>
                <a:srgbClr val="FF0000"/>
              </a:solidFill>
              <a:latin typeface="Arial"/>
              <a:ea typeface="Arial"/>
              <a:cs typeface="Arial"/>
              <a:sym typeface="Arial"/>
            </a:endParaRPr>
          </a:p>
        </p:txBody>
      </p:sp>
      <p:sp>
        <p:nvSpPr>
          <p:cNvPr id="212" name="Google Shape;212;g35f167c8652_0_9"/>
          <p:cNvSpPr txBox="1"/>
          <p:nvPr/>
        </p:nvSpPr>
        <p:spPr>
          <a:xfrm>
            <a:off x="79825" y="341275"/>
            <a:ext cx="8493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 sz="1600" u="none" cap="none" strike="noStrike">
                <a:solidFill>
                  <a:schemeClr val="dk1"/>
                </a:solidFill>
                <a:latin typeface="Arial"/>
                <a:ea typeface="Arial"/>
                <a:cs typeface="Arial"/>
                <a:sym typeface="Arial"/>
              </a:rPr>
              <a:t>Exercise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2"/>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63" name="Google Shape;63;p2"/>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64" name="Google Shape;64;p2"/>
          <p:cNvSpPr txBox="1"/>
          <p:nvPr/>
        </p:nvSpPr>
        <p:spPr>
          <a:xfrm>
            <a:off x="261875" y="387500"/>
            <a:ext cx="54360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Arial"/>
                <a:ea typeface="Arial"/>
                <a:cs typeface="Arial"/>
                <a:sym typeface="Arial"/>
              </a:rPr>
              <a:t>Learning Outcomes</a:t>
            </a:r>
            <a:endParaRPr b="1" i="0" sz="2400" u="none" cap="none" strike="noStrike">
              <a:solidFill>
                <a:schemeClr val="dk1"/>
              </a:solidFill>
              <a:latin typeface="Arial"/>
              <a:ea typeface="Arial"/>
              <a:cs typeface="Arial"/>
              <a:sym typeface="Arial"/>
            </a:endParaRPr>
          </a:p>
        </p:txBody>
      </p:sp>
      <p:sp>
        <p:nvSpPr>
          <p:cNvPr id="65" name="Google Shape;65;p2"/>
          <p:cNvSpPr txBox="1"/>
          <p:nvPr/>
        </p:nvSpPr>
        <p:spPr>
          <a:xfrm>
            <a:off x="261875" y="1019825"/>
            <a:ext cx="8238300" cy="2161200"/>
          </a:xfrm>
          <a:prstGeom prst="rect">
            <a:avLst/>
          </a:prstGeom>
          <a:noFill/>
          <a:ln>
            <a:noFill/>
          </a:ln>
        </p:spPr>
        <p:txBody>
          <a:bodyPr anchorCtr="0" anchor="t" bIns="91425" lIns="91425" spcFirstLastPara="1" rIns="91425" wrap="square" tIns="91425">
            <a:spAutoFit/>
          </a:bodyPr>
          <a:lstStyle/>
          <a:p>
            <a:pPr indent="-361950" lvl="0" marL="457200" marR="0" rtl="0" algn="l">
              <a:lnSpc>
                <a:spcPct val="100000"/>
              </a:lnSpc>
              <a:spcBef>
                <a:spcPts val="0"/>
              </a:spcBef>
              <a:spcAft>
                <a:spcPts val="0"/>
              </a:spcAft>
              <a:buClr>
                <a:schemeClr val="dk1"/>
              </a:buClr>
              <a:buSzPts val="2100"/>
              <a:buFont typeface="Arial"/>
              <a:buChar char="●"/>
            </a:pPr>
            <a:r>
              <a:rPr b="0" i="0" lang="en" sz="2100" u="none" cap="none" strike="noStrike">
                <a:solidFill>
                  <a:schemeClr val="dk1"/>
                </a:solidFill>
                <a:latin typeface="Arial"/>
                <a:ea typeface="Arial"/>
                <a:cs typeface="Arial"/>
                <a:sym typeface="Arial"/>
              </a:rPr>
              <a:t>What is password complexity?</a:t>
            </a:r>
            <a:endParaRPr b="0" i="0" sz="2100" u="none" cap="none" strike="noStrike">
              <a:solidFill>
                <a:schemeClr val="dk1"/>
              </a:solidFill>
              <a:latin typeface="Arial"/>
              <a:ea typeface="Arial"/>
              <a:cs typeface="Arial"/>
              <a:sym typeface="Arial"/>
            </a:endParaRPr>
          </a:p>
          <a:p>
            <a:pPr indent="-361950" lvl="0" marL="457200" marR="0" rtl="0" algn="l">
              <a:lnSpc>
                <a:spcPct val="100000"/>
              </a:lnSpc>
              <a:spcBef>
                <a:spcPts val="0"/>
              </a:spcBef>
              <a:spcAft>
                <a:spcPts val="0"/>
              </a:spcAft>
              <a:buClr>
                <a:schemeClr val="dk1"/>
              </a:buClr>
              <a:buSzPts val="2100"/>
              <a:buFont typeface="Arial"/>
              <a:buChar char="●"/>
            </a:pPr>
            <a:r>
              <a:rPr b="0" i="0" lang="en" sz="2100" u="none" cap="none" strike="noStrike">
                <a:solidFill>
                  <a:schemeClr val="dk1"/>
                </a:solidFill>
                <a:latin typeface="Arial"/>
                <a:ea typeface="Arial"/>
                <a:cs typeface="Arial"/>
                <a:sym typeface="Arial"/>
              </a:rPr>
              <a:t>The benefits of password complexity  </a:t>
            </a:r>
            <a:endParaRPr b="0" i="0" sz="2100" u="none" cap="none" strike="noStrike">
              <a:solidFill>
                <a:schemeClr val="dk1"/>
              </a:solidFill>
              <a:latin typeface="Arial"/>
              <a:ea typeface="Arial"/>
              <a:cs typeface="Arial"/>
              <a:sym typeface="Arial"/>
            </a:endParaRPr>
          </a:p>
          <a:p>
            <a:pPr indent="-368300" lvl="0" marL="457200" marR="0" rtl="0" algn="l">
              <a:lnSpc>
                <a:spcPct val="120000"/>
              </a:lnSpc>
              <a:spcBef>
                <a:spcPts val="0"/>
              </a:spcBef>
              <a:spcAft>
                <a:spcPts val="0"/>
              </a:spcAft>
              <a:buClr>
                <a:schemeClr val="dk1"/>
              </a:buClr>
              <a:buSzPts val="2200"/>
              <a:buFont typeface="Arial"/>
              <a:buChar char="●"/>
            </a:pPr>
            <a:r>
              <a:rPr b="0" i="0" lang="en" sz="2100" u="none" cap="none" strike="noStrike">
                <a:solidFill>
                  <a:schemeClr val="dk1"/>
                </a:solidFill>
                <a:latin typeface="Arial"/>
                <a:ea typeface="Arial"/>
                <a:cs typeface="Arial"/>
                <a:sym typeface="Arial"/>
              </a:rPr>
              <a:t>What are the rules for password complexity?  </a:t>
            </a:r>
            <a:endParaRPr b="0" i="0" sz="2100" u="none" cap="none" strike="noStrike">
              <a:solidFill>
                <a:schemeClr val="dk1"/>
              </a:solidFill>
              <a:latin typeface="Arial"/>
              <a:ea typeface="Arial"/>
              <a:cs typeface="Arial"/>
              <a:sym typeface="Arial"/>
            </a:endParaRPr>
          </a:p>
          <a:p>
            <a:pPr indent="-361950" lvl="0" marL="457200" marR="0" rtl="0" algn="l">
              <a:lnSpc>
                <a:spcPct val="100000"/>
              </a:lnSpc>
              <a:spcBef>
                <a:spcPts val="0"/>
              </a:spcBef>
              <a:spcAft>
                <a:spcPts val="0"/>
              </a:spcAft>
              <a:buClr>
                <a:schemeClr val="dk1"/>
              </a:buClr>
              <a:buSzPts val="2100"/>
              <a:buFont typeface="Arial"/>
              <a:buChar char="●"/>
            </a:pPr>
            <a:r>
              <a:rPr b="0" i="0" lang="en" sz="2100" u="none" cap="none" strike="noStrike">
                <a:solidFill>
                  <a:schemeClr val="dk1"/>
                </a:solidFill>
                <a:latin typeface="Arial"/>
                <a:ea typeface="Arial"/>
                <a:cs typeface="Arial"/>
                <a:sym typeface="Arial"/>
              </a:rPr>
              <a:t>Analyzing what makes a password strong and common vulnerabilities in password security.</a:t>
            </a:r>
            <a:endParaRPr b="0" i="0" sz="2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g340487c05ca_0_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18" name="Google Shape;218;g340487c05ca_0_0"/>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219" name="Google Shape;219;g340487c05ca_0_0"/>
          <p:cNvSpPr txBox="1"/>
          <p:nvPr/>
        </p:nvSpPr>
        <p:spPr>
          <a:xfrm>
            <a:off x="252575" y="953750"/>
            <a:ext cx="8550600" cy="3690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just">
              <a:lnSpc>
                <a:spcPct val="115000"/>
              </a:lnSpc>
              <a:spcBef>
                <a:spcPts val="120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120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220" name="Google Shape;220;g340487c05ca_0_0"/>
          <p:cNvSpPr txBox="1"/>
          <p:nvPr/>
        </p:nvSpPr>
        <p:spPr>
          <a:xfrm>
            <a:off x="262000" y="425250"/>
            <a:ext cx="81069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221" name="Google Shape;221;g340487c05ca_0_0"/>
          <p:cNvSpPr txBox="1"/>
          <p:nvPr/>
        </p:nvSpPr>
        <p:spPr>
          <a:xfrm>
            <a:off x="290325" y="359175"/>
            <a:ext cx="7946400" cy="41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222" name="Google Shape;222;g340487c05ca_0_0"/>
          <p:cNvSpPr txBox="1"/>
          <p:nvPr/>
        </p:nvSpPr>
        <p:spPr>
          <a:xfrm>
            <a:off x="135350" y="345900"/>
            <a:ext cx="8667900" cy="4466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2500"/>
              <a:buFont typeface="Arial"/>
              <a:buNone/>
            </a:pPr>
            <a:r>
              <a:rPr b="1" lang="en" sz="2500">
                <a:solidFill>
                  <a:schemeClr val="dk1"/>
                </a:solidFill>
              </a:rPr>
              <a:t>Quiz</a:t>
            </a:r>
            <a:endParaRPr b="1" i="0" sz="2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Now it’s your chance to apply what you’ve learned! Click the link below to take an interactive quiz in the </a:t>
            </a:r>
            <a:r>
              <a:rPr b="1" i="0" lang="en" sz="1400" u="none" cap="none" strike="noStrike">
                <a:solidFill>
                  <a:schemeClr val="dk1"/>
                </a:solidFill>
                <a:latin typeface="Arial"/>
                <a:ea typeface="Arial"/>
                <a:cs typeface="Arial"/>
                <a:sym typeface="Arial"/>
              </a:rPr>
              <a:t>Streamlit app</a:t>
            </a:r>
            <a:r>
              <a:rPr b="0" i="0" lang="en" sz="1400" u="none" cap="none" strike="noStrike">
                <a:solidFill>
                  <a:schemeClr val="dk1"/>
                </a:solidFill>
                <a:latin typeface="Arial"/>
                <a:ea typeface="Arial"/>
                <a:cs typeface="Arial"/>
                <a:sym typeface="Arial"/>
              </a:rPr>
              <a:t>. This quiz will test your knowledge of </a:t>
            </a:r>
            <a:r>
              <a:rPr b="1" i="0" lang="en" sz="1400" u="none" cap="none" strike="noStrike">
                <a:solidFill>
                  <a:schemeClr val="dk1"/>
                </a:solidFill>
                <a:latin typeface="Arial"/>
                <a:ea typeface="Arial"/>
                <a:cs typeface="Arial"/>
                <a:sym typeface="Arial"/>
              </a:rPr>
              <a:t>Cyber Fundamentals</a:t>
            </a:r>
            <a:r>
              <a:rPr b="0" i="0" lang="en" sz="1400" u="none" cap="none" strike="noStrike">
                <a:solidFill>
                  <a:schemeClr val="dk1"/>
                </a:solidFill>
                <a:latin typeface="Arial"/>
                <a:ea typeface="Arial"/>
                <a:cs typeface="Arial"/>
                <a:sym typeface="Arial"/>
              </a:rPr>
              <a:t> and their role in </a:t>
            </a:r>
            <a:r>
              <a:rPr b="1" i="0" lang="en" sz="1400" u="none" cap="none" strike="noStrike">
                <a:solidFill>
                  <a:schemeClr val="dk1"/>
                </a:solidFill>
                <a:latin typeface="Arial"/>
                <a:ea typeface="Arial"/>
                <a:cs typeface="Arial"/>
                <a:sym typeface="Arial"/>
              </a:rPr>
              <a:t>Information Security</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How to Approach the Quiz:</a:t>
            </a:r>
            <a:endParaRPr b="1" i="0" sz="1400" u="none" cap="none" strike="noStrike">
              <a:solidFill>
                <a:schemeClr val="dk1"/>
              </a:solidFill>
              <a:latin typeface="Arial"/>
              <a:ea typeface="Arial"/>
              <a:cs typeface="Arial"/>
              <a:sym typeface="Arial"/>
            </a:endParaRPr>
          </a:p>
          <a:p>
            <a:pPr indent="-317500" lvl="0" marL="457200" marR="0" rtl="0" algn="l">
              <a:lnSpc>
                <a:spcPct val="115000"/>
              </a:lnSpc>
              <a:spcBef>
                <a:spcPts val="120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Understand Cyber Security Basics</a:t>
            </a:r>
            <a:r>
              <a:rPr b="0" i="0" lang="en" sz="1400" u="none" cap="none" strike="noStrike">
                <a:solidFill>
                  <a:schemeClr val="dk1"/>
                </a:solidFill>
                <a:latin typeface="Arial"/>
                <a:ea typeface="Arial"/>
                <a:cs typeface="Arial"/>
                <a:sym typeface="Arial"/>
              </a:rPr>
              <a:t>: Make sure you know the core concepts of </a:t>
            </a:r>
            <a:r>
              <a:rPr b="1" i="0" lang="en" sz="1400" u="none" cap="none" strike="noStrike">
                <a:solidFill>
                  <a:schemeClr val="dk1"/>
                </a:solidFill>
                <a:latin typeface="Arial"/>
                <a:ea typeface="Arial"/>
                <a:cs typeface="Arial"/>
                <a:sym typeface="Arial"/>
              </a:rPr>
              <a:t>Cyber Fundamentals</a:t>
            </a:r>
            <a:r>
              <a:rPr b="0" i="0" lang="en" sz="1400" u="none" cap="none" strike="noStrike">
                <a:solidFill>
                  <a:schemeClr val="dk1"/>
                </a:solidFill>
                <a:latin typeface="Arial"/>
                <a:ea typeface="Arial"/>
                <a:cs typeface="Arial"/>
                <a:sym typeface="Arial"/>
              </a:rPr>
              <a:t>, including protecting systems, networks, and data from cyber threats like hacking, malware, and phishing.</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Choose Your Answers Carefully</a:t>
            </a:r>
            <a:r>
              <a:rPr b="0" i="0" lang="en" sz="1400" u="none" cap="none" strike="noStrike">
                <a:solidFill>
                  <a:schemeClr val="dk1"/>
                </a:solidFill>
                <a:latin typeface="Arial"/>
                <a:ea typeface="Arial"/>
                <a:cs typeface="Arial"/>
                <a:sym typeface="Arial"/>
              </a:rPr>
              <a:t>: Think about how basic cybersecurity principles apply in real-world situations and how they protect information from attacks.</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Test Your Knowledge</a:t>
            </a:r>
            <a:r>
              <a:rPr b="0" i="0" lang="en" sz="1400" u="none" cap="none" strike="noStrike">
                <a:solidFill>
                  <a:schemeClr val="dk1"/>
                </a:solidFill>
                <a:latin typeface="Arial"/>
                <a:ea typeface="Arial"/>
                <a:cs typeface="Arial"/>
                <a:sym typeface="Arial"/>
              </a:rPr>
              <a:t>: The quiz will help you evaluate how well you understand the fundamentals of cybersecurity and how to stay safe online.</a:t>
            </a: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Click here to begin the quiz: </a:t>
            </a:r>
            <a:r>
              <a:rPr b="1" i="0" lang="en" sz="1400" u="sng" cap="none" strike="noStrike">
                <a:solidFill>
                  <a:schemeClr val="hlink"/>
                </a:solidFill>
                <a:latin typeface="Arial"/>
                <a:ea typeface="Arial"/>
                <a:cs typeface="Arial"/>
                <a:sym typeface="Arial"/>
                <a:hlinkClick r:id="rId5"/>
              </a:rPr>
              <a:t>https://www.passwordmonster.com/</a:t>
            </a:r>
            <a:endParaRPr b="0" i="0" sz="1400" u="sng" cap="none" strike="noStrike">
              <a:solidFill>
                <a:schemeClr val="hlink"/>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3"/>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71" name="Google Shape;71;p3"/>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72" name="Google Shape;72;p3"/>
          <p:cNvSpPr txBox="1"/>
          <p:nvPr/>
        </p:nvSpPr>
        <p:spPr>
          <a:xfrm>
            <a:off x="73125" y="264800"/>
            <a:ext cx="7852200" cy="10401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1800"/>
              </a:spcBef>
              <a:spcAft>
                <a:spcPts val="0"/>
              </a:spcAft>
              <a:buClr>
                <a:schemeClr val="dk1"/>
              </a:buClr>
              <a:buSzPts val="1100"/>
              <a:buFont typeface="Arial"/>
              <a:buNone/>
            </a:pPr>
            <a:r>
              <a:rPr b="1" i="0" lang="en" sz="1800" u="none" cap="none" strike="noStrike">
                <a:solidFill>
                  <a:srgbClr val="222222"/>
                </a:solidFill>
                <a:latin typeface="Arial"/>
                <a:ea typeface="Arial"/>
                <a:cs typeface="Arial"/>
                <a:sym typeface="Arial"/>
              </a:rPr>
              <a:t>What is password complexity?  </a:t>
            </a:r>
            <a:endParaRPr b="1" i="0" sz="1800" u="none" cap="none" strike="noStrike">
              <a:solidFill>
                <a:srgbClr val="222222"/>
              </a:solidFill>
              <a:latin typeface="Arial"/>
              <a:ea typeface="Arial"/>
              <a:cs typeface="Arial"/>
              <a:sym typeface="Arial"/>
            </a:endParaRPr>
          </a:p>
          <a:p>
            <a:pPr indent="0" lvl="0" marL="0" marR="0" rtl="0" algn="l">
              <a:lnSpc>
                <a:spcPct val="115000"/>
              </a:lnSpc>
              <a:spcBef>
                <a:spcPts val="4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73" name="Google Shape;73;p3"/>
          <p:cNvSpPr txBox="1"/>
          <p:nvPr/>
        </p:nvSpPr>
        <p:spPr>
          <a:xfrm>
            <a:off x="73125" y="632875"/>
            <a:ext cx="8862000" cy="57768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0" i="0" lang="en" sz="1400" u="none" cap="none" strike="noStrike">
                <a:solidFill>
                  <a:schemeClr val="dk1"/>
                </a:solidFill>
                <a:highlight>
                  <a:srgbClr val="FFFFFF"/>
                </a:highlight>
                <a:latin typeface="Arial"/>
                <a:ea typeface="Arial"/>
                <a:cs typeface="Arial"/>
                <a:sym typeface="Arial"/>
              </a:rPr>
              <a:t>Password complexity is a measure of how difficult a password is to guess in relation to any number of guessing or cracking methods.</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100"/>
              </a:spcBef>
              <a:spcAft>
                <a:spcPts val="0"/>
              </a:spcAft>
              <a:buClr>
                <a:schemeClr val="dk1"/>
              </a:buClr>
              <a:buSzPts val="1100"/>
              <a:buFont typeface="Arial"/>
              <a:buNone/>
            </a:pPr>
            <a:r>
              <a:rPr b="0" i="0" lang="en" sz="1400" u="none" cap="none" strike="noStrike">
                <a:solidFill>
                  <a:schemeClr val="dk1"/>
                </a:solidFill>
                <a:highlight>
                  <a:srgbClr val="FFFFFF"/>
                </a:highlight>
                <a:latin typeface="Arial"/>
                <a:ea typeface="Arial"/>
                <a:cs typeface="Arial"/>
                <a:sym typeface="Arial"/>
              </a:rPr>
              <a:t>In some cases, the term is also used to refer to requirements for password selection that are designed to increase password complexity in the interest of better security.</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100"/>
              </a:spcBef>
              <a:spcAft>
                <a:spcPts val="0"/>
              </a:spcAft>
              <a:buClr>
                <a:schemeClr val="dk1"/>
              </a:buClr>
              <a:buSzPts val="1100"/>
              <a:buFont typeface="Arial"/>
              <a:buNone/>
            </a:pPr>
            <a:r>
              <a:rPr b="0" i="0" lang="en" sz="1400" u="none" cap="none" strike="noStrike">
                <a:solidFill>
                  <a:schemeClr val="dk1"/>
                </a:solidFill>
                <a:highlight>
                  <a:srgbClr val="FFFFFF"/>
                </a:highlight>
                <a:latin typeface="Arial"/>
                <a:ea typeface="Arial"/>
                <a:cs typeface="Arial"/>
                <a:sym typeface="Arial"/>
              </a:rPr>
              <a:t>Password complexity is important because guessed passwords are a common avenue for attack, and thus, for data breaches. When passwords can be guessed, individuals other than the owner of an account or resource are able to access that account or resource without permission.</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100"/>
              </a:spcBef>
              <a:spcAft>
                <a:spcPts val="0"/>
              </a:spcAft>
              <a:buClr>
                <a:srgbClr val="000000"/>
              </a:buClr>
              <a:buSzPts val="1400"/>
              <a:buFont typeface="Arial"/>
              <a:buNone/>
            </a:pPr>
            <a:r>
              <a:t/>
            </a:r>
            <a:endParaRPr b="0" i="0" sz="1400" u="none" cap="none" strike="noStrike">
              <a:solidFill>
                <a:srgbClr val="222222"/>
              </a:solidFill>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1" i="0" lang="en" sz="1400" u="none" cap="none" strike="noStrike">
                <a:solidFill>
                  <a:schemeClr val="dk1"/>
                </a:solidFill>
                <a:highlight>
                  <a:srgbClr val="FFFFFF"/>
                </a:highlight>
                <a:latin typeface="Arial"/>
                <a:ea typeface="Arial"/>
                <a:cs typeface="Arial"/>
                <a:sym typeface="Arial"/>
              </a:rPr>
              <a:t>Complex Password Example</a:t>
            </a:r>
            <a:r>
              <a:rPr b="0" i="0" lang="en" sz="1400" u="none" cap="none" strike="noStrike">
                <a:solidFill>
                  <a:schemeClr val="dk1"/>
                </a:solidFill>
                <a:highlight>
                  <a:srgbClr val="FFFFFF"/>
                </a:highlight>
                <a:latin typeface="Arial"/>
                <a:ea typeface="Arial"/>
                <a:cs typeface="Arial"/>
                <a:sym typeface="Arial"/>
              </a:rPr>
              <a:t>: </a:t>
            </a:r>
            <a:r>
              <a:rPr b="0" i="0" lang="en" sz="1400" u="none" cap="none" strike="noStrike">
                <a:solidFill>
                  <a:schemeClr val="dk1"/>
                </a:solidFill>
                <a:highlight>
                  <a:schemeClr val="lt1"/>
                </a:highlight>
                <a:latin typeface="Arial"/>
                <a:ea typeface="Arial"/>
                <a:cs typeface="Arial"/>
                <a:sym typeface="Arial"/>
              </a:rPr>
              <a:t>m#P52s@ap$V</a:t>
            </a:r>
            <a:endParaRPr b="0" i="0" sz="1400" u="none" cap="none" strike="noStrike">
              <a:solidFill>
                <a:schemeClr val="dk1"/>
              </a:solidFill>
              <a:highlight>
                <a:schemeClr val="lt1"/>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400"/>
              <a:buFont typeface="Arial"/>
              <a:buNone/>
            </a:pPr>
            <a:r>
              <a:rPr b="0" i="0" lang="en" sz="1400" u="none" cap="none" strike="noStrike">
                <a:solidFill>
                  <a:schemeClr val="dk1"/>
                </a:solidFill>
                <a:highlight>
                  <a:srgbClr val="FFFFFF"/>
                </a:highlight>
                <a:latin typeface="Arial"/>
                <a:ea typeface="Arial"/>
                <a:cs typeface="Arial"/>
                <a:sym typeface="Arial"/>
              </a:rPr>
              <a:t>This is a great example of a strong password. It's strong, long, and difficult for someone else to guess. It uses more than 10 characters with letters (both uppercase and lowercase), numbers, and symbols, and includes no obvious personal information or common words.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150"/>
              <a:buFont typeface="Arial"/>
              <a:buNone/>
            </a:pPr>
            <a:r>
              <a:t/>
            </a:r>
            <a:endParaRPr b="0" i="0" sz="1150" u="none" cap="none" strike="noStrike">
              <a:solidFill>
                <a:srgbClr val="222222"/>
              </a:solidFill>
              <a:latin typeface="Montserrat"/>
              <a:ea typeface="Montserrat"/>
              <a:cs typeface="Montserrat"/>
              <a:sym typeface="Montserrat"/>
            </a:endParaRPr>
          </a:p>
        </p:txBody>
      </p:sp>
      <p:pic>
        <p:nvPicPr>
          <p:cNvPr id="74" name="Google Shape;74;p3"/>
          <p:cNvPicPr preferRelativeResize="0"/>
          <p:nvPr/>
        </p:nvPicPr>
        <p:blipFill rotWithShape="1">
          <a:blip r:embed="rId5">
            <a:alphaModFix/>
          </a:blip>
          <a:srcRect b="34158" l="14536" r="13500" t="33992"/>
          <a:stretch/>
        </p:blipFill>
        <p:spPr>
          <a:xfrm>
            <a:off x="5282825" y="4134250"/>
            <a:ext cx="2982275" cy="79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4"/>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80" name="Google Shape;80;p4"/>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81" name="Google Shape;81;p4"/>
          <p:cNvSpPr txBox="1"/>
          <p:nvPr/>
        </p:nvSpPr>
        <p:spPr>
          <a:xfrm>
            <a:off x="73125" y="264800"/>
            <a:ext cx="7852200" cy="18495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1800"/>
              </a:spcBef>
              <a:spcAft>
                <a:spcPts val="0"/>
              </a:spcAft>
              <a:buClr>
                <a:schemeClr val="dk1"/>
              </a:buClr>
              <a:buSzPts val="1100"/>
              <a:buFont typeface="Arial"/>
              <a:buNone/>
            </a:pPr>
            <a:r>
              <a:rPr b="1" i="0" lang="en" sz="1800" u="none" cap="none" strike="noStrike">
                <a:solidFill>
                  <a:srgbClr val="222222"/>
                </a:solidFill>
                <a:latin typeface="Arial"/>
                <a:ea typeface="Arial"/>
                <a:cs typeface="Arial"/>
                <a:sym typeface="Arial"/>
              </a:rPr>
              <a:t>The benefits of password complexity  </a:t>
            </a:r>
            <a:endParaRPr b="1" i="0" sz="1800" u="none" cap="none" strike="noStrike">
              <a:solidFill>
                <a:srgbClr val="222222"/>
              </a:solidFill>
              <a:latin typeface="Arial"/>
              <a:ea typeface="Arial"/>
              <a:cs typeface="Arial"/>
              <a:sym typeface="Arial"/>
            </a:endParaRPr>
          </a:p>
          <a:p>
            <a:pPr indent="0" lvl="0" marL="0" marR="0" rtl="0" algn="l">
              <a:lnSpc>
                <a:spcPct val="115000"/>
              </a:lnSpc>
              <a:spcBef>
                <a:spcPts val="4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20000"/>
              </a:lnSpc>
              <a:spcBef>
                <a:spcPts val="1800"/>
              </a:spcBef>
              <a:spcAft>
                <a:spcPts val="0"/>
              </a:spcAft>
              <a:buClr>
                <a:schemeClr val="dk1"/>
              </a:buClr>
              <a:buSzPts val="1100"/>
              <a:buFont typeface="Arial"/>
              <a:buNone/>
            </a:pPr>
            <a:r>
              <a:t/>
            </a:r>
            <a:endParaRPr b="1" i="0" sz="1800" u="none" cap="none" strike="noStrike">
              <a:solidFill>
                <a:srgbClr val="222222"/>
              </a:solidFill>
              <a:latin typeface="Arial"/>
              <a:ea typeface="Arial"/>
              <a:cs typeface="Arial"/>
              <a:sym typeface="Arial"/>
            </a:endParaRPr>
          </a:p>
          <a:p>
            <a:pPr indent="0" lvl="0" marL="0" marR="0" rtl="0" algn="l">
              <a:lnSpc>
                <a:spcPct val="115000"/>
              </a:lnSpc>
              <a:spcBef>
                <a:spcPts val="4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82" name="Google Shape;82;p4"/>
          <p:cNvSpPr txBox="1"/>
          <p:nvPr/>
        </p:nvSpPr>
        <p:spPr>
          <a:xfrm>
            <a:off x="158075" y="859375"/>
            <a:ext cx="8342100" cy="4271400"/>
          </a:xfrm>
          <a:prstGeom prst="rect">
            <a:avLst/>
          </a:prstGeom>
          <a:noFill/>
          <a:ln>
            <a:noFill/>
          </a:ln>
        </p:spPr>
        <p:txBody>
          <a:bodyPr anchorCtr="0" anchor="t" bIns="91425" lIns="91425" spcFirstLastPara="1" rIns="91425" wrap="square" tIns="91425">
            <a:spAutoFit/>
          </a:bodyPr>
          <a:lstStyle/>
          <a:p>
            <a:pPr indent="-317500" lvl="0" marL="457200" marR="0" rtl="0" algn="just">
              <a:lnSpc>
                <a:spcPct val="100000"/>
              </a:lnSpc>
              <a:spcBef>
                <a:spcPts val="0"/>
              </a:spcBef>
              <a:spcAft>
                <a:spcPts val="0"/>
              </a:spcAft>
              <a:buClr>
                <a:schemeClr val="dk1"/>
              </a:buClr>
              <a:buSzPts val="1400"/>
              <a:buFont typeface="Arial"/>
              <a:buChar char="●"/>
            </a:pPr>
            <a:r>
              <a:rPr b="0" i="0" lang="en" sz="1400" u="none" cap="none" strike="noStrike">
                <a:solidFill>
                  <a:schemeClr val="dk1"/>
                </a:solidFill>
                <a:highlight>
                  <a:srgbClr val="FFFFFF"/>
                </a:highlight>
                <a:latin typeface="Arial"/>
                <a:ea typeface="Arial"/>
                <a:cs typeface="Arial"/>
                <a:sym typeface="Arial"/>
              </a:rPr>
              <a:t>The main benefit of password complexity rules is that they enforce the use of unique passwords that are harder to crack. </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Char char="●"/>
            </a:pPr>
            <a:r>
              <a:rPr b="0" i="0" lang="en" sz="1400" u="none" cap="none" strike="noStrike">
                <a:solidFill>
                  <a:schemeClr val="dk1"/>
                </a:solidFill>
                <a:highlight>
                  <a:srgbClr val="FFFFFF"/>
                </a:highlight>
                <a:latin typeface="Arial"/>
                <a:ea typeface="Arial"/>
                <a:cs typeface="Arial"/>
                <a:sym typeface="Arial"/>
              </a:rPr>
              <a:t>The more requirements you enforce, the higher the number of possible combinations of letters, numbers, and characters. This increases the amount of work a computer will have to do to crack the password, thereby increasing the time it takes to crack a password. </a:t>
            </a:r>
            <a:endParaRPr b="0" i="0" sz="1400" u="none" cap="none" strike="noStrike">
              <a:solidFill>
                <a:schemeClr val="dk1"/>
              </a:solidFill>
              <a:highlight>
                <a:srgbClr val="FFFFFF"/>
              </a:highlight>
              <a:latin typeface="Arial"/>
              <a:ea typeface="Arial"/>
              <a:cs typeface="Arial"/>
              <a:sym typeface="Arial"/>
            </a:endParaRPr>
          </a:p>
          <a:p>
            <a:pPr indent="0" lvl="0" marL="45720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a:p>
            <a:pPr indent="-317500" lvl="0" marL="457200" marR="0" rtl="0" algn="just">
              <a:lnSpc>
                <a:spcPct val="100000"/>
              </a:lnSpc>
              <a:spcBef>
                <a:spcPts val="0"/>
              </a:spcBef>
              <a:spcAft>
                <a:spcPts val="0"/>
              </a:spcAft>
              <a:buClr>
                <a:schemeClr val="dk1"/>
              </a:buClr>
              <a:buSzPts val="1400"/>
              <a:buFont typeface="Arial"/>
              <a:buChar char="●"/>
            </a:pPr>
            <a:r>
              <a:rPr b="0" i="0" lang="en" sz="1400" u="none" cap="none" strike="noStrike">
                <a:solidFill>
                  <a:schemeClr val="dk1"/>
                </a:solidFill>
                <a:highlight>
                  <a:srgbClr val="FFFFFF"/>
                </a:highlight>
                <a:latin typeface="Arial"/>
                <a:ea typeface="Arial"/>
                <a:cs typeface="Arial"/>
                <a:sym typeface="Arial"/>
              </a:rPr>
              <a:t>If it takes too long to crack, some attackers will abandon it and attempt to go after easier targets. This is the crux of password cracking.</a:t>
            </a:r>
            <a:endParaRPr b="0" i="0" sz="14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80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There are, generally, two widespread misconceptions about password complexity, which are as follows:  </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180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That your device or application isn’t valuable enough for an attacker to invest their time into cracking your password.  </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AutoNum type="arabicPeriod"/>
            </a:pPr>
            <a:r>
              <a:rPr b="0" i="0" lang="en" sz="1400" u="none" cap="none" strike="noStrike">
                <a:solidFill>
                  <a:schemeClr val="dk1"/>
                </a:solidFill>
                <a:latin typeface="Arial"/>
                <a:ea typeface="Arial"/>
                <a:cs typeface="Arial"/>
                <a:sym typeface="Arial"/>
              </a:rPr>
              <a:t>That password complexity is all about making an impossible password that can never be guessed by an outsider. </a:t>
            </a:r>
            <a:r>
              <a:rPr b="0" i="0" lang="en" sz="1150" u="none" cap="none" strike="noStrike">
                <a:solidFill>
                  <a:srgbClr val="222222"/>
                </a:solidFill>
                <a:latin typeface="Montserrat"/>
                <a:ea typeface="Montserrat"/>
                <a:cs typeface="Montserrat"/>
                <a:sym typeface="Montserrat"/>
              </a:rPr>
              <a:t> </a:t>
            </a:r>
            <a:endParaRPr b="0" i="0" sz="1150" u="none" cap="none" strike="noStrike">
              <a:solidFill>
                <a:srgbClr val="222222"/>
              </a:solidFill>
              <a:latin typeface="Montserrat"/>
              <a:ea typeface="Montserrat"/>
              <a:cs typeface="Montserrat"/>
              <a:sym typeface="Montserrat"/>
            </a:endParaRPr>
          </a:p>
          <a:p>
            <a:pPr indent="0" lvl="0" marL="457200" marR="0" rtl="0" algn="l">
              <a:lnSpc>
                <a:spcPct val="100000"/>
              </a:lnSpc>
              <a:spcBef>
                <a:spcPts val="1800"/>
              </a:spcBef>
              <a:spcAft>
                <a:spcPts val="0"/>
              </a:spcAft>
              <a:buClr>
                <a:srgbClr val="000000"/>
              </a:buClr>
              <a:buSzPts val="1400"/>
              <a:buFont typeface="Arial"/>
              <a:buNone/>
            </a:pPr>
            <a:r>
              <a:t/>
            </a:r>
            <a:endParaRPr b="0" i="0" sz="14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5"/>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88" name="Google Shape;88;p5"/>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89" name="Google Shape;89;p5"/>
          <p:cNvSpPr txBox="1"/>
          <p:nvPr/>
        </p:nvSpPr>
        <p:spPr>
          <a:xfrm>
            <a:off x="150450" y="802025"/>
            <a:ext cx="8843100" cy="39072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80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There are several common rules for password complexity that are designed to encourage a user to take extra precautions in creating a stronger password.  The common ingredients involved in password strength or complexity, include: </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1800"/>
              </a:spcBef>
              <a:spcAft>
                <a:spcPts val="0"/>
              </a:spcAft>
              <a:buClr>
                <a:srgbClr val="222222"/>
              </a:buClr>
              <a:buSzPts val="1400"/>
              <a:buFont typeface="Montserrat"/>
              <a:buChar char="●"/>
            </a:pPr>
            <a:r>
              <a:rPr b="0" i="0" lang="en" sz="1400" u="sng" cap="none" strike="noStrike">
                <a:solidFill>
                  <a:schemeClr val="dk1"/>
                </a:solidFill>
                <a:latin typeface="Arial"/>
                <a:ea typeface="Arial"/>
                <a:cs typeface="Arial"/>
                <a:sym typeface="Arial"/>
              </a:rPr>
              <a:t>Character length</a:t>
            </a:r>
            <a:r>
              <a:rPr b="0" i="0" lang="en" sz="1400" u="none" cap="none" strike="noStrike">
                <a:solidFill>
                  <a:schemeClr val="dk1"/>
                </a:solidFill>
                <a:latin typeface="Arial"/>
                <a:ea typeface="Arial"/>
                <a:cs typeface="Arial"/>
                <a:sym typeface="Arial"/>
              </a:rPr>
              <a:t> :-</a:t>
            </a:r>
            <a:r>
              <a:rPr b="0" i="0" lang="en" sz="1400" u="none" cap="none" strike="noStrike">
                <a:solidFill>
                  <a:schemeClr val="dk1"/>
                </a:solidFill>
                <a:highlight>
                  <a:schemeClr val="lt1"/>
                </a:highlight>
                <a:latin typeface="Arial"/>
                <a:ea typeface="Arial"/>
                <a:cs typeface="Arial"/>
                <a:sym typeface="Arial"/>
              </a:rPr>
              <a:t> </a:t>
            </a:r>
            <a:r>
              <a:rPr b="0" i="0" lang="en" sz="1400" u="none" cap="none" strike="noStrike">
                <a:solidFill>
                  <a:srgbClr val="222222"/>
                </a:solidFill>
                <a:highlight>
                  <a:schemeClr val="lt1"/>
                </a:highlight>
                <a:latin typeface="Arial"/>
                <a:ea typeface="Arial"/>
                <a:cs typeface="Arial"/>
                <a:sym typeface="Arial"/>
              </a:rPr>
              <a:t>The length of a password matters, and increasingly, the minimum password length is 8 characters. Many have argued that the longer the password, the harder it is to crack, guess or steal – therefore deterring attacks.  </a:t>
            </a:r>
            <a:r>
              <a:rPr b="0" i="0" lang="en" sz="1150" u="none" cap="none" strike="noStrike">
                <a:solidFill>
                  <a:srgbClr val="222222"/>
                </a:solidFill>
                <a:highlight>
                  <a:srgbClr val="F4F5F6"/>
                </a:highlight>
                <a:latin typeface="Montserrat"/>
                <a:ea typeface="Montserrat"/>
                <a:cs typeface="Montserrat"/>
                <a:sym typeface="Montserrat"/>
              </a:rPr>
              <a:t> </a:t>
            </a: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en" sz="1400" u="sng" cap="none" strike="noStrike">
                <a:solidFill>
                  <a:schemeClr val="dk1"/>
                </a:solidFill>
                <a:latin typeface="Arial"/>
                <a:ea typeface="Arial"/>
                <a:cs typeface="Arial"/>
                <a:sym typeface="Arial"/>
              </a:rPr>
              <a:t>Use of special characters</a:t>
            </a:r>
            <a:r>
              <a:rPr b="0" i="0" lang="en" sz="1400" u="none" cap="none" strike="noStrike">
                <a:solidFill>
                  <a:schemeClr val="dk1"/>
                </a:solidFill>
                <a:latin typeface="Arial"/>
                <a:ea typeface="Arial"/>
                <a:cs typeface="Arial"/>
                <a:sym typeface="Arial"/>
              </a:rPr>
              <a:t>:- </a:t>
            </a:r>
            <a:r>
              <a:rPr b="0" i="0" lang="en" sz="1400" u="none" cap="none" strike="noStrike">
                <a:solidFill>
                  <a:srgbClr val="222222"/>
                </a:solidFill>
                <a:highlight>
                  <a:schemeClr val="lt1"/>
                </a:highlight>
                <a:latin typeface="Arial"/>
                <a:ea typeface="Arial"/>
                <a:cs typeface="Arial"/>
                <a:sym typeface="Arial"/>
              </a:rPr>
              <a:t>Special characters refer to those that are not alphabetic or numeric, but will typically still feature on most keyboards. Special characters are used to deter users from using identifiable phrases (these include !@#£%)</a:t>
            </a:r>
            <a:r>
              <a:rPr b="0" i="0" lang="en" sz="1400" u="none" cap="none" strike="noStrike">
                <a:solidFill>
                  <a:schemeClr val="dk1"/>
                </a:solidFill>
                <a:highlight>
                  <a:schemeClr val="lt1"/>
                </a:highlight>
                <a:latin typeface="Arial"/>
                <a:ea typeface="Arial"/>
                <a:cs typeface="Arial"/>
                <a:sym typeface="Arial"/>
              </a:rPr>
              <a:t> </a:t>
            </a:r>
            <a:r>
              <a:rPr b="0" i="0" lang="en"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en" sz="1400" u="sng" cap="none" strike="noStrike">
                <a:solidFill>
                  <a:schemeClr val="dk1"/>
                </a:solidFill>
                <a:latin typeface="Arial"/>
                <a:ea typeface="Arial"/>
                <a:cs typeface="Arial"/>
                <a:sym typeface="Arial"/>
              </a:rPr>
              <a:t>Use of numbers</a:t>
            </a:r>
            <a:r>
              <a:rPr b="0" i="0" lang="en" sz="1400" u="none" cap="none" strike="noStrike">
                <a:solidFill>
                  <a:schemeClr val="dk1"/>
                </a:solidFill>
                <a:latin typeface="Arial"/>
                <a:ea typeface="Arial"/>
                <a:cs typeface="Arial"/>
                <a:sym typeface="Arial"/>
              </a:rPr>
              <a:t>:- Making effective use of numbers will help user create complex passwords as it opens up more possible combinations.</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en" sz="1400" u="sng" cap="none" strike="noStrike">
                <a:solidFill>
                  <a:schemeClr val="dk1"/>
                </a:solidFill>
                <a:latin typeface="Arial"/>
                <a:ea typeface="Arial"/>
                <a:cs typeface="Arial"/>
                <a:sym typeface="Arial"/>
              </a:rPr>
              <a:t>A mix of upper and lowercase letters </a:t>
            </a:r>
            <a:r>
              <a:rPr b="0" i="0" lang="en" sz="1400" u="none" cap="none" strike="noStrike">
                <a:solidFill>
                  <a:schemeClr val="dk1"/>
                </a:solidFill>
                <a:latin typeface="Arial"/>
                <a:ea typeface="Arial"/>
                <a:cs typeface="Arial"/>
                <a:sym typeface="Arial"/>
              </a:rPr>
              <a:t>:-</a:t>
            </a:r>
            <a:r>
              <a:rPr b="0" i="0" lang="en" sz="1400" u="none" cap="none" strike="noStrike">
                <a:solidFill>
                  <a:schemeClr val="dk1"/>
                </a:solidFill>
                <a:highlight>
                  <a:srgbClr val="FFFFFF"/>
                </a:highlight>
                <a:latin typeface="Arial"/>
                <a:ea typeface="Arial"/>
                <a:cs typeface="Arial"/>
                <a:sym typeface="Arial"/>
              </a:rPr>
              <a:t>Similar to using numbers or digits in your password, upper and lowercase letters can offer users even more combinations, keeping passwords safe and more secure</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en" sz="1400" u="sng" cap="none" strike="noStrike">
                <a:solidFill>
                  <a:schemeClr val="dk1"/>
                </a:solidFill>
                <a:latin typeface="Arial"/>
                <a:ea typeface="Arial"/>
                <a:cs typeface="Arial"/>
                <a:sym typeface="Arial"/>
              </a:rPr>
              <a:t>Avoidance of personal information</a:t>
            </a:r>
            <a:r>
              <a:rPr b="0" i="0" lang="en" sz="1400" u="none" cap="none" strike="noStrike">
                <a:solidFill>
                  <a:schemeClr val="dk1"/>
                </a:solidFill>
                <a:latin typeface="Arial"/>
                <a:ea typeface="Arial"/>
                <a:cs typeface="Arial"/>
                <a:sym typeface="Arial"/>
              </a:rPr>
              <a:t> :</a:t>
            </a:r>
            <a:r>
              <a:rPr b="0" i="0" lang="en" sz="1400" u="none" cap="none" strike="noStrike">
                <a:solidFill>
                  <a:schemeClr val="dk1"/>
                </a:solidFill>
                <a:highlight>
                  <a:schemeClr val="lt1"/>
                </a:highlight>
                <a:latin typeface="Arial"/>
                <a:ea typeface="Arial"/>
                <a:cs typeface="Arial"/>
                <a:sym typeface="Arial"/>
              </a:rPr>
              <a:t>- </a:t>
            </a:r>
            <a:r>
              <a:rPr b="0" i="0" lang="en" sz="1400" u="none" cap="none" strike="noStrike">
                <a:solidFill>
                  <a:srgbClr val="222222"/>
                </a:solidFill>
                <a:highlight>
                  <a:schemeClr val="lt1"/>
                </a:highlight>
                <a:latin typeface="Arial"/>
                <a:ea typeface="Arial"/>
                <a:cs typeface="Arial"/>
                <a:sym typeface="Arial"/>
              </a:rPr>
              <a:t>Personal details can be exploited, and even more easily guessed, making this a clear weakness for any employees making a new password.</a:t>
            </a:r>
            <a:endParaRPr b="0" i="0" sz="1400" u="none" cap="none" strike="noStrike">
              <a:solidFill>
                <a:schemeClr val="dk1"/>
              </a:solidFill>
              <a:highlight>
                <a:schemeClr val="lt1"/>
              </a:highlight>
              <a:latin typeface="Arial"/>
              <a:ea typeface="Arial"/>
              <a:cs typeface="Arial"/>
              <a:sym typeface="Arial"/>
            </a:endParaRPr>
          </a:p>
          <a:p>
            <a:pPr indent="0" lvl="0" marL="0" marR="0" rtl="0" algn="l">
              <a:lnSpc>
                <a:spcPct val="100000"/>
              </a:lnSpc>
              <a:spcBef>
                <a:spcPts val="18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90" name="Google Shape;90;p5"/>
          <p:cNvSpPr txBox="1"/>
          <p:nvPr/>
        </p:nvSpPr>
        <p:spPr>
          <a:xfrm>
            <a:off x="148750" y="340325"/>
            <a:ext cx="5436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1800"/>
              </a:spcBef>
              <a:spcAft>
                <a:spcPts val="400"/>
              </a:spcAft>
              <a:buClr>
                <a:schemeClr val="dk1"/>
              </a:buClr>
              <a:buSzPts val="1100"/>
              <a:buFont typeface="Arial"/>
              <a:buNone/>
            </a:pPr>
            <a:r>
              <a:rPr b="1" i="0" lang="en" sz="1800" u="none" cap="none" strike="noStrike">
                <a:solidFill>
                  <a:srgbClr val="222222"/>
                </a:solidFill>
                <a:latin typeface="Arial"/>
                <a:ea typeface="Arial"/>
                <a:cs typeface="Arial"/>
                <a:sym typeface="Arial"/>
              </a:rPr>
              <a:t>What are the rules for password complexity?  </a:t>
            </a:r>
            <a:endParaRPr b="1" i="0" sz="1900" u="none" cap="none" strike="noStrike">
              <a:solidFill>
                <a:schemeClr val="dk2"/>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6"/>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96" name="Google Shape;96;p6"/>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97" name="Google Shape;97;p6"/>
          <p:cNvSpPr txBox="1"/>
          <p:nvPr/>
        </p:nvSpPr>
        <p:spPr>
          <a:xfrm>
            <a:off x="252575" y="953750"/>
            <a:ext cx="8550600" cy="3690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 sz="1400" u="none" cap="none" strike="noStrike">
                <a:solidFill>
                  <a:schemeClr val="dk1"/>
                </a:solidFill>
                <a:highlight>
                  <a:srgbClr val="FFFFFF"/>
                </a:highlight>
                <a:latin typeface="Arial"/>
                <a:ea typeface="Arial"/>
                <a:cs typeface="Arial"/>
                <a:sym typeface="Arial"/>
              </a:rPr>
              <a:t>Password vulnerabilities mean that the person creates a password for a website account, and the password that is created is weak, such as 1234, 4321, or his date of birth. In that case, hackers easily crack the password, access our website accounts, and steal sensitive information. We secure a password by putting strong passwords with a combination of letters, numbers, or any special characters, and the length of the password varies from 8 to 16. Using </a:t>
            </a:r>
            <a:r>
              <a:rPr b="0" i="0" lang="en" sz="1400" u="none" cap="none" strike="noStrike">
                <a:solidFill>
                  <a:schemeClr val="dk1"/>
                </a:solidFill>
                <a:highlight>
                  <a:srgbClr val="FFFFFF"/>
                </a:highlight>
                <a:uFill>
                  <a:noFill/>
                </a:uFill>
                <a:latin typeface="Arial"/>
                <a:ea typeface="Arial"/>
                <a:cs typeface="Arial"/>
                <a:sym typeface="Arial"/>
                <a:hlinkClick r:id="rId5">
                  <a:extLst>
                    <a:ext uri="{A12FA001-AC4F-418D-AE19-62706E023703}">
                      <ahyp:hlinkClr val="tx"/>
                    </a:ext>
                  </a:extLst>
                </a:hlinkClick>
              </a:rPr>
              <a:t>multi-factor authentication</a:t>
            </a:r>
            <a:r>
              <a:rPr b="0" i="0" lang="en" sz="1400" u="none" cap="none" strike="noStrike">
                <a:solidFill>
                  <a:schemeClr val="dk1"/>
                </a:solidFill>
                <a:highlight>
                  <a:srgbClr val="FFFFFF"/>
                </a:highlight>
                <a:latin typeface="Arial"/>
                <a:ea typeface="Arial"/>
                <a:cs typeface="Arial"/>
                <a:sym typeface="Arial"/>
              </a:rPr>
              <a:t> also resolves the password risk.</a:t>
            </a:r>
            <a:endParaRPr b="0" i="0" sz="1400" u="none" cap="none" strike="noStrike">
              <a:solidFill>
                <a:schemeClr val="dk1"/>
              </a:solidFill>
              <a:latin typeface="Arial"/>
              <a:ea typeface="Arial"/>
              <a:cs typeface="Arial"/>
              <a:sym typeface="Arial"/>
            </a:endParaRPr>
          </a:p>
        </p:txBody>
      </p:sp>
      <p:sp>
        <p:nvSpPr>
          <p:cNvPr id="98" name="Google Shape;98;p6"/>
          <p:cNvSpPr txBox="1"/>
          <p:nvPr/>
        </p:nvSpPr>
        <p:spPr>
          <a:xfrm>
            <a:off x="262000" y="425250"/>
            <a:ext cx="81069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1100"/>
              <a:buFont typeface="Arial"/>
              <a:buNone/>
            </a:pPr>
            <a:r>
              <a:rPr b="1" i="0" lang="en" sz="1800" u="none" cap="none" strike="noStrike">
                <a:solidFill>
                  <a:srgbClr val="273239"/>
                </a:solidFill>
                <a:highlight>
                  <a:srgbClr val="FFFFFF"/>
                </a:highlight>
                <a:latin typeface="Arial"/>
                <a:ea typeface="Arial"/>
                <a:cs typeface="Arial"/>
                <a:sym typeface="Arial"/>
              </a:rPr>
              <a:t>What are Password Vulnerabilities?</a:t>
            </a:r>
            <a:endParaRPr b="1" i="0" sz="1800" u="none" cap="none" strike="noStrike">
              <a:solidFill>
                <a:srgbClr val="273239"/>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id="99" name="Google Shape;99;p6"/>
          <p:cNvPicPr preferRelativeResize="0"/>
          <p:nvPr/>
        </p:nvPicPr>
        <p:blipFill rotWithShape="1">
          <a:blip r:embed="rId6">
            <a:alphaModFix/>
          </a:blip>
          <a:srcRect b="0" l="0" r="0" t="0"/>
          <a:stretch/>
        </p:blipFill>
        <p:spPr>
          <a:xfrm>
            <a:off x="2300525" y="2171225"/>
            <a:ext cx="4705150" cy="270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7"/>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05" name="Google Shape;105;p7"/>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06" name="Google Shape;106;p7"/>
          <p:cNvSpPr txBox="1"/>
          <p:nvPr/>
        </p:nvSpPr>
        <p:spPr>
          <a:xfrm>
            <a:off x="252575" y="953750"/>
            <a:ext cx="8550600" cy="36900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07" name="Google Shape;107;p7"/>
          <p:cNvSpPr txBox="1"/>
          <p:nvPr/>
        </p:nvSpPr>
        <p:spPr>
          <a:xfrm>
            <a:off x="262000" y="425250"/>
            <a:ext cx="81069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08" name="Google Shape;108;p7"/>
          <p:cNvSpPr txBox="1"/>
          <p:nvPr/>
        </p:nvSpPr>
        <p:spPr>
          <a:xfrm>
            <a:off x="328075" y="349725"/>
            <a:ext cx="5436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09" name="Google Shape;109;p7"/>
          <p:cNvSpPr txBox="1"/>
          <p:nvPr/>
        </p:nvSpPr>
        <p:spPr>
          <a:xfrm>
            <a:off x="129900" y="245375"/>
            <a:ext cx="6160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400"/>
              </a:spcAft>
              <a:buClr>
                <a:srgbClr val="000000"/>
              </a:buClr>
              <a:buSzPts val="1800"/>
              <a:buFont typeface="Arial"/>
              <a:buNone/>
            </a:pPr>
            <a:r>
              <a:rPr b="1" i="0" lang="en" sz="1800" u="none" cap="none" strike="noStrike">
                <a:solidFill>
                  <a:schemeClr val="dk1"/>
                </a:solidFill>
                <a:latin typeface="Arial"/>
                <a:ea typeface="Arial"/>
                <a:cs typeface="Arial"/>
                <a:sym typeface="Arial"/>
              </a:rPr>
              <a:t>Vulnerabilities in Password-Based Login</a:t>
            </a:r>
            <a:endParaRPr b="1" i="0" sz="1800" u="none" cap="none" strike="noStrike">
              <a:solidFill>
                <a:schemeClr val="dk1"/>
              </a:solidFill>
              <a:latin typeface="Arial"/>
              <a:ea typeface="Arial"/>
              <a:cs typeface="Arial"/>
              <a:sym typeface="Arial"/>
            </a:endParaRPr>
          </a:p>
        </p:txBody>
      </p:sp>
      <p:sp>
        <p:nvSpPr>
          <p:cNvPr id="110" name="Google Shape;110;p7"/>
          <p:cNvSpPr txBox="1"/>
          <p:nvPr/>
        </p:nvSpPr>
        <p:spPr>
          <a:xfrm>
            <a:off x="309200" y="802750"/>
            <a:ext cx="8550600" cy="398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Arial"/>
                <a:ea typeface="Arial"/>
                <a:cs typeface="Arial"/>
                <a:sym typeface="Arial"/>
              </a:rPr>
              <a:t>Passwords are essential for online security, but they are vulnerable to various attacks. Here are some common threats and their prevention strategies:</a:t>
            </a:r>
            <a:endParaRPr b="0" i="0" sz="1400" u="none" cap="none" strike="noStrike">
              <a:solidFill>
                <a:schemeClr val="dk1"/>
              </a:solidFill>
              <a:latin typeface="Arial"/>
              <a:ea typeface="Arial"/>
              <a:cs typeface="Arial"/>
              <a:sym typeface="Arial"/>
            </a:endParaRPr>
          </a:p>
        </p:txBody>
      </p:sp>
      <p:pic>
        <p:nvPicPr>
          <p:cNvPr id="111" name="Google Shape;111;p7"/>
          <p:cNvPicPr preferRelativeResize="0"/>
          <p:nvPr/>
        </p:nvPicPr>
        <p:blipFill rotWithShape="1">
          <a:blip r:embed="rId5">
            <a:alphaModFix/>
          </a:blip>
          <a:srcRect b="8790" l="0" r="0" t="0"/>
          <a:stretch/>
        </p:blipFill>
        <p:spPr>
          <a:xfrm>
            <a:off x="1258337" y="1372750"/>
            <a:ext cx="6652326" cy="341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8"/>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17" name="Google Shape;117;p8"/>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18" name="Google Shape;118;p8"/>
          <p:cNvSpPr txBox="1"/>
          <p:nvPr/>
        </p:nvSpPr>
        <p:spPr>
          <a:xfrm>
            <a:off x="252575" y="953750"/>
            <a:ext cx="8550600" cy="3690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Description:</a:t>
            </a:r>
            <a:r>
              <a:rPr b="0" i="0" lang="en" sz="1400" u="none" cap="none" strike="noStrike">
                <a:solidFill>
                  <a:schemeClr val="dk1"/>
                </a:solidFill>
                <a:latin typeface="Arial"/>
                <a:ea typeface="Arial"/>
                <a:cs typeface="Arial"/>
                <a:sym typeface="Arial"/>
              </a:rPr>
              <a:t> Hackers guess passwords using numerous combinations, including common sequences like birthdays or simple numbers.</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Prevention:</a:t>
            </a:r>
            <a:endParaRPr b="1" i="0" sz="1400" u="none" cap="none" strike="noStrike">
              <a:solidFill>
                <a:schemeClr val="dk1"/>
              </a:solidFill>
              <a:latin typeface="Arial"/>
              <a:ea typeface="Arial"/>
              <a:cs typeface="Arial"/>
              <a:sym typeface="Arial"/>
            </a:endParaRPr>
          </a:p>
          <a:p>
            <a:pPr indent="-317500" lvl="0" marL="457200" marR="0" rtl="0" algn="just">
              <a:lnSpc>
                <a:spcPct val="115000"/>
              </a:lnSpc>
              <a:spcBef>
                <a:spcPts val="12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Avoid using the same password across different sites.</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Don’t use easily guessable information (e.g., birthdays, names).</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Enable two-factor authentication (2FA) for an extra security layer.</a:t>
            </a:r>
            <a:endParaRPr b="0" i="0" sz="1400" u="none" cap="none" strike="noStrike">
              <a:solidFill>
                <a:schemeClr val="dk1"/>
              </a:solidFill>
              <a:latin typeface="Arial"/>
              <a:ea typeface="Arial"/>
              <a:cs typeface="Arial"/>
              <a:sym typeface="Arial"/>
            </a:endParaRPr>
          </a:p>
        </p:txBody>
      </p:sp>
      <p:sp>
        <p:nvSpPr>
          <p:cNvPr id="119" name="Google Shape;119;p8"/>
          <p:cNvSpPr txBox="1"/>
          <p:nvPr/>
        </p:nvSpPr>
        <p:spPr>
          <a:xfrm>
            <a:off x="262000" y="425250"/>
            <a:ext cx="81069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20" name="Google Shape;120;p8"/>
          <p:cNvSpPr txBox="1"/>
          <p:nvPr/>
        </p:nvSpPr>
        <p:spPr>
          <a:xfrm>
            <a:off x="290325" y="359175"/>
            <a:ext cx="7946400" cy="41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i="0" lang="en" sz="1800" u="none" cap="none" strike="noStrike">
                <a:solidFill>
                  <a:schemeClr val="dk1"/>
                </a:solidFill>
                <a:latin typeface="Arial"/>
                <a:ea typeface="Arial"/>
                <a:cs typeface="Arial"/>
                <a:sym typeface="Arial"/>
              </a:rPr>
              <a:t>1. Brute Force Attack</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21" name="Google Shape;121;p8"/>
          <p:cNvPicPr preferRelativeResize="0"/>
          <p:nvPr/>
        </p:nvPicPr>
        <p:blipFill rotWithShape="1">
          <a:blip r:embed="rId5">
            <a:alphaModFix/>
          </a:blip>
          <a:srcRect b="14471" l="0" r="0" t="25630"/>
          <a:stretch/>
        </p:blipFill>
        <p:spPr>
          <a:xfrm>
            <a:off x="2262575" y="3090550"/>
            <a:ext cx="4775626" cy="159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9"/>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27" name="Google Shape;127;p9"/>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28" name="Google Shape;128;p9"/>
          <p:cNvSpPr txBox="1"/>
          <p:nvPr/>
        </p:nvSpPr>
        <p:spPr>
          <a:xfrm>
            <a:off x="252575" y="953750"/>
            <a:ext cx="8550600" cy="36900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Description:</a:t>
            </a:r>
            <a:r>
              <a:rPr b="0" i="0" lang="en" sz="1400" u="none" cap="none" strike="noStrike">
                <a:solidFill>
                  <a:schemeClr val="dk1"/>
                </a:solidFill>
                <a:latin typeface="Arial"/>
                <a:ea typeface="Arial"/>
                <a:cs typeface="Arial"/>
                <a:sym typeface="Arial"/>
              </a:rPr>
              <a:t> Hackers use common words, phrases, or previously leaked passwords to crack accounts, often targeting financial sites.</a:t>
            </a:r>
            <a:endParaRPr b="0" i="0" sz="14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Prevention:</a:t>
            </a:r>
            <a:endParaRPr b="1" i="0" sz="1400" u="none" cap="none" strike="noStrike">
              <a:solidFill>
                <a:schemeClr val="dk1"/>
              </a:solidFill>
              <a:latin typeface="Arial"/>
              <a:ea typeface="Arial"/>
              <a:cs typeface="Arial"/>
              <a:sym typeface="Arial"/>
            </a:endParaRPr>
          </a:p>
          <a:p>
            <a:pPr indent="-317500" lvl="0" marL="457200" marR="0" rtl="0" algn="just">
              <a:lnSpc>
                <a:spcPct val="115000"/>
              </a:lnSpc>
              <a:spcBef>
                <a:spcPts val="120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Create complex passwords with a mix of uppercase and lowercase letters, numbers, and special characters.</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Implement account lockout policies after multiple failed login attempts.</a:t>
            </a:r>
            <a:endParaRPr b="0" i="0" sz="1400" u="none" cap="none" strike="noStrike">
              <a:solidFill>
                <a:schemeClr val="dk1"/>
              </a:solidFill>
              <a:latin typeface="Arial"/>
              <a:ea typeface="Arial"/>
              <a:cs typeface="Arial"/>
              <a:sym typeface="Arial"/>
            </a:endParaRPr>
          </a:p>
          <a:p>
            <a:pPr indent="-317500" lvl="0" marL="457200" marR="0" rtl="0" algn="just">
              <a:lnSpc>
                <a:spcPct val="115000"/>
              </a:lnSpc>
              <a:spcBef>
                <a:spcPts val="0"/>
              </a:spcBef>
              <a:spcAft>
                <a:spcPts val="0"/>
              </a:spcAft>
              <a:buClr>
                <a:schemeClr val="dk1"/>
              </a:buClr>
              <a:buSzPts val="1400"/>
              <a:buFont typeface="Arial"/>
              <a:buChar char="●"/>
            </a:pPr>
            <a:r>
              <a:rPr b="0" i="0" lang="en" sz="1400" u="none" cap="none" strike="noStrike">
                <a:solidFill>
                  <a:schemeClr val="dk1"/>
                </a:solidFill>
                <a:latin typeface="Arial"/>
                <a:ea typeface="Arial"/>
                <a:cs typeface="Arial"/>
                <a:sym typeface="Arial"/>
              </a:rPr>
              <a:t>Regularly change or reset passwords</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120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129" name="Google Shape;129;p9"/>
          <p:cNvSpPr txBox="1"/>
          <p:nvPr/>
        </p:nvSpPr>
        <p:spPr>
          <a:xfrm>
            <a:off x="262000" y="425250"/>
            <a:ext cx="8106900" cy="4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130" name="Google Shape;130;p9"/>
          <p:cNvSpPr txBox="1"/>
          <p:nvPr/>
        </p:nvSpPr>
        <p:spPr>
          <a:xfrm>
            <a:off x="290325" y="359175"/>
            <a:ext cx="7946400" cy="415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2. Dictionary Attack</a:t>
            </a:r>
            <a:endParaRPr b="1" i="0" sz="18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31" name="Google Shape;131;p9"/>
          <p:cNvPicPr preferRelativeResize="0"/>
          <p:nvPr/>
        </p:nvPicPr>
        <p:blipFill rotWithShape="1">
          <a:blip r:embed="rId5">
            <a:alphaModFix/>
          </a:blip>
          <a:srcRect b="22560" l="9455" r="11817" t="17212"/>
          <a:stretch/>
        </p:blipFill>
        <p:spPr>
          <a:xfrm>
            <a:off x="3960600" y="3001725"/>
            <a:ext cx="4361124" cy="1745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