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5" roundtripDataSignature="AMtx7mgoSazJcE82CHAWGim7suBCbA8T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e0f778e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5e0f778eb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d736d75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5d736d752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d736d752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35d736d752a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d736d752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35d736d752a_1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d736d752a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35d736d752a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5d736d752a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35d736d752a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5f16fde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5f16fde4f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f16fde4f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35f16fde4f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4878fbcd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34878fbcdc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github.com/radhakrishnan-omotec/omotec-repo/tree/main/CYBERSECURITY-9-COD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mfa-cybersecurity.streamlit.a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www.keepersecurity.com/resources/glossary/what-is-a-time-based-one-time-password/" TargetMode="External"/><Relationship Id="rId6" Type="http://schemas.openxmlformats.org/officeDocument/2006/relationships/hyperlink" Target="https://www.keepersecurity.com/blog/2019/08/29/keeper-fortifies-industry-best-security-architecture-with-integrated-two-factor-codes/" TargetMode="External"/><Relationship Id="rId7" Type="http://schemas.openxmlformats.org/officeDocument/2006/relationships/hyperlink" Target="https://www.keepersecurity.com/blog/2023/07/20/what-are-authenticator-apps-and-how-do-they-work/" TargetMode="External"/><Relationship Id="rId8" Type="http://schemas.openxmlformats.org/officeDocument/2006/relationships/hyperlink" Target="https://www.keepersecurity.com/threats/malwar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www.keepersecurity.com/blog/2023/04/19/what-is-sim-swapping/" TargetMode="External"/><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www.keepersecurity.com/blog/2023/12/18/what-is-an-email-account-takeover-attack/" TargetMode="External"/><Relationship Id="rId6" Type="http://schemas.openxmlformats.org/officeDocument/2006/relationships/hyperlink" Target="https://www.keepersecurity.com/blog/2023/05/24/how-to-make-your-email-more-secure/" TargetMode="External"/><Relationship Id="rId7" Type="http://schemas.openxmlformats.org/officeDocument/2006/relationships/hyperlink" Target="https://www.keepersecurity.com/blog/2022/08/19/how-to-create-a-strong-password/" TargetMode="External"/><Relationship Id="rId8" Type="http://schemas.openxmlformats.org/officeDocument/2006/relationships/hyperlink" Target="https://www.keepersecurity.com/blog/2023/05/09/what-is-a-hardware-security-key-and-how-does-it-wor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www.keepersecurity.com/solutions/passwordless-authentication.html" TargetMode="External"/><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56" name="Google Shape;56;p1"/>
          <p:cNvSpPr txBox="1"/>
          <p:nvPr/>
        </p:nvSpPr>
        <p:spPr>
          <a:xfrm>
            <a:off x="707250" y="453525"/>
            <a:ext cx="7729500" cy="1431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1" i="0" lang="en" sz="2700" u="none" cap="none" strike="noStrike">
                <a:solidFill>
                  <a:schemeClr val="dk1"/>
                </a:solidFill>
                <a:latin typeface="Arial"/>
                <a:ea typeface="Arial"/>
                <a:cs typeface="Arial"/>
                <a:sym typeface="Arial"/>
              </a:rPr>
              <a:t>Session 3</a:t>
            </a:r>
            <a:endParaRPr b="1" i="0" sz="2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700"/>
              <a:buFont typeface="Arial"/>
              <a:buNone/>
            </a:pPr>
            <a:r>
              <a:rPr b="1" lang="en" sz="2700">
                <a:solidFill>
                  <a:schemeClr val="dk1"/>
                </a:solidFill>
              </a:rPr>
              <a:t>Cyber Security</a:t>
            </a:r>
            <a:r>
              <a:rPr b="1" i="0" lang="en" sz="2700" u="none" cap="none" strike="noStrike">
                <a:solidFill>
                  <a:schemeClr val="dk1"/>
                </a:solidFill>
                <a:latin typeface="Arial"/>
                <a:ea typeface="Arial"/>
                <a:cs typeface="Arial"/>
                <a:sym typeface="Arial"/>
              </a:rPr>
              <a:t> - Multi-Factor Authentication (MFA)</a:t>
            </a:r>
            <a:endParaRPr b="1" i="0" sz="2700" u="none" cap="none" strike="noStrike">
              <a:solidFill>
                <a:schemeClr val="dk2"/>
              </a:solidFill>
              <a:latin typeface="Arial"/>
              <a:ea typeface="Arial"/>
              <a:cs typeface="Arial"/>
              <a:sym typeface="Arial"/>
            </a:endParaRPr>
          </a:p>
        </p:txBody>
      </p:sp>
      <p:pic>
        <p:nvPicPr>
          <p:cNvPr id="57" name="Google Shape;57;p1"/>
          <p:cNvPicPr preferRelativeResize="0"/>
          <p:nvPr/>
        </p:nvPicPr>
        <p:blipFill rotWithShape="1">
          <a:blip r:embed="rId5">
            <a:alphaModFix/>
          </a:blip>
          <a:srcRect b="0" l="0" r="0" t="0"/>
          <a:stretch/>
        </p:blipFill>
        <p:spPr>
          <a:xfrm>
            <a:off x="2259087" y="2054975"/>
            <a:ext cx="4625830" cy="2602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30" name="Google Shape;130;p1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31" name="Google Shape;131;p10"/>
          <p:cNvSpPr txBox="1"/>
          <p:nvPr/>
        </p:nvSpPr>
        <p:spPr>
          <a:xfrm>
            <a:off x="54225" y="1255750"/>
            <a:ext cx="8928000" cy="380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2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1. </a:t>
            </a:r>
            <a:r>
              <a:rPr b="1" i="0" lang="en" sz="1700" u="sng" cap="none" strike="noStrike">
                <a:solidFill>
                  <a:schemeClr val="dk1"/>
                </a:solidFill>
                <a:latin typeface="Arial"/>
                <a:ea typeface="Arial"/>
                <a:cs typeface="Arial"/>
                <a:sym typeface="Arial"/>
              </a:rPr>
              <a:t>Enhanced Security:</a:t>
            </a:r>
            <a:br>
              <a:rPr b="1"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MFA significantly increases security by requiring multiple forms of verification. Even if a password is compromised, an attacker would still need the second factor (like a one-time code or a biometric scan) to gain access. This makes unauthorized access considerably more difficult.</a:t>
            </a:r>
            <a:endParaRPr b="0" i="0" sz="14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1200"/>
              </a:spcAft>
              <a:buClr>
                <a:schemeClr val="dk1"/>
              </a:buClr>
              <a:buSzPts val="1100"/>
              <a:buFont typeface="Arial"/>
              <a:buNone/>
            </a:pPr>
            <a:r>
              <a:rPr b="1" i="0" lang="en" sz="1400" u="none" cap="none" strike="noStrike">
                <a:solidFill>
                  <a:schemeClr val="dk1"/>
                </a:solidFill>
                <a:latin typeface="Arial"/>
                <a:ea typeface="Arial"/>
                <a:cs typeface="Arial"/>
                <a:sym typeface="Arial"/>
              </a:rPr>
              <a:t>2. </a:t>
            </a:r>
            <a:r>
              <a:rPr b="1" i="0" lang="en" sz="1700" u="sng" cap="none" strike="noStrike">
                <a:solidFill>
                  <a:schemeClr val="dk1"/>
                </a:solidFill>
                <a:latin typeface="Arial"/>
                <a:ea typeface="Arial"/>
                <a:cs typeface="Arial"/>
                <a:sym typeface="Arial"/>
              </a:rPr>
              <a:t>Reduction in Phishing Risks:</a:t>
            </a:r>
            <a:br>
              <a:rPr b="1"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MFA mitigates the risks associated with phishing attacks. Even if users unknowingly provide their passwords to a malicious actor, the presence of an additional authentication factor can prevent unauthorized access. For example, a code sent to a user’s phone can act as a barrier even if the password is stolen.</a:t>
            </a:r>
            <a:endParaRPr b="0" i="0" sz="1400" u="none" cap="none" strike="noStrike">
              <a:solidFill>
                <a:schemeClr val="dk1"/>
              </a:solidFill>
              <a:latin typeface="Arial"/>
              <a:ea typeface="Arial"/>
              <a:cs typeface="Arial"/>
              <a:sym typeface="Arial"/>
            </a:endParaRPr>
          </a:p>
        </p:txBody>
      </p:sp>
      <p:sp>
        <p:nvSpPr>
          <p:cNvPr id="132" name="Google Shape;132;p10"/>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33" name="Google Shape;133;p10"/>
          <p:cNvSpPr txBox="1"/>
          <p:nvPr/>
        </p:nvSpPr>
        <p:spPr>
          <a:xfrm>
            <a:off x="54225" y="302475"/>
            <a:ext cx="85506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Effectiveness of Multi-Factor Authentication (MFA) in Preventing Unauthorized Access</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39" name="Google Shape;139;p1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40" name="Google Shape;140;p11"/>
          <p:cNvSpPr txBox="1"/>
          <p:nvPr/>
        </p:nvSpPr>
        <p:spPr>
          <a:xfrm>
            <a:off x="54225" y="972625"/>
            <a:ext cx="8928000" cy="3803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3. </a:t>
            </a:r>
            <a:r>
              <a:rPr b="1" i="0" lang="en" sz="1700" u="sng" cap="none" strike="noStrike">
                <a:solidFill>
                  <a:schemeClr val="dk1"/>
                </a:solidFill>
                <a:latin typeface="Arial"/>
                <a:ea typeface="Arial"/>
                <a:cs typeface="Arial"/>
                <a:sym typeface="Arial"/>
              </a:rPr>
              <a:t>Protection Against Credential Stuffing:</a:t>
            </a:r>
            <a:br>
              <a:rPr b="1"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Credential stuffing attacks, where attackers use stolen username and password combinations to access accounts, are less effective against accounts secured with MFA. Since MFA requires a second factor, it can thwart these attacks, reducing the likelihood of unauthorized access.</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4. </a:t>
            </a:r>
            <a:r>
              <a:rPr b="1" i="0" lang="en" sz="1700" u="sng" cap="none" strike="noStrike">
                <a:solidFill>
                  <a:schemeClr val="dk1"/>
                </a:solidFill>
                <a:latin typeface="Arial"/>
                <a:ea typeface="Arial"/>
                <a:cs typeface="Arial"/>
                <a:sym typeface="Arial"/>
              </a:rPr>
              <a:t>Increased User Awareness:</a:t>
            </a:r>
            <a:br>
              <a:rPr b="1"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The implementation of MFA often raises user awareness about security practices. Knowing that their accounts are protected by multiple factors encourages users to choose stronger passwords and remain vigilant against potential security threats.</a:t>
            </a:r>
            <a:endParaRPr b="0" i="0" sz="14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120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141" name="Google Shape;141;p11"/>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42" name="Google Shape;142;p11"/>
          <p:cNvSpPr txBox="1"/>
          <p:nvPr/>
        </p:nvSpPr>
        <p:spPr>
          <a:xfrm>
            <a:off x="54225" y="302475"/>
            <a:ext cx="85506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Effectiveness of Multi-Factor Authentication (MFA) in Preventing Unauthorized Access</a:t>
            </a:r>
            <a:endParaRPr b="1" i="0" sz="1700" u="none" cap="none" strike="noStrike">
              <a:solidFill>
                <a:srgbClr val="000000"/>
              </a:solidFill>
              <a:latin typeface="Arial"/>
              <a:ea typeface="Arial"/>
              <a:cs typeface="Arial"/>
              <a:sym typeface="Arial"/>
            </a:endParaRPr>
          </a:p>
        </p:txBody>
      </p:sp>
      <p:pic>
        <p:nvPicPr>
          <p:cNvPr id="143" name="Google Shape;143;p11"/>
          <p:cNvPicPr preferRelativeResize="0"/>
          <p:nvPr/>
        </p:nvPicPr>
        <p:blipFill rotWithShape="1">
          <a:blip r:embed="rId5">
            <a:alphaModFix/>
          </a:blip>
          <a:srcRect b="0" l="0" r="0" t="62076"/>
          <a:stretch/>
        </p:blipFill>
        <p:spPr>
          <a:xfrm>
            <a:off x="659475" y="3303675"/>
            <a:ext cx="7628301" cy="1472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49" name="Google Shape;149;p12"/>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50" name="Google Shape;150;p12"/>
          <p:cNvSpPr txBox="1"/>
          <p:nvPr/>
        </p:nvSpPr>
        <p:spPr>
          <a:xfrm>
            <a:off x="120450" y="1000450"/>
            <a:ext cx="8550600" cy="369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1. Improved Risk Management:</a:t>
            </a:r>
            <a:br>
              <a:rPr b="1"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While password-only systems can be vulnerable to brute force attacks and social engineering, MFA adds an additional layer that complicates these attacks, allowing organizations to better manage their security risks.</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2. Compliance with Regulations:</a:t>
            </a:r>
            <a:br>
              <a:rPr b="1"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Many regulatory frameworks and industry standards now require MFA for sensitive data access (e.g., PCI DSS, GDPR). Organizations that implement MFA not only enhance security but also ensure compliance with these regulations.</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1200"/>
              </a:spcAft>
              <a:buClr>
                <a:schemeClr val="dk1"/>
              </a:buClr>
              <a:buSzPts val="1100"/>
              <a:buFont typeface="Arial"/>
              <a:buNone/>
            </a:pPr>
            <a:r>
              <a:rPr b="1" i="0" lang="en" sz="1400" u="none" cap="none" strike="noStrike">
                <a:solidFill>
                  <a:schemeClr val="dk1"/>
                </a:solidFill>
                <a:latin typeface="Arial"/>
                <a:ea typeface="Arial"/>
                <a:cs typeface="Arial"/>
                <a:sym typeface="Arial"/>
              </a:rPr>
              <a:t>3. User Trust and Confidence:</a:t>
            </a:r>
            <a:br>
              <a:rPr b="1"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By utilizing MFA, organizations can instill greater trust and confidence among users regarding their data security. Users are more likely to engage with services that demonstrate a commitment to protecting their information.</a:t>
            </a:r>
            <a:endParaRPr b="0" i="0" sz="1400" u="none" cap="none" strike="noStrike">
              <a:solidFill>
                <a:schemeClr val="dk1"/>
              </a:solidFill>
              <a:latin typeface="Arial"/>
              <a:ea typeface="Arial"/>
              <a:cs typeface="Arial"/>
              <a:sym typeface="Arial"/>
            </a:endParaRPr>
          </a:p>
        </p:txBody>
      </p:sp>
      <p:sp>
        <p:nvSpPr>
          <p:cNvPr id="151" name="Google Shape;151;p12"/>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52" name="Google Shape;152;p12"/>
          <p:cNvSpPr txBox="1"/>
          <p:nvPr/>
        </p:nvSpPr>
        <p:spPr>
          <a:xfrm>
            <a:off x="120450" y="257600"/>
            <a:ext cx="7946400" cy="41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Advantages Over Traditional Password-Only System</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58" name="Google Shape;158;p13"/>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59" name="Google Shape;159;p13"/>
          <p:cNvSpPr txBox="1"/>
          <p:nvPr/>
        </p:nvSpPr>
        <p:spPr>
          <a:xfrm>
            <a:off x="120450" y="672800"/>
            <a:ext cx="8739000" cy="40176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100"/>
              </a:spcBef>
              <a:spcAft>
                <a:spcPts val="0"/>
              </a:spcAft>
              <a:buClr>
                <a:srgbClr val="000000"/>
              </a:buClr>
              <a:buSzPts val="1400"/>
              <a:buFont typeface="Arial"/>
              <a:buNone/>
            </a:pPr>
            <a:r>
              <a:rPr b="0" i="0" lang="en" sz="1400" u="none" cap="none" strike="noStrike">
                <a:solidFill>
                  <a:schemeClr val="dk1"/>
                </a:solidFill>
                <a:highlight>
                  <a:srgbClr val="FBFBFB"/>
                </a:highlight>
                <a:latin typeface="Arial"/>
                <a:ea typeface="Arial"/>
                <a:cs typeface="Arial"/>
                <a:sym typeface="Arial"/>
              </a:rPr>
              <a:t>MFA authentication methods are based on something you know, something you have and/or something you are. We describe some common authentication factors below:</a:t>
            </a:r>
            <a:endParaRPr b="0" i="0" sz="1400" u="none" cap="none" strike="noStrike">
              <a:solidFill>
                <a:schemeClr val="dk1"/>
              </a:solidFill>
              <a:highlight>
                <a:srgbClr val="FBFBFB"/>
              </a:highlight>
              <a:latin typeface="Arial"/>
              <a:ea typeface="Arial"/>
              <a:cs typeface="Arial"/>
              <a:sym typeface="Arial"/>
            </a:endParaRPr>
          </a:p>
          <a:p>
            <a:pPr indent="0" lvl="0" marL="0" marR="0" rtl="0" algn="just">
              <a:lnSpc>
                <a:spcPct val="115000"/>
              </a:lnSpc>
              <a:spcBef>
                <a:spcPts val="1400"/>
              </a:spcBef>
              <a:spcAft>
                <a:spcPts val="0"/>
              </a:spcAft>
              <a:buClr>
                <a:srgbClr val="000000"/>
              </a:buClr>
              <a:buSzPts val="1400"/>
              <a:buFont typeface="Arial"/>
              <a:buNone/>
            </a:pPr>
            <a:r>
              <a:rPr b="1" i="0" lang="en" sz="1400" u="none" cap="none" strike="noStrike">
                <a:solidFill>
                  <a:schemeClr val="dk1"/>
                </a:solidFill>
                <a:highlight>
                  <a:srgbClr val="FBFBFB"/>
                </a:highlight>
                <a:latin typeface="Arial"/>
                <a:ea typeface="Arial"/>
                <a:cs typeface="Arial"/>
                <a:sym typeface="Arial"/>
              </a:rPr>
              <a:t>Knowledge factor</a:t>
            </a:r>
            <a:endParaRPr b="1" i="0" sz="1400" u="none" cap="none" strike="noStrike">
              <a:solidFill>
                <a:schemeClr val="dk1"/>
              </a:solidFill>
              <a:highlight>
                <a:srgbClr val="FBFBFB"/>
              </a:highlight>
              <a:latin typeface="Arial"/>
              <a:ea typeface="Arial"/>
              <a:cs typeface="Arial"/>
              <a:sym typeface="Arial"/>
            </a:endParaRPr>
          </a:p>
          <a:p>
            <a:pPr indent="0" lvl="0" marL="0" marR="0" rtl="0" algn="just">
              <a:lnSpc>
                <a:spcPct val="115000"/>
              </a:lnSpc>
              <a:spcBef>
                <a:spcPts val="1100"/>
              </a:spcBef>
              <a:spcAft>
                <a:spcPts val="0"/>
              </a:spcAft>
              <a:buClr>
                <a:srgbClr val="000000"/>
              </a:buClr>
              <a:buSzPts val="1400"/>
              <a:buFont typeface="Arial"/>
              <a:buNone/>
            </a:pPr>
            <a:r>
              <a:rPr b="0" i="0" lang="en" sz="1400" u="none" cap="none" strike="noStrike">
                <a:solidFill>
                  <a:schemeClr val="dk1"/>
                </a:solidFill>
                <a:highlight>
                  <a:srgbClr val="FBFBFB"/>
                </a:highlight>
                <a:latin typeface="Arial"/>
                <a:ea typeface="Arial"/>
                <a:cs typeface="Arial"/>
                <a:sym typeface="Arial"/>
              </a:rPr>
              <a:t>In the knowledge factor method, users have to prove their identity by revealing information no one else knows. A typical example of this authentication factor is secret questions with answers only the user would know, such as the name of their first pet or their mother's maiden name. Applications may also request access to a four-digit pin code.</a:t>
            </a:r>
            <a:endParaRPr b="0" i="0" sz="1400" u="none" cap="none" strike="noStrike">
              <a:solidFill>
                <a:schemeClr val="dk1"/>
              </a:solidFill>
              <a:highlight>
                <a:srgbClr val="FBFBFB"/>
              </a:highlight>
              <a:latin typeface="Arial"/>
              <a:ea typeface="Arial"/>
              <a:cs typeface="Arial"/>
              <a:sym typeface="Arial"/>
            </a:endParaRPr>
          </a:p>
          <a:p>
            <a:pPr indent="0" lvl="0" marL="0" marR="0" rtl="0" algn="just">
              <a:lnSpc>
                <a:spcPct val="115000"/>
              </a:lnSpc>
              <a:spcBef>
                <a:spcPts val="1100"/>
              </a:spcBef>
              <a:spcAft>
                <a:spcPts val="1100"/>
              </a:spcAft>
              <a:buClr>
                <a:srgbClr val="000000"/>
              </a:buClr>
              <a:buSzPts val="1400"/>
              <a:buFont typeface="Arial"/>
              <a:buNone/>
            </a:pPr>
            <a:r>
              <a:t/>
            </a:r>
            <a:endParaRPr b="0" i="0" sz="1400" u="none" cap="none" strike="noStrike">
              <a:solidFill>
                <a:schemeClr val="dk1"/>
              </a:solidFill>
              <a:highlight>
                <a:srgbClr val="FBFBFB"/>
              </a:highlight>
              <a:latin typeface="Arial"/>
              <a:ea typeface="Arial"/>
              <a:cs typeface="Arial"/>
              <a:sym typeface="Arial"/>
            </a:endParaRPr>
          </a:p>
        </p:txBody>
      </p:sp>
      <p:sp>
        <p:nvSpPr>
          <p:cNvPr id="160" name="Google Shape;160;p13"/>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61" name="Google Shape;161;p13"/>
          <p:cNvSpPr txBox="1"/>
          <p:nvPr/>
        </p:nvSpPr>
        <p:spPr>
          <a:xfrm>
            <a:off x="120450" y="257600"/>
            <a:ext cx="7946400" cy="4152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1100"/>
              </a:spcBef>
              <a:spcAft>
                <a:spcPts val="0"/>
              </a:spcAft>
              <a:buClr>
                <a:schemeClr val="dk1"/>
              </a:buClr>
              <a:buSzPts val="1100"/>
              <a:buFont typeface="Arial"/>
              <a:buNone/>
            </a:pPr>
            <a:r>
              <a:rPr b="1" i="0" lang="en" sz="1800" u="none" cap="none" strike="noStrike">
                <a:solidFill>
                  <a:srgbClr val="232F3E"/>
                </a:solidFill>
                <a:highlight>
                  <a:srgbClr val="FBFBFB"/>
                </a:highlight>
                <a:latin typeface="Arial"/>
                <a:ea typeface="Arial"/>
                <a:cs typeface="Arial"/>
                <a:sym typeface="Arial"/>
              </a:rPr>
              <a:t>What are the multi-factor authentication methods?</a:t>
            </a:r>
            <a:endParaRPr b="1" i="0" sz="1800" u="none" cap="none" strike="noStrike">
              <a:solidFill>
                <a:srgbClr val="232F3E"/>
              </a:solidFill>
              <a:highlight>
                <a:srgbClr val="FBFBFB"/>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62" name="Google Shape;162;p13"/>
          <p:cNvPicPr preferRelativeResize="0"/>
          <p:nvPr/>
        </p:nvPicPr>
        <p:blipFill rotWithShape="1">
          <a:blip r:embed="rId5">
            <a:alphaModFix/>
          </a:blip>
          <a:srcRect b="27174" l="5495" r="4421" t="5920"/>
          <a:stretch/>
        </p:blipFill>
        <p:spPr>
          <a:xfrm>
            <a:off x="2659075" y="2692100"/>
            <a:ext cx="4803726" cy="214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68" name="Google Shape;168;p14"/>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69" name="Google Shape;169;p14"/>
          <p:cNvSpPr txBox="1"/>
          <p:nvPr/>
        </p:nvSpPr>
        <p:spPr>
          <a:xfrm>
            <a:off x="120450" y="795500"/>
            <a:ext cx="8550600" cy="40176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400"/>
              </a:spcBef>
              <a:spcAft>
                <a:spcPts val="0"/>
              </a:spcAft>
              <a:buClr>
                <a:srgbClr val="000000"/>
              </a:buClr>
              <a:buSzPts val="1400"/>
              <a:buFont typeface="Arial"/>
              <a:buNone/>
            </a:pPr>
            <a:r>
              <a:rPr b="1" i="0" lang="en" sz="1400" u="none" cap="none" strike="noStrike">
                <a:solidFill>
                  <a:schemeClr val="dk1"/>
                </a:solidFill>
                <a:highlight>
                  <a:srgbClr val="FBFBFB"/>
                </a:highlight>
                <a:latin typeface="Arial"/>
                <a:ea typeface="Arial"/>
                <a:cs typeface="Arial"/>
                <a:sym typeface="Arial"/>
              </a:rPr>
              <a:t>Possession factor</a:t>
            </a:r>
            <a:endParaRPr b="1" i="0" sz="1400" u="none" cap="none" strike="noStrike">
              <a:solidFill>
                <a:schemeClr val="dk1"/>
              </a:solidFill>
              <a:highlight>
                <a:srgbClr val="FBFBFB"/>
              </a:highlight>
              <a:latin typeface="Arial"/>
              <a:ea typeface="Arial"/>
              <a:cs typeface="Arial"/>
              <a:sym typeface="Arial"/>
            </a:endParaRPr>
          </a:p>
          <a:p>
            <a:pPr indent="0" lvl="0" marL="0" marR="0" rtl="0" algn="just">
              <a:lnSpc>
                <a:spcPct val="115000"/>
              </a:lnSpc>
              <a:spcBef>
                <a:spcPts val="1100"/>
              </a:spcBef>
              <a:spcAft>
                <a:spcPts val="0"/>
              </a:spcAft>
              <a:buClr>
                <a:srgbClr val="000000"/>
              </a:buClr>
              <a:buSzPts val="1400"/>
              <a:buFont typeface="Arial"/>
              <a:buNone/>
            </a:pPr>
            <a:r>
              <a:rPr b="0" i="0" lang="en" sz="1400" u="none" cap="none" strike="noStrike">
                <a:solidFill>
                  <a:schemeClr val="dk1"/>
                </a:solidFill>
                <a:highlight>
                  <a:srgbClr val="FBFBFB"/>
                </a:highlight>
                <a:latin typeface="Arial"/>
                <a:ea typeface="Arial"/>
                <a:cs typeface="Arial"/>
                <a:sym typeface="Arial"/>
              </a:rPr>
              <a:t>In the possession factor method, users identify themselves by something they uniquely own. Here are some examples:</a:t>
            </a:r>
            <a:endParaRPr b="0" i="0" sz="1400" u="none" cap="none" strike="noStrike">
              <a:solidFill>
                <a:schemeClr val="dk1"/>
              </a:solidFill>
              <a:highlight>
                <a:srgbClr val="FBFBFB"/>
              </a:highlight>
              <a:latin typeface="Arial"/>
              <a:ea typeface="Arial"/>
              <a:cs typeface="Arial"/>
              <a:sym typeface="Arial"/>
            </a:endParaRPr>
          </a:p>
          <a:p>
            <a:pPr indent="-317500" lvl="0" marL="482600" marR="0" rtl="0" algn="just">
              <a:lnSpc>
                <a:spcPct val="115000"/>
              </a:lnSpc>
              <a:spcBef>
                <a:spcPts val="1100"/>
              </a:spcBef>
              <a:spcAft>
                <a:spcPts val="0"/>
              </a:spcAft>
              <a:buClr>
                <a:schemeClr val="dk1"/>
              </a:buClr>
              <a:buSzPts val="1400"/>
              <a:buFont typeface="Arial"/>
              <a:buChar char="●"/>
            </a:pPr>
            <a:r>
              <a:rPr b="0" i="0" lang="en" sz="1400" u="none" cap="none" strike="noStrike">
                <a:solidFill>
                  <a:schemeClr val="dk1"/>
                </a:solidFill>
                <a:highlight>
                  <a:srgbClr val="FBFBFB"/>
                </a:highlight>
                <a:latin typeface="Arial"/>
                <a:ea typeface="Arial"/>
                <a:cs typeface="Arial"/>
                <a:sym typeface="Arial"/>
              </a:rPr>
              <a:t>Physical devices like mobile phones, security tokens,display cards, hardware fobs, and security keys.</a:t>
            </a:r>
            <a:endParaRPr b="0" i="0" sz="1400" u="none" cap="none" strike="noStrike">
              <a:solidFill>
                <a:schemeClr val="dk1"/>
              </a:solidFill>
              <a:highlight>
                <a:srgbClr val="FBFBFB"/>
              </a:highlight>
              <a:latin typeface="Arial"/>
              <a:ea typeface="Arial"/>
              <a:cs typeface="Arial"/>
              <a:sym typeface="Arial"/>
            </a:endParaRPr>
          </a:p>
          <a:p>
            <a:pPr indent="-317500" lvl="0" marL="4826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highlight>
                  <a:srgbClr val="FBFBFB"/>
                </a:highlight>
                <a:latin typeface="Arial"/>
                <a:ea typeface="Arial"/>
                <a:cs typeface="Arial"/>
                <a:sym typeface="Arial"/>
              </a:rPr>
              <a:t>Digital assets like email accounts and authenticator applications</a:t>
            </a:r>
            <a:endParaRPr b="0" i="0" sz="1400" u="none" cap="none" strike="noStrike">
              <a:solidFill>
                <a:schemeClr val="dk1"/>
              </a:solidFill>
              <a:highlight>
                <a:srgbClr val="FBFBFB"/>
              </a:highlight>
              <a:latin typeface="Arial"/>
              <a:ea typeface="Arial"/>
              <a:cs typeface="Arial"/>
              <a:sym typeface="Arial"/>
            </a:endParaRPr>
          </a:p>
          <a:p>
            <a:pPr indent="0" lvl="0" marL="0" marR="0" rtl="0" algn="just">
              <a:lnSpc>
                <a:spcPct val="115000"/>
              </a:lnSpc>
              <a:spcBef>
                <a:spcPts val="1100"/>
              </a:spcBef>
              <a:spcAft>
                <a:spcPts val="0"/>
              </a:spcAft>
              <a:buClr>
                <a:srgbClr val="000000"/>
              </a:buClr>
              <a:buSzPts val="1400"/>
              <a:buFont typeface="Arial"/>
              <a:buNone/>
            </a:pPr>
            <a:r>
              <a:rPr b="0" i="0" lang="en" sz="1400" u="none" cap="none" strike="noStrike">
                <a:solidFill>
                  <a:schemeClr val="dk1"/>
                </a:solidFill>
                <a:highlight>
                  <a:srgbClr val="FBFBFB"/>
                </a:highlight>
                <a:latin typeface="Arial"/>
                <a:ea typeface="Arial"/>
                <a:cs typeface="Arial"/>
                <a:sym typeface="Arial"/>
              </a:rPr>
              <a:t>The system sends a secret code as a digital message to these devices or assets, which the user then re-enters into the system. The account can be compromised if the device is lost or stolen. Some security tokens circumvent this problem by connecting directly to the system so that they cannot be digitally accessed.</a:t>
            </a:r>
            <a:endParaRPr b="0" i="0" sz="1400" u="none" cap="none" strike="noStrike">
              <a:solidFill>
                <a:schemeClr val="dk1"/>
              </a:solidFill>
              <a:highlight>
                <a:srgbClr val="FBFBFB"/>
              </a:highlight>
              <a:latin typeface="Arial"/>
              <a:ea typeface="Arial"/>
              <a:cs typeface="Arial"/>
              <a:sym typeface="Arial"/>
            </a:endParaRPr>
          </a:p>
          <a:p>
            <a:pPr indent="0" lvl="0" marL="0" marR="0" rtl="0" algn="l">
              <a:lnSpc>
                <a:spcPct val="115000"/>
              </a:lnSpc>
              <a:spcBef>
                <a:spcPts val="1100"/>
              </a:spcBef>
              <a:spcAft>
                <a:spcPts val="1100"/>
              </a:spcAft>
              <a:buClr>
                <a:srgbClr val="000000"/>
              </a:buClr>
              <a:buSzPts val="1400"/>
              <a:buFont typeface="Arial"/>
              <a:buNone/>
            </a:pPr>
            <a:r>
              <a:t/>
            </a:r>
            <a:endParaRPr b="0" i="0" sz="1400" u="none" cap="none" strike="noStrike">
              <a:solidFill>
                <a:schemeClr val="dk1"/>
              </a:solidFill>
              <a:highlight>
                <a:srgbClr val="FBFBFB"/>
              </a:highlight>
              <a:latin typeface="Arial"/>
              <a:ea typeface="Arial"/>
              <a:cs typeface="Arial"/>
              <a:sym typeface="Arial"/>
            </a:endParaRPr>
          </a:p>
        </p:txBody>
      </p:sp>
      <p:sp>
        <p:nvSpPr>
          <p:cNvPr id="170" name="Google Shape;170;p14"/>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71" name="Google Shape;171;p14"/>
          <p:cNvSpPr txBox="1"/>
          <p:nvPr/>
        </p:nvSpPr>
        <p:spPr>
          <a:xfrm>
            <a:off x="120450" y="257600"/>
            <a:ext cx="7946400" cy="4152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1100"/>
              </a:spcBef>
              <a:spcAft>
                <a:spcPts val="0"/>
              </a:spcAft>
              <a:buClr>
                <a:srgbClr val="000000"/>
              </a:buClr>
              <a:buSzPts val="1800"/>
              <a:buFont typeface="Arial"/>
              <a:buNone/>
            </a:pPr>
            <a:r>
              <a:rPr b="1" i="0" lang="en" sz="1800" u="none" cap="none" strike="noStrike">
                <a:solidFill>
                  <a:srgbClr val="232F3E"/>
                </a:solidFill>
                <a:highlight>
                  <a:srgbClr val="FBFBFB"/>
                </a:highlight>
                <a:latin typeface="Arial"/>
                <a:ea typeface="Arial"/>
                <a:cs typeface="Arial"/>
                <a:sym typeface="Arial"/>
              </a:rPr>
              <a:t>What are the multi-factor authentication methods?</a:t>
            </a:r>
            <a:endParaRPr b="1" i="0" sz="1800" u="none" cap="none" strike="noStrike">
              <a:solidFill>
                <a:srgbClr val="232F3E"/>
              </a:solidFill>
              <a:highlight>
                <a:srgbClr val="FBFBFB"/>
              </a:highlight>
              <a:latin typeface="Arial"/>
              <a:ea typeface="Arial"/>
              <a:cs typeface="Arial"/>
              <a:sym typeface="Arial"/>
            </a:endParaRPr>
          </a:p>
          <a:p>
            <a:pPr indent="0" lvl="0" marL="0" marR="0" rtl="0" algn="l">
              <a:lnSpc>
                <a:spcPct val="115000"/>
              </a:lnSpc>
              <a:spcBef>
                <a:spcPts val="11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77" name="Google Shape;177;p15"/>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78" name="Google Shape;178;p15"/>
          <p:cNvSpPr txBox="1"/>
          <p:nvPr/>
        </p:nvSpPr>
        <p:spPr>
          <a:xfrm>
            <a:off x="120450" y="833225"/>
            <a:ext cx="8550600" cy="40176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400"/>
              </a:spcBef>
              <a:spcAft>
                <a:spcPts val="0"/>
              </a:spcAft>
              <a:buClr>
                <a:srgbClr val="000000"/>
              </a:buClr>
              <a:buSzPts val="1400"/>
              <a:buFont typeface="Arial"/>
              <a:buNone/>
            </a:pPr>
            <a:r>
              <a:rPr b="1" i="0" lang="en" sz="1400" u="none" cap="none" strike="noStrike">
                <a:solidFill>
                  <a:schemeClr val="dk1"/>
                </a:solidFill>
                <a:highlight>
                  <a:srgbClr val="FBFBFB"/>
                </a:highlight>
                <a:latin typeface="Arial"/>
                <a:ea typeface="Arial"/>
                <a:cs typeface="Arial"/>
                <a:sym typeface="Arial"/>
              </a:rPr>
              <a:t>Inherence factor</a:t>
            </a:r>
            <a:endParaRPr b="1" i="0" sz="1400" u="none" cap="none" strike="noStrike">
              <a:solidFill>
                <a:schemeClr val="dk1"/>
              </a:solidFill>
              <a:highlight>
                <a:srgbClr val="FBFBFB"/>
              </a:highlight>
              <a:latin typeface="Arial"/>
              <a:ea typeface="Arial"/>
              <a:cs typeface="Arial"/>
              <a:sym typeface="Arial"/>
            </a:endParaRPr>
          </a:p>
          <a:p>
            <a:pPr indent="0" lvl="0" marL="0" marR="0" rtl="0" algn="just">
              <a:lnSpc>
                <a:spcPct val="115000"/>
              </a:lnSpc>
              <a:spcBef>
                <a:spcPts val="1100"/>
              </a:spcBef>
              <a:spcAft>
                <a:spcPts val="0"/>
              </a:spcAft>
              <a:buClr>
                <a:srgbClr val="000000"/>
              </a:buClr>
              <a:buSzPts val="1400"/>
              <a:buFont typeface="Arial"/>
              <a:buNone/>
            </a:pPr>
            <a:r>
              <a:rPr b="0" i="0" lang="en" sz="1400" u="none" cap="none" strike="noStrike">
                <a:solidFill>
                  <a:schemeClr val="dk1"/>
                </a:solidFill>
                <a:highlight>
                  <a:srgbClr val="FBFBFB"/>
                </a:highlight>
                <a:latin typeface="Arial"/>
                <a:ea typeface="Arial"/>
                <a:cs typeface="Arial"/>
                <a:sym typeface="Arial"/>
              </a:rPr>
              <a:t>Inherence methods use information that is inherent to the user. These are a few examples of such authentication factors:</a:t>
            </a:r>
            <a:endParaRPr b="0" i="0" sz="1400" u="none" cap="none" strike="noStrike">
              <a:solidFill>
                <a:schemeClr val="dk1"/>
              </a:solidFill>
              <a:highlight>
                <a:srgbClr val="FBFBFB"/>
              </a:highlight>
              <a:latin typeface="Arial"/>
              <a:ea typeface="Arial"/>
              <a:cs typeface="Arial"/>
              <a:sym typeface="Arial"/>
            </a:endParaRPr>
          </a:p>
          <a:p>
            <a:pPr indent="-317500" lvl="0" marL="482600" marR="0" rtl="0" algn="just">
              <a:lnSpc>
                <a:spcPct val="115000"/>
              </a:lnSpc>
              <a:spcBef>
                <a:spcPts val="1100"/>
              </a:spcBef>
              <a:spcAft>
                <a:spcPts val="0"/>
              </a:spcAft>
              <a:buClr>
                <a:schemeClr val="dk1"/>
              </a:buClr>
              <a:buSzPts val="1400"/>
              <a:buFont typeface="Arial"/>
              <a:buChar char="●"/>
            </a:pPr>
            <a:r>
              <a:rPr b="0" i="0" lang="en" sz="1400" u="none" cap="none" strike="noStrike">
                <a:solidFill>
                  <a:schemeClr val="dk1"/>
                </a:solidFill>
                <a:highlight>
                  <a:srgbClr val="FBFBFB"/>
                </a:highlight>
                <a:latin typeface="Arial"/>
                <a:ea typeface="Arial"/>
                <a:cs typeface="Arial"/>
                <a:sym typeface="Arial"/>
              </a:rPr>
              <a:t>Fingerprint scans</a:t>
            </a:r>
            <a:endParaRPr b="0" i="0" sz="1400" u="none" cap="none" strike="noStrike">
              <a:solidFill>
                <a:schemeClr val="dk1"/>
              </a:solidFill>
              <a:highlight>
                <a:srgbClr val="FBFBFB"/>
              </a:highlight>
              <a:latin typeface="Arial"/>
              <a:ea typeface="Arial"/>
              <a:cs typeface="Arial"/>
              <a:sym typeface="Arial"/>
            </a:endParaRPr>
          </a:p>
          <a:p>
            <a:pPr indent="-317500" lvl="0" marL="4826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highlight>
                  <a:srgbClr val="FBFBFB"/>
                </a:highlight>
                <a:latin typeface="Arial"/>
                <a:ea typeface="Arial"/>
                <a:cs typeface="Arial"/>
                <a:sym typeface="Arial"/>
              </a:rPr>
              <a:t>Retina scans</a:t>
            </a:r>
            <a:endParaRPr b="0" i="0" sz="1400" u="none" cap="none" strike="noStrike">
              <a:solidFill>
                <a:schemeClr val="dk1"/>
              </a:solidFill>
              <a:highlight>
                <a:srgbClr val="FBFBFB"/>
              </a:highlight>
              <a:latin typeface="Arial"/>
              <a:ea typeface="Arial"/>
              <a:cs typeface="Arial"/>
              <a:sym typeface="Arial"/>
            </a:endParaRPr>
          </a:p>
          <a:p>
            <a:pPr indent="-317500" lvl="0" marL="4826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highlight>
                  <a:srgbClr val="FBFBFB"/>
                </a:highlight>
                <a:latin typeface="Arial"/>
                <a:ea typeface="Arial"/>
                <a:cs typeface="Arial"/>
                <a:sym typeface="Arial"/>
              </a:rPr>
              <a:t>Voice recognition</a:t>
            </a:r>
            <a:endParaRPr b="0" i="0" sz="1400" u="none" cap="none" strike="noStrike">
              <a:solidFill>
                <a:schemeClr val="dk1"/>
              </a:solidFill>
              <a:highlight>
                <a:srgbClr val="FBFBFB"/>
              </a:highlight>
              <a:latin typeface="Arial"/>
              <a:ea typeface="Arial"/>
              <a:cs typeface="Arial"/>
              <a:sym typeface="Arial"/>
            </a:endParaRPr>
          </a:p>
          <a:p>
            <a:pPr indent="-317500" lvl="0" marL="4826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highlight>
                  <a:srgbClr val="FBFBFB"/>
                </a:highlight>
                <a:latin typeface="Arial"/>
                <a:ea typeface="Arial"/>
                <a:cs typeface="Arial"/>
                <a:sym typeface="Arial"/>
              </a:rPr>
              <a:t>Facial recognition</a:t>
            </a:r>
            <a:endParaRPr b="0" i="0" sz="1400" u="none" cap="none" strike="noStrike">
              <a:solidFill>
                <a:schemeClr val="dk1"/>
              </a:solidFill>
              <a:highlight>
                <a:srgbClr val="FBFBFB"/>
              </a:highlight>
              <a:latin typeface="Arial"/>
              <a:ea typeface="Arial"/>
              <a:cs typeface="Arial"/>
              <a:sym typeface="Arial"/>
            </a:endParaRPr>
          </a:p>
          <a:p>
            <a:pPr indent="-317500" lvl="0" marL="4826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highlight>
                  <a:srgbClr val="FBFBFB"/>
                </a:highlight>
                <a:latin typeface="Arial"/>
                <a:ea typeface="Arial"/>
                <a:cs typeface="Arial"/>
                <a:sym typeface="Arial"/>
              </a:rPr>
              <a:t>Behavioral biometrics like keystroke dynamics </a:t>
            </a:r>
            <a:endParaRPr b="0" i="0" sz="1400" u="none" cap="none" strike="noStrike">
              <a:solidFill>
                <a:schemeClr val="dk1"/>
              </a:solidFill>
              <a:highlight>
                <a:srgbClr val="FBFBFB"/>
              </a:highlight>
              <a:latin typeface="Arial"/>
              <a:ea typeface="Arial"/>
              <a:cs typeface="Arial"/>
              <a:sym typeface="Arial"/>
            </a:endParaRPr>
          </a:p>
          <a:p>
            <a:pPr indent="0" lvl="0" marL="0" marR="0" rtl="0" algn="just">
              <a:lnSpc>
                <a:spcPct val="115000"/>
              </a:lnSpc>
              <a:spcBef>
                <a:spcPts val="1100"/>
              </a:spcBef>
              <a:spcAft>
                <a:spcPts val="0"/>
              </a:spcAft>
              <a:buClr>
                <a:srgbClr val="000000"/>
              </a:buClr>
              <a:buSzPts val="1400"/>
              <a:buFont typeface="Arial"/>
              <a:buNone/>
            </a:pPr>
            <a:r>
              <a:rPr b="0" i="0" lang="en" sz="1400" u="none" cap="none" strike="noStrike">
                <a:solidFill>
                  <a:schemeClr val="dk1"/>
                </a:solidFill>
                <a:highlight>
                  <a:srgbClr val="FBFBFB"/>
                </a:highlight>
                <a:latin typeface="Arial"/>
                <a:ea typeface="Arial"/>
                <a:cs typeface="Arial"/>
                <a:sym typeface="Arial"/>
              </a:rPr>
              <a:t>The application has to collect and store this information along with the password during registration. The business managing the application has to protect biometrics along with passwords.</a:t>
            </a:r>
            <a:endParaRPr b="0" i="0" sz="1400" u="none" cap="none" strike="noStrike">
              <a:solidFill>
                <a:schemeClr val="dk1"/>
              </a:solidFill>
              <a:highlight>
                <a:srgbClr val="FBFBFB"/>
              </a:highlight>
              <a:latin typeface="Arial"/>
              <a:ea typeface="Arial"/>
              <a:cs typeface="Arial"/>
              <a:sym typeface="Arial"/>
            </a:endParaRPr>
          </a:p>
          <a:p>
            <a:pPr indent="0" lvl="0" marL="0" marR="0" rtl="0" algn="just">
              <a:lnSpc>
                <a:spcPct val="115000"/>
              </a:lnSpc>
              <a:spcBef>
                <a:spcPts val="1100"/>
              </a:spcBef>
              <a:spcAft>
                <a:spcPts val="0"/>
              </a:spcAft>
              <a:buClr>
                <a:srgbClr val="000000"/>
              </a:buClr>
              <a:buSzPts val="1400"/>
              <a:buFont typeface="Arial"/>
              <a:buNone/>
            </a:pPr>
            <a:r>
              <a:t/>
            </a:r>
            <a:endParaRPr b="1" i="0" sz="1400" u="none" cap="none" strike="noStrike">
              <a:solidFill>
                <a:schemeClr val="dk1"/>
              </a:solidFill>
              <a:highlight>
                <a:srgbClr val="FBFBFB"/>
              </a:highlight>
              <a:latin typeface="Arial"/>
              <a:ea typeface="Arial"/>
              <a:cs typeface="Arial"/>
              <a:sym typeface="Arial"/>
            </a:endParaRPr>
          </a:p>
          <a:p>
            <a:pPr indent="0" lvl="0" marL="0" marR="0" rtl="0" algn="l">
              <a:lnSpc>
                <a:spcPct val="115000"/>
              </a:lnSpc>
              <a:spcBef>
                <a:spcPts val="1100"/>
              </a:spcBef>
              <a:spcAft>
                <a:spcPts val="1100"/>
              </a:spcAft>
              <a:buClr>
                <a:srgbClr val="000000"/>
              </a:buClr>
              <a:buSzPts val="1400"/>
              <a:buFont typeface="Arial"/>
              <a:buNone/>
            </a:pPr>
            <a:r>
              <a:t/>
            </a:r>
            <a:endParaRPr b="0" i="0" sz="1400" u="none" cap="none" strike="noStrike">
              <a:solidFill>
                <a:schemeClr val="dk1"/>
              </a:solidFill>
              <a:highlight>
                <a:srgbClr val="FBFBFB"/>
              </a:highlight>
              <a:latin typeface="Arial"/>
              <a:ea typeface="Arial"/>
              <a:cs typeface="Arial"/>
              <a:sym typeface="Arial"/>
            </a:endParaRPr>
          </a:p>
        </p:txBody>
      </p:sp>
      <p:sp>
        <p:nvSpPr>
          <p:cNvPr id="179" name="Google Shape;179;p15"/>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80" name="Google Shape;180;p15"/>
          <p:cNvSpPr txBox="1"/>
          <p:nvPr/>
        </p:nvSpPr>
        <p:spPr>
          <a:xfrm>
            <a:off x="120450" y="257600"/>
            <a:ext cx="7946400" cy="4152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1100"/>
              </a:spcBef>
              <a:spcAft>
                <a:spcPts val="0"/>
              </a:spcAft>
              <a:buClr>
                <a:srgbClr val="000000"/>
              </a:buClr>
              <a:buSzPts val="1800"/>
              <a:buFont typeface="Arial"/>
              <a:buNone/>
            </a:pPr>
            <a:r>
              <a:rPr b="1" i="0" lang="en" sz="1800" u="none" cap="none" strike="noStrike">
                <a:solidFill>
                  <a:srgbClr val="232F3E"/>
                </a:solidFill>
                <a:highlight>
                  <a:srgbClr val="FBFBFB"/>
                </a:highlight>
                <a:latin typeface="Arial"/>
                <a:ea typeface="Arial"/>
                <a:cs typeface="Arial"/>
                <a:sym typeface="Arial"/>
              </a:rPr>
              <a:t>What are the multi-factor authentication methods?</a:t>
            </a:r>
            <a:endParaRPr b="1" i="0" sz="1800" u="none" cap="none" strike="noStrike">
              <a:solidFill>
                <a:srgbClr val="232F3E"/>
              </a:solidFill>
              <a:highlight>
                <a:srgbClr val="FBFBFB"/>
              </a:highlight>
              <a:latin typeface="Arial"/>
              <a:ea typeface="Arial"/>
              <a:cs typeface="Arial"/>
              <a:sym typeface="Arial"/>
            </a:endParaRPr>
          </a:p>
          <a:p>
            <a:pPr indent="0" lvl="0" marL="0" marR="0" rtl="0" algn="l">
              <a:lnSpc>
                <a:spcPct val="115000"/>
              </a:lnSpc>
              <a:spcBef>
                <a:spcPts val="11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86" name="Google Shape;186;p16"/>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87" name="Google Shape;187;p16"/>
          <p:cNvSpPr txBox="1"/>
          <p:nvPr/>
        </p:nvSpPr>
        <p:spPr>
          <a:xfrm>
            <a:off x="177075" y="726750"/>
            <a:ext cx="8550600" cy="369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1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All businesses should set up enterprise-wide policies to restrict access and secure digital resources. The following are some of the best practices in access management:</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4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Create user roles</a:t>
            </a:r>
            <a:endParaRPr b="1" i="0" sz="1400" u="none" cap="none" strike="noStrike">
              <a:solidFill>
                <a:schemeClr val="dk1"/>
              </a:solidFill>
              <a:latin typeface="Arial"/>
              <a:ea typeface="Arial"/>
              <a:cs typeface="Arial"/>
              <a:sym typeface="Arial"/>
            </a:endParaRPr>
          </a:p>
          <a:p>
            <a:pPr indent="0" lvl="0" marL="0" marR="0" rtl="0" algn="just">
              <a:lnSpc>
                <a:spcPct val="115000"/>
              </a:lnSpc>
              <a:spcBef>
                <a:spcPts val="11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You can fine-tune access control policies by grouping users into roles. For example, you can grant privileged admin users more access rights than end-users.</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4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Create strong password policies</a:t>
            </a:r>
            <a:endParaRPr b="1" i="0" sz="1400" u="none" cap="none" strike="noStrike">
              <a:solidFill>
                <a:schemeClr val="dk1"/>
              </a:solidFill>
              <a:latin typeface="Arial"/>
              <a:ea typeface="Arial"/>
              <a:cs typeface="Arial"/>
              <a:sym typeface="Arial"/>
            </a:endParaRPr>
          </a:p>
          <a:p>
            <a:pPr indent="0" lvl="0" marL="0" marR="0" rtl="0" algn="just">
              <a:lnSpc>
                <a:spcPct val="115000"/>
              </a:lnSpc>
              <a:spcBef>
                <a:spcPts val="11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You should still enforce strong policies even if you have three or four-factor authentication. You can implement rules to create passwords with a combination of upper and lower case, special characters, and numbers.</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4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Rotate security credentials</a:t>
            </a:r>
            <a:endParaRPr b="1" i="0" sz="1400" u="none" cap="none" strike="noStrike">
              <a:solidFill>
                <a:schemeClr val="dk1"/>
              </a:solidFill>
              <a:latin typeface="Arial"/>
              <a:ea typeface="Arial"/>
              <a:cs typeface="Arial"/>
              <a:sym typeface="Arial"/>
            </a:endParaRPr>
          </a:p>
          <a:p>
            <a:pPr indent="0" lvl="0" marL="0" marR="0" rtl="0" algn="just">
              <a:lnSpc>
                <a:spcPct val="115000"/>
              </a:lnSpc>
              <a:spcBef>
                <a:spcPts val="1100"/>
              </a:spcBef>
              <a:spcAft>
                <a:spcPts val="1100"/>
              </a:spcAft>
              <a:buClr>
                <a:schemeClr val="dk1"/>
              </a:buClr>
              <a:buSzPts val="1100"/>
              <a:buFont typeface="Arial"/>
              <a:buNone/>
            </a:pPr>
            <a:r>
              <a:rPr b="0" i="0" lang="en" sz="1400" u="none" cap="none" strike="noStrike">
                <a:solidFill>
                  <a:schemeClr val="dk1"/>
                </a:solidFill>
                <a:latin typeface="Arial"/>
                <a:ea typeface="Arial"/>
                <a:cs typeface="Arial"/>
                <a:sym typeface="Arial"/>
              </a:rPr>
              <a:t>It is an excellent practice to ask your users to change passwords regularly. You can automate this process by having the system deny access until the password has been changed.</a:t>
            </a:r>
            <a:endParaRPr b="0" i="0" sz="1400" u="none" cap="none" strike="noStrike">
              <a:solidFill>
                <a:schemeClr val="dk1"/>
              </a:solidFill>
              <a:latin typeface="Arial"/>
              <a:ea typeface="Arial"/>
              <a:cs typeface="Arial"/>
              <a:sym typeface="Arial"/>
            </a:endParaRPr>
          </a:p>
        </p:txBody>
      </p:sp>
      <p:sp>
        <p:nvSpPr>
          <p:cNvPr id="188" name="Google Shape;188;p16"/>
          <p:cNvSpPr txBox="1"/>
          <p:nvPr/>
        </p:nvSpPr>
        <p:spPr>
          <a:xfrm>
            <a:off x="177075" y="293125"/>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1100"/>
              </a:spcBef>
              <a:spcAft>
                <a:spcPts val="1100"/>
              </a:spcAft>
              <a:buClr>
                <a:schemeClr val="dk1"/>
              </a:buClr>
              <a:buSzPts val="1100"/>
              <a:buFont typeface="Arial"/>
              <a:buNone/>
            </a:pPr>
            <a:r>
              <a:rPr b="1" i="0" lang="en" sz="1800" u="none" cap="none" strike="noStrike">
                <a:solidFill>
                  <a:srgbClr val="232F3E"/>
                </a:solidFill>
                <a:latin typeface="Arial"/>
                <a:ea typeface="Arial"/>
                <a:cs typeface="Arial"/>
                <a:sym typeface="Arial"/>
              </a:rPr>
              <a:t>What are the best practices for setting up multi-factor authentication?</a:t>
            </a:r>
            <a:endParaRPr b="1" i="0" sz="1800" u="none" cap="none" strike="noStrike">
              <a:solidFill>
                <a:srgbClr val="232F3E"/>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35e0f778eb3_0_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94" name="Google Shape;194;g35e0f778eb3_0_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95" name="Google Shape;195;g35e0f778eb3_0_0"/>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ctr">
              <a:lnSpc>
                <a:spcPct val="200000"/>
              </a:lnSpc>
              <a:spcBef>
                <a:spcPts val="1200"/>
              </a:spcBef>
              <a:spcAft>
                <a:spcPts val="0"/>
              </a:spcAft>
              <a:buClr>
                <a:schemeClr val="dk1"/>
              </a:buClr>
              <a:buSzPts val="1100"/>
              <a:buFont typeface="Arial"/>
              <a:buNone/>
            </a:pPr>
            <a:r>
              <a:rPr b="1" lang="en" sz="2000">
                <a:solidFill>
                  <a:schemeClr val="dk1"/>
                </a:solidFill>
              </a:rPr>
              <a:t>PYTHON PRACTICAL ACTIVITY ( </a:t>
            </a:r>
            <a:r>
              <a:rPr b="1" lang="en" sz="2000" u="sng">
                <a:solidFill>
                  <a:schemeClr val="hlink"/>
                </a:solidFill>
                <a:hlinkClick r:id="rId5"/>
              </a:rPr>
              <a:t>Code Link</a:t>
            </a:r>
            <a:r>
              <a:rPr b="1" lang="en" sz="2000">
                <a:solidFill>
                  <a:schemeClr val="dk1"/>
                </a:solidFill>
              </a:rPr>
              <a:t> )</a:t>
            </a:r>
            <a:endParaRPr b="1" sz="2000">
              <a:solidFill>
                <a:schemeClr val="dk1"/>
              </a:solidFill>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1 </a:t>
            </a:r>
            <a:r>
              <a:rPr b="1" lang="en" sz="1800">
                <a:solidFill>
                  <a:schemeClr val="dk1"/>
                </a:solidFill>
                <a:highlight>
                  <a:srgbClr val="B7B7B7"/>
                </a:highlight>
              </a:rPr>
              <a:t>(MFA Simulation – Password + OTP)</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2 </a:t>
            </a:r>
            <a:r>
              <a:rPr b="1" lang="en" sz="1800">
                <a:solidFill>
                  <a:schemeClr val="dk1"/>
                </a:solidFill>
                <a:highlight>
                  <a:srgbClr val="B7B7B7"/>
                </a:highlight>
              </a:rPr>
              <a:t>(TOTP Timer-Based Simulation)</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3 </a:t>
            </a:r>
            <a:r>
              <a:rPr b="1" lang="en" sz="1800">
                <a:solidFill>
                  <a:schemeClr val="dk1"/>
                </a:solidFill>
                <a:highlight>
                  <a:srgbClr val="B7B7B7"/>
                </a:highlight>
              </a:rPr>
              <a:t>(Biometric Fingerprint Mock)</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4 </a:t>
            </a:r>
            <a:r>
              <a:rPr b="1" lang="en" sz="1800">
                <a:solidFill>
                  <a:schemeClr val="dk1"/>
                </a:solidFill>
                <a:highlight>
                  <a:srgbClr val="B7B7B7"/>
                </a:highlight>
              </a:rPr>
              <a:t>(SMS-Based MFA Simulation)</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5 </a:t>
            </a:r>
            <a:r>
              <a:rPr b="1" lang="en" sz="1800">
                <a:solidFill>
                  <a:schemeClr val="dk1"/>
                </a:solidFill>
                <a:highlight>
                  <a:srgbClr val="B7B7B7"/>
                </a:highlight>
              </a:rPr>
              <a:t>(MFA Policy Validator – Best Practices Checker)</a:t>
            </a:r>
            <a:endParaRPr sz="1800">
              <a:solidFill>
                <a:schemeClr val="dk1"/>
              </a:solidFill>
              <a:highlight>
                <a:srgbClr val="B7B7B7"/>
              </a:highlight>
            </a:endParaRPr>
          </a:p>
          <a:p>
            <a:pPr indent="0" lvl="0" marL="0" marR="0" rtl="0" algn="l">
              <a:lnSpc>
                <a:spcPct val="200000"/>
              </a:lnSpc>
              <a:spcBef>
                <a:spcPts val="1200"/>
              </a:spcBef>
              <a:spcAft>
                <a:spcPts val="0"/>
              </a:spcAft>
              <a:buClr>
                <a:schemeClr val="dk1"/>
              </a:buClr>
              <a:buSzPts val="1100"/>
              <a:buFont typeface="Arial"/>
              <a:buNone/>
            </a:pPr>
            <a:r>
              <a:t/>
            </a:r>
            <a:endParaRPr b="1" sz="1800">
              <a:solidFill>
                <a:schemeClr val="dk1"/>
              </a:solidFill>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g35d736d752a_1_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01" name="Google Shape;201;g35d736d752a_1_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202" name="Google Shape;202;g35d736d752a_1_0"/>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1 </a:t>
            </a:r>
            <a:r>
              <a:rPr b="1" lang="en" sz="1800">
                <a:solidFill>
                  <a:schemeClr val="dk1"/>
                </a:solidFill>
                <a:highlight>
                  <a:srgbClr val="B7B7B7"/>
                </a:highlight>
              </a:rPr>
              <a:t>(</a:t>
            </a:r>
            <a:r>
              <a:rPr b="1" lang="en" sz="1800">
                <a:solidFill>
                  <a:schemeClr val="dk1"/>
                </a:solidFill>
                <a:highlight>
                  <a:srgbClr val="B7B7B7"/>
                </a:highlight>
              </a:rPr>
              <a:t>MFA Simulation – Password + OTP</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Demonstrates two-factor authentication using a password and a one-time password (OTP).</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import random</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def generate_otp():</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return str(random.randint(100000, 999999))</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 Multi-Factor Authentication (MFA) Demo")</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username = input("Enter username: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password = input("Enter password: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if username == "student" and password == "MFAstrong!2024":</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otp = generate_otp()</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print(f"📲 Your OTP is: {otp} (simulated)")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user_otp = input("Enter the OTP: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if user_otp == otp:</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MFA success! Access granted.")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else: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Incorrect OTP.")</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else: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Username or password incorrect.")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35d736d752a_1_5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08" name="Google Shape;208;g35d736d752a_1_5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209" name="Google Shape;209;g35d736d752a_1_51"/>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2 </a:t>
            </a:r>
            <a:r>
              <a:rPr b="1" lang="en" sz="1800">
                <a:solidFill>
                  <a:schemeClr val="dk1"/>
                </a:solidFill>
                <a:highlight>
                  <a:srgbClr val="B7B7B7"/>
                </a:highlight>
              </a:rPr>
              <a:t>(</a:t>
            </a:r>
            <a:r>
              <a:rPr b="1" lang="en" sz="1800">
                <a:solidFill>
                  <a:schemeClr val="dk1"/>
                </a:solidFill>
                <a:highlight>
                  <a:srgbClr val="B7B7B7"/>
                </a:highlight>
              </a:rPr>
              <a:t>TOTP Timer-Based Simulation</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Emulates time-sensitive one-time password verification (like Google Authenticator).</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import time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import hashlib</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def generate_totp(secret, interval=30):</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counter = int(time.time()) // interval</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return hashlib.sha1(f"{secret}{counter}".encode()).hexdigest()[:6]</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shared_secret = "SecretKey123"</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 TOTP Generator (Time-based OTP)")</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otp = generate_totp(shared_secret)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print(f"Your current OTP is: {otp}")</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input("Enter the OTP shown: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 Verification Passed (Simulated)")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63" name="Google Shape;63;p2"/>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64" name="Google Shape;64;p2"/>
          <p:cNvSpPr txBox="1"/>
          <p:nvPr/>
        </p:nvSpPr>
        <p:spPr>
          <a:xfrm>
            <a:off x="261875" y="387500"/>
            <a:ext cx="5436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Arial"/>
                <a:ea typeface="Arial"/>
                <a:cs typeface="Arial"/>
                <a:sym typeface="Arial"/>
              </a:rPr>
              <a:t>Learning Outcomes</a:t>
            </a:r>
            <a:endParaRPr b="1" i="0" sz="2400" u="none" cap="none" strike="noStrike">
              <a:solidFill>
                <a:schemeClr val="dk1"/>
              </a:solidFill>
              <a:latin typeface="Arial"/>
              <a:ea typeface="Arial"/>
              <a:cs typeface="Arial"/>
              <a:sym typeface="Arial"/>
            </a:endParaRPr>
          </a:p>
        </p:txBody>
      </p:sp>
      <p:sp>
        <p:nvSpPr>
          <p:cNvPr id="65" name="Google Shape;65;p2"/>
          <p:cNvSpPr txBox="1"/>
          <p:nvPr/>
        </p:nvSpPr>
        <p:spPr>
          <a:xfrm>
            <a:off x="261875" y="1019825"/>
            <a:ext cx="8238300" cy="3315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Understanding the concept of multi-factor authentication</a:t>
            </a:r>
            <a:endParaRPr b="0" i="0" sz="1800" u="none" cap="none" strike="noStrike">
              <a:solidFill>
                <a:schemeClr val="dk1"/>
              </a:solidFill>
              <a:latin typeface="Arial"/>
              <a:ea typeface="Arial"/>
              <a:cs typeface="Arial"/>
              <a:sym typeface="Arial"/>
            </a:endParaRPr>
          </a:p>
          <a:p>
            <a:pPr indent="-342900" lvl="0" marL="457200" marR="0" rtl="0" algn="l">
              <a:lnSpc>
                <a:spcPct val="15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Recognize and describe various forms of MFA, including SMS, app-based, hardware tokens, and biometrics</a:t>
            </a:r>
            <a:endParaRPr b="0" i="0" sz="1800" u="none" cap="none" strike="noStrike">
              <a:solidFill>
                <a:schemeClr val="dk1"/>
              </a:solidFill>
              <a:latin typeface="Arial"/>
              <a:ea typeface="Arial"/>
              <a:cs typeface="Arial"/>
              <a:sym typeface="Arial"/>
            </a:endParaRPr>
          </a:p>
          <a:p>
            <a:pPr indent="-342900" lvl="0" marL="457200" marR="0" rtl="0" algn="l">
              <a:lnSpc>
                <a:spcPct val="15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Evaluate the effectiveness of MFA in preventing unauthorized access and understand its advantages over traditional password-only systems.</a:t>
            </a:r>
            <a:endParaRPr b="0" i="0" sz="1800" u="none" cap="none" strike="noStrike">
              <a:solidFill>
                <a:schemeClr val="dk1"/>
              </a:solidFill>
              <a:latin typeface="Arial"/>
              <a:ea typeface="Arial"/>
              <a:cs typeface="Arial"/>
              <a:sym typeface="Arial"/>
            </a:endParaRPr>
          </a:p>
          <a:p>
            <a:pPr indent="-342900" lvl="0" marL="457200" marR="0" rtl="0" algn="l">
              <a:lnSpc>
                <a:spcPct val="130000"/>
              </a:lnSpc>
              <a:spcBef>
                <a:spcPts val="0"/>
              </a:spcBef>
              <a:spcAft>
                <a:spcPts val="0"/>
              </a:spcAft>
              <a:buClr>
                <a:schemeClr val="dk1"/>
              </a:buClr>
              <a:buSzPts val="1800"/>
              <a:buFont typeface="Arial"/>
              <a:buChar char="●"/>
            </a:pPr>
            <a:r>
              <a:rPr b="0" i="0" lang="en" sz="1800" u="none" cap="none" strike="noStrike">
                <a:solidFill>
                  <a:schemeClr val="dk1"/>
                </a:solidFill>
                <a:highlight>
                  <a:srgbClr val="FBFBFB"/>
                </a:highlight>
                <a:latin typeface="Arial"/>
                <a:ea typeface="Arial"/>
                <a:cs typeface="Arial"/>
                <a:sym typeface="Arial"/>
              </a:rPr>
              <a:t>What are the multi-factor authentication methods?</a:t>
            </a:r>
            <a:endParaRPr b="0" i="0" sz="1800" u="none" cap="none" strike="noStrike">
              <a:solidFill>
                <a:schemeClr val="dk1"/>
              </a:solidFill>
              <a:latin typeface="Arial"/>
              <a:ea typeface="Arial"/>
              <a:cs typeface="Arial"/>
              <a:sym typeface="Arial"/>
            </a:endParaRPr>
          </a:p>
          <a:p>
            <a:pPr indent="-342900" lvl="0" marL="457200" marR="0" rtl="0" algn="l">
              <a:lnSpc>
                <a:spcPct val="15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Outline best practices for implementing MFA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35d736d752a_1_5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15" name="Google Shape;215;g35d736d752a_1_57"/>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216" name="Google Shape;216;g35d736d752a_1_57"/>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3 </a:t>
            </a:r>
            <a:r>
              <a:rPr b="1" lang="en" sz="1800">
                <a:solidFill>
                  <a:schemeClr val="dk1"/>
                </a:solidFill>
                <a:highlight>
                  <a:srgbClr val="B7B7B7"/>
                </a:highlight>
              </a:rPr>
              <a:t>(</a:t>
            </a:r>
            <a:r>
              <a:rPr b="1" lang="en" sz="1800">
                <a:solidFill>
                  <a:schemeClr val="dk1"/>
                </a:solidFill>
                <a:highlight>
                  <a:srgbClr val="B7B7B7"/>
                </a:highlight>
              </a:rPr>
              <a:t>Biometric Fingerprint Mock</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Simulates inherence factor by matching stored biometric data.</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stored_fingerprints =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"student1": "A1B2C3D4",</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"admin": "F5G6H7I8"</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 Biometric Authentication (Fingerprint) Simulator")</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user = input("Username: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scan = input("Enter fingerprint hash (simulate):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if stored_fingerprints.get(user) == scan:</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Fingerprint match! Identity confirmed.")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else: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Authentication failed. Fingerprint does not match.")</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g35d736d752a_1_6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22" name="Google Shape;222;g35d736d752a_1_63"/>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223" name="Google Shape;223;g35d736d752a_1_63"/>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4 </a:t>
            </a:r>
            <a:r>
              <a:rPr b="1" lang="en" sz="1800">
                <a:solidFill>
                  <a:schemeClr val="dk1"/>
                </a:solidFill>
                <a:highlight>
                  <a:srgbClr val="B7B7B7"/>
                </a:highlight>
              </a:rPr>
              <a:t>(</a:t>
            </a:r>
            <a:r>
              <a:rPr b="1" lang="en" sz="1800">
                <a:solidFill>
                  <a:schemeClr val="dk1"/>
                </a:solidFill>
                <a:highlight>
                  <a:srgbClr val="B7B7B7"/>
                </a:highlight>
              </a:rPr>
              <a:t>SMS-Based MFA Simulation</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Mimics sending a text message token to verify access.</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import random</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 SMS-Based Authentication")</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phone_number = input("Enter your phone number: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print("Sending token...")</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sms_code = str(random.randint(100000, 999999))</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print(f"Simulated SMS Code: {sms_code}")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entered_code = input("Enter the code you received: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if entered_code == sms_code: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Access granted via SMS token.")</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else: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Incorrect code.")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35d736d752a_1_6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29" name="Google Shape;229;g35d736d752a_1_69"/>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230" name="Google Shape;230;g35d736d752a_1_69"/>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5 </a:t>
            </a:r>
            <a:r>
              <a:rPr b="1" lang="en" sz="1800">
                <a:solidFill>
                  <a:schemeClr val="dk1"/>
                </a:solidFill>
                <a:highlight>
                  <a:srgbClr val="B7B7B7"/>
                </a:highlight>
              </a:rPr>
              <a:t>(</a:t>
            </a:r>
            <a:r>
              <a:rPr b="1" lang="en" sz="1800">
                <a:solidFill>
                  <a:schemeClr val="dk1"/>
                </a:solidFill>
                <a:highlight>
                  <a:srgbClr val="B7B7B7"/>
                </a:highlight>
              </a:rPr>
              <a:t>MFA Policy Validator – Best Practices Checker</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Helps students assess their use of MFA and password security in daily life.</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 MFA Policy &amp; Security Check")</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mfa_enabled = input("Do you use MFA on your main email account? (yes/no): ").strip().lower()</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strong_pass = input("Is your password at least 12 characters and includes symbols? (yes/no): ").strip().lower()</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backup = input("Do you have a backup method like security questions or a hardware key? (yes/no): ").strip().lower()</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score = sum([mfa_enabled == "yes", strong_pass == "yes", backup == "yes"])</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if score == 3:</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Great! You're well protected with strong MFA practices.")</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elif score == 2:</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Not bad, but there’s room for improvement.")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else: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Your account is at risk! Please update your security settings.")</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5f16fde4f2_0_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6" name="Google Shape;236;g35f16fde4f2_0_0"/>
          <p:cNvPicPr preferRelativeResize="0"/>
          <p:nvPr/>
        </p:nvPicPr>
        <p:blipFill rotWithShape="1">
          <a:blip r:embed="rId3">
            <a:alphaModFix/>
          </a:blip>
          <a:srcRect b="0" l="0" r="0" t="0"/>
          <a:stretch/>
        </p:blipFill>
        <p:spPr>
          <a:xfrm>
            <a:off x="0" y="53225"/>
            <a:ext cx="9144000" cy="5143500"/>
          </a:xfrm>
          <a:prstGeom prst="rect">
            <a:avLst/>
          </a:prstGeom>
          <a:noFill/>
          <a:ln>
            <a:noFill/>
          </a:ln>
        </p:spPr>
      </p:pic>
      <p:pic>
        <p:nvPicPr>
          <p:cNvPr id="237" name="Google Shape;237;g35f16fde4f2_0_0"/>
          <p:cNvPicPr preferRelativeResize="0"/>
          <p:nvPr/>
        </p:nvPicPr>
        <p:blipFill rotWithShape="1">
          <a:blip r:embed="rId4">
            <a:alphaModFix/>
          </a:blip>
          <a:srcRect b="0" l="0" r="0" t="0"/>
          <a:stretch/>
        </p:blipFill>
        <p:spPr>
          <a:xfrm>
            <a:off x="8669075" y="177376"/>
            <a:ext cx="474925" cy="270200"/>
          </a:xfrm>
          <a:prstGeom prst="rect">
            <a:avLst/>
          </a:prstGeom>
          <a:noFill/>
          <a:ln>
            <a:noFill/>
          </a:ln>
        </p:spPr>
      </p:pic>
      <p:pic>
        <p:nvPicPr>
          <p:cNvPr id="238" name="Google Shape;238;g35f16fde4f2_0_0" title="New Omo LOGO.png"/>
          <p:cNvPicPr preferRelativeResize="0"/>
          <p:nvPr/>
        </p:nvPicPr>
        <p:blipFill rotWithShape="1">
          <a:blip r:embed="rId5">
            <a:alphaModFix/>
          </a:blip>
          <a:srcRect b="0" l="0" r="0" t="0"/>
          <a:stretch/>
        </p:blipFill>
        <p:spPr>
          <a:xfrm>
            <a:off x="8123550" y="180300"/>
            <a:ext cx="1020449" cy="355726"/>
          </a:xfrm>
          <a:prstGeom prst="rect">
            <a:avLst/>
          </a:prstGeom>
          <a:noFill/>
          <a:ln>
            <a:noFill/>
          </a:ln>
        </p:spPr>
      </p:pic>
      <p:sp>
        <p:nvSpPr>
          <p:cNvPr id="239" name="Google Shape;239;g35f16fde4f2_0_0"/>
          <p:cNvSpPr txBox="1"/>
          <p:nvPr/>
        </p:nvSpPr>
        <p:spPr>
          <a:xfrm>
            <a:off x="79825" y="1090350"/>
            <a:ext cx="8742000" cy="32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1. What is the primary benefit of using multi-factor authentication (MFA)?</a:t>
            </a:r>
            <a:br>
              <a:rPr b="1" lang="en" sz="1100">
                <a:solidFill>
                  <a:schemeClr val="dk1"/>
                </a:solidFill>
              </a:rPr>
            </a:br>
            <a:r>
              <a:rPr lang="en" sz="1100">
                <a:solidFill>
                  <a:schemeClr val="dk1"/>
                </a:solidFill>
              </a:rPr>
              <a:t> A) It makes passwords unnecessary</a:t>
            </a:r>
            <a:br>
              <a:rPr lang="en" sz="1100">
                <a:solidFill>
                  <a:schemeClr val="dk1"/>
                </a:solidFill>
              </a:rPr>
            </a:br>
            <a:r>
              <a:rPr lang="en" sz="1100">
                <a:solidFill>
                  <a:schemeClr val="dk1"/>
                </a:solidFill>
              </a:rPr>
              <a:t> B) It increases login speed for users</a:t>
            </a:r>
            <a:br>
              <a:rPr lang="en" sz="1100">
                <a:solidFill>
                  <a:schemeClr val="dk1"/>
                </a:solidFill>
              </a:rPr>
            </a:br>
            <a:r>
              <a:rPr lang="en" sz="1100">
                <a:solidFill>
                  <a:schemeClr val="dk1"/>
                </a:solidFill>
              </a:rPr>
              <a:t> C) It adds a second layer of security to prevent unauthorized access</a:t>
            </a:r>
            <a:br>
              <a:rPr lang="en" sz="1100">
                <a:solidFill>
                  <a:schemeClr val="dk1"/>
                </a:solidFill>
              </a:rPr>
            </a:br>
            <a:r>
              <a:rPr lang="en" sz="1100">
                <a:solidFill>
                  <a:schemeClr val="dk1"/>
                </a:solidFill>
              </a:rPr>
              <a:t> D) It allows users to store their passwords in browsers</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C</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2. Which of the following is an example of the “possession factor” in MFA?</a:t>
            </a:r>
            <a:br>
              <a:rPr b="1" lang="en" sz="1100">
                <a:solidFill>
                  <a:schemeClr val="dk1"/>
                </a:solidFill>
              </a:rPr>
            </a:br>
            <a:r>
              <a:rPr lang="en" sz="1100">
                <a:solidFill>
                  <a:schemeClr val="dk1"/>
                </a:solidFill>
              </a:rPr>
              <a:t> A) Security question answer</a:t>
            </a:r>
            <a:br>
              <a:rPr lang="en" sz="1100">
                <a:solidFill>
                  <a:schemeClr val="dk1"/>
                </a:solidFill>
              </a:rPr>
            </a:br>
            <a:r>
              <a:rPr lang="en" sz="1100">
                <a:solidFill>
                  <a:schemeClr val="dk1"/>
                </a:solidFill>
              </a:rPr>
              <a:t> B) Facial recognition</a:t>
            </a:r>
            <a:br>
              <a:rPr lang="en" sz="1100">
                <a:solidFill>
                  <a:schemeClr val="dk1"/>
                </a:solidFill>
              </a:rPr>
            </a:br>
            <a:r>
              <a:rPr lang="en" sz="1100">
                <a:solidFill>
                  <a:schemeClr val="dk1"/>
                </a:solidFill>
              </a:rPr>
              <a:t> C) Hardware security key</a:t>
            </a:r>
            <a:br>
              <a:rPr lang="en" sz="1100">
                <a:solidFill>
                  <a:schemeClr val="dk1"/>
                </a:solidFill>
              </a:rPr>
            </a:br>
            <a:r>
              <a:rPr lang="en" sz="1100">
                <a:solidFill>
                  <a:schemeClr val="dk1"/>
                </a:solidFill>
              </a:rPr>
              <a:t> D) Password</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C</a:t>
            </a:r>
            <a:endParaRPr sz="1100">
              <a:solidFill>
                <a:schemeClr val="dk1"/>
              </a:solidFill>
            </a:endParaRPr>
          </a:p>
          <a:p>
            <a:pPr indent="0" lvl="0" marL="0" marR="0" rtl="0" algn="l">
              <a:lnSpc>
                <a:spcPct val="115000"/>
              </a:lnSpc>
              <a:spcBef>
                <a:spcPts val="1200"/>
              </a:spcBef>
              <a:spcAft>
                <a:spcPts val="120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sp>
        <p:nvSpPr>
          <p:cNvPr id="240" name="Google Shape;240;g35f16fde4f2_0_0"/>
          <p:cNvSpPr txBox="1"/>
          <p:nvPr/>
        </p:nvSpPr>
        <p:spPr>
          <a:xfrm>
            <a:off x="79825" y="341275"/>
            <a:ext cx="849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600" u="none" cap="none" strike="noStrike">
                <a:solidFill>
                  <a:schemeClr val="dk1"/>
                </a:solidFill>
                <a:latin typeface="Arial"/>
                <a:ea typeface="Arial"/>
                <a:cs typeface="Arial"/>
                <a:sym typeface="Arial"/>
              </a:rPr>
              <a:t>Exercise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35f16fde4f2_0_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6" name="Google Shape;246;g35f16fde4f2_0_9"/>
          <p:cNvPicPr preferRelativeResize="0"/>
          <p:nvPr/>
        </p:nvPicPr>
        <p:blipFill rotWithShape="1">
          <a:blip r:embed="rId3">
            <a:alphaModFix/>
          </a:blip>
          <a:srcRect b="0" l="0" r="0" t="0"/>
          <a:stretch/>
        </p:blipFill>
        <p:spPr>
          <a:xfrm>
            <a:off x="0" y="53225"/>
            <a:ext cx="9144000" cy="5143500"/>
          </a:xfrm>
          <a:prstGeom prst="rect">
            <a:avLst/>
          </a:prstGeom>
          <a:noFill/>
          <a:ln>
            <a:noFill/>
          </a:ln>
        </p:spPr>
      </p:pic>
      <p:pic>
        <p:nvPicPr>
          <p:cNvPr id="247" name="Google Shape;247;g35f16fde4f2_0_9"/>
          <p:cNvPicPr preferRelativeResize="0"/>
          <p:nvPr/>
        </p:nvPicPr>
        <p:blipFill rotWithShape="1">
          <a:blip r:embed="rId4">
            <a:alphaModFix/>
          </a:blip>
          <a:srcRect b="0" l="0" r="0" t="0"/>
          <a:stretch/>
        </p:blipFill>
        <p:spPr>
          <a:xfrm>
            <a:off x="8669075" y="177376"/>
            <a:ext cx="474925" cy="270200"/>
          </a:xfrm>
          <a:prstGeom prst="rect">
            <a:avLst/>
          </a:prstGeom>
          <a:noFill/>
          <a:ln>
            <a:noFill/>
          </a:ln>
        </p:spPr>
      </p:pic>
      <p:pic>
        <p:nvPicPr>
          <p:cNvPr id="248" name="Google Shape;248;g35f16fde4f2_0_9" title="New Omo LOGO.png"/>
          <p:cNvPicPr preferRelativeResize="0"/>
          <p:nvPr/>
        </p:nvPicPr>
        <p:blipFill rotWithShape="1">
          <a:blip r:embed="rId5">
            <a:alphaModFix/>
          </a:blip>
          <a:srcRect b="0" l="0" r="0" t="0"/>
          <a:stretch/>
        </p:blipFill>
        <p:spPr>
          <a:xfrm>
            <a:off x="8123550" y="180300"/>
            <a:ext cx="1020449" cy="355726"/>
          </a:xfrm>
          <a:prstGeom prst="rect">
            <a:avLst/>
          </a:prstGeom>
          <a:noFill/>
          <a:ln>
            <a:noFill/>
          </a:ln>
        </p:spPr>
      </p:pic>
      <p:sp>
        <p:nvSpPr>
          <p:cNvPr id="249" name="Google Shape;249;g35f16fde4f2_0_9"/>
          <p:cNvSpPr txBox="1"/>
          <p:nvPr/>
        </p:nvSpPr>
        <p:spPr>
          <a:xfrm>
            <a:off x="79825" y="1090350"/>
            <a:ext cx="8742000" cy="32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3. Why is SMS-based MFA considered less secure than other methods?</a:t>
            </a:r>
            <a:br>
              <a:rPr b="1" lang="en" sz="1100">
                <a:solidFill>
                  <a:schemeClr val="dk1"/>
                </a:solidFill>
              </a:rPr>
            </a:br>
            <a:r>
              <a:rPr lang="en" sz="1100">
                <a:solidFill>
                  <a:schemeClr val="dk1"/>
                </a:solidFill>
              </a:rPr>
              <a:t> A) It requires a Wi-Fi connection</a:t>
            </a:r>
            <a:br>
              <a:rPr lang="en" sz="1100">
                <a:solidFill>
                  <a:schemeClr val="dk1"/>
                </a:solidFill>
              </a:rPr>
            </a:br>
            <a:r>
              <a:rPr lang="en" sz="1100">
                <a:solidFill>
                  <a:schemeClr val="dk1"/>
                </a:solidFill>
              </a:rPr>
              <a:t> B) Users often forget the code</a:t>
            </a:r>
            <a:br>
              <a:rPr lang="en" sz="1100">
                <a:solidFill>
                  <a:schemeClr val="dk1"/>
                </a:solidFill>
              </a:rPr>
            </a:br>
            <a:r>
              <a:rPr lang="en" sz="1100">
                <a:solidFill>
                  <a:schemeClr val="dk1"/>
                </a:solidFill>
              </a:rPr>
              <a:t> C) It can be bypassed using CAPTCHA</a:t>
            </a:r>
            <a:br>
              <a:rPr lang="en" sz="1100">
                <a:solidFill>
                  <a:schemeClr val="dk1"/>
                </a:solidFill>
              </a:rPr>
            </a:br>
            <a:r>
              <a:rPr lang="en" sz="1100">
                <a:solidFill>
                  <a:schemeClr val="dk1"/>
                </a:solidFill>
              </a:rPr>
              <a:t> D) Phone numbers can be hijacked using SIM swapping</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D</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4. What makes biometric authentication effective in a multi-factor system?</a:t>
            </a:r>
            <a:br>
              <a:rPr b="1" lang="en" sz="1100">
                <a:solidFill>
                  <a:schemeClr val="dk1"/>
                </a:solidFill>
              </a:rPr>
            </a:br>
            <a:r>
              <a:rPr lang="en" sz="1100">
                <a:solidFill>
                  <a:schemeClr val="dk1"/>
                </a:solidFill>
              </a:rPr>
              <a:t> A) It relies on complex passwords</a:t>
            </a:r>
            <a:br>
              <a:rPr lang="en" sz="1100">
                <a:solidFill>
                  <a:schemeClr val="dk1"/>
                </a:solidFill>
              </a:rPr>
            </a:br>
            <a:r>
              <a:rPr lang="en" sz="1100">
                <a:solidFill>
                  <a:schemeClr val="dk1"/>
                </a:solidFill>
              </a:rPr>
              <a:t> B) It doesn’t require any initial setup</a:t>
            </a:r>
            <a:br>
              <a:rPr lang="en" sz="1100">
                <a:solidFill>
                  <a:schemeClr val="dk1"/>
                </a:solidFill>
              </a:rPr>
            </a:br>
            <a:r>
              <a:rPr lang="en" sz="1100">
                <a:solidFill>
                  <a:schemeClr val="dk1"/>
                </a:solidFill>
              </a:rPr>
              <a:t> C) It uses a unique physical trait of the user</a:t>
            </a:r>
            <a:br>
              <a:rPr lang="en" sz="1100">
                <a:solidFill>
                  <a:schemeClr val="dk1"/>
                </a:solidFill>
              </a:rPr>
            </a:br>
            <a:r>
              <a:rPr lang="en" sz="1100">
                <a:solidFill>
                  <a:schemeClr val="dk1"/>
                </a:solidFill>
              </a:rPr>
              <a:t> D) It is stored on remote servers for faster access</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C</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5. Which of the following is a best practice when implementing MFA?</a:t>
            </a:r>
            <a:br>
              <a:rPr b="1" lang="en" sz="1100">
                <a:solidFill>
                  <a:schemeClr val="dk1"/>
                </a:solidFill>
              </a:rPr>
            </a:br>
            <a:r>
              <a:rPr lang="en" sz="1100">
                <a:solidFill>
                  <a:schemeClr val="dk1"/>
                </a:solidFill>
              </a:rPr>
              <a:t> A) Disable password rules since MFA is secure</a:t>
            </a:r>
            <a:br>
              <a:rPr lang="en" sz="1100">
                <a:solidFill>
                  <a:schemeClr val="dk1"/>
                </a:solidFill>
              </a:rPr>
            </a:br>
            <a:r>
              <a:rPr lang="en" sz="1100">
                <a:solidFill>
                  <a:schemeClr val="dk1"/>
                </a:solidFill>
              </a:rPr>
              <a:t> B) Use shared login credentials across departments</a:t>
            </a:r>
            <a:br>
              <a:rPr lang="en" sz="1100">
                <a:solidFill>
                  <a:schemeClr val="dk1"/>
                </a:solidFill>
              </a:rPr>
            </a:br>
            <a:r>
              <a:rPr lang="en" sz="1100">
                <a:solidFill>
                  <a:schemeClr val="dk1"/>
                </a:solidFill>
              </a:rPr>
              <a:t> C) Rotate security credentials and enforce strong password policies</a:t>
            </a:r>
            <a:br>
              <a:rPr lang="en" sz="1100">
                <a:solidFill>
                  <a:schemeClr val="dk1"/>
                </a:solidFill>
              </a:rPr>
            </a:br>
            <a:r>
              <a:rPr lang="en" sz="1100">
                <a:solidFill>
                  <a:schemeClr val="dk1"/>
                </a:solidFill>
              </a:rPr>
              <a:t> D) Allow users to opt-out of MFA</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C</a:t>
            </a:r>
            <a:endParaRPr sz="1100">
              <a:solidFill>
                <a:schemeClr val="dk1"/>
              </a:solidFill>
            </a:endParaRPr>
          </a:p>
          <a:p>
            <a:pPr indent="0" lvl="0" marL="0" marR="0" rtl="0" algn="l">
              <a:lnSpc>
                <a:spcPct val="115000"/>
              </a:lnSpc>
              <a:spcBef>
                <a:spcPts val="1200"/>
              </a:spcBef>
              <a:spcAft>
                <a:spcPts val="120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sp>
        <p:nvSpPr>
          <p:cNvPr id="250" name="Google Shape;250;g35f16fde4f2_0_9"/>
          <p:cNvSpPr txBox="1"/>
          <p:nvPr/>
        </p:nvSpPr>
        <p:spPr>
          <a:xfrm>
            <a:off x="79825" y="341275"/>
            <a:ext cx="849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600" u="none" cap="none" strike="noStrike">
                <a:solidFill>
                  <a:schemeClr val="dk1"/>
                </a:solidFill>
                <a:latin typeface="Arial"/>
                <a:ea typeface="Arial"/>
                <a:cs typeface="Arial"/>
                <a:sym typeface="Arial"/>
              </a:rPr>
              <a:t>Exercise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34878fbcdcd_0_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56" name="Google Shape;256;g34878fbcdcd_0_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257" name="Google Shape;257;g34878fbcdcd_0_0"/>
          <p:cNvSpPr txBox="1"/>
          <p:nvPr/>
        </p:nvSpPr>
        <p:spPr>
          <a:xfrm>
            <a:off x="261875" y="387500"/>
            <a:ext cx="5436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p:txBody>
      </p:sp>
      <p:sp>
        <p:nvSpPr>
          <p:cNvPr id="258" name="Google Shape;258;g34878fbcdcd_0_0"/>
          <p:cNvSpPr txBox="1"/>
          <p:nvPr/>
        </p:nvSpPr>
        <p:spPr>
          <a:xfrm>
            <a:off x="300800" y="481275"/>
            <a:ext cx="8662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59" name="Google Shape;259;g34878fbcdcd_0_0"/>
          <p:cNvSpPr txBox="1"/>
          <p:nvPr/>
        </p:nvSpPr>
        <p:spPr>
          <a:xfrm>
            <a:off x="180475" y="270700"/>
            <a:ext cx="8319600" cy="466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2500"/>
              <a:buFont typeface="Arial"/>
              <a:buNone/>
            </a:pPr>
            <a:r>
              <a:rPr b="1" lang="en" sz="2500">
                <a:solidFill>
                  <a:schemeClr val="dk1"/>
                </a:solidFill>
              </a:rPr>
              <a:t>Quiz</a:t>
            </a:r>
            <a:endParaRPr b="1" i="0" sz="2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Now it’s your turn to apply what you’ve learned! Click the link below to take an interactive quiz in the </a:t>
            </a:r>
            <a:r>
              <a:rPr b="1" i="0" lang="en" sz="1400" u="none" cap="none" strike="noStrike">
                <a:solidFill>
                  <a:schemeClr val="dk1"/>
                </a:solidFill>
                <a:latin typeface="Arial"/>
                <a:ea typeface="Arial"/>
                <a:cs typeface="Arial"/>
                <a:sym typeface="Arial"/>
              </a:rPr>
              <a:t>Streamlit app</a:t>
            </a:r>
            <a:r>
              <a:rPr b="0" i="0" lang="en" sz="1400" u="none" cap="none" strike="noStrike">
                <a:solidFill>
                  <a:schemeClr val="dk1"/>
                </a:solidFill>
                <a:latin typeface="Arial"/>
                <a:ea typeface="Arial"/>
                <a:cs typeface="Arial"/>
                <a:sym typeface="Arial"/>
              </a:rPr>
              <a:t>. This quiz will test your knowledge on </a:t>
            </a:r>
            <a:r>
              <a:rPr b="1" i="0" lang="en" sz="1400" u="none" cap="none" strike="noStrike">
                <a:solidFill>
                  <a:schemeClr val="dk1"/>
                </a:solidFill>
                <a:latin typeface="Arial"/>
                <a:ea typeface="Arial"/>
                <a:cs typeface="Arial"/>
                <a:sym typeface="Arial"/>
              </a:rPr>
              <a:t>Multifactor Authentication (MFA)</a:t>
            </a:r>
            <a:r>
              <a:rPr b="0" i="0" lang="en" sz="1400" u="none" cap="none" strike="noStrike">
                <a:solidFill>
                  <a:schemeClr val="dk1"/>
                </a:solidFill>
                <a:latin typeface="Arial"/>
                <a:ea typeface="Arial"/>
                <a:cs typeface="Arial"/>
                <a:sym typeface="Arial"/>
              </a:rPr>
              <a:t> and its role in </a:t>
            </a:r>
            <a:r>
              <a:rPr b="1" i="0" lang="en" sz="1400" u="none" cap="none" strike="noStrike">
                <a:solidFill>
                  <a:schemeClr val="dk1"/>
                </a:solidFill>
                <a:latin typeface="Arial"/>
                <a:ea typeface="Arial"/>
                <a:cs typeface="Arial"/>
                <a:sym typeface="Arial"/>
              </a:rPr>
              <a:t>Information Security</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How to Approach the Quiz:</a:t>
            </a:r>
            <a:endParaRPr b="1" i="0" sz="1400" u="none" cap="none" strike="noStrike">
              <a:solidFill>
                <a:schemeClr val="dk1"/>
              </a:solidFill>
              <a:latin typeface="Arial"/>
              <a:ea typeface="Arial"/>
              <a:cs typeface="Arial"/>
              <a:sym typeface="Arial"/>
            </a:endParaRPr>
          </a:p>
          <a:p>
            <a:pPr indent="-317500" lvl="0" marL="457200" marR="0" rtl="0" algn="l">
              <a:lnSpc>
                <a:spcPct val="115000"/>
              </a:lnSpc>
              <a:spcBef>
                <a:spcPts val="12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Understand MFA</a:t>
            </a:r>
            <a:r>
              <a:rPr b="0" i="0" lang="en" sz="1400" u="none" cap="none" strike="noStrike">
                <a:solidFill>
                  <a:schemeClr val="dk1"/>
                </a:solidFill>
                <a:latin typeface="Arial"/>
                <a:ea typeface="Arial"/>
                <a:cs typeface="Arial"/>
                <a:sym typeface="Arial"/>
              </a:rPr>
              <a:t>: Make sure you understand how </a:t>
            </a:r>
            <a:r>
              <a:rPr b="1" i="0" lang="en" sz="1400" u="none" cap="none" strike="noStrike">
                <a:solidFill>
                  <a:schemeClr val="dk1"/>
                </a:solidFill>
                <a:latin typeface="Arial"/>
                <a:ea typeface="Arial"/>
                <a:cs typeface="Arial"/>
                <a:sym typeface="Arial"/>
              </a:rPr>
              <a:t>Multifactor Authentication (MFA)</a:t>
            </a:r>
            <a:r>
              <a:rPr b="0" i="0" lang="en" sz="1400" u="none" cap="none" strike="noStrike">
                <a:solidFill>
                  <a:schemeClr val="dk1"/>
                </a:solidFill>
                <a:latin typeface="Arial"/>
                <a:ea typeface="Arial"/>
                <a:cs typeface="Arial"/>
                <a:sym typeface="Arial"/>
              </a:rPr>
              <a:t> enhances security by requiring two or more verification factors (such as a password, a fingerprint, or a code sent to your phone).</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Choose Your Answers Carefully</a:t>
            </a:r>
            <a:r>
              <a:rPr b="0" i="0" lang="en" sz="1400" u="none" cap="none" strike="noStrike">
                <a:solidFill>
                  <a:schemeClr val="dk1"/>
                </a:solidFill>
                <a:latin typeface="Arial"/>
                <a:ea typeface="Arial"/>
                <a:cs typeface="Arial"/>
                <a:sym typeface="Arial"/>
              </a:rPr>
              <a:t>: Think about how MFA works in real-life scenarios and how it protects against unauthorized access to sensitive data.</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Test Your Knowledge</a:t>
            </a:r>
            <a:r>
              <a:rPr b="0" i="0" lang="en" sz="1400" u="none" cap="none" strike="noStrike">
                <a:solidFill>
                  <a:schemeClr val="dk1"/>
                </a:solidFill>
                <a:latin typeface="Arial"/>
                <a:ea typeface="Arial"/>
                <a:cs typeface="Arial"/>
                <a:sym typeface="Arial"/>
              </a:rPr>
              <a:t>: The quiz will help you evaluate how well you grasp the importance of MFA in protecting your information and systems.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t>
            </a:r>
            <a:r>
              <a:rPr b="1" i="0" lang="en" sz="1400" u="none" cap="none" strike="noStrike">
                <a:solidFill>
                  <a:schemeClr val="dk1"/>
                </a:solidFill>
                <a:latin typeface="Arial"/>
                <a:ea typeface="Arial"/>
                <a:cs typeface="Arial"/>
                <a:sym typeface="Arial"/>
              </a:rPr>
              <a:t>Click Here to begin the quiz! </a:t>
            </a:r>
            <a:r>
              <a:rPr b="1" i="0" lang="en" sz="1400" u="sng" cap="none" strike="noStrike">
                <a:solidFill>
                  <a:schemeClr val="hlink"/>
                </a:solidFill>
                <a:latin typeface="Arial"/>
                <a:ea typeface="Arial"/>
                <a:cs typeface="Arial"/>
                <a:sym typeface="Arial"/>
                <a:hlinkClick r:id="rId5"/>
              </a:rPr>
              <a:t>https://mfa-cybersecurity.streamlit.app/</a:t>
            </a: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chemeClr val="dk1"/>
              </a:buClr>
              <a:buSzPts val="1100"/>
              <a:buFont typeface="Arial"/>
              <a:buNone/>
            </a:pPr>
            <a:r>
              <a:t/>
            </a:r>
            <a:endParaRPr b="0" i="0" sz="1100" u="sng" cap="none" strike="noStrike">
              <a:solidFill>
                <a:schemeClr val="hlink"/>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71" name="Google Shape;71;p3"/>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72" name="Google Shape;72;p3"/>
          <p:cNvSpPr txBox="1"/>
          <p:nvPr/>
        </p:nvSpPr>
        <p:spPr>
          <a:xfrm>
            <a:off x="73125" y="264800"/>
            <a:ext cx="7852200" cy="16314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1100"/>
              </a:spcBef>
              <a:spcAft>
                <a:spcPts val="0"/>
              </a:spcAft>
              <a:buClr>
                <a:schemeClr val="dk1"/>
              </a:buClr>
              <a:buSzPts val="1100"/>
              <a:buFont typeface="Arial"/>
              <a:buNone/>
            </a:pPr>
            <a:r>
              <a:rPr b="1" i="0" lang="en" sz="1800" u="none" cap="none" strike="noStrike">
                <a:solidFill>
                  <a:srgbClr val="232F3E"/>
                </a:solidFill>
                <a:latin typeface="Arial"/>
                <a:ea typeface="Arial"/>
                <a:cs typeface="Arial"/>
                <a:sym typeface="Arial"/>
              </a:rPr>
              <a:t>What is MFA (multi-factor authentication)?</a:t>
            </a:r>
            <a:endParaRPr b="1" i="0" sz="1800" u="none" cap="none" strike="noStrike">
              <a:solidFill>
                <a:srgbClr val="232F3E"/>
              </a:solidFill>
              <a:latin typeface="Arial"/>
              <a:ea typeface="Arial"/>
              <a:cs typeface="Arial"/>
              <a:sym typeface="Arial"/>
            </a:endParaRPr>
          </a:p>
          <a:p>
            <a:pPr indent="0" lvl="0" marL="0" marR="0" rtl="0" algn="l">
              <a:lnSpc>
                <a:spcPct val="120000"/>
              </a:lnSpc>
              <a:spcBef>
                <a:spcPts val="1800"/>
              </a:spcBef>
              <a:spcAft>
                <a:spcPts val="0"/>
              </a:spcAft>
              <a:buClr>
                <a:schemeClr val="dk1"/>
              </a:buClr>
              <a:buSzPts val="1100"/>
              <a:buFont typeface="Arial"/>
              <a:buNone/>
            </a:pPr>
            <a:r>
              <a:t/>
            </a:r>
            <a:endParaRPr b="1" i="0" sz="1800" u="none" cap="none" strike="noStrike">
              <a:solidFill>
                <a:srgbClr val="222222"/>
              </a:solidFill>
              <a:latin typeface="Arial"/>
              <a:ea typeface="Arial"/>
              <a:cs typeface="Arial"/>
              <a:sym typeface="Arial"/>
            </a:endParaRPr>
          </a:p>
          <a:p>
            <a:pPr indent="0" lvl="0" marL="0" marR="0" rtl="0" algn="l">
              <a:lnSpc>
                <a:spcPct val="115000"/>
              </a:lnSpc>
              <a:spcBef>
                <a:spcPts val="4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73" name="Google Shape;73;p3"/>
          <p:cNvSpPr txBox="1"/>
          <p:nvPr/>
        </p:nvSpPr>
        <p:spPr>
          <a:xfrm>
            <a:off x="73125" y="632875"/>
            <a:ext cx="8862000" cy="4536600"/>
          </a:xfrm>
          <a:prstGeom prst="rect">
            <a:avLst/>
          </a:prstGeom>
          <a:noFill/>
          <a:ln>
            <a:noFill/>
          </a:ln>
        </p:spPr>
        <p:txBody>
          <a:bodyPr anchorCtr="0" anchor="t" bIns="91425" lIns="91425" spcFirstLastPara="1" rIns="91425" wrap="square" tIns="91425">
            <a:spAutoFit/>
          </a:bodyPr>
          <a:lstStyle/>
          <a:p>
            <a:pPr indent="0" lvl="0" marL="0" marR="0" rtl="0" algn="just">
              <a:lnSpc>
                <a:spcPct val="160000"/>
              </a:lnSpc>
              <a:spcBef>
                <a:spcPts val="1100"/>
              </a:spcBef>
              <a:spcAft>
                <a:spcPts val="0"/>
              </a:spcAft>
              <a:buClr>
                <a:schemeClr val="dk1"/>
              </a:buClr>
              <a:buSzPts val="1100"/>
              <a:buFont typeface="Arial"/>
              <a:buNone/>
            </a:pPr>
            <a:r>
              <a:rPr b="0" i="0" lang="en" sz="1400" u="none" cap="none" strike="noStrike">
                <a:solidFill>
                  <a:srgbClr val="222222"/>
                </a:solidFill>
                <a:latin typeface="Arial"/>
                <a:ea typeface="Arial"/>
                <a:cs typeface="Arial"/>
                <a:sym typeface="Arial"/>
              </a:rPr>
              <a:t>Multi-factor authentication (MFA) is a multi-step account login process that requires users to enter more information than just a password. For example, along with the password, users might be asked to enter a code sent to their email, answer a secret question, or scan a fingerprint. A second form of authentication can help prevent unauthorized account access if a system password has been compromised.</a:t>
            </a:r>
            <a:endParaRPr b="0" i="0" sz="1400" u="none" cap="none" strike="noStrike">
              <a:solidFill>
                <a:srgbClr val="222222"/>
              </a:solidFill>
              <a:latin typeface="Arial"/>
              <a:ea typeface="Arial"/>
              <a:cs typeface="Arial"/>
              <a:sym typeface="Arial"/>
            </a:endParaRPr>
          </a:p>
          <a:p>
            <a:pPr indent="0" lvl="0" marL="0" marR="0" rtl="0" algn="just">
              <a:lnSpc>
                <a:spcPct val="115000"/>
              </a:lnSpc>
              <a:spcBef>
                <a:spcPts val="1100"/>
              </a:spcBef>
              <a:spcAft>
                <a:spcPts val="0"/>
              </a:spcAft>
              <a:buClr>
                <a:schemeClr val="dk1"/>
              </a:buClr>
              <a:buSzPts val="1100"/>
              <a:buFont typeface="Arial"/>
              <a:buNone/>
            </a:pPr>
            <a:r>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10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p:txBody>
      </p:sp>
      <p:pic>
        <p:nvPicPr>
          <p:cNvPr id="74" name="Google Shape;74;p3"/>
          <p:cNvPicPr preferRelativeResize="0"/>
          <p:nvPr/>
        </p:nvPicPr>
        <p:blipFill rotWithShape="1">
          <a:blip r:embed="rId5">
            <a:alphaModFix/>
          </a:blip>
          <a:srcRect b="0" l="0" r="0" t="0"/>
          <a:stretch/>
        </p:blipFill>
        <p:spPr>
          <a:xfrm>
            <a:off x="2407513" y="2221725"/>
            <a:ext cx="4328975" cy="242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80" name="Google Shape;80;p4"/>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81" name="Google Shape;81;p4"/>
          <p:cNvSpPr txBox="1"/>
          <p:nvPr/>
        </p:nvSpPr>
        <p:spPr>
          <a:xfrm>
            <a:off x="73125" y="264800"/>
            <a:ext cx="7852200" cy="24684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1100"/>
              </a:spcBef>
              <a:spcAft>
                <a:spcPts val="0"/>
              </a:spcAft>
              <a:buClr>
                <a:schemeClr val="dk1"/>
              </a:buClr>
              <a:buSzPts val="1100"/>
              <a:buFont typeface="Arial"/>
              <a:buNone/>
            </a:pPr>
            <a:r>
              <a:rPr b="1" i="0" lang="en" sz="1800" u="none" cap="none" strike="noStrike">
                <a:solidFill>
                  <a:srgbClr val="232F3E"/>
                </a:solidFill>
                <a:highlight>
                  <a:srgbClr val="FBFBFB"/>
                </a:highlight>
                <a:latin typeface="Arial"/>
                <a:ea typeface="Arial"/>
                <a:cs typeface="Arial"/>
                <a:sym typeface="Arial"/>
              </a:rPr>
              <a:t>Why is multi-factor authentication necessary?</a:t>
            </a:r>
            <a:endParaRPr b="1" i="0" sz="1800" u="none" cap="none" strike="noStrike">
              <a:solidFill>
                <a:srgbClr val="232F3E"/>
              </a:solidFill>
              <a:highlight>
                <a:srgbClr val="FBFBFB"/>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30000"/>
              </a:lnSpc>
              <a:spcBef>
                <a:spcPts val="1100"/>
              </a:spcBef>
              <a:spcAft>
                <a:spcPts val="0"/>
              </a:spcAft>
              <a:buClr>
                <a:schemeClr val="dk1"/>
              </a:buClr>
              <a:buSzPts val="1100"/>
              <a:buFont typeface="Arial"/>
              <a:buNone/>
            </a:pPr>
            <a:r>
              <a:t/>
            </a:r>
            <a:endParaRPr b="1" i="0" sz="1800" u="none" cap="none" strike="noStrike">
              <a:solidFill>
                <a:srgbClr val="232F3E"/>
              </a:solidFill>
              <a:latin typeface="Arial"/>
              <a:ea typeface="Arial"/>
              <a:cs typeface="Arial"/>
              <a:sym typeface="Arial"/>
            </a:endParaRPr>
          </a:p>
          <a:p>
            <a:pPr indent="0" lvl="0" marL="0" marR="0" rtl="0" algn="l">
              <a:lnSpc>
                <a:spcPct val="120000"/>
              </a:lnSpc>
              <a:spcBef>
                <a:spcPts val="1800"/>
              </a:spcBef>
              <a:spcAft>
                <a:spcPts val="0"/>
              </a:spcAft>
              <a:buClr>
                <a:schemeClr val="dk1"/>
              </a:buClr>
              <a:buSzPts val="1100"/>
              <a:buFont typeface="Arial"/>
              <a:buNone/>
            </a:pPr>
            <a:r>
              <a:t/>
            </a:r>
            <a:endParaRPr b="1" i="0" sz="1800" u="none" cap="none" strike="noStrike">
              <a:solidFill>
                <a:srgbClr val="222222"/>
              </a:solidFill>
              <a:latin typeface="Arial"/>
              <a:ea typeface="Arial"/>
              <a:cs typeface="Arial"/>
              <a:sym typeface="Arial"/>
            </a:endParaRPr>
          </a:p>
          <a:p>
            <a:pPr indent="0" lvl="0" marL="0" marR="0" rtl="0" algn="l">
              <a:lnSpc>
                <a:spcPct val="115000"/>
              </a:lnSpc>
              <a:spcBef>
                <a:spcPts val="4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82" name="Google Shape;82;p4"/>
          <p:cNvSpPr txBox="1"/>
          <p:nvPr/>
        </p:nvSpPr>
        <p:spPr>
          <a:xfrm>
            <a:off x="73125" y="632875"/>
            <a:ext cx="8862000" cy="2771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en" sz="1400" u="none" cap="none" strike="noStrike">
                <a:solidFill>
                  <a:schemeClr val="dk1"/>
                </a:solidFill>
                <a:highlight>
                  <a:srgbClr val="FBFBFB"/>
                </a:highlight>
                <a:latin typeface="Arial"/>
                <a:ea typeface="Arial"/>
                <a:cs typeface="Arial"/>
                <a:sym typeface="Arial"/>
              </a:rPr>
              <a:t>Digital security is critical in today's world because both businesses and users store sensitive information online. Everyone interacts with applications, services, and data that are stored on the internet using online accounts. A breach, or misuse, of this online information could have serious real-world consequences, such as financial theft, business disruption, and loss of privacy.</a:t>
            </a:r>
            <a:endParaRPr b="0" i="0" sz="1400" u="none" cap="none" strike="noStrike">
              <a:solidFill>
                <a:schemeClr val="dk1"/>
              </a:solidFill>
              <a:highlight>
                <a:srgbClr val="FBFBFB"/>
              </a:highlight>
              <a:latin typeface="Arial"/>
              <a:ea typeface="Arial"/>
              <a:cs typeface="Arial"/>
              <a:sym typeface="Arial"/>
            </a:endParaRPr>
          </a:p>
          <a:p>
            <a:pPr indent="0" lvl="0" marL="0" marR="0" rtl="0" algn="just">
              <a:lnSpc>
                <a:spcPct val="115000"/>
              </a:lnSpc>
              <a:spcBef>
                <a:spcPts val="1100"/>
              </a:spcBef>
              <a:spcAft>
                <a:spcPts val="0"/>
              </a:spcAft>
              <a:buClr>
                <a:schemeClr val="dk1"/>
              </a:buClr>
              <a:buSzPts val="1100"/>
              <a:buFont typeface="Arial"/>
              <a:buNone/>
            </a:pPr>
            <a:r>
              <a:rPr b="0" i="0" lang="en" sz="1400" u="none" cap="none" strike="noStrike">
                <a:solidFill>
                  <a:schemeClr val="dk1"/>
                </a:solidFill>
                <a:highlight>
                  <a:srgbClr val="FBFBFB"/>
                </a:highlight>
                <a:latin typeface="Arial"/>
                <a:ea typeface="Arial"/>
                <a:cs typeface="Arial"/>
                <a:sym typeface="Arial"/>
              </a:rPr>
              <a:t>While passwords protect digital assets, they are simply not enough. Expert cybercriminals try to actively find passwords. By discovering one password, access can potentially be gained to multiple accounts for which you might have reused the password. Multi-factor authentication acts as an additional layer of security to prevent unauthorized users from accessing these accounts, even when the password has been stolen. Businesses use multi-factor authentication to validate user identities and provide quick and convenient access to authorized users.</a:t>
            </a:r>
            <a:endParaRPr b="0" i="0" sz="1400" u="none" cap="none" strike="noStrike">
              <a:solidFill>
                <a:schemeClr val="dk1"/>
              </a:solidFill>
              <a:highlight>
                <a:srgbClr val="FBFBFB"/>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88" name="Google Shape;88;p5"/>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89" name="Google Shape;89;p5"/>
          <p:cNvSpPr txBox="1"/>
          <p:nvPr/>
        </p:nvSpPr>
        <p:spPr>
          <a:xfrm>
            <a:off x="73125" y="264800"/>
            <a:ext cx="7852200" cy="2776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1100"/>
              </a:spcBef>
              <a:spcAft>
                <a:spcPts val="0"/>
              </a:spcAft>
              <a:buClr>
                <a:schemeClr val="dk1"/>
              </a:buClr>
              <a:buSzPts val="1100"/>
              <a:buFont typeface="Arial"/>
              <a:buNone/>
            </a:pPr>
            <a:r>
              <a:rPr b="1" i="0" lang="en" sz="1800" u="none" cap="none" strike="noStrike">
                <a:solidFill>
                  <a:schemeClr val="dk1"/>
                </a:solidFill>
                <a:latin typeface="Arial"/>
                <a:ea typeface="Arial"/>
                <a:cs typeface="Arial"/>
                <a:sym typeface="Arial"/>
              </a:rPr>
              <a:t>What are the benefits of multi-factor authentication?</a:t>
            </a:r>
            <a:endParaRPr b="1" i="0" sz="18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20000"/>
              </a:lnSpc>
              <a:spcBef>
                <a:spcPts val="1800"/>
              </a:spcBef>
              <a:spcAft>
                <a:spcPts val="0"/>
              </a:spcAft>
              <a:buClr>
                <a:schemeClr val="dk1"/>
              </a:buClr>
              <a:buSzPts val="1100"/>
              <a:buFont typeface="Arial"/>
              <a:buNone/>
            </a:pPr>
            <a:r>
              <a:t/>
            </a:r>
            <a:endParaRPr b="1" i="0" sz="1800" u="none" cap="none" strike="noStrike">
              <a:solidFill>
                <a:srgbClr val="222222"/>
              </a:solidFill>
              <a:latin typeface="Arial"/>
              <a:ea typeface="Arial"/>
              <a:cs typeface="Arial"/>
              <a:sym typeface="Arial"/>
            </a:endParaRPr>
          </a:p>
          <a:p>
            <a:pPr indent="0" lvl="0" marL="0" marR="0" rtl="0" algn="l">
              <a:lnSpc>
                <a:spcPct val="115000"/>
              </a:lnSpc>
              <a:spcBef>
                <a:spcPts val="4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20000"/>
              </a:lnSpc>
              <a:spcBef>
                <a:spcPts val="1800"/>
              </a:spcBef>
              <a:spcAft>
                <a:spcPts val="0"/>
              </a:spcAft>
              <a:buClr>
                <a:schemeClr val="dk1"/>
              </a:buClr>
              <a:buSzPts val="1100"/>
              <a:buFont typeface="Arial"/>
              <a:buNone/>
            </a:pPr>
            <a:r>
              <a:t/>
            </a:r>
            <a:endParaRPr b="1" i="0" sz="1800" u="none" cap="none" strike="noStrike">
              <a:solidFill>
                <a:srgbClr val="222222"/>
              </a:solidFill>
              <a:latin typeface="Arial"/>
              <a:ea typeface="Arial"/>
              <a:cs typeface="Arial"/>
              <a:sym typeface="Arial"/>
            </a:endParaRPr>
          </a:p>
          <a:p>
            <a:pPr indent="0" lvl="0" marL="0" marR="0" rtl="0" algn="l">
              <a:lnSpc>
                <a:spcPct val="115000"/>
              </a:lnSpc>
              <a:spcBef>
                <a:spcPts val="4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90" name="Google Shape;90;p5"/>
          <p:cNvSpPr txBox="1"/>
          <p:nvPr/>
        </p:nvSpPr>
        <p:spPr>
          <a:xfrm>
            <a:off x="158075" y="859375"/>
            <a:ext cx="8342100" cy="4573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4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Reduces security risk</a:t>
            </a:r>
            <a:endParaRPr b="1" i="0" sz="1400" u="none" cap="none" strike="noStrike">
              <a:solidFill>
                <a:schemeClr val="dk1"/>
              </a:solidFill>
              <a:latin typeface="Arial"/>
              <a:ea typeface="Arial"/>
              <a:cs typeface="Arial"/>
              <a:sym typeface="Arial"/>
            </a:endParaRPr>
          </a:p>
          <a:p>
            <a:pPr indent="-317500" lvl="0" marL="457200" marR="0" rtl="0" algn="just">
              <a:lnSpc>
                <a:spcPct val="115000"/>
              </a:lnSpc>
              <a:spcBef>
                <a:spcPts val="11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Multi-factor authentication minimizes risks due to human error, misplaced passwords, and lost devices.</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4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Enables digital initiatives</a:t>
            </a:r>
            <a:endParaRPr b="1" i="0" sz="1400" u="none" cap="none" strike="noStrike">
              <a:solidFill>
                <a:schemeClr val="dk1"/>
              </a:solidFill>
              <a:latin typeface="Arial"/>
              <a:ea typeface="Arial"/>
              <a:cs typeface="Arial"/>
              <a:sym typeface="Arial"/>
            </a:endParaRPr>
          </a:p>
          <a:p>
            <a:pPr indent="-317500" lvl="0" marL="457200" marR="0" rtl="0" algn="just">
              <a:lnSpc>
                <a:spcPct val="115000"/>
              </a:lnSpc>
              <a:spcBef>
                <a:spcPts val="11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Organizations can undertake digital initiatives with confidence. Businesses use multi-factor authentication to help protect organizational and user data so that they can carry out online interactions and transactions securely.</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4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Improves security response</a:t>
            </a:r>
            <a:endParaRPr b="1" i="0" sz="1400" u="none" cap="none" strike="noStrike">
              <a:solidFill>
                <a:schemeClr val="dk1"/>
              </a:solidFill>
              <a:latin typeface="Arial"/>
              <a:ea typeface="Arial"/>
              <a:cs typeface="Arial"/>
              <a:sym typeface="Arial"/>
            </a:endParaRPr>
          </a:p>
          <a:p>
            <a:pPr indent="-317500" lvl="0" marL="457200" marR="0" rtl="0" algn="just">
              <a:lnSpc>
                <a:spcPct val="115000"/>
              </a:lnSpc>
              <a:spcBef>
                <a:spcPts val="11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Companies can configure a multi-factor authentication system to actively send an alert whenever it detects suspicious login attempts. This helps both companies and individuals to respond faster to cyberattacks, which minimizes any potential damage.</a:t>
            </a:r>
            <a:endParaRPr b="0" i="0" sz="1400" u="none" cap="none" strike="noStrike">
              <a:solidFill>
                <a:schemeClr val="dk1"/>
              </a:solidFill>
              <a:latin typeface="Arial"/>
              <a:ea typeface="Arial"/>
              <a:cs typeface="Arial"/>
              <a:sym typeface="Arial"/>
            </a:endParaRPr>
          </a:p>
          <a:p>
            <a:pPr indent="0" lvl="0" marL="457200" marR="0" rtl="0" algn="just">
              <a:lnSpc>
                <a:spcPct val="115000"/>
              </a:lnSpc>
              <a:spcBef>
                <a:spcPts val="1800"/>
              </a:spcBef>
              <a:spcAft>
                <a:spcPts val="0"/>
              </a:spcAft>
              <a:buClr>
                <a:srgbClr val="000000"/>
              </a:buClr>
              <a:buSzPts val="1150"/>
              <a:buFont typeface="Arial"/>
              <a:buNone/>
            </a:pPr>
            <a:r>
              <a:rPr b="0" i="0" lang="en" sz="1150" u="none" cap="none" strike="noStrike">
                <a:solidFill>
                  <a:srgbClr val="222222"/>
                </a:solidFill>
                <a:latin typeface="Montserrat"/>
                <a:ea typeface="Montserrat"/>
                <a:cs typeface="Montserrat"/>
                <a:sym typeface="Montserrat"/>
              </a:rPr>
              <a:t> </a:t>
            </a:r>
            <a:endParaRPr b="0" i="0" sz="1150" u="none" cap="none" strike="noStrike">
              <a:solidFill>
                <a:srgbClr val="222222"/>
              </a:solidFill>
              <a:latin typeface="Montserrat"/>
              <a:ea typeface="Montserrat"/>
              <a:cs typeface="Montserrat"/>
              <a:sym typeface="Montserrat"/>
            </a:endParaRPr>
          </a:p>
          <a:p>
            <a:pPr indent="0" lvl="0" marL="457200" marR="0" rtl="0" algn="l">
              <a:lnSpc>
                <a:spcPct val="100000"/>
              </a:lnSpc>
              <a:spcBef>
                <a:spcPts val="180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96" name="Google Shape;96;p6"/>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97" name="Google Shape;97;p6"/>
          <p:cNvSpPr txBox="1"/>
          <p:nvPr/>
        </p:nvSpPr>
        <p:spPr>
          <a:xfrm>
            <a:off x="150450" y="802025"/>
            <a:ext cx="8843100" cy="3907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There are many different methods for verification within the four categories above, but here are the most common methods that the average user will encounter in their digital life.</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800"/>
              </a:spcBef>
              <a:spcAft>
                <a:spcPts val="0"/>
              </a:spcAft>
              <a:buClr>
                <a:srgbClr val="000000"/>
              </a:buClr>
              <a:buSzPts val="1600"/>
              <a:buFont typeface="Arial"/>
              <a:buNone/>
            </a:pPr>
            <a:r>
              <a:rPr b="1" i="0" lang="en" sz="1600" u="none" cap="none" strike="noStrike">
                <a:solidFill>
                  <a:schemeClr val="dk1"/>
                </a:solidFill>
                <a:highlight>
                  <a:srgbClr val="FFFFFF"/>
                </a:highlight>
                <a:latin typeface="Arial"/>
                <a:ea typeface="Arial"/>
                <a:cs typeface="Arial"/>
                <a:sym typeface="Arial"/>
              </a:rPr>
              <a:t>1. Time-Based One-Time Password (TOTP)</a:t>
            </a:r>
            <a:endParaRPr b="1" i="0" sz="16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A </a:t>
            </a:r>
            <a:r>
              <a:rPr b="0" i="0" lang="en" sz="1400" u="none" cap="none" strike="noStrike">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TOTP</a:t>
            </a:r>
            <a:r>
              <a:rPr b="0" i="0" lang="en" sz="1400" u="none" cap="none" strike="noStrike">
                <a:solidFill>
                  <a:schemeClr val="dk1"/>
                </a:solidFill>
                <a:highlight>
                  <a:srgbClr val="FFFFFF"/>
                </a:highlight>
                <a:latin typeface="Arial"/>
                <a:ea typeface="Arial"/>
                <a:cs typeface="Arial"/>
                <a:sym typeface="Arial"/>
              </a:rPr>
              <a:t> is a code, usually a 6-digit number, that is only valid for a short period of time – often thirty to sixty seconds. With this method, the user can use a </a:t>
            </a:r>
            <a:r>
              <a:rPr b="0" i="0" lang="en" sz="1400" u="none" cap="none" strike="noStrike">
                <a:solidFill>
                  <a:schemeClr val="dk1"/>
                </a:solidFill>
                <a:highlight>
                  <a:srgbClr val="FFFFFF"/>
                </a:highlight>
                <a:uFill>
                  <a:noFill/>
                </a:uFill>
                <a:latin typeface="Arial"/>
                <a:ea typeface="Arial"/>
                <a:cs typeface="Arial"/>
                <a:sym typeface="Arial"/>
                <a:hlinkClick r:id="rId6">
                  <a:extLst>
                    <a:ext uri="{A12FA001-AC4F-418D-AE19-62706E023703}">
                      <ahyp:hlinkClr val="tx"/>
                    </a:ext>
                  </a:extLst>
                </a:hlinkClick>
              </a:rPr>
              <a:t>password manager that stores TOTP codes</a:t>
            </a:r>
            <a:r>
              <a:rPr b="0" i="0" lang="en" sz="1400" u="none" cap="none" strike="noStrike">
                <a:solidFill>
                  <a:schemeClr val="dk1"/>
                </a:solidFill>
                <a:highlight>
                  <a:srgbClr val="FFFFFF"/>
                </a:highlight>
                <a:latin typeface="Arial"/>
                <a:ea typeface="Arial"/>
                <a:cs typeface="Arial"/>
                <a:sym typeface="Arial"/>
              </a:rPr>
              <a:t> or download an </a:t>
            </a:r>
            <a:r>
              <a:rPr b="0" i="0" lang="en" sz="1400" u="none" cap="none" strike="noStrike">
                <a:solidFill>
                  <a:schemeClr val="dk1"/>
                </a:solidFill>
                <a:highlight>
                  <a:srgbClr val="FFFFFF"/>
                </a:highlight>
                <a:uFill>
                  <a:noFill/>
                </a:uFill>
                <a:latin typeface="Arial"/>
                <a:ea typeface="Arial"/>
                <a:cs typeface="Arial"/>
                <a:sym typeface="Arial"/>
                <a:hlinkClick r:id="rId7">
                  <a:extLst>
                    <a:ext uri="{A12FA001-AC4F-418D-AE19-62706E023703}">
                      <ahyp:hlinkClr val="tx"/>
                    </a:ext>
                  </a:extLst>
                </a:hlinkClick>
              </a:rPr>
              <a:t>authenticator app</a:t>
            </a:r>
            <a:r>
              <a:rPr b="0" i="0" lang="en" sz="1400" u="none" cap="none" strike="noStrike">
                <a:solidFill>
                  <a:schemeClr val="dk1"/>
                </a:solidFill>
                <a:highlight>
                  <a:srgbClr val="FFFFFF"/>
                </a:highlight>
                <a:latin typeface="Arial"/>
                <a:ea typeface="Arial"/>
                <a:cs typeface="Arial"/>
                <a:sym typeface="Arial"/>
              </a:rPr>
              <a:t> to store and access these codes. After entering their password to log in to an account, the user will be prompted to enter the code to verify their identity.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This is one of the most secure forms of MFA because the codes are protected and difficult to intercept. The only way a cybercriminal can steal the code is by compromising the device on which the code is generated, by stealing it or infecting it with </a:t>
            </a:r>
            <a:r>
              <a:rPr b="0" i="0" lang="en" sz="1400" u="none" cap="none" strike="noStrike">
                <a:solidFill>
                  <a:schemeClr val="dk1"/>
                </a:solidFill>
                <a:highlight>
                  <a:srgbClr val="FFFFFF"/>
                </a:highlight>
                <a:uFill>
                  <a:noFill/>
                </a:uFill>
                <a:latin typeface="Arial"/>
                <a:ea typeface="Arial"/>
                <a:cs typeface="Arial"/>
                <a:sym typeface="Arial"/>
                <a:hlinkClick r:id="rId8">
                  <a:extLst>
                    <a:ext uri="{A12FA001-AC4F-418D-AE19-62706E023703}">
                      <ahyp:hlinkClr val="tx"/>
                    </a:ext>
                  </a:extLst>
                </a:hlinkClick>
              </a:rPr>
              <a:t>malware</a:t>
            </a:r>
            <a:r>
              <a:rPr b="0" i="0" lang="en" sz="1400" u="none" cap="none" strike="noStrike">
                <a:solidFill>
                  <a:schemeClr val="dk1"/>
                </a:solidFill>
                <a:highlight>
                  <a:srgbClr val="FFFFFF"/>
                </a:highlight>
                <a:latin typeface="Arial"/>
                <a:ea typeface="Arial"/>
                <a:cs typeface="Arial"/>
                <a:sym typeface="Arial"/>
              </a:rPr>
              <a:t>.</a:t>
            </a:r>
            <a:endParaRPr b="0" i="0" sz="1400" u="none" cap="none" strike="noStrike">
              <a:solidFill>
                <a:schemeClr val="dk1"/>
              </a:solidFill>
              <a:highlight>
                <a:srgbClr val="FFFFFF"/>
              </a:highlight>
              <a:latin typeface="Arial"/>
              <a:ea typeface="Arial"/>
              <a:cs typeface="Arial"/>
              <a:sym typeface="Arial"/>
            </a:endParaRPr>
          </a:p>
          <a:p>
            <a:pPr indent="0" lvl="0" marL="457200" marR="0" rtl="0" algn="just">
              <a:lnSpc>
                <a:spcPct val="115000"/>
              </a:lnSpc>
              <a:spcBef>
                <a:spcPts val="18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98" name="Google Shape;98;p6"/>
          <p:cNvSpPr txBox="1"/>
          <p:nvPr/>
        </p:nvSpPr>
        <p:spPr>
          <a:xfrm>
            <a:off x="-143825" y="191550"/>
            <a:ext cx="5436000" cy="10113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3600"/>
              </a:spcBef>
              <a:spcAft>
                <a:spcPts val="0"/>
              </a:spcAft>
              <a:buClr>
                <a:srgbClr val="000000"/>
              </a:buClr>
              <a:buSzPts val="1800"/>
              <a:buFont typeface="Arial"/>
              <a:buNone/>
            </a:pPr>
            <a:r>
              <a:rPr b="1" i="0" lang="en" sz="1800" u="none" cap="none" strike="noStrike">
                <a:solidFill>
                  <a:schemeClr val="dk1"/>
                </a:solidFill>
                <a:highlight>
                  <a:srgbClr val="FFFFFF"/>
                </a:highlight>
                <a:latin typeface="Arial"/>
                <a:ea typeface="Arial"/>
                <a:cs typeface="Arial"/>
                <a:sym typeface="Arial"/>
              </a:rPr>
              <a:t>MFA Examples</a:t>
            </a:r>
            <a:endParaRPr b="1" i="0" sz="1800" u="none" cap="none" strike="noStrike">
              <a:solidFill>
                <a:schemeClr val="dk1"/>
              </a:solidFill>
              <a:highlight>
                <a:srgbClr val="FFFFFF"/>
              </a:highlight>
              <a:latin typeface="Arial"/>
              <a:ea typeface="Arial"/>
              <a:cs typeface="Arial"/>
              <a:sym typeface="Arial"/>
            </a:endParaRPr>
          </a:p>
          <a:p>
            <a:pPr indent="0" lvl="0" marL="0" marR="0" rtl="0" algn="l">
              <a:lnSpc>
                <a:spcPct val="120000"/>
              </a:lnSpc>
              <a:spcBef>
                <a:spcPts val="1800"/>
              </a:spcBef>
              <a:spcAft>
                <a:spcPts val="400"/>
              </a:spcAft>
              <a:buClr>
                <a:schemeClr val="dk1"/>
              </a:buClr>
              <a:buSzPts val="1100"/>
              <a:buFont typeface="Arial"/>
              <a:buNone/>
            </a:pPr>
            <a:r>
              <a:t/>
            </a:r>
            <a:endParaRPr b="1" i="0" sz="1800" u="none" cap="none" strike="noStrike">
              <a:solidFill>
                <a:srgbClr val="22222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04" name="Google Shape;104;p7"/>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05" name="Google Shape;105;p7"/>
          <p:cNvSpPr txBox="1"/>
          <p:nvPr/>
        </p:nvSpPr>
        <p:spPr>
          <a:xfrm>
            <a:off x="73250" y="236475"/>
            <a:ext cx="8550600" cy="36900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800"/>
              </a:spcBef>
              <a:spcAft>
                <a:spcPts val="0"/>
              </a:spcAft>
              <a:buClr>
                <a:schemeClr val="dk1"/>
              </a:buClr>
              <a:buSzPts val="1100"/>
              <a:buFont typeface="Arial"/>
              <a:buNone/>
            </a:pPr>
            <a:r>
              <a:rPr b="1" i="0" lang="en" sz="1800" u="none" cap="none" strike="noStrike">
                <a:solidFill>
                  <a:schemeClr val="dk1"/>
                </a:solidFill>
                <a:highlight>
                  <a:srgbClr val="FFFFFF"/>
                </a:highlight>
                <a:latin typeface="Arial"/>
                <a:ea typeface="Arial"/>
                <a:cs typeface="Arial"/>
                <a:sym typeface="Arial"/>
              </a:rPr>
              <a:t>2. SMS text message token</a:t>
            </a:r>
            <a:endParaRPr b="1" i="0" sz="18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This method requires the user to enter their phone number when they create an account. When the user logs in with their credentials, they will be asked to enter a code sent by SMS text to their phone. With the code, they can then log in.</a:t>
            </a:r>
            <a:br>
              <a:rPr b="0" i="0" lang="en" sz="1400" u="none" cap="none" strike="noStrike">
                <a:solidFill>
                  <a:schemeClr val="dk1"/>
                </a:solidFill>
                <a:highlight>
                  <a:srgbClr val="FFFFFF"/>
                </a:highlight>
                <a:latin typeface="Arial"/>
                <a:ea typeface="Arial"/>
                <a:cs typeface="Arial"/>
                <a:sym typeface="Arial"/>
              </a:rPr>
            </a:br>
            <a:br>
              <a:rPr b="0" i="0" lang="en" sz="1400" u="none" cap="none" strike="noStrike">
                <a:solidFill>
                  <a:schemeClr val="dk1"/>
                </a:solidFill>
                <a:highlight>
                  <a:srgbClr val="FFFFFF"/>
                </a:highlight>
                <a:latin typeface="Arial"/>
                <a:ea typeface="Arial"/>
                <a:cs typeface="Arial"/>
                <a:sym typeface="Arial"/>
              </a:rPr>
            </a:br>
            <a:r>
              <a:rPr b="0" i="0" lang="en" sz="1400" u="none" cap="none" strike="noStrike">
                <a:solidFill>
                  <a:schemeClr val="dk1"/>
                </a:solidFill>
                <a:highlight>
                  <a:srgbClr val="FFFFFF"/>
                </a:highlight>
                <a:latin typeface="Arial"/>
                <a:ea typeface="Arial"/>
                <a:cs typeface="Arial"/>
                <a:sym typeface="Arial"/>
              </a:rPr>
              <a:t>This is one of the less secure methods of MFA because phone numbers for individuals are usually easy to find online. If a cybercriminal has the user’s phone number, they can use a technique called </a:t>
            </a:r>
            <a:r>
              <a:rPr b="0" i="0" lang="en" sz="1400" u="none" cap="none" strike="noStrike">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SIM swapping</a:t>
            </a:r>
            <a:r>
              <a:rPr b="0" i="0" lang="en" sz="1400" u="none" cap="none" strike="noStrike">
                <a:solidFill>
                  <a:schemeClr val="dk1"/>
                </a:solidFill>
                <a:highlight>
                  <a:srgbClr val="FFFFFF"/>
                </a:highlight>
                <a:latin typeface="Arial"/>
                <a:ea typeface="Arial"/>
                <a:cs typeface="Arial"/>
                <a:sym typeface="Arial"/>
              </a:rPr>
              <a:t> to intercept their SMS texts.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200"/>
              </a:spcBef>
              <a:spcAft>
                <a:spcPts val="120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The advantage is that it’s a convenient method and doesn’t require the user to download a new app. Some accounts offer SMS text tokens as the only MFA method. It’s better than no MFA at all, so if it’s the only option you should still use it.</a:t>
            </a:r>
            <a:endParaRPr b="0" i="0" sz="1400" u="none" cap="none" strike="noStrike">
              <a:solidFill>
                <a:schemeClr val="dk1"/>
              </a:solidFill>
              <a:highlight>
                <a:srgbClr val="FFFFFF"/>
              </a:highlight>
              <a:latin typeface="Arial"/>
              <a:ea typeface="Arial"/>
              <a:cs typeface="Arial"/>
              <a:sym typeface="Arial"/>
            </a:endParaRPr>
          </a:p>
        </p:txBody>
      </p:sp>
      <p:pic>
        <p:nvPicPr>
          <p:cNvPr id="106" name="Google Shape;106;p7"/>
          <p:cNvPicPr preferRelativeResize="0"/>
          <p:nvPr/>
        </p:nvPicPr>
        <p:blipFill rotWithShape="1">
          <a:blip r:embed="rId6">
            <a:alphaModFix/>
          </a:blip>
          <a:srcRect b="4356" l="2318" r="1877" t="6697"/>
          <a:stretch/>
        </p:blipFill>
        <p:spPr>
          <a:xfrm>
            <a:off x="3989750" y="3263850"/>
            <a:ext cx="4039375" cy="162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8"/>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12" name="Google Shape;112;p8"/>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13" name="Google Shape;113;p8"/>
          <p:cNvSpPr txBox="1"/>
          <p:nvPr/>
        </p:nvSpPr>
        <p:spPr>
          <a:xfrm>
            <a:off x="252575" y="953750"/>
            <a:ext cx="8550600" cy="369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4" name="Google Shape;114;p8"/>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5" name="Google Shape;115;p8"/>
          <p:cNvSpPr txBox="1"/>
          <p:nvPr/>
        </p:nvSpPr>
        <p:spPr>
          <a:xfrm>
            <a:off x="328075" y="349725"/>
            <a:ext cx="5436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6" name="Google Shape;116;p8"/>
          <p:cNvSpPr txBox="1"/>
          <p:nvPr/>
        </p:nvSpPr>
        <p:spPr>
          <a:xfrm>
            <a:off x="82575" y="349725"/>
            <a:ext cx="8777100" cy="4435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800"/>
              </a:spcBef>
              <a:spcAft>
                <a:spcPts val="0"/>
              </a:spcAft>
              <a:buClr>
                <a:schemeClr val="dk1"/>
              </a:buClr>
              <a:buSzPts val="1100"/>
              <a:buFont typeface="Arial"/>
              <a:buNone/>
            </a:pPr>
            <a:r>
              <a:rPr b="1" i="0" lang="en" sz="1800" u="none" cap="none" strike="noStrike">
                <a:solidFill>
                  <a:schemeClr val="dk1"/>
                </a:solidFill>
                <a:highlight>
                  <a:srgbClr val="FFFFFF"/>
                </a:highlight>
                <a:latin typeface="Arial"/>
                <a:ea typeface="Arial"/>
                <a:cs typeface="Arial"/>
                <a:sym typeface="Arial"/>
              </a:rPr>
              <a:t>3. Email token</a:t>
            </a:r>
            <a:endParaRPr b="1" i="0" sz="18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Email tokens are similar to SMS tokens, but they use your email address to deliver the code. Similarly, the risk of email tokens is that a cybercriminal could </a:t>
            </a:r>
            <a:r>
              <a:rPr b="0" i="0" lang="en" sz="1400" u="none" cap="none" strike="noStrike">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hack your email account</a:t>
            </a:r>
            <a:r>
              <a:rPr b="0" i="0" lang="en" sz="1400" u="none" cap="none" strike="noStrike">
                <a:solidFill>
                  <a:schemeClr val="dk1"/>
                </a:solidFill>
                <a:highlight>
                  <a:srgbClr val="FFFFFF"/>
                </a:highlight>
                <a:latin typeface="Arial"/>
                <a:ea typeface="Arial"/>
                <a:cs typeface="Arial"/>
                <a:sym typeface="Arial"/>
              </a:rPr>
              <a:t> in order to get access to the code. If you use this method, be sure to </a:t>
            </a:r>
            <a:r>
              <a:rPr b="0" i="0" lang="en" sz="1400" u="none" cap="none" strike="noStrike">
                <a:solidFill>
                  <a:schemeClr val="dk1"/>
                </a:solidFill>
                <a:highlight>
                  <a:srgbClr val="FFFFFF"/>
                </a:highlight>
                <a:uFill>
                  <a:noFill/>
                </a:uFill>
                <a:latin typeface="Arial"/>
                <a:ea typeface="Arial"/>
                <a:cs typeface="Arial"/>
                <a:sym typeface="Arial"/>
                <a:hlinkClick r:id="rId6">
                  <a:extLst>
                    <a:ext uri="{A12FA001-AC4F-418D-AE19-62706E023703}">
                      <ahyp:hlinkClr val="tx"/>
                    </a:ext>
                  </a:extLst>
                </a:hlinkClick>
              </a:rPr>
              <a:t>secure your email account</a:t>
            </a:r>
            <a:r>
              <a:rPr b="0" i="0" lang="en" sz="1400" u="none" cap="none" strike="noStrike">
                <a:solidFill>
                  <a:schemeClr val="dk1"/>
                </a:solidFill>
                <a:highlight>
                  <a:srgbClr val="FFFFFF"/>
                </a:highlight>
                <a:latin typeface="Arial"/>
                <a:ea typeface="Arial"/>
                <a:cs typeface="Arial"/>
                <a:sym typeface="Arial"/>
              </a:rPr>
              <a:t> with a </a:t>
            </a:r>
            <a:r>
              <a:rPr b="0" i="0" lang="en" sz="1400" u="none" cap="none" strike="noStrike">
                <a:solidFill>
                  <a:schemeClr val="dk1"/>
                </a:solidFill>
                <a:highlight>
                  <a:srgbClr val="FFFFFF"/>
                </a:highlight>
                <a:uFill>
                  <a:noFill/>
                </a:uFill>
                <a:latin typeface="Arial"/>
                <a:ea typeface="Arial"/>
                <a:cs typeface="Arial"/>
                <a:sym typeface="Arial"/>
                <a:hlinkClick r:id="rId7">
                  <a:extLst>
                    <a:ext uri="{A12FA001-AC4F-418D-AE19-62706E023703}">
                      <ahyp:hlinkClr val="tx"/>
                    </a:ext>
                  </a:extLst>
                </a:hlinkClick>
              </a:rPr>
              <a:t>unique, complex password</a:t>
            </a:r>
            <a:r>
              <a:rPr b="0" i="0" lang="en" sz="1400" u="none" cap="none" strike="noStrike">
                <a:solidFill>
                  <a:schemeClr val="dk1"/>
                </a:solidFill>
                <a:highlight>
                  <a:srgbClr val="FFFFFF"/>
                </a:highlight>
                <a:latin typeface="Arial"/>
                <a:ea typeface="Arial"/>
                <a:cs typeface="Arial"/>
                <a:sym typeface="Arial"/>
              </a:rPr>
              <a:t> in order to protect it.</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800"/>
              </a:spcBef>
              <a:spcAft>
                <a:spcPts val="0"/>
              </a:spcAft>
              <a:buClr>
                <a:srgbClr val="000000"/>
              </a:buClr>
              <a:buSzPts val="1800"/>
              <a:buFont typeface="Arial"/>
              <a:buNone/>
            </a:pPr>
            <a:r>
              <a:rPr b="1" i="0" lang="en" sz="1800" u="none" cap="none" strike="noStrike">
                <a:solidFill>
                  <a:schemeClr val="dk1"/>
                </a:solidFill>
                <a:highlight>
                  <a:srgbClr val="FFFFFF"/>
                </a:highlight>
                <a:latin typeface="Arial"/>
                <a:ea typeface="Arial"/>
                <a:cs typeface="Arial"/>
                <a:sym typeface="Arial"/>
              </a:rPr>
              <a:t>4. Hardware security key</a:t>
            </a:r>
            <a:endParaRPr b="1" i="0" sz="18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A </a:t>
            </a:r>
            <a:r>
              <a:rPr b="0" i="0" lang="en" sz="1400" u="none" cap="none" strike="noStrike">
                <a:solidFill>
                  <a:schemeClr val="dk1"/>
                </a:solidFill>
                <a:highlight>
                  <a:srgbClr val="FFFFFF"/>
                </a:highlight>
                <a:uFill>
                  <a:noFill/>
                </a:uFill>
                <a:latin typeface="Arial"/>
                <a:ea typeface="Arial"/>
                <a:cs typeface="Arial"/>
                <a:sym typeface="Arial"/>
                <a:hlinkClick r:id="rId8">
                  <a:extLst>
                    <a:ext uri="{A12FA001-AC4F-418D-AE19-62706E023703}">
                      <ahyp:hlinkClr val="tx"/>
                    </a:ext>
                  </a:extLst>
                </a:hlinkClick>
              </a:rPr>
              <a:t>hardware security key</a:t>
            </a:r>
            <a:r>
              <a:rPr b="0" i="0" lang="en" sz="1400" u="none" cap="none" strike="noStrike">
                <a:solidFill>
                  <a:schemeClr val="dk1"/>
                </a:solidFill>
                <a:highlight>
                  <a:srgbClr val="FFFFFF"/>
                </a:highlight>
                <a:latin typeface="Arial"/>
                <a:ea typeface="Arial"/>
                <a:cs typeface="Arial"/>
                <a:sym typeface="Arial"/>
              </a:rPr>
              <a:t> is a physical token. After connecting it to your accounts, you should keep it in a secure location where you won’t lose it. When you log in to your account, you will usually insert the key into a USB port or tap it on your device. Your device will sense the key and validate your identity.</a:t>
            </a:r>
            <a:br>
              <a:rPr b="0" i="0" lang="en" sz="1400" u="none" cap="none" strike="noStrike">
                <a:solidFill>
                  <a:schemeClr val="dk1"/>
                </a:solidFill>
                <a:highlight>
                  <a:srgbClr val="FFFFFF"/>
                </a:highlight>
                <a:latin typeface="Arial"/>
                <a:ea typeface="Arial"/>
                <a:cs typeface="Arial"/>
                <a:sym typeface="Arial"/>
              </a:rPr>
            </a:br>
            <a:br>
              <a:rPr b="0" i="0" lang="en" sz="1400" u="none" cap="none" strike="noStrike">
                <a:solidFill>
                  <a:schemeClr val="dk1"/>
                </a:solidFill>
                <a:highlight>
                  <a:srgbClr val="FFFFFF"/>
                </a:highlight>
                <a:latin typeface="Arial"/>
                <a:ea typeface="Arial"/>
                <a:cs typeface="Arial"/>
                <a:sym typeface="Arial"/>
              </a:rPr>
            </a:br>
            <a:r>
              <a:rPr b="0" i="0" lang="en" sz="1400" u="none" cap="none" strike="noStrike">
                <a:solidFill>
                  <a:schemeClr val="dk1"/>
                </a:solidFill>
                <a:highlight>
                  <a:srgbClr val="FFFFFF"/>
                </a:highlight>
                <a:latin typeface="Arial"/>
                <a:ea typeface="Arial"/>
                <a:cs typeface="Arial"/>
                <a:sym typeface="Arial"/>
              </a:rPr>
              <a:t>This is one of the most secure methods of authentication because it’s impossible for a cybercriminal to steal it over the internet. The only way this method could be compromised is if the physical key was stolen.</a:t>
            </a:r>
            <a:endParaRPr b="0" i="0" sz="1400" u="none" cap="none" strike="noStrike">
              <a:solidFill>
                <a:schemeClr val="dk1"/>
              </a:solidFill>
              <a:highlight>
                <a:srgbClr val="FFFFFF"/>
              </a:highlight>
              <a:latin typeface="Arial"/>
              <a:ea typeface="Arial"/>
              <a:cs typeface="Arial"/>
              <a:sym typeface="Arial"/>
            </a:endParaRPr>
          </a:p>
          <a:p>
            <a:pPr indent="0" lvl="0" marL="0" marR="0" rtl="0" algn="l">
              <a:lnSpc>
                <a:spcPct val="140000"/>
              </a:lnSpc>
              <a:spcBef>
                <a:spcPts val="1200"/>
              </a:spcBef>
              <a:spcAft>
                <a:spcPts val="1200"/>
              </a:spcAft>
              <a:buClr>
                <a:schemeClr val="dk1"/>
              </a:buClr>
              <a:buSzPts val="1100"/>
              <a:buFont typeface="Arial"/>
              <a:buNone/>
            </a:pPr>
            <a:r>
              <a:t/>
            </a:r>
            <a:endParaRPr b="0" i="0" sz="14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2" name="Google Shape;122;p9"/>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23" name="Google Shape;123;p9"/>
          <p:cNvSpPr txBox="1"/>
          <p:nvPr/>
        </p:nvSpPr>
        <p:spPr>
          <a:xfrm>
            <a:off x="111000" y="293125"/>
            <a:ext cx="8550600" cy="36900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800"/>
              </a:spcBef>
              <a:spcAft>
                <a:spcPts val="0"/>
              </a:spcAft>
              <a:buClr>
                <a:schemeClr val="dk1"/>
              </a:buClr>
              <a:buSzPts val="1100"/>
              <a:buFont typeface="Arial"/>
              <a:buNone/>
            </a:pPr>
            <a:r>
              <a:rPr b="1" i="0" lang="en" sz="1800" u="none" cap="none" strike="noStrike">
                <a:solidFill>
                  <a:schemeClr val="dk1"/>
                </a:solidFill>
                <a:highlight>
                  <a:srgbClr val="FFFFFF"/>
                </a:highlight>
                <a:latin typeface="Arial"/>
                <a:ea typeface="Arial"/>
                <a:cs typeface="Arial"/>
                <a:sym typeface="Arial"/>
              </a:rPr>
              <a:t>5. Biometric authentication</a:t>
            </a:r>
            <a:endParaRPr b="1" i="0" sz="18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n" sz="1400" u="none" cap="none" strike="noStrike">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Biometric authentication</a:t>
            </a:r>
            <a:r>
              <a:rPr b="0" i="0" lang="en" sz="1400" u="none" cap="none" strike="noStrike">
                <a:solidFill>
                  <a:schemeClr val="dk1"/>
                </a:solidFill>
                <a:highlight>
                  <a:srgbClr val="FFFFFF"/>
                </a:highlight>
                <a:latin typeface="Arial"/>
                <a:ea typeface="Arial"/>
                <a:cs typeface="Arial"/>
                <a:sym typeface="Arial"/>
              </a:rPr>
              <a:t> validates your identity via facial recognition, fingerprint scan or iris scan. When first setting up biometric authentication, the user will register their fingerprint or facial scan with the device. Then the system will compare future scans to the first one to verify your identity.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200"/>
              </a:spcBef>
              <a:spcAft>
                <a:spcPts val="120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Because everyone has a unique fingerprint and face, this can be quite secure. Fingerprints and facial recognition are already used widely on personal devices for login identification. It’s also often used as an MFA method for apps, commonly for banking or other apps with sensitive data. Biometrics are usually stored locally on the device to protect them.</a:t>
            </a:r>
            <a:br>
              <a:rPr b="0" i="0" lang="en" sz="1400" u="none" cap="none" strike="noStrike">
                <a:solidFill>
                  <a:schemeClr val="dk1"/>
                </a:solidFill>
                <a:highlight>
                  <a:srgbClr val="FFFFFF"/>
                </a:highlight>
                <a:latin typeface="Arial"/>
                <a:ea typeface="Arial"/>
                <a:cs typeface="Arial"/>
                <a:sym typeface="Arial"/>
              </a:rPr>
            </a:br>
            <a:br>
              <a:rPr b="0" i="0" lang="en" sz="1400" u="none" cap="none" strike="noStrike">
                <a:solidFill>
                  <a:schemeClr val="dk1"/>
                </a:solidFill>
                <a:highlight>
                  <a:srgbClr val="FFFFFF"/>
                </a:highlight>
                <a:latin typeface="Arial"/>
                <a:ea typeface="Arial"/>
                <a:cs typeface="Arial"/>
                <a:sym typeface="Arial"/>
              </a:rPr>
            </a:br>
            <a:endParaRPr b="0" i="0" sz="1400" u="none" cap="none" strike="noStrike">
              <a:solidFill>
                <a:schemeClr val="dk1"/>
              </a:solidFill>
              <a:highlight>
                <a:srgbClr val="FFFFFF"/>
              </a:highlight>
              <a:latin typeface="Arial"/>
              <a:ea typeface="Arial"/>
              <a:cs typeface="Arial"/>
              <a:sym typeface="Arial"/>
            </a:endParaRPr>
          </a:p>
        </p:txBody>
      </p:sp>
      <p:pic>
        <p:nvPicPr>
          <p:cNvPr id="124" name="Google Shape;124;p9"/>
          <p:cNvPicPr preferRelativeResize="0"/>
          <p:nvPr/>
        </p:nvPicPr>
        <p:blipFill rotWithShape="1">
          <a:blip r:embed="rId6">
            <a:alphaModFix/>
          </a:blip>
          <a:srcRect b="0" l="0" r="0" t="7544"/>
          <a:stretch/>
        </p:blipFill>
        <p:spPr>
          <a:xfrm>
            <a:off x="2698638" y="2782375"/>
            <a:ext cx="3746726" cy="1948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