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3" roundtripDataSignature="AMtx7mhswGzIL+JuR/8wvIwCYBSu7toa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e0efbee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5e0efbee3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d7395eb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5d7395ebd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d7395ebd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35d7395ebd3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d7395ebd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5d7395ebd3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d7395ebd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35d7395ebd3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d7395ebd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5d7395ebd3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f16d504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5f16d5044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f16d504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35f16d5044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3e6d36b5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33e6d36b5d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https://github.com/radhakrishnan-omotec/omotec-repo/tree/main/CYBERSECURITY-9-COD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https://session-4-cia.streamlit.a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https://www.techtarget.com/searchdatacenter/definition/integrity" TargetMode="External"/><Relationship Id="rId6" Type="http://schemas.openxmlformats.org/officeDocument/2006/relationships/hyperlink" Target="https://www.techtarget.com/searchstorage/definition/data-availabil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56" name="Google Shape;56;p1"/>
          <p:cNvSpPr txBox="1"/>
          <p:nvPr/>
        </p:nvSpPr>
        <p:spPr>
          <a:xfrm>
            <a:off x="707250" y="453525"/>
            <a:ext cx="77295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1" i="0" lang="en" sz="2700" u="none" cap="none" strike="noStrike">
                <a:solidFill>
                  <a:schemeClr val="dk1"/>
                </a:solidFill>
                <a:latin typeface="Arial"/>
                <a:ea typeface="Arial"/>
                <a:cs typeface="Arial"/>
                <a:sym typeface="Arial"/>
              </a:rPr>
              <a:t>Session 4</a:t>
            </a:r>
            <a:endParaRPr b="1" i="0" sz="2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700"/>
              <a:buFont typeface="Arial"/>
              <a:buNone/>
            </a:pPr>
            <a:r>
              <a:rPr b="1" lang="en" sz="2700">
                <a:solidFill>
                  <a:schemeClr val="dk1"/>
                </a:solidFill>
              </a:rPr>
              <a:t>Cyber Security</a:t>
            </a:r>
            <a:r>
              <a:rPr b="1" i="0" lang="en" sz="2700" u="none" cap="none" strike="noStrike">
                <a:solidFill>
                  <a:schemeClr val="dk1"/>
                </a:solidFill>
                <a:latin typeface="Arial"/>
                <a:ea typeface="Arial"/>
                <a:cs typeface="Arial"/>
                <a:sym typeface="Arial"/>
              </a:rPr>
              <a:t> - CIA Triad Model</a:t>
            </a:r>
            <a:endParaRPr b="1" i="0" sz="2700" u="none" cap="none" strike="noStrike">
              <a:solidFill>
                <a:schemeClr val="dk2"/>
              </a:solidFill>
              <a:latin typeface="Arial"/>
              <a:ea typeface="Arial"/>
              <a:cs typeface="Arial"/>
              <a:sym typeface="Arial"/>
            </a:endParaRPr>
          </a:p>
        </p:txBody>
      </p:sp>
      <p:pic>
        <p:nvPicPr>
          <p:cNvPr id="57" name="Google Shape;57;p1"/>
          <p:cNvPicPr preferRelativeResize="0"/>
          <p:nvPr/>
        </p:nvPicPr>
        <p:blipFill rotWithShape="1">
          <a:blip r:embed="rId5">
            <a:alphaModFix/>
          </a:blip>
          <a:srcRect b="9692" l="0" r="0" t="12192"/>
          <a:stretch/>
        </p:blipFill>
        <p:spPr>
          <a:xfrm>
            <a:off x="1786675" y="1548325"/>
            <a:ext cx="5570649" cy="326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29" name="Google Shape;129;p1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30" name="Google Shape;130;p10"/>
          <p:cNvSpPr txBox="1"/>
          <p:nvPr/>
        </p:nvSpPr>
        <p:spPr>
          <a:xfrm>
            <a:off x="150450" y="802025"/>
            <a:ext cx="8843100" cy="3907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800"/>
              <a:buFont typeface="Arial"/>
              <a:buNone/>
            </a:pPr>
            <a:r>
              <a:rPr b="1" i="0" lang="en" sz="1800" u="none" cap="none" strike="noStrike">
                <a:solidFill>
                  <a:schemeClr val="dk1"/>
                </a:solidFill>
                <a:highlight>
                  <a:srgbClr val="FFFFFF"/>
                </a:highlight>
                <a:latin typeface="Nunito"/>
                <a:ea typeface="Nunito"/>
                <a:cs typeface="Nunito"/>
                <a:sym typeface="Nunito"/>
              </a:rPr>
              <a:t>Integrity </a:t>
            </a:r>
            <a:endParaRPr b="1" i="0" sz="1800" u="none" cap="none" strike="noStrike">
              <a:solidFill>
                <a:schemeClr val="dk1"/>
              </a:solidFill>
              <a:highlight>
                <a:srgbClr val="FFFFFF"/>
              </a:highlight>
              <a:latin typeface="Nunito"/>
              <a:ea typeface="Nunito"/>
              <a:cs typeface="Nunito"/>
              <a:sym typeface="Nunito"/>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700"/>
              <a:buFont typeface="Arial"/>
              <a:buNone/>
            </a:pPr>
            <a:r>
              <a:t/>
            </a:r>
            <a:endParaRPr b="1" i="0" sz="1700" u="none" cap="none" strike="noStrike">
              <a:solidFill>
                <a:schemeClr val="dk1"/>
              </a:solidFill>
              <a:highlight>
                <a:srgbClr val="FFFFFF"/>
              </a:highlight>
              <a:latin typeface="Arial"/>
              <a:ea typeface="Arial"/>
              <a:cs typeface="Arial"/>
              <a:sym typeface="Arial"/>
            </a:endParaRPr>
          </a:p>
          <a:p>
            <a:pPr indent="0" lvl="0" marL="0" marR="0" rtl="0" algn="just">
              <a:lnSpc>
                <a:spcPct val="150000"/>
              </a:lnSpc>
              <a:spcBef>
                <a:spcPts val="0"/>
              </a:spcBef>
              <a:spcAft>
                <a:spcPts val="80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p:txBody>
      </p:sp>
      <p:sp>
        <p:nvSpPr>
          <p:cNvPr id="131" name="Google Shape;131;p10"/>
          <p:cNvSpPr txBox="1"/>
          <p:nvPr/>
        </p:nvSpPr>
        <p:spPr>
          <a:xfrm>
            <a:off x="101550" y="191550"/>
            <a:ext cx="8748600" cy="775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i="0" lang="en" sz="1800" u="none" cap="none" strike="noStrike">
                <a:solidFill>
                  <a:schemeClr val="dk1"/>
                </a:solidFill>
                <a:highlight>
                  <a:srgbClr val="FFFFFF"/>
                </a:highlight>
                <a:latin typeface="Arial"/>
                <a:ea typeface="Arial"/>
                <a:cs typeface="Arial"/>
                <a:sym typeface="Arial"/>
              </a:rPr>
              <a:t>These are the objectives that should be kept in mind while securing a network. </a:t>
            </a:r>
            <a:endParaRPr b="1" i="0" sz="18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8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132" name="Google Shape;132;p10"/>
          <p:cNvPicPr preferRelativeResize="0"/>
          <p:nvPr/>
        </p:nvPicPr>
        <p:blipFill rotWithShape="1">
          <a:blip r:embed="rId5">
            <a:alphaModFix/>
          </a:blip>
          <a:srcRect b="0" l="0" r="0" t="0"/>
          <a:stretch/>
        </p:blipFill>
        <p:spPr>
          <a:xfrm>
            <a:off x="1894177" y="966750"/>
            <a:ext cx="5436500" cy="3849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38" name="Google Shape;138;p11"/>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39" name="Google Shape;139;p11"/>
          <p:cNvSpPr txBox="1"/>
          <p:nvPr/>
        </p:nvSpPr>
        <p:spPr>
          <a:xfrm>
            <a:off x="101550" y="1010375"/>
            <a:ext cx="8843100" cy="37179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800"/>
              <a:buFont typeface="Arial"/>
              <a:buNone/>
            </a:pPr>
            <a:r>
              <a:rPr b="1" i="0" lang="en" sz="1800" u="none" cap="none" strike="noStrike">
                <a:solidFill>
                  <a:schemeClr val="dk1"/>
                </a:solidFill>
                <a:highlight>
                  <a:srgbClr val="FFFFFF"/>
                </a:highlight>
                <a:latin typeface="Arial"/>
                <a:ea typeface="Arial"/>
                <a:cs typeface="Arial"/>
                <a:sym typeface="Arial"/>
              </a:rPr>
              <a:t>Availability</a:t>
            </a:r>
            <a:endParaRPr b="1" i="0" sz="1800" u="none" cap="none" strike="noStrike">
              <a:solidFill>
                <a:schemeClr val="dk1"/>
              </a:solidFill>
              <a:highlight>
                <a:srgbClr val="FFFFFF"/>
              </a:highlight>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50000"/>
              </a:lnSpc>
              <a:spcBef>
                <a:spcPts val="800"/>
              </a:spcBef>
              <a:spcAft>
                <a:spcPts val="0"/>
              </a:spcAft>
              <a:buClr>
                <a:srgbClr val="000000"/>
              </a:buClr>
              <a:buSzPts val="1400"/>
              <a:buFont typeface="Arial"/>
              <a:buNone/>
            </a:pPr>
            <a:r>
              <a:rPr b="0" i="0" lang="en" sz="1400" u="none" cap="none" strike="noStrike">
                <a:solidFill>
                  <a:schemeClr val="dk1"/>
                </a:solidFill>
                <a:highlight>
                  <a:srgbClr val="FFFFFF"/>
                </a:highlight>
                <a:latin typeface="Arial"/>
                <a:ea typeface="Arial"/>
                <a:cs typeface="Arial"/>
                <a:sym typeface="Arial"/>
              </a:rPr>
              <a:t>This means that the network should be readily available to its users. This applies to systems and to data. To ensure availability, the network administrator should maintain hardware, make regular upgrades, have a plan for failover, and prevent bottlenecks in a network. Attacks such as DoS or DDoS may render a network unavailable as the resources of the network get exhausted. The impact may be significant to the companies and users who rely on the network as a business tool. Thus, proper measures should be taken to prevent such attacks.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50000"/>
              </a:lnSpc>
              <a:spcBef>
                <a:spcPts val="800"/>
              </a:spcBef>
              <a:spcAft>
                <a:spcPts val="80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p:txBody>
      </p:sp>
      <p:sp>
        <p:nvSpPr>
          <p:cNvPr id="140" name="Google Shape;140;p11"/>
          <p:cNvSpPr txBox="1"/>
          <p:nvPr/>
        </p:nvSpPr>
        <p:spPr>
          <a:xfrm>
            <a:off x="101550" y="191550"/>
            <a:ext cx="8437200" cy="1093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i="0" lang="en" sz="1800" u="none" cap="none" strike="noStrike">
                <a:solidFill>
                  <a:srgbClr val="273239"/>
                </a:solidFill>
                <a:highlight>
                  <a:srgbClr val="FFFFFF"/>
                </a:highlight>
                <a:latin typeface="Arial"/>
                <a:ea typeface="Arial"/>
                <a:cs typeface="Arial"/>
                <a:sym typeface="Arial"/>
              </a:rPr>
              <a:t>These are the objectives that should be kept in mind while securing a network. </a:t>
            </a:r>
            <a:endParaRPr b="1" i="0" sz="1800" u="none" cap="none" strike="noStrike">
              <a:solidFill>
                <a:srgbClr val="273239"/>
              </a:solidFill>
              <a:highlight>
                <a:srgbClr val="FFFFFF"/>
              </a:highlight>
              <a:latin typeface="Arial"/>
              <a:ea typeface="Arial"/>
              <a:cs typeface="Arial"/>
              <a:sym typeface="Arial"/>
            </a:endParaRPr>
          </a:p>
          <a:p>
            <a:pPr indent="0" lvl="0" marL="0" marR="0" rtl="0" algn="l">
              <a:lnSpc>
                <a:spcPct val="115000"/>
              </a:lnSpc>
              <a:spcBef>
                <a:spcPts val="8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46" name="Google Shape;146;p12"/>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47" name="Google Shape;147;p12"/>
          <p:cNvSpPr txBox="1"/>
          <p:nvPr/>
        </p:nvSpPr>
        <p:spPr>
          <a:xfrm>
            <a:off x="101550" y="1086575"/>
            <a:ext cx="8892000" cy="3699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800"/>
              <a:buFont typeface="Arial"/>
              <a:buNone/>
            </a:pPr>
            <a:r>
              <a:rPr b="1" i="0" lang="en" sz="1800" u="none" cap="none" strike="noStrike">
                <a:solidFill>
                  <a:schemeClr val="dk1"/>
                </a:solidFill>
                <a:highlight>
                  <a:srgbClr val="FFFFFF"/>
                </a:highlight>
                <a:latin typeface="Nunito"/>
                <a:ea typeface="Nunito"/>
                <a:cs typeface="Nunito"/>
                <a:sym typeface="Nunito"/>
              </a:rPr>
              <a:t>Availability</a:t>
            </a:r>
            <a:endParaRPr b="1" i="0" sz="1800" u="none" cap="none" strike="noStrike">
              <a:solidFill>
                <a:schemeClr val="dk1"/>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rgbClr val="273239"/>
              </a:solidFill>
              <a:highlight>
                <a:srgbClr val="FFFFFF"/>
              </a:highlight>
              <a:latin typeface="Nunito"/>
              <a:ea typeface="Nunito"/>
              <a:cs typeface="Nunito"/>
              <a:sym typeface="Nunito"/>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700"/>
              <a:buFont typeface="Arial"/>
              <a:buNone/>
            </a:pPr>
            <a:r>
              <a:t/>
            </a:r>
            <a:endParaRPr b="1" i="0" sz="1700" u="none" cap="none" strike="noStrike">
              <a:solidFill>
                <a:schemeClr val="dk1"/>
              </a:solidFill>
              <a:highlight>
                <a:srgbClr val="FFFFFF"/>
              </a:highlight>
              <a:latin typeface="Arial"/>
              <a:ea typeface="Arial"/>
              <a:cs typeface="Arial"/>
              <a:sym typeface="Arial"/>
            </a:endParaRPr>
          </a:p>
          <a:p>
            <a:pPr indent="0" lvl="0" marL="0" marR="0" rtl="0" algn="just">
              <a:lnSpc>
                <a:spcPct val="150000"/>
              </a:lnSpc>
              <a:spcBef>
                <a:spcPts val="0"/>
              </a:spcBef>
              <a:spcAft>
                <a:spcPts val="80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p:txBody>
      </p:sp>
      <p:sp>
        <p:nvSpPr>
          <p:cNvPr id="148" name="Google Shape;148;p12"/>
          <p:cNvSpPr txBox="1"/>
          <p:nvPr/>
        </p:nvSpPr>
        <p:spPr>
          <a:xfrm>
            <a:off x="101550" y="191550"/>
            <a:ext cx="8475000" cy="1093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i="0" lang="en" sz="1800" u="none" cap="none" strike="noStrike">
                <a:solidFill>
                  <a:schemeClr val="dk1"/>
                </a:solidFill>
                <a:highlight>
                  <a:srgbClr val="FFFFFF"/>
                </a:highlight>
                <a:latin typeface="Arial"/>
                <a:ea typeface="Arial"/>
                <a:cs typeface="Arial"/>
                <a:sym typeface="Arial"/>
              </a:rPr>
              <a:t>These are the objectives that should be kept in mind while securing a network. </a:t>
            </a:r>
            <a:endParaRPr b="1" i="0" sz="18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8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149" name="Google Shape;149;p12"/>
          <p:cNvPicPr preferRelativeResize="0"/>
          <p:nvPr/>
        </p:nvPicPr>
        <p:blipFill rotWithShape="1">
          <a:blip r:embed="rId5">
            <a:alphaModFix/>
          </a:blip>
          <a:srcRect b="0" l="0" r="0" t="0"/>
          <a:stretch/>
        </p:blipFill>
        <p:spPr>
          <a:xfrm>
            <a:off x="1656012" y="966750"/>
            <a:ext cx="5831975" cy="3854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55" name="Google Shape;155;p13"/>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56" name="Google Shape;156;p13"/>
          <p:cNvSpPr txBox="1"/>
          <p:nvPr/>
        </p:nvSpPr>
        <p:spPr>
          <a:xfrm>
            <a:off x="73225" y="556375"/>
            <a:ext cx="8892000" cy="40482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600"/>
              </a:spcBef>
              <a:spcAft>
                <a:spcPts val="0"/>
              </a:spcAft>
              <a:buClr>
                <a:schemeClr val="dk1"/>
              </a:buClr>
              <a:buSzPts val="1100"/>
              <a:buFont typeface="Arial"/>
              <a:buNone/>
            </a:pPr>
            <a:r>
              <a:rPr b="0" i="0" lang="en" sz="1400" u="none" cap="none" strike="noStrike">
                <a:solidFill>
                  <a:schemeClr val="dk1"/>
                </a:solidFill>
                <a:highlight>
                  <a:srgbClr val="FFFFFF"/>
                </a:highlight>
                <a:latin typeface="Arial"/>
                <a:ea typeface="Arial"/>
                <a:cs typeface="Arial"/>
                <a:sym typeface="Arial"/>
              </a:rPr>
              <a:t>In implementing the CIA triad, an organization should follow a general set of best practices. These can be divided into the three subjects and include the following:</a:t>
            </a:r>
            <a:endParaRPr b="0" i="0" sz="1400" u="none" cap="none" strike="noStrike">
              <a:solidFill>
                <a:schemeClr val="dk1"/>
              </a:solidFill>
              <a:highlight>
                <a:srgbClr val="FFFFFF"/>
              </a:highlight>
              <a:latin typeface="Arial"/>
              <a:ea typeface="Arial"/>
              <a:cs typeface="Arial"/>
              <a:sym typeface="Arial"/>
            </a:endParaRPr>
          </a:p>
          <a:p>
            <a:pPr indent="-330200" lvl="0" marL="457200" marR="0" rtl="0" algn="just">
              <a:lnSpc>
                <a:spcPct val="150000"/>
              </a:lnSpc>
              <a:spcBef>
                <a:spcPts val="2000"/>
              </a:spcBef>
              <a:spcAft>
                <a:spcPts val="0"/>
              </a:spcAft>
              <a:buClr>
                <a:schemeClr val="dk1"/>
              </a:buClr>
              <a:buSzPts val="1600"/>
              <a:buFont typeface="Arial"/>
              <a:buAutoNum type="arabicPeriod"/>
            </a:pPr>
            <a:r>
              <a:rPr b="0" i="0" lang="en" sz="1600" u="none" cap="none" strike="noStrike">
                <a:solidFill>
                  <a:schemeClr val="dk1"/>
                </a:solidFill>
                <a:highlight>
                  <a:srgbClr val="FFFFFF"/>
                </a:highlight>
                <a:latin typeface="Arial"/>
                <a:ea typeface="Arial"/>
                <a:cs typeface="Arial"/>
                <a:sym typeface="Arial"/>
              </a:rPr>
              <a:t>Confidentiality</a:t>
            </a:r>
            <a:endParaRPr b="0" i="0" sz="1550" u="none" cap="none" strike="noStrike">
              <a:solidFill>
                <a:schemeClr val="dk1"/>
              </a:solidFill>
              <a:highlight>
                <a:srgbClr val="FFFFFF"/>
              </a:highlight>
              <a:latin typeface="Arial"/>
              <a:ea typeface="Arial"/>
              <a:cs typeface="Arial"/>
              <a:sym typeface="Arial"/>
            </a:endParaRPr>
          </a:p>
          <a:p>
            <a:pPr indent="-317500" lvl="0" marL="4572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Follow an organization’s data-handling security policies.</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Use encryption and 2FA</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Keep access control lists and other file permission up to date.</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50000"/>
              </a:lnSpc>
              <a:spcBef>
                <a:spcPts val="800"/>
              </a:spcBef>
              <a:spcAft>
                <a:spcPts val="0"/>
              </a:spcAft>
              <a:buClr>
                <a:srgbClr val="000000"/>
              </a:buClr>
              <a:buSzPts val="1400"/>
              <a:buFont typeface="Arial"/>
              <a:buNone/>
            </a:pPr>
            <a:r>
              <a:rPr b="0" i="0" lang="en" sz="1400" u="none" cap="none" strike="noStrike">
                <a:solidFill>
                  <a:schemeClr val="dk1"/>
                </a:solidFill>
                <a:highlight>
                  <a:srgbClr val="FFFFFF"/>
                </a:highlight>
                <a:latin typeface="Arial"/>
                <a:ea typeface="Arial"/>
                <a:cs typeface="Arial"/>
                <a:sym typeface="Arial"/>
              </a:rPr>
              <a:t>2. 	</a:t>
            </a:r>
            <a:r>
              <a:rPr b="0" i="0" lang="en" sz="1600" u="none" cap="none" strike="noStrike">
                <a:solidFill>
                  <a:schemeClr val="dk1"/>
                </a:solidFill>
                <a:highlight>
                  <a:srgbClr val="FFFFFF"/>
                </a:highlight>
                <a:latin typeface="Arial"/>
                <a:ea typeface="Arial"/>
                <a:cs typeface="Arial"/>
                <a:sym typeface="Arial"/>
              </a:rPr>
              <a:t>Integrity</a:t>
            </a:r>
            <a:endParaRPr b="0" i="0" sz="1600" u="none" cap="none" strike="noStrike">
              <a:solidFill>
                <a:schemeClr val="dk1"/>
              </a:solidFill>
              <a:highlight>
                <a:srgbClr val="FFFFFF"/>
              </a:highlight>
              <a:latin typeface="Arial"/>
              <a:ea typeface="Arial"/>
              <a:cs typeface="Arial"/>
              <a:sym typeface="Arial"/>
            </a:endParaRPr>
          </a:p>
          <a:p>
            <a:pPr indent="-317500" lvl="0" marL="457200" marR="0" rtl="0" algn="just">
              <a:lnSpc>
                <a:spcPct val="150000"/>
              </a:lnSpc>
              <a:spcBef>
                <a:spcPts val="80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Ensure employees are knowledgeable about compliance and regulatory requirements to minimize human error.</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Use backup and recovery software and services</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just">
              <a:lnSpc>
                <a:spcPct val="150000"/>
              </a:lnSpc>
              <a:spcBef>
                <a:spcPts val="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Use version control, access control, security control, data logs and checksums.</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600"/>
              </a:spcBef>
              <a:spcAft>
                <a:spcPts val="0"/>
              </a:spcAft>
              <a:buClr>
                <a:schemeClr val="dk1"/>
              </a:buClr>
              <a:buSzPts val="1100"/>
              <a:buFont typeface="Arial"/>
              <a:buNone/>
            </a:pPr>
            <a:r>
              <a:t/>
            </a:r>
            <a:endParaRPr b="0" i="0" sz="1350" u="none" cap="none" strike="noStrike">
              <a:solidFill>
                <a:srgbClr val="666666"/>
              </a:solidFill>
              <a:highlight>
                <a:srgbClr val="FFFFFF"/>
              </a:highlight>
              <a:latin typeface="Arial"/>
              <a:ea typeface="Arial"/>
              <a:cs typeface="Arial"/>
              <a:sym typeface="Arial"/>
            </a:endParaRPr>
          </a:p>
          <a:p>
            <a:pPr indent="0" lvl="0" marL="0" marR="0" rtl="0" algn="just">
              <a:lnSpc>
                <a:spcPct val="115000"/>
              </a:lnSpc>
              <a:spcBef>
                <a:spcPts val="160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460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a:p>
            <a:pPr indent="0" lvl="0" marL="914400" marR="0" rtl="0" algn="just">
              <a:lnSpc>
                <a:spcPct val="115000"/>
              </a:lnSpc>
              <a:spcBef>
                <a:spcPts val="460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4600"/>
              </a:spcBef>
              <a:spcAft>
                <a:spcPts val="0"/>
              </a:spcAft>
              <a:buClr>
                <a:srgbClr val="000000"/>
              </a:buClr>
              <a:buSzPts val="1400"/>
              <a:buFont typeface="Arial"/>
              <a:buNone/>
            </a:pPr>
            <a:r>
              <a:t/>
            </a:r>
            <a:endParaRPr b="1"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1"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t/>
            </a:r>
            <a:endParaRPr b="1"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80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p:txBody>
      </p:sp>
      <p:sp>
        <p:nvSpPr>
          <p:cNvPr id="157" name="Google Shape;157;p13"/>
          <p:cNvSpPr txBox="1"/>
          <p:nvPr/>
        </p:nvSpPr>
        <p:spPr>
          <a:xfrm>
            <a:off x="158075" y="191550"/>
            <a:ext cx="8418600" cy="545100"/>
          </a:xfrm>
          <a:prstGeom prst="rect">
            <a:avLst/>
          </a:prstGeom>
          <a:noFill/>
          <a:ln>
            <a:noFill/>
          </a:ln>
        </p:spPr>
        <p:txBody>
          <a:bodyPr anchorCtr="0" anchor="t" bIns="91425" lIns="91425" spcFirstLastPara="1" rIns="91425" wrap="square" tIns="91425">
            <a:normAutofit fontScale="25000" lnSpcReduction="20000"/>
          </a:bodyPr>
          <a:lstStyle/>
          <a:p>
            <a:pPr indent="0" lvl="0" marL="0" marR="0" rtl="0" algn="l">
              <a:lnSpc>
                <a:spcPct val="140000"/>
              </a:lnSpc>
              <a:spcBef>
                <a:spcPts val="0"/>
              </a:spcBef>
              <a:spcAft>
                <a:spcPts val="0"/>
              </a:spcAft>
              <a:buClr>
                <a:schemeClr val="dk1"/>
              </a:buClr>
              <a:buSzPts val="275"/>
              <a:buFont typeface="Arial"/>
              <a:buNone/>
            </a:pPr>
            <a:r>
              <a:rPr b="1" i="0" lang="en" sz="7200" u="none" cap="none" strike="noStrike">
                <a:solidFill>
                  <a:srgbClr val="323232"/>
                </a:solidFill>
                <a:highlight>
                  <a:srgbClr val="FFFFFF"/>
                </a:highlight>
                <a:latin typeface="Arial"/>
                <a:ea typeface="Arial"/>
                <a:cs typeface="Arial"/>
                <a:sym typeface="Arial"/>
              </a:rPr>
              <a:t>Best practices for implementing the CIA triad</a:t>
            </a:r>
            <a:endParaRPr b="1" i="0" sz="7200" u="none" cap="none" strike="noStrike">
              <a:solidFill>
                <a:srgbClr val="323232"/>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ct val="61109"/>
              <a:buFont typeface="Arial"/>
              <a:buNone/>
            </a:pPr>
            <a:r>
              <a:t/>
            </a:r>
            <a:endParaRPr b="1" i="0" sz="1800" u="none" cap="none" strike="noStrike">
              <a:solidFill>
                <a:srgbClr val="273239"/>
              </a:solidFill>
              <a:highlight>
                <a:srgbClr val="FFFFFF"/>
              </a:highlight>
              <a:latin typeface="Arial"/>
              <a:ea typeface="Arial"/>
              <a:cs typeface="Arial"/>
              <a:sym typeface="Arial"/>
            </a:endParaRPr>
          </a:p>
          <a:p>
            <a:pPr indent="0" lvl="0" marL="0" marR="0" rtl="0" algn="l">
              <a:lnSpc>
                <a:spcPct val="115000"/>
              </a:lnSpc>
              <a:spcBef>
                <a:spcPts val="800"/>
              </a:spcBef>
              <a:spcAft>
                <a:spcPts val="0"/>
              </a:spcAft>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4"/>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63" name="Google Shape;163;p14"/>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64" name="Google Shape;164;p14"/>
          <p:cNvSpPr txBox="1"/>
          <p:nvPr/>
        </p:nvSpPr>
        <p:spPr>
          <a:xfrm>
            <a:off x="262000" y="736650"/>
            <a:ext cx="87033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chemeClr val="dk1"/>
                </a:solidFill>
                <a:highlight>
                  <a:srgbClr val="FFFFFF"/>
                </a:highlight>
                <a:latin typeface="Arial"/>
                <a:ea typeface="Arial"/>
                <a:cs typeface="Arial"/>
                <a:sym typeface="Arial"/>
              </a:rPr>
              <a:t>3.  </a:t>
            </a:r>
            <a:r>
              <a:rPr b="0" i="0" lang="en" sz="1600" u="none" cap="none" strike="noStrike">
                <a:solidFill>
                  <a:schemeClr val="dk1"/>
                </a:solidFill>
                <a:highlight>
                  <a:srgbClr val="FFFFFF"/>
                </a:highlight>
                <a:latin typeface="Arial"/>
                <a:ea typeface="Arial"/>
                <a:cs typeface="Arial"/>
                <a:sym typeface="Arial"/>
              </a:rPr>
              <a:t>Availability</a:t>
            </a:r>
            <a:endParaRPr b="0" i="0" sz="1600" u="none" cap="none" strike="noStrike">
              <a:solidFill>
                <a:schemeClr val="dk1"/>
              </a:solidFill>
              <a:highlight>
                <a:srgbClr val="FFFFFF"/>
              </a:highlight>
              <a:latin typeface="Arial"/>
              <a:ea typeface="Arial"/>
              <a:cs typeface="Arial"/>
              <a:sym typeface="Arial"/>
            </a:endParaRPr>
          </a:p>
          <a:p>
            <a:pPr indent="-317500" lvl="0" marL="457200" marR="0" rtl="0" algn="l">
              <a:lnSpc>
                <a:spcPct val="150000"/>
              </a:lnSpc>
              <a:spcBef>
                <a:spcPts val="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Use preventive measures such as redundancy, failover and RAID.</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50000"/>
              </a:lnSpc>
              <a:spcBef>
                <a:spcPts val="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Ensure systems and application stay updated.</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50000"/>
              </a:lnSpc>
              <a:spcBef>
                <a:spcPts val="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Use network or server monitoring systems.</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50000"/>
              </a:lnSpc>
              <a:spcBef>
                <a:spcPts val="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Have a data recovery and business continuity plan in place in case of data loss.</a:t>
            </a:r>
            <a:endParaRPr b="0" i="0" sz="14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350"/>
              <a:buFont typeface="Arial"/>
              <a:buNone/>
            </a:pPr>
            <a:r>
              <a:t/>
            </a:r>
            <a:endParaRPr b="0" i="0" sz="1350" u="none" cap="none" strike="noStrike">
              <a:solidFill>
                <a:srgbClr val="666666"/>
              </a:solidFill>
              <a:highlight>
                <a:srgbClr val="FFFFFF"/>
              </a:highlight>
              <a:latin typeface="Arial"/>
              <a:ea typeface="Arial"/>
              <a:cs typeface="Arial"/>
              <a:sym typeface="Arial"/>
            </a:endParaRPr>
          </a:p>
        </p:txBody>
      </p:sp>
      <p:sp>
        <p:nvSpPr>
          <p:cNvPr id="165" name="Google Shape;165;p14"/>
          <p:cNvSpPr txBox="1"/>
          <p:nvPr/>
        </p:nvSpPr>
        <p:spPr>
          <a:xfrm>
            <a:off x="158075" y="191550"/>
            <a:ext cx="8418600" cy="545100"/>
          </a:xfrm>
          <a:prstGeom prst="rect">
            <a:avLst/>
          </a:prstGeom>
          <a:noFill/>
          <a:ln>
            <a:noFill/>
          </a:ln>
        </p:spPr>
        <p:txBody>
          <a:bodyPr anchorCtr="0" anchor="t" bIns="91425" lIns="91425" spcFirstLastPara="1" rIns="91425" wrap="square" tIns="91425">
            <a:normAutofit fontScale="25000" lnSpcReduction="20000"/>
          </a:bodyPr>
          <a:lstStyle/>
          <a:p>
            <a:pPr indent="0" lvl="0" marL="0" marR="0" rtl="0" algn="l">
              <a:lnSpc>
                <a:spcPct val="140000"/>
              </a:lnSpc>
              <a:spcBef>
                <a:spcPts val="0"/>
              </a:spcBef>
              <a:spcAft>
                <a:spcPts val="0"/>
              </a:spcAft>
              <a:buClr>
                <a:schemeClr val="dk1"/>
              </a:buClr>
              <a:buSzPts val="275"/>
              <a:buFont typeface="Arial"/>
              <a:buNone/>
            </a:pPr>
            <a:r>
              <a:rPr b="1" i="0" lang="en" sz="7200" u="none" cap="none" strike="noStrike">
                <a:solidFill>
                  <a:srgbClr val="323232"/>
                </a:solidFill>
                <a:highlight>
                  <a:srgbClr val="FFFFFF"/>
                </a:highlight>
                <a:latin typeface="Arial"/>
                <a:ea typeface="Arial"/>
                <a:cs typeface="Arial"/>
                <a:sym typeface="Arial"/>
              </a:rPr>
              <a:t>Best practices for implementing the CIA triad</a:t>
            </a:r>
            <a:endParaRPr b="1" i="0" sz="7200" u="none" cap="none" strike="noStrike">
              <a:solidFill>
                <a:srgbClr val="323232"/>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chemeClr val="dk1"/>
              </a:buClr>
              <a:buSzPct val="61109"/>
              <a:buFont typeface="Arial"/>
              <a:buNone/>
            </a:pPr>
            <a:r>
              <a:t/>
            </a:r>
            <a:endParaRPr b="1" i="0" sz="1800" u="none" cap="none" strike="noStrike">
              <a:solidFill>
                <a:srgbClr val="273239"/>
              </a:solidFill>
              <a:highlight>
                <a:srgbClr val="FFFFFF"/>
              </a:highlight>
              <a:latin typeface="Arial"/>
              <a:ea typeface="Arial"/>
              <a:cs typeface="Arial"/>
              <a:sym typeface="Arial"/>
            </a:endParaRPr>
          </a:p>
          <a:p>
            <a:pPr indent="0" lvl="0" marL="0" marR="0" rtl="0" algn="l">
              <a:lnSpc>
                <a:spcPct val="115000"/>
              </a:lnSpc>
              <a:spcBef>
                <a:spcPts val="800"/>
              </a:spcBef>
              <a:spcAft>
                <a:spcPts val="0"/>
              </a:spcAft>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35e0efbee34_0_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71" name="Google Shape;171;g35e0efbee34_0_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72" name="Google Shape;172;g35e0efbee34_0_0"/>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ctr">
              <a:lnSpc>
                <a:spcPct val="200000"/>
              </a:lnSpc>
              <a:spcBef>
                <a:spcPts val="1200"/>
              </a:spcBef>
              <a:spcAft>
                <a:spcPts val="0"/>
              </a:spcAft>
              <a:buClr>
                <a:schemeClr val="dk1"/>
              </a:buClr>
              <a:buSzPts val="1100"/>
              <a:buFont typeface="Arial"/>
              <a:buNone/>
            </a:pPr>
            <a:r>
              <a:rPr b="1" lang="en" sz="2000">
                <a:solidFill>
                  <a:schemeClr val="dk1"/>
                </a:solidFill>
              </a:rPr>
              <a:t>PYTHON PRACTICAL ACTIVITY ( </a:t>
            </a:r>
            <a:r>
              <a:rPr b="1" lang="en" sz="2000" u="sng">
                <a:solidFill>
                  <a:schemeClr val="hlink"/>
                </a:solidFill>
                <a:hlinkClick r:id="rId5"/>
              </a:rPr>
              <a:t>Code Link</a:t>
            </a:r>
            <a:r>
              <a:rPr b="1" lang="en" sz="2000">
                <a:solidFill>
                  <a:schemeClr val="dk1"/>
                </a:solidFill>
              </a:rPr>
              <a:t> )</a:t>
            </a:r>
            <a:endParaRPr b="1" sz="2000">
              <a:solidFill>
                <a:schemeClr val="dk1"/>
              </a:solidFill>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1 </a:t>
            </a:r>
            <a:r>
              <a:rPr b="1" lang="en" sz="1800">
                <a:solidFill>
                  <a:schemeClr val="dk1"/>
                </a:solidFill>
                <a:highlight>
                  <a:srgbClr val="B7B7B7"/>
                </a:highlight>
              </a:rPr>
              <a:t>(Confidentiality – AES Encryption Simulator)</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2 </a:t>
            </a:r>
            <a:r>
              <a:rPr b="1" lang="en" sz="1800">
                <a:solidFill>
                  <a:schemeClr val="dk1"/>
                </a:solidFill>
                <a:highlight>
                  <a:srgbClr val="B7B7B7"/>
                </a:highlight>
              </a:rPr>
              <a:t>(Integrity – Hash Comparison Using SHA-256)</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3 </a:t>
            </a:r>
            <a:r>
              <a:rPr b="1" lang="en" sz="1800">
                <a:solidFill>
                  <a:schemeClr val="dk1"/>
                </a:solidFill>
                <a:highlight>
                  <a:srgbClr val="B7B7B7"/>
                </a:highlight>
              </a:rPr>
              <a:t>(Availability – DoS Attack Load Simulation)</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4 </a:t>
            </a:r>
            <a:r>
              <a:rPr b="1" lang="en" sz="1800">
                <a:solidFill>
                  <a:schemeClr val="dk1"/>
                </a:solidFill>
                <a:highlight>
                  <a:srgbClr val="B7B7B7"/>
                </a:highlight>
              </a:rPr>
              <a:t>(CIA Principle Validator)</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5 </a:t>
            </a:r>
            <a:r>
              <a:rPr b="1" lang="en" sz="1800">
                <a:solidFill>
                  <a:schemeClr val="dk1"/>
                </a:solidFill>
                <a:highlight>
                  <a:srgbClr val="B7B7B7"/>
                </a:highlight>
              </a:rPr>
              <a:t>(Integrity + Confidentiality – Secure File Storage)</a:t>
            </a:r>
            <a:endParaRPr sz="1800">
              <a:solidFill>
                <a:schemeClr val="dk1"/>
              </a:solidFill>
              <a:highlight>
                <a:srgbClr val="B7B7B7"/>
              </a:highlight>
            </a:endParaRPr>
          </a:p>
          <a:p>
            <a:pPr indent="0" lvl="0" marL="0" marR="0" rtl="0" algn="l">
              <a:lnSpc>
                <a:spcPct val="200000"/>
              </a:lnSpc>
              <a:spcBef>
                <a:spcPts val="1200"/>
              </a:spcBef>
              <a:spcAft>
                <a:spcPts val="0"/>
              </a:spcAft>
              <a:buClr>
                <a:schemeClr val="dk1"/>
              </a:buClr>
              <a:buSzPts val="1100"/>
              <a:buFont typeface="Arial"/>
              <a:buNone/>
            </a:pPr>
            <a:r>
              <a:t/>
            </a:r>
            <a:endParaRPr b="1" sz="1800">
              <a:solidFill>
                <a:schemeClr val="dk1"/>
              </a:solidFill>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g35d7395ebd3_0_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78" name="Google Shape;178;g35d7395ebd3_0_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79" name="Google Shape;179;g35d7395ebd3_0_0"/>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1 </a:t>
            </a:r>
            <a:r>
              <a:rPr b="1" lang="en" sz="1800">
                <a:solidFill>
                  <a:schemeClr val="dk1"/>
                </a:solidFill>
                <a:highlight>
                  <a:srgbClr val="B7B7B7"/>
                </a:highlight>
              </a:rPr>
              <a:t>(</a:t>
            </a:r>
            <a:r>
              <a:rPr b="1" lang="en" sz="1800">
                <a:solidFill>
                  <a:schemeClr val="dk1"/>
                </a:solidFill>
                <a:highlight>
                  <a:srgbClr val="B7B7B7"/>
                </a:highlight>
              </a:rPr>
              <a:t>Confidentiality – AES Encryption Simulator</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a:t>
            </a:r>
            <a:r>
              <a:rPr b="1" lang="en" sz="1200">
                <a:solidFill>
                  <a:schemeClr val="dk1"/>
                </a:solidFill>
              </a:rPr>
              <a:t>Demonstrates how encryption maintains confidentiality by hiding original data from unauthorized viewers.</a:t>
            </a:r>
            <a:endParaRPr sz="1200">
              <a:solidFill>
                <a:schemeClr val="dk1"/>
              </a:solidFill>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from Crypto.Cipher import AES</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import base64</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def pad(text):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return text + (16 - len(text) % 16) * '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key = b'Sixteen byte key'</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cipher = AES.new(key, AES.MODE_ECB)</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message = input("Enter a message to encrypt: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padded_msg = pad(message)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ciphertext = cipher.encrypt(padded_msg.encode())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encoded = base64.b64encode(ciphertext).decode()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print(f"🔒 Encrypted Message: {encoded}")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Decryption</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decoded = base64.b64decode(encoded)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plaintext = cipher.decrypt(decoded).decode().strip()</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print(f"🔓 Decrypted Message: {plaintext}")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35d7395ebd3_0_5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85" name="Google Shape;185;g35d7395ebd3_0_51"/>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86" name="Google Shape;186;g35d7395ebd3_0_51"/>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2 </a:t>
            </a:r>
            <a:r>
              <a:rPr b="1" lang="en" sz="1800">
                <a:solidFill>
                  <a:schemeClr val="dk1"/>
                </a:solidFill>
                <a:highlight>
                  <a:srgbClr val="B7B7B7"/>
                </a:highlight>
              </a:rPr>
              <a:t>(</a:t>
            </a:r>
            <a:r>
              <a:rPr b="1" lang="en" sz="1800">
                <a:solidFill>
                  <a:schemeClr val="dk1"/>
                </a:solidFill>
                <a:highlight>
                  <a:srgbClr val="B7B7B7"/>
                </a:highlight>
              </a:rPr>
              <a:t>Integrity – Hash Comparison Using SHA-256</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a:t>
            </a:r>
            <a:r>
              <a:rPr b="1" lang="en">
                <a:solidFill>
                  <a:schemeClr val="dk1"/>
                </a:solidFill>
              </a:rPr>
              <a:t>Explains how hashing ensures data has not been altered</a:t>
            </a:r>
            <a:r>
              <a:rPr b="1" lang="en">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import hashlib</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def hash_data(data):</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return hashlib.sha256(data.encode()).hexdigest()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data1 = input("Enter original message: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data2 = input("Enter received message: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hash1 = hash_data(data1)</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hash2 = hash_data(data2)</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print(f"Hash 1: {hash1}")</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print(f"Hash 2: {hash2}")</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if hash1 == hash2:</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Data integrity maintained. No tampering detected.")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else: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Data integrity compromised! The message has changed.")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35d7395ebd3_0_5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92" name="Google Shape;192;g35d7395ebd3_0_57"/>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93" name="Google Shape;193;g35d7395ebd3_0_57"/>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3 </a:t>
            </a:r>
            <a:r>
              <a:rPr b="1" lang="en" sz="1800">
                <a:solidFill>
                  <a:schemeClr val="dk1"/>
                </a:solidFill>
                <a:highlight>
                  <a:srgbClr val="B7B7B7"/>
                </a:highlight>
              </a:rPr>
              <a:t>(</a:t>
            </a:r>
            <a:r>
              <a:rPr b="1" lang="en" sz="1800">
                <a:solidFill>
                  <a:schemeClr val="dk1"/>
                </a:solidFill>
                <a:highlight>
                  <a:srgbClr val="B7B7B7"/>
                </a:highlight>
              </a:rPr>
              <a:t>Availability – DoS Attack Load Simulation</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a:t>
            </a:r>
            <a:r>
              <a:rPr b="1" lang="en">
                <a:solidFill>
                  <a:schemeClr val="dk1"/>
                </a:solidFill>
              </a:rPr>
              <a:t>Mimics a Denial-of-Service scenario to show what happens when a server gets flooded</a:t>
            </a:r>
            <a:r>
              <a:rPr b="1" lang="en">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import time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 Simulating fake requests to a service...")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for i in range(1, 101):</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time.sleep(0.05)  # Simulate delay</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print(f"Request #{i}: Service under load...")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 Service temporarily unavailable due to high traffic!")</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35d7395ebd3_0_6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99" name="Google Shape;199;g35d7395ebd3_0_63"/>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200" name="Google Shape;200;g35d7395ebd3_0_63"/>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4 </a:t>
            </a:r>
            <a:r>
              <a:rPr b="1" lang="en" sz="1800">
                <a:solidFill>
                  <a:schemeClr val="dk1"/>
                </a:solidFill>
                <a:highlight>
                  <a:srgbClr val="B7B7B7"/>
                </a:highlight>
              </a:rPr>
              <a:t>(</a:t>
            </a:r>
            <a:r>
              <a:rPr b="1" lang="en" sz="1800">
                <a:solidFill>
                  <a:schemeClr val="dk1"/>
                </a:solidFill>
                <a:highlight>
                  <a:srgbClr val="B7B7B7"/>
                </a:highlight>
              </a:rPr>
              <a:t>CIA Principle Validator</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a:t>
            </a:r>
            <a:r>
              <a:rPr b="1" lang="en">
                <a:solidFill>
                  <a:schemeClr val="dk1"/>
                </a:solidFill>
              </a:rPr>
              <a:t>Tests user understanding of which principle applies in given scenarios</a:t>
            </a:r>
            <a:r>
              <a:rPr b="1" lang="en">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questions =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"Encrypting student report cards so only parents can view them protects:": "confidentiality",</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"Verifying downloaded software hasn’t been tampered with protects:": "integrity",</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"Using cloud backups to ensure data is always retrievable supports:": "availability",</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score = 0</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for q, correct in questions.items():</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ans = input(q + "\n&gt; ").strip().lower()</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if ans == correct: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Correct!")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score += 1</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else: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print(f"❌ Incorrect. Correct answer: {correct}\n")</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print(f"\n🎓 Final Score: {score}/{len(questions)}")</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63" name="Google Shape;63;p2"/>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64" name="Google Shape;64;p2"/>
          <p:cNvSpPr txBox="1"/>
          <p:nvPr/>
        </p:nvSpPr>
        <p:spPr>
          <a:xfrm>
            <a:off x="261875" y="387500"/>
            <a:ext cx="5436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Arial"/>
                <a:ea typeface="Arial"/>
                <a:cs typeface="Arial"/>
                <a:sym typeface="Arial"/>
              </a:rPr>
              <a:t>Learning Outcomes</a:t>
            </a:r>
            <a:endParaRPr b="1" i="0" sz="2400" u="none" cap="none" strike="noStrike">
              <a:solidFill>
                <a:schemeClr val="dk1"/>
              </a:solidFill>
              <a:latin typeface="Arial"/>
              <a:ea typeface="Arial"/>
              <a:cs typeface="Arial"/>
              <a:sym typeface="Arial"/>
            </a:endParaRPr>
          </a:p>
        </p:txBody>
      </p:sp>
      <p:sp>
        <p:nvSpPr>
          <p:cNvPr id="65" name="Google Shape;65;p2"/>
          <p:cNvSpPr txBox="1"/>
          <p:nvPr/>
        </p:nvSpPr>
        <p:spPr>
          <a:xfrm>
            <a:off x="261875" y="1019825"/>
            <a:ext cx="8238300" cy="3093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Define the CIA Triad</a:t>
            </a:r>
            <a:endParaRPr b="0" i="0" sz="1800" u="none" cap="none" strike="noStrike">
              <a:solidFill>
                <a:schemeClr val="dk1"/>
              </a:solidFill>
              <a:latin typeface="Arial"/>
              <a:ea typeface="Arial"/>
              <a:cs typeface="Arial"/>
              <a:sym typeface="Arial"/>
            </a:endParaRPr>
          </a:p>
          <a:p>
            <a:pPr indent="-342900" lvl="0" marL="457200" marR="0" rtl="0" algn="l">
              <a:lnSpc>
                <a:spcPct val="140000"/>
              </a:lnSpc>
              <a:spcBef>
                <a:spcPts val="0"/>
              </a:spcBef>
              <a:spcAft>
                <a:spcPts val="0"/>
              </a:spcAft>
              <a:buClr>
                <a:schemeClr val="dk1"/>
              </a:buClr>
              <a:buSzPts val="1800"/>
              <a:buFont typeface="Arial"/>
              <a:buChar char="●"/>
            </a:pPr>
            <a:r>
              <a:rPr b="0" i="0" lang="en" sz="1800" u="none" cap="none" strike="noStrike">
                <a:solidFill>
                  <a:schemeClr val="dk1"/>
                </a:solidFill>
                <a:highlight>
                  <a:srgbClr val="FFFFFF"/>
                </a:highlight>
                <a:latin typeface="Arial"/>
                <a:ea typeface="Arial"/>
                <a:cs typeface="Arial"/>
                <a:sym typeface="Arial"/>
              </a:rPr>
              <a:t>What are the 3 components of the CIA triad?</a:t>
            </a:r>
            <a:endParaRPr b="0" i="0" sz="1800" u="none" cap="none" strike="noStrike">
              <a:solidFill>
                <a:schemeClr val="dk1"/>
              </a:solidFill>
              <a:latin typeface="Arial"/>
              <a:ea typeface="Arial"/>
              <a:cs typeface="Arial"/>
              <a:sym typeface="Arial"/>
            </a:endParaRPr>
          </a:p>
          <a:p>
            <a:pPr indent="-342900" lvl="0" marL="457200" marR="0" rtl="0" algn="l">
              <a:lnSpc>
                <a:spcPct val="140000"/>
              </a:lnSpc>
              <a:spcBef>
                <a:spcPts val="0"/>
              </a:spcBef>
              <a:spcAft>
                <a:spcPts val="0"/>
              </a:spcAft>
              <a:buClr>
                <a:schemeClr val="dk1"/>
              </a:buClr>
              <a:buSzPts val="1800"/>
              <a:buFont typeface="Arial"/>
              <a:buChar char="●"/>
            </a:pPr>
            <a:r>
              <a:rPr b="0" i="0" lang="en" sz="1800" u="none" cap="none" strike="noStrike">
                <a:solidFill>
                  <a:schemeClr val="dk1"/>
                </a:solidFill>
                <a:highlight>
                  <a:srgbClr val="FFFFFF"/>
                </a:highlight>
                <a:latin typeface="Arial"/>
                <a:ea typeface="Arial"/>
                <a:cs typeface="Arial"/>
                <a:sym typeface="Arial"/>
              </a:rPr>
              <a:t>Why is the CIA triad important?</a:t>
            </a:r>
            <a:endParaRPr b="0" i="0" sz="1800" u="none" cap="none" strike="noStrike">
              <a:solidFill>
                <a:schemeClr val="dk1"/>
              </a:solidFill>
              <a:latin typeface="Arial"/>
              <a:ea typeface="Arial"/>
              <a:cs typeface="Arial"/>
              <a:sym typeface="Arial"/>
            </a:endParaRPr>
          </a:p>
          <a:p>
            <a:pPr indent="-342900" lvl="0" marL="457200" marR="0" rtl="0" algn="just">
              <a:lnSpc>
                <a:spcPct val="115000"/>
              </a:lnSpc>
              <a:spcBef>
                <a:spcPts val="0"/>
              </a:spcBef>
              <a:spcAft>
                <a:spcPts val="0"/>
              </a:spcAft>
              <a:buClr>
                <a:schemeClr val="dk1"/>
              </a:buClr>
              <a:buSzPts val="1800"/>
              <a:buFont typeface="Arial"/>
              <a:buChar char="●"/>
            </a:pPr>
            <a:r>
              <a:rPr b="0" i="0" lang="en" sz="1800" u="none" cap="none" strike="noStrike">
                <a:solidFill>
                  <a:schemeClr val="dk1"/>
                </a:solidFill>
                <a:highlight>
                  <a:srgbClr val="FFFFFF"/>
                </a:highlight>
                <a:latin typeface="Arial"/>
                <a:ea typeface="Arial"/>
                <a:cs typeface="Arial"/>
                <a:sym typeface="Arial"/>
              </a:rPr>
              <a:t>Objectives that should be kept in mind while securing a network</a:t>
            </a:r>
            <a:endParaRPr b="0" i="0" sz="1800" u="none" cap="none" strike="noStrike">
              <a:solidFill>
                <a:schemeClr val="dk1"/>
              </a:solidFill>
              <a:highlight>
                <a:srgbClr val="FFFFFF"/>
              </a:highlight>
              <a:latin typeface="Arial"/>
              <a:ea typeface="Arial"/>
              <a:cs typeface="Arial"/>
              <a:sym typeface="Arial"/>
            </a:endParaRPr>
          </a:p>
          <a:p>
            <a:pPr indent="-342900" lvl="0" marL="457200" marR="0" rtl="0" algn="l">
              <a:lnSpc>
                <a:spcPct val="140000"/>
              </a:lnSpc>
              <a:spcBef>
                <a:spcPts val="0"/>
              </a:spcBef>
              <a:spcAft>
                <a:spcPts val="0"/>
              </a:spcAft>
              <a:buClr>
                <a:schemeClr val="dk1"/>
              </a:buClr>
              <a:buSzPts val="1800"/>
              <a:buFont typeface="Arial"/>
              <a:buChar char="●"/>
            </a:pPr>
            <a:r>
              <a:rPr b="0" i="0" lang="en" sz="1800" u="none" cap="none" strike="noStrike">
                <a:solidFill>
                  <a:schemeClr val="dk1"/>
                </a:solidFill>
                <a:highlight>
                  <a:srgbClr val="FFFFFF"/>
                </a:highlight>
                <a:latin typeface="Arial"/>
                <a:ea typeface="Arial"/>
                <a:cs typeface="Arial"/>
                <a:sym typeface="Arial"/>
              </a:rPr>
              <a:t>Best practices for implementing the CIA triad</a:t>
            </a:r>
            <a:endParaRPr b="0" i="0" sz="180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35d7395ebd3_0_69"/>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06" name="Google Shape;206;g35d7395ebd3_0_69"/>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207" name="Google Shape;207;g35d7395ebd3_0_69"/>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5 </a:t>
            </a:r>
            <a:r>
              <a:rPr b="1" lang="en" sz="1800">
                <a:solidFill>
                  <a:schemeClr val="dk1"/>
                </a:solidFill>
                <a:highlight>
                  <a:srgbClr val="B7B7B7"/>
                </a:highlight>
              </a:rPr>
              <a:t>(</a:t>
            </a:r>
            <a:r>
              <a:rPr b="1" lang="en" sz="1800">
                <a:solidFill>
                  <a:schemeClr val="dk1"/>
                </a:solidFill>
                <a:highlight>
                  <a:srgbClr val="B7B7B7"/>
                </a:highlight>
              </a:rPr>
              <a:t>Integrity + Confidentiality – Secure File Storage</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a:t>
            </a:r>
            <a:r>
              <a:rPr b="1" lang="en">
                <a:solidFill>
                  <a:schemeClr val="dk1"/>
                </a:solidFill>
              </a:rPr>
              <a:t>Uses both AES and hashing to store a file securely and verify it hasn’t changed</a:t>
            </a:r>
            <a:r>
              <a:rPr b="1" lang="en">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from Crypto.Cipher import AES</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import hashlib</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import base64</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def pad(msg): return msg + (16 - len(msg) % 16) * '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key = b'Sixteen byte key'</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cipher = AES.new(key, AES.MODE_ECB)</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data = input("Enter data to store securely: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encrypted = cipher.encrypt(pad(data).encode())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hash_val = hashlib.sha256(data.encode()).hexdigest()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Store encrypted + hash</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print("\n📝 Data stored securely:")</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print("Encrypted (base64):", base64.b64encode(encrypted).decode())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print("SHA-256 Hash:", hash_val)</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5f16d50440_0_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3" name="Google Shape;213;g35f16d50440_0_0"/>
          <p:cNvPicPr preferRelativeResize="0"/>
          <p:nvPr/>
        </p:nvPicPr>
        <p:blipFill rotWithShape="1">
          <a:blip r:embed="rId3">
            <a:alphaModFix/>
          </a:blip>
          <a:srcRect b="0" l="0" r="0" t="0"/>
          <a:stretch/>
        </p:blipFill>
        <p:spPr>
          <a:xfrm>
            <a:off x="0" y="53225"/>
            <a:ext cx="9144000" cy="5143500"/>
          </a:xfrm>
          <a:prstGeom prst="rect">
            <a:avLst/>
          </a:prstGeom>
          <a:noFill/>
          <a:ln>
            <a:noFill/>
          </a:ln>
        </p:spPr>
      </p:pic>
      <p:pic>
        <p:nvPicPr>
          <p:cNvPr id="214" name="Google Shape;214;g35f16d50440_0_0"/>
          <p:cNvPicPr preferRelativeResize="0"/>
          <p:nvPr/>
        </p:nvPicPr>
        <p:blipFill rotWithShape="1">
          <a:blip r:embed="rId4">
            <a:alphaModFix/>
          </a:blip>
          <a:srcRect b="0" l="0" r="0" t="0"/>
          <a:stretch/>
        </p:blipFill>
        <p:spPr>
          <a:xfrm>
            <a:off x="8669075" y="177376"/>
            <a:ext cx="474925" cy="270200"/>
          </a:xfrm>
          <a:prstGeom prst="rect">
            <a:avLst/>
          </a:prstGeom>
          <a:noFill/>
          <a:ln>
            <a:noFill/>
          </a:ln>
        </p:spPr>
      </p:pic>
      <p:pic>
        <p:nvPicPr>
          <p:cNvPr id="215" name="Google Shape;215;g35f16d50440_0_0" title="New Omo LOGO.png"/>
          <p:cNvPicPr preferRelativeResize="0"/>
          <p:nvPr/>
        </p:nvPicPr>
        <p:blipFill rotWithShape="1">
          <a:blip r:embed="rId5">
            <a:alphaModFix/>
          </a:blip>
          <a:srcRect b="0" l="0" r="0" t="0"/>
          <a:stretch/>
        </p:blipFill>
        <p:spPr>
          <a:xfrm>
            <a:off x="8123550" y="180300"/>
            <a:ext cx="1020449" cy="355726"/>
          </a:xfrm>
          <a:prstGeom prst="rect">
            <a:avLst/>
          </a:prstGeom>
          <a:noFill/>
          <a:ln>
            <a:noFill/>
          </a:ln>
        </p:spPr>
      </p:pic>
      <p:sp>
        <p:nvSpPr>
          <p:cNvPr id="216" name="Google Shape;216;g35f16d50440_0_0"/>
          <p:cNvSpPr txBox="1"/>
          <p:nvPr/>
        </p:nvSpPr>
        <p:spPr>
          <a:xfrm>
            <a:off x="79825" y="1090350"/>
            <a:ext cx="8742000" cy="32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1. What is the main purpose of the CIA Triad in cybersecurity?</a:t>
            </a:r>
            <a:br>
              <a:rPr b="1" lang="en" sz="1100">
                <a:solidFill>
                  <a:schemeClr val="dk1"/>
                </a:solidFill>
              </a:rPr>
            </a:br>
            <a:r>
              <a:rPr lang="en" sz="1100">
                <a:solidFill>
                  <a:schemeClr val="dk1"/>
                </a:solidFill>
              </a:rPr>
              <a:t> A) To describe cloud storage models</a:t>
            </a:r>
            <a:br>
              <a:rPr lang="en" sz="1100">
                <a:solidFill>
                  <a:schemeClr val="dk1"/>
                </a:solidFill>
              </a:rPr>
            </a:br>
            <a:r>
              <a:rPr lang="en" sz="1100">
                <a:solidFill>
                  <a:schemeClr val="dk1"/>
                </a:solidFill>
              </a:rPr>
              <a:t> B) To guide information security policies</a:t>
            </a:r>
            <a:br>
              <a:rPr lang="en" sz="1100">
                <a:solidFill>
                  <a:schemeClr val="dk1"/>
                </a:solidFill>
              </a:rPr>
            </a:br>
            <a:r>
              <a:rPr lang="en" sz="1100">
                <a:solidFill>
                  <a:schemeClr val="dk1"/>
                </a:solidFill>
              </a:rPr>
              <a:t> C) To implement biometric access</a:t>
            </a:r>
            <a:br>
              <a:rPr lang="en" sz="1100">
                <a:solidFill>
                  <a:schemeClr val="dk1"/>
                </a:solidFill>
              </a:rPr>
            </a:br>
            <a:r>
              <a:rPr lang="en" sz="1100">
                <a:solidFill>
                  <a:schemeClr val="dk1"/>
                </a:solidFill>
              </a:rPr>
              <a:t> D) To restrict system updates</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B</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2. What does the 'C' in CIA Triad stand for?</a:t>
            </a:r>
            <a:br>
              <a:rPr b="1" lang="en" sz="1100">
                <a:solidFill>
                  <a:schemeClr val="dk1"/>
                </a:solidFill>
              </a:rPr>
            </a:br>
            <a:r>
              <a:rPr lang="en" sz="1100">
                <a:solidFill>
                  <a:schemeClr val="dk1"/>
                </a:solidFill>
              </a:rPr>
              <a:t> A) Control</a:t>
            </a:r>
            <a:br>
              <a:rPr lang="en" sz="1100">
                <a:solidFill>
                  <a:schemeClr val="dk1"/>
                </a:solidFill>
              </a:rPr>
            </a:br>
            <a:r>
              <a:rPr lang="en" sz="1100">
                <a:solidFill>
                  <a:schemeClr val="dk1"/>
                </a:solidFill>
              </a:rPr>
              <a:t> B) Confidentiality</a:t>
            </a:r>
            <a:br>
              <a:rPr lang="en" sz="1100">
                <a:solidFill>
                  <a:schemeClr val="dk1"/>
                </a:solidFill>
              </a:rPr>
            </a:br>
            <a:r>
              <a:rPr lang="en" sz="1100">
                <a:solidFill>
                  <a:schemeClr val="dk1"/>
                </a:solidFill>
              </a:rPr>
              <a:t> C) Connectivity</a:t>
            </a:r>
            <a:br>
              <a:rPr lang="en" sz="1100">
                <a:solidFill>
                  <a:schemeClr val="dk1"/>
                </a:solidFill>
              </a:rPr>
            </a:br>
            <a:r>
              <a:rPr lang="en" sz="1100">
                <a:solidFill>
                  <a:schemeClr val="dk1"/>
                </a:solidFill>
              </a:rPr>
              <a:t> D) Certification</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B</a:t>
            </a:r>
            <a:endParaRPr sz="1100">
              <a:solidFill>
                <a:schemeClr val="dk1"/>
              </a:solidFill>
            </a:endParaRPr>
          </a:p>
          <a:p>
            <a:pPr indent="0" lvl="0" marL="0" marR="0" rtl="0" algn="l">
              <a:lnSpc>
                <a:spcPct val="115000"/>
              </a:lnSpc>
              <a:spcBef>
                <a:spcPts val="1200"/>
              </a:spcBef>
              <a:spcAft>
                <a:spcPts val="120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sp>
        <p:nvSpPr>
          <p:cNvPr id="217" name="Google Shape;217;g35f16d50440_0_0"/>
          <p:cNvSpPr txBox="1"/>
          <p:nvPr/>
        </p:nvSpPr>
        <p:spPr>
          <a:xfrm>
            <a:off x="79825" y="341275"/>
            <a:ext cx="8493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600" u="none" cap="none" strike="noStrike">
                <a:solidFill>
                  <a:schemeClr val="dk1"/>
                </a:solidFill>
                <a:latin typeface="Arial"/>
                <a:ea typeface="Arial"/>
                <a:cs typeface="Arial"/>
                <a:sym typeface="Arial"/>
              </a:rPr>
              <a:t>Exercise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5f16d50440_0_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g35f16d50440_0_9"/>
          <p:cNvPicPr preferRelativeResize="0"/>
          <p:nvPr/>
        </p:nvPicPr>
        <p:blipFill rotWithShape="1">
          <a:blip r:embed="rId3">
            <a:alphaModFix/>
          </a:blip>
          <a:srcRect b="0" l="0" r="0" t="0"/>
          <a:stretch/>
        </p:blipFill>
        <p:spPr>
          <a:xfrm>
            <a:off x="0" y="53225"/>
            <a:ext cx="9144000" cy="5143500"/>
          </a:xfrm>
          <a:prstGeom prst="rect">
            <a:avLst/>
          </a:prstGeom>
          <a:noFill/>
          <a:ln>
            <a:noFill/>
          </a:ln>
        </p:spPr>
      </p:pic>
      <p:pic>
        <p:nvPicPr>
          <p:cNvPr id="224" name="Google Shape;224;g35f16d50440_0_9"/>
          <p:cNvPicPr preferRelativeResize="0"/>
          <p:nvPr/>
        </p:nvPicPr>
        <p:blipFill rotWithShape="1">
          <a:blip r:embed="rId4">
            <a:alphaModFix/>
          </a:blip>
          <a:srcRect b="0" l="0" r="0" t="0"/>
          <a:stretch/>
        </p:blipFill>
        <p:spPr>
          <a:xfrm>
            <a:off x="8669075" y="177376"/>
            <a:ext cx="474925" cy="270200"/>
          </a:xfrm>
          <a:prstGeom prst="rect">
            <a:avLst/>
          </a:prstGeom>
          <a:noFill/>
          <a:ln>
            <a:noFill/>
          </a:ln>
        </p:spPr>
      </p:pic>
      <p:pic>
        <p:nvPicPr>
          <p:cNvPr id="225" name="Google Shape;225;g35f16d50440_0_9" title="New Omo LOGO.png"/>
          <p:cNvPicPr preferRelativeResize="0"/>
          <p:nvPr/>
        </p:nvPicPr>
        <p:blipFill rotWithShape="1">
          <a:blip r:embed="rId5">
            <a:alphaModFix/>
          </a:blip>
          <a:srcRect b="0" l="0" r="0" t="0"/>
          <a:stretch/>
        </p:blipFill>
        <p:spPr>
          <a:xfrm>
            <a:off x="8123550" y="180300"/>
            <a:ext cx="1020449" cy="355726"/>
          </a:xfrm>
          <a:prstGeom prst="rect">
            <a:avLst/>
          </a:prstGeom>
          <a:noFill/>
          <a:ln>
            <a:noFill/>
          </a:ln>
        </p:spPr>
      </p:pic>
      <p:sp>
        <p:nvSpPr>
          <p:cNvPr id="226" name="Google Shape;226;g35f16d50440_0_9"/>
          <p:cNvSpPr txBox="1"/>
          <p:nvPr/>
        </p:nvSpPr>
        <p:spPr>
          <a:xfrm>
            <a:off x="79825" y="1090350"/>
            <a:ext cx="8742000" cy="32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3. Which principle ensures that data has not been tampered with during transmission?</a:t>
            </a:r>
            <a:br>
              <a:rPr b="1" lang="en" sz="1100">
                <a:solidFill>
                  <a:schemeClr val="dk1"/>
                </a:solidFill>
              </a:rPr>
            </a:br>
            <a:r>
              <a:rPr lang="en" sz="1100">
                <a:solidFill>
                  <a:schemeClr val="dk1"/>
                </a:solidFill>
              </a:rPr>
              <a:t> A) Confidentiality</a:t>
            </a:r>
            <a:br>
              <a:rPr lang="en" sz="1100">
                <a:solidFill>
                  <a:schemeClr val="dk1"/>
                </a:solidFill>
              </a:rPr>
            </a:br>
            <a:r>
              <a:rPr lang="en" sz="1100">
                <a:solidFill>
                  <a:schemeClr val="dk1"/>
                </a:solidFill>
              </a:rPr>
              <a:t> B) Integrity</a:t>
            </a:r>
            <a:br>
              <a:rPr lang="en" sz="1100">
                <a:solidFill>
                  <a:schemeClr val="dk1"/>
                </a:solidFill>
              </a:rPr>
            </a:br>
            <a:r>
              <a:rPr lang="en" sz="1100">
                <a:solidFill>
                  <a:schemeClr val="dk1"/>
                </a:solidFill>
              </a:rPr>
              <a:t> C) Availability</a:t>
            </a:r>
            <a:br>
              <a:rPr lang="en" sz="1100">
                <a:solidFill>
                  <a:schemeClr val="dk1"/>
                </a:solidFill>
              </a:rPr>
            </a:br>
            <a:r>
              <a:rPr lang="en" sz="1100">
                <a:solidFill>
                  <a:schemeClr val="dk1"/>
                </a:solidFill>
              </a:rPr>
              <a:t> D) Authenticity</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B</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4. What is a common technique used to maintain confidentiality in data transmission?</a:t>
            </a:r>
            <a:br>
              <a:rPr b="1" lang="en" sz="1100">
                <a:solidFill>
                  <a:schemeClr val="dk1"/>
                </a:solidFill>
              </a:rPr>
            </a:br>
            <a:r>
              <a:rPr lang="en" sz="1100">
                <a:solidFill>
                  <a:schemeClr val="dk1"/>
                </a:solidFill>
              </a:rPr>
              <a:t> A) Using strong passwords</a:t>
            </a:r>
            <a:br>
              <a:rPr lang="en" sz="1100">
                <a:solidFill>
                  <a:schemeClr val="dk1"/>
                </a:solidFill>
              </a:rPr>
            </a:br>
            <a:r>
              <a:rPr lang="en" sz="1100">
                <a:solidFill>
                  <a:schemeClr val="dk1"/>
                </a:solidFill>
              </a:rPr>
              <a:t> B) Performing hash comparisons</a:t>
            </a:r>
            <a:br>
              <a:rPr lang="en" sz="1100">
                <a:solidFill>
                  <a:schemeClr val="dk1"/>
                </a:solidFill>
              </a:rPr>
            </a:br>
            <a:r>
              <a:rPr lang="en" sz="1100">
                <a:solidFill>
                  <a:schemeClr val="dk1"/>
                </a:solidFill>
              </a:rPr>
              <a:t> C) Implementing encryption protocols</a:t>
            </a:r>
            <a:br>
              <a:rPr lang="en" sz="1100">
                <a:solidFill>
                  <a:schemeClr val="dk1"/>
                </a:solidFill>
              </a:rPr>
            </a:br>
            <a:r>
              <a:rPr lang="en" sz="1100">
                <a:solidFill>
                  <a:schemeClr val="dk1"/>
                </a:solidFill>
              </a:rPr>
              <a:t> D) Monitoring login activity</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C</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5. How does the concept of availability support cybersecurity?</a:t>
            </a:r>
            <a:br>
              <a:rPr b="1" lang="en" sz="1100">
                <a:solidFill>
                  <a:schemeClr val="dk1"/>
                </a:solidFill>
              </a:rPr>
            </a:br>
            <a:r>
              <a:rPr lang="en" sz="1100">
                <a:solidFill>
                  <a:schemeClr val="dk1"/>
                </a:solidFill>
              </a:rPr>
              <a:t> A) By reducing user login time</a:t>
            </a:r>
            <a:br>
              <a:rPr lang="en" sz="1100">
                <a:solidFill>
                  <a:schemeClr val="dk1"/>
                </a:solidFill>
              </a:rPr>
            </a:br>
            <a:r>
              <a:rPr lang="en" sz="1100">
                <a:solidFill>
                  <a:schemeClr val="dk1"/>
                </a:solidFill>
              </a:rPr>
              <a:t> B) By ensuring authorized users can access data when needed</a:t>
            </a:r>
            <a:br>
              <a:rPr lang="en" sz="1100">
                <a:solidFill>
                  <a:schemeClr val="dk1"/>
                </a:solidFill>
              </a:rPr>
            </a:br>
            <a:r>
              <a:rPr lang="en" sz="1100">
                <a:solidFill>
                  <a:schemeClr val="dk1"/>
                </a:solidFill>
              </a:rPr>
              <a:t> C) By blocking external data sources</a:t>
            </a:r>
            <a:br>
              <a:rPr lang="en" sz="1100">
                <a:solidFill>
                  <a:schemeClr val="dk1"/>
                </a:solidFill>
              </a:rPr>
            </a:br>
            <a:r>
              <a:rPr lang="en" sz="1100">
                <a:solidFill>
                  <a:schemeClr val="dk1"/>
                </a:solidFill>
              </a:rPr>
              <a:t> D) By hiding system vulnerabilities</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B</a:t>
            </a:r>
            <a:endParaRPr sz="1100">
              <a:solidFill>
                <a:schemeClr val="dk1"/>
              </a:solidFill>
            </a:endParaRPr>
          </a:p>
          <a:p>
            <a:pPr indent="0" lvl="0" marL="0" marR="0" rtl="0" algn="l">
              <a:lnSpc>
                <a:spcPct val="115000"/>
              </a:lnSpc>
              <a:spcBef>
                <a:spcPts val="1200"/>
              </a:spcBef>
              <a:spcAft>
                <a:spcPts val="120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sp>
        <p:nvSpPr>
          <p:cNvPr id="227" name="Google Shape;227;g35f16d50440_0_9"/>
          <p:cNvSpPr txBox="1"/>
          <p:nvPr/>
        </p:nvSpPr>
        <p:spPr>
          <a:xfrm>
            <a:off x="79825" y="341275"/>
            <a:ext cx="8493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600" u="none" cap="none" strike="noStrike">
                <a:solidFill>
                  <a:schemeClr val="dk1"/>
                </a:solidFill>
                <a:latin typeface="Arial"/>
                <a:ea typeface="Arial"/>
                <a:cs typeface="Arial"/>
                <a:sym typeface="Arial"/>
              </a:rPr>
              <a:t>Exercise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g33e6d36b5db_0_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33" name="Google Shape;233;g33e6d36b5db_0_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234" name="Google Shape;234;g33e6d36b5db_0_0"/>
          <p:cNvSpPr txBox="1"/>
          <p:nvPr/>
        </p:nvSpPr>
        <p:spPr>
          <a:xfrm>
            <a:off x="136800" y="300950"/>
            <a:ext cx="8590800" cy="458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2500">
                <a:solidFill>
                  <a:schemeClr val="dk1"/>
                </a:solidFill>
              </a:rPr>
              <a:t>Quiz</a:t>
            </a:r>
            <a:endParaRPr b="1" i="0" sz="2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Now it’s time to put your knowledge to the test! Click the link below to access an </a:t>
            </a:r>
            <a:r>
              <a:rPr b="1" i="0" lang="en" sz="1400" u="none" cap="none" strike="noStrike">
                <a:solidFill>
                  <a:schemeClr val="dk1"/>
                </a:solidFill>
                <a:latin typeface="Arial"/>
                <a:ea typeface="Arial"/>
                <a:cs typeface="Arial"/>
                <a:sym typeface="Arial"/>
              </a:rPr>
              <a:t>interactive quiz</a:t>
            </a:r>
            <a:r>
              <a:rPr b="0" i="0" lang="en" sz="1400" u="none" cap="none" strike="noStrike">
                <a:solidFill>
                  <a:schemeClr val="dk1"/>
                </a:solidFill>
                <a:latin typeface="Arial"/>
                <a:ea typeface="Arial"/>
                <a:cs typeface="Arial"/>
                <a:sym typeface="Arial"/>
              </a:rPr>
              <a:t> in the </a:t>
            </a:r>
            <a:r>
              <a:rPr b="1" i="0" lang="en" sz="1400" u="none" cap="none" strike="noStrike">
                <a:solidFill>
                  <a:schemeClr val="dk1"/>
                </a:solidFill>
                <a:latin typeface="Arial"/>
                <a:ea typeface="Arial"/>
                <a:cs typeface="Arial"/>
                <a:sym typeface="Arial"/>
              </a:rPr>
              <a:t>Streamlit app</a:t>
            </a:r>
            <a:r>
              <a:rPr b="0" i="0" lang="en" sz="1400" u="none" cap="none" strike="noStrike">
                <a:solidFill>
                  <a:schemeClr val="dk1"/>
                </a:solidFill>
                <a:latin typeface="Arial"/>
                <a:ea typeface="Arial"/>
                <a:cs typeface="Arial"/>
                <a:sym typeface="Arial"/>
              </a:rPr>
              <a:t> that will challenge you on the </a:t>
            </a:r>
            <a:r>
              <a:rPr b="1" i="0" lang="en" sz="1400" u="none" cap="none" strike="noStrike">
                <a:solidFill>
                  <a:schemeClr val="dk1"/>
                </a:solidFill>
                <a:latin typeface="Arial"/>
                <a:ea typeface="Arial"/>
                <a:cs typeface="Arial"/>
                <a:sym typeface="Arial"/>
              </a:rPr>
              <a:t>Core Principles of Information Security</a:t>
            </a:r>
            <a:r>
              <a:rPr b="0" i="0" lang="en" sz="1400" u="none" cap="none" strike="noStrike">
                <a:solidFill>
                  <a:schemeClr val="dk1"/>
                </a:solidFill>
                <a:latin typeface="Arial"/>
                <a:ea typeface="Arial"/>
                <a:cs typeface="Arial"/>
                <a:sym typeface="Arial"/>
              </a:rPr>
              <a:t>: </a:t>
            </a:r>
            <a:r>
              <a:rPr b="1" i="0" lang="en" sz="1400" u="none" cap="none" strike="noStrike">
                <a:solidFill>
                  <a:schemeClr val="dk1"/>
                </a:solidFill>
                <a:latin typeface="Arial"/>
                <a:ea typeface="Arial"/>
                <a:cs typeface="Arial"/>
                <a:sym typeface="Arial"/>
              </a:rPr>
              <a:t>Confidentiality, Integrity, and Availability (CIA Triad)</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How to Approach the Quiz:</a:t>
            </a:r>
            <a:endParaRPr b="1" i="0" sz="1400" u="none" cap="none" strike="noStrike">
              <a:solidFill>
                <a:schemeClr val="dk1"/>
              </a:solidFill>
              <a:latin typeface="Arial"/>
              <a:ea typeface="Arial"/>
              <a:cs typeface="Arial"/>
              <a:sym typeface="Arial"/>
            </a:endParaRPr>
          </a:p>
          <a:p>
            <a:pPr indent="-317500" lvl="0" marL="457200" marR="0" rtl="0" algn="l">
              <a:lnSpc>
                <a:spcPct val="115000"/>
              </a:lnSpc>
              <a:spcBef>
                <a:spcPts val="12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Understand each principle</a:t>
            </a:r>
            <a:r>
              <a:rPr b="0" i="0" lang="en" sz="1400" u="none" cap="none" strike="noStrike">
                <a:solidFill>
                  <a:schemeClr val="dk1"/>
                </a:solidFill>
                <a:latin typeface="Arial"/>
                <a:ea typeface="Arial"/>
                <a:cs typeface="Arial"/>
                <a:sym typeface="Arial"/>
              </a:rPr>
              <a:t>: Pay attention to how each element of the Triad applies to real-world scenarios.</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Select your answers thoughtfully</a:t>
            </a:r>
            <a:r>
              <a:rPr b="0" i="0" lang="en" sz="1400" u="none" cap="none" strike="noStrike">
                <a:solidFill>
                  <a:schemeClr val="dk1"/>
                </a:solidFill>
                <a:latin typeface="Arial"/>
                <a:ea typeface="Arial"/>
                <a:cs typeface="Arial"/>
                <a:sym typeface="Arial"/>
              </a:rPr>
              <a:t>: Choose the response that best reflects the principles you’ve learned.</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Test your grasp</a:t>
            </a:r>
            <a:r>
              <a:rPr b="0" i="0" lang="en" sz="1400" u="none" cap="none" strike="noStrike">
                <a:solidFill>
                  <a:schemeClr val="dk1"/>
                </a:solidFill>
                <a:latin typeface="Arial"/>
                <a:ea typeface="Arial"/>
                <a:cs typeface="Arial"/>
                <a:sym typeface="Arial"/>
              </a:rPr>
              <a:t>: The goal is to think critically about how these concepts protect information in various situations.</a:t>
            </a:r>
            <a:r>
              <a:rPr b="0" i="0" lang="en"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1" i="0" lang="en" sz="1400" u="none" cap="none" strike="noStrike">
                <a:solidFill>
                  <a:schemeClr val="dk1"/>
                </a:solidFill>
                <a:latin typeface="Arial"/>
                <a:ea typeface="Arial"/>
                <a:cs typeface="Arial"/>
                <a:sym typeface="Arial"/>
              </a:rPr>
              <a:t>Click here to begin the quiz! </a:t>
            </a:r>
            <a:r>
              <a:rPr b="1" i="0" lang="en" sz="1400" u="sng" cap="none" strike="noStrike">
                <a:solidFill>
                  <a:schemeClr val="hlink"/>
                </a:solidFill>
                <a:latin typeface="Arial"/>
                <a:ea typeface="Arial"/>
                <a:cs typeface="Arial"/>
                <a:sym typeface="Arial"/>
                <a:hlinkClick r:id="rId5"/>
              </a:rPr>
              <a:t>https://session-4-cia.streamlit.app/</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71" name="Google Shape;71;p3"/>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72" name="Google Shape;72;p3"/>
          <p:cNvSpPr txBox="1"/>
          <p:nvPr/>
        </p:nvSpPr>
        <p:spPr>
          <a:xfrm>
            <a:off x="82550" y="245925"/>
            <a:ext cx="8811900" cy="566400"/>
          </a:xfrm>
          <a:prstGeom prst="rect">
            <a:avLst/>
          </a:prstGeom>
          <a:noFill/>
          <a:ln>
            <a:noFill/>
          </a:ln>
        </p:spPr>
        <p:txBody>
          <a:bodyPr anchorCtr="0" anchor="t" bIns="91425" lIns="91425" spcFirstLastPara="1" rIns="91425" wrap="square" tIns="91425">
            <a:normAutofit fontScale="70000"/>
          </a:bodyPr>
          <a:lstStyle/>
          <a:p>
            <a:pPr indent="0" lvl="0" marL="0" marR="0" rtl="0" algn="l">
              <a:lnSpc>
                <a:spcPct val="110000"/>
              </a:lnSpc>
              <a:spcBef>
                <a:spcPts val="0"/>
              </a:spcBef>
              <a:spcAft>
                <a:spcPts val="0"/>
              </a:spcAft>
              <a:buClr>
                <a:schemeClr val="dk1"/>
              </a:buClr>
              <a:buSzPct val="36666"/>
              <a:buFont typeface="Arial"/>
              <a:buNone/>
            </a:pPr>
            <a:r>
              <a:rPr b="1" i="0" lang="en" sz="3000" u="none" cap="none" strike="noStrike">
                <a:solidFill>
                  <a:srgbClr val="323232"/>
                </a:solidFill>
                <a:highlight>
                  <a:srgbClr val="FFFFFF"/>
                </a:highlight>
                <a:latin typeface="Arial"/>
                <a:ea typeface="Arial"/>
                <a:cs typeface="Arial"/>
                <a:sym typeface="Arial"/>
              </a:rPr>
              <a:t>What is the CIA triad (confidentiality, integrity and availability)?</a:t>
            </a:r>
            <a:endParaRPr b="1" i="0" sz="3000" u="none" cap="none" strike="noStrike">
              <a:solidFill>
                <a:srgbClr val="323232"/>
              </a:solidFill>
              <a:highlight>
                <a:srgbClr val="FFFFFF"/>
              </a:highlight>
              <a:latin typeface="Arial"/>
              <a:ea typeface="Arial"/>
              <a:cs typeface="Arial"/>
              <a:sym typeface="Arial"/>
            </a:endParaRPr>
          </a:p>
        </p:txBody>
      </p:sp>
      <p:sp>
        <p:nvSpPr>
          <p:cNvPr id="73" name="Google Shape;73;p3"/>
          <p:cNvSpPr txBox="1"/>
          <p:nvPr/>
        </p:nvSpPr>
        <p:spPr>
          <a:xfrm>
            <a:off x="82550" y="944300"/>
            <a:ext cx="8862000" cy="2143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2000"/>
              </a:spcBef>
              <a:spcAft>
                <a:spcPts val="0"/>
              </a:spcAft>
              <a:buClr>
                <a:schemeClr val="dk1"/>
              </a:buClr>
              <a:buSzPts val="1100"/>
              <a:buFont typeface="Arial"/>
              <a:buNone/>
            </a:pPr>
            <a:r>
              <a:rPr b="0" i="0" lang="en" sz="1400" u="none" cap="none" strike="noStrike">
                <a:solidFill>
                  <a:schemeClr val="dk1"/>
                </a:solidFill>
                <a:highlight>
                  <a:srgbClr val="FFFFFF"/>
                </a:highlight>
                <a:latin typeface="Arial"/>
                <a:ea typeface="Arial"/>
                <a:cs typeface="Arial"/>
                <a:sym typeface="Arial"/>
              </a:rPr>
              <a:t>The CIA triad refers to confidentiality, integrity and availability, describing a model designed to guide policies for information security (infosec) within an organization. The model is sometimes referred to as the AIC triad -- which stands for availability, integrity and confidentiality -- to avoid confusion with the Central Intelligence Agency.</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2000"/>
              </a:spcBef>
              <a:spcAft>
                <a:spcPts val="2000"/>
              </a:spcAft>
              <a:buClr>
                <a:schemeClr val="dk1"/>
              </a:buClr>
              <a:buSzPts val="1100"/>
              <a:buFont typeface="Arial"/>
              <a:buNone/>
            </a:pPr>
            <a:r>
              <a:rPr b="0" i="0" lang="en" sz="1400" u="none" cap="none" strike="noStrike">
                <a:solidFill>
                  <a:schemeClr val="dk1"/>
                </a:solidFill>
                <a:highlight>
                  <a:srgbClr val="FFFFFF"/>
                </a:highlight>
                <a:latin typeface="Arial"/>
                <a:ea typeface="Arial"/>
                <a:cs typeface="Arial"/>
                <a:sym typeface="Arial"/>
              </a:rPr>
              <a:t>In this context, confidentiality is a set of high-level rules that limits access to all types of data and information. </a:t>
            </a:r>
            <a:r>
              <a:rPr b="0" i="0" lang="en" sz="1400" u="none" cap="none" strike="noStrike">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Integrity</a:t>
            </a:r>
            <a:r>
              <a:rPr b="0" i="0" lang="en" sz="1400" u="none" cap="none" strike="noStrike">
                <a:solidFill>
                  <a:schemeClr val="dk1"/>
                </a:solidFill>
                <a:highlight>
                  <a:srgbClr val="FFFFFF"/>
                </a:highlight>
                <a:latin typeface="Arial"/>
                <a:ea typeface="Arial"/>
                <a:cs typeface="Arial"/>
                <a:sym typeface="Arial"/>
              </a:rPr>
              <a:t> is the assurance that the information is trustworthy and accurate. And </a:t>
            </a:r>
            <a:r>
              <a:rPr b="0" i="0" lang="en" sz="1400" u="none" cap="none" strike="noStrike">
                <a:solidFill>
                  <a:schemeClr val="dk1"/>
                </a:solidFill>
                <a:highlight>
                  <a:srgbClr val="FFFFFF"/>
                </a:highlight>
                <a:uFill>
                  <a:noFill/>
                </a:uFill>
                <a:latin typeface="Arial"/>
                <a:ea typeface="Arial"/>
                <a:cs typeface="Arial"/>
                <a:sym typeface="Arial"/>
                <a:hlinkClick r:id="rId6">
                  <a:extLst>
                    <a:ext uri="{A12FA001-AC4F-418D-AE19-62706E023703}">
                      <ahyp:hlinkClr val="tx"/>
                    </a:ext>
                  </a:extLst>
                </a:hlinkClick>
              </a:rPr>
              <a:t>availability</a:t>
            </a:r>
            <a:r>
              <a:rPr b="0" i="0" lang="en" sz="1400" u="none" cap="none" strike="noStrike">
                <a:solidFill>
                  <a:schemeClr val="dk1"/>
                </a:solidFill>
                <a:highlight>
                  <a:srgbClr val="FFFFFF"/>
                </a:highlight>
                <a:latin typeface="Arial"/>
                <a:ea typeface="Arial"/>
                <a:cs typeface="Arial"/>
                <a:sym typeface="Arial"/>
              </a:rPr>
              <a:t> is a form of risk management to guarantee reliable access to that information by authorized people.</a:t>
            </a:r>
            <a:endParaRPr b="0" i="0" sz="14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4"/>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79" name="Google Shape;79;p4"/>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80" name="Google Shape;80;p4"/>
          <p:cNvSpPr txBox="1"/>
          <p:nvPr/>
        </p:nvSpPr>
        <p:spPr>
          <a:xfrm>
            <a:off x="82550" y="245925"/>
            <a:ext cx="8811900" cy="5664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110000"/>
              </a:lnSpc>
              <a:spcBef>
                <a:spcPts val="0"/>
              </a:spcBef>
              <a:spcAft>
                <a:spcPts val="0"/>
              </a:spcAft>
              <a:buClr>
                <a:srgbClr val="000000"/>
              </a:buClr>
              <a:buSzPct val="100000"/>
              <a:buFont typeface="Arial"/>
              <a:buNone/>
            </a:pPr>
            <a:r>
              <a:rPr b="1" i="0" lang="en" sz="3000" u="none" cap="none" strike="noStrike">
                <a:solidFill>
                  <a:srgbClr val="323232"/>
                </a:solidFill>
                <a:highlight>
                  <a:srgbClr val="FFFFFF"/>
                </a:highlight>
                <a:latin typeface="Arial"/>
                <a:ea typeface="Arial"/>
                <a:cs typeface="Arial"/>
                <a:sym typeface="Arial"/>
              </a:rPr>
              <a:t> CIA triad (confidentiality, integrity and availability)?</a:t>
            </a:r>
            <a:endParaRPr b="1" i="0" sz="3000" u="none" cap="none" strike="noStrike">
              <a:solidFill>
                <a:srgbClr val="323232"/>
              </a:solidFill>
              <a:highlight>
                <a:srgbClr val="FFFFFF"/>
              </a:highlight>
              <a:latin typeface="Arial"/>
              <a:ea typeface="Arial"/>
              <a:cs typeface="Arial"/>
              <a:sym typeface="Arial"/>
            </a:endParaRPr>
          </a:p>
        </p:txBody>
      </p:sp>
      <p:sp>
        <p:nvSpPr>
          <p:cNvPr id="81" name="Google Shape;81;p4"/>
          <p:cNvSpPr txBox="1"/>
          <p:nvPr/>
        </p:nvSpPr>
        <p:spPr>
          <a:xfrm>
            <a:off x="82550" y="717800"/>
            <a:ext cx="88620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2000"/>
              </a:spcBef>
              <a:spcAft>
                <a:spcPts val="200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p:txBody>
      </p:sp>
      <p:pic>
        <p:nvPicPr>
          <p:cNvPr id="82" name="Google Shape;82;p4"/>
          <p:cNvPicPr preferRelativeResize="0"/>
          <p:nvPr/>
        </p:nvPicPr>
        <p:blipFill rotWithShape="1">
          <a:blip r:embed="rId5">
            <a:alphaModFix/>
          </a:blip>
          <a:srcRect b="0" l="0" r="0" t="5917"/>
          <a:stretch/>
        </p:blipFill>
        <p:spPr>
          <a:xfrm>
            <a:off x="950800" y="812325"/>
            <a:ext cx="7242400" cy="4088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88" name="Google Shape;88;p5"/>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89" name="Google Shape;89;p5"/>
          <p:cNvSpPr txBox="1"/>
          <p:nvPr/>
        </p:nvSpPr>
        <p:spPr>
          <a:xfrm>
            <a:off x="148650" y="264800"/>
            <a:ext cx="8351400" cy="868200"/>
          </a:xfrm>
          <a:prstGeom prst="rect">
            <a:avLst/>
          </a:prstGeom>
          <a:noFill/>
          <a:ln>
            <a:noFill/>
          </a:ln>
        </p:spPr>
        <p:txBody>
          <a:bodyPr anchorCtr="0" anchor="t" bIns="91425" lIns="91425" spcFirstLastPara="1" rIns="91425" wrap="square" tIns="91425">
            <a:normAutofit/>
          </a:bodyPr>
          <a:lstStyle/>
          <a:p>
            <a:pPr indent="0" lvl="0" marL="0" marR="0" rtl="0" algn="l">
              <a:lnSpc>
                <a:spcPct val="140000"/>
              </a:lnSpc>
              <a:spcBef>
                <a:spcPts val="0"/>
              </a:spcBef>
              <a:spcAft>
                <a:spcPts val="0"/>
              </a:spcAft>
              <a:buClr>
                <a:schemeClr val="dk1"/>
              </a:buClr>
              <a:buSzPts val="1100"/>
              <a:buFont typeface="Arial"/>
              <a:buNone/>
            </a:pPr>
            <a:r>
              <a:rPr b="1" i="0" lang="en" sz="1800" u="none" cap="none" strike="noStrike">
                <a:solidFill>
                  <a:schemeClr val="dk1"/>
                </a:solidFill>
                <a:highlight>
                  <a:srgbClr val="FFFFFF"/>
                </a:highlight>
                <a:latin typeface="Arial"/>
                <a:ea typeface="Arial"/>
                <a:cs typeface="Arial"/>
                <a:sym typeface="Arial"/>
              </a:rPr>
              <a:t>What are the 3 components of the CIA triad?</a:t>
            </a:r>
            <a:endParaRPr b="1" i="0" sz="18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90" name="Google Shape;90;p5"/>
          <p:cNvSpPr txBox="1"/>
          <p:nvPr/>
        </p:nvSpPr>
        <p:spPr>
          <a:xfrm>
            <a:off x="82575" y="774450"/>
            <a:ext cx="8862000" cy="3860400"/>
          </a:xfrm>
          <a:prstGeom prst="rect">
            <a:avLst/>
          </a:prstGeom>
          <a:noFill/>
          <a:ln>
            <a:noFill/>
          </a:ln>
        </p:spPr>
        <p:txBody>
          <a:bodyPr anchorCtr="0" anchor="t" bIns="91425" lIns="91425" spcFirstLastPara="1" rIns="91425" wrap="square" tIns="91425">
            <a:normAutofit fontScale="25000" lnSpcReduction="20000"/>
          </a:bodyPr>
          <a:lstStyle/>
          <a:p>
            <a:pPr indent="0" lvl="0" marL="0" marR="0" rtl="0" algn="just">
              <a:lnSpc>
                <a:spcPct val="115000"/>
              </a:lnSpc>
              <a:spcBef>
                <a:spcPts val="600"/>
              </a:spcBef>
              <a:spcAft>
                <a:spcPts val="0"/>
              </a:spcAft>
              <a:buClr>
                <a:schemeClr val="dk1"/>
              </a:buClr>
              <a:buSzPts val="275"/>
              <a:buFont typeface="Arial"/>
              <a:buNone/>
            </a:pPr>
            <a:r>
              <a:rPr b="0" i="0" lang="en" sz="5600" u="none" cap="none" strike="noStrike">
                <a:solidFill>
                  <a:schemeClr val="dk1"/>
                </a:solidFill>
                <a:highlight>
                  <a:srgbClr val="FFFFFF"/>
                </a:highlight>
                <a:latin typeface="Arial"/>
                <a:ea typeface="Arial"/>
                <a:cs typeface="Arial"/>
                <a:sym typeface="Arial"/>
              </a:rPr>
              <a:t>The following is a breakdown of the components of the CIA triad:</a:t>
            </a:r>
            <a:endParaRPr b="0" i="0" sz="5600" u="none" cap="none" strike="noStrike">
              <a:solidFill>
                <a:schemeClr val="dk1"/>
              </a:solidFill>
              <a:highlight>
                <a:srgbClr val="FFFFFF"/>
              </a:highlight>
              <a:latin typeface="Arial"/>
              <a:ea typeface="Arial"/>
              <a:cs typeface="Arial"/>
              <a:sym typeface="Arial"/>
            </a:endParaRPr>
          </a:p>
          <a:p>
            <a:pPr indent="-317500" lvl="0" marL="457200" marR="0" rtl="0" algn="just">
              <a:lnSpc>
                <a:spcPct val="150000"/>
              </a:lnSpc>
              <a:spcBef>
                <a:spcPts val="2000"/>
              </a:spcBef>
              <a:spcAft>
                <a:spcPts val="0"/>
              </a:spcAft>
              <a:buClr>
                <a:schemeClr val="dk1"/>
              </a:buClr>
              <a:buSzPct val="100000"/>
              <a:buFont typeface="Arial"/>
              <a:buAutoNum type="arabicPeriod"/>
            </a:pPr>
            <a:r>
              <a:rPr b="1" i="0" lang="en" sz="5600" u="none" cap="none" strike="noStrike">
                <a:solidFill>
                  <a:schemeClr val="dk1"/>
                </a:solidFill>
                <a:highlight>
                  <a:srgbClr val="FFFFFF"/>
                </a:highlight>
                <a:latin typeface="Arial"/>
                <a:ea typeface="Arial"/>
                <a:cs typeface="Arial"/>
                <a:sym typeface="Arial"/>
              </a:rPr>
              <a:t>Confidentiality. </a:t>
            </a:r>
            <a:r>
              <a:rPr b="0" i="0" lang="en" sz="5600" u="none" cap="none" strike="noStrike">
                <a:solidFill>
                  <a:schemeClr val="dk1"/>
                </a:solidFill>
                <a:highlight>
                  <a:srgbClr val="FFFFFF"/>
                </a:highlight>
                <a:latin typeface="Arial"/>
                <a:ea typeface="Arial"/>
                <a:cs typeface="Arial"/>
                <a:sym typeface="Arial"/>
              </a:rPr>
              <a:t>Roughly equivalent to privacy, confidentiality measures are designed to prevent sensitive information from unauthorized access attempts. It's common for data to be classified according to the amount and type of damage that could be done if it fell into the wrong hands. More or less stringent data security measures can then be implemented according to those categories.</a:t>
            </a:r>
            <a:endParaRPr b="0" i="0" sz="5600" u="none" cap="none" strike="noStrike">
              <a:solidFill>
                <a:schemeClr val="dk1"/>
              </a:solidFill>
              <a:highlight>
                <a:srgbClr val="FFFFFF"/>
              </a:highlight>
              <a:latin typeface="Arial"/>
              <a:ea typeface="Arial"/>
              <a:cs typeface="Arial"/>
              <a:sym typeface="Arial"/>
            </a:endParaRPr>
          </a:p>
          <a:p>
            <a:pPr indent="-317500" lvl="0" marL="457200" marR="0" rtl="0" algn="just">
              <a:lnSpc>
                <a:spcPct val="150000"/>
              </a:lnSpc>
              <a:spcBef>
                <a:spcPts val="0"/>
              </a:spcBef>
              <a:spcAft>
                <a:spcPts val="0"/>
              </a:spcAft>
              <a:buClr>
                <a:schemeClr val="dk1"/>
              </a:buClr>
              <a:buSzPct val="100000"/>
              <a:buFont typeface="Arial"/>
              <a:buAutoNum type="arabicPeriod"/>
            </a:pPr>
            <a:r>
              <a:rPr b="1" i="0" lang="en" sz="5600" u="none" cap="none" strike="noStrike">
                <a:solidFill>
                  <a:schemeClr val="dk1"/>
                </a:solidFill>
                <a:highlight>
                  <a:srgbClr val="FFFFFF"/>
                </a:highlight>
                <a:latin typeface="Arial"/>
                <a:ea typeface="Arial"/>
                <a:cs typeface="Arial"/>
                <a:sym typeface="Arial"/>
              </a:rPr>
              <a:t>Integrity. </a:t>
            </a:r>
            <a:r>
              <a:rPr b="0" i="0" lang="en" sz="5600" u="none" cap="none" strike="noStrike">
                <a:solidFill>
                  <a:schemeClr val="dk1"/>
                </a:solidFill>
                <a:highlight>
                  <a:srgbClr val="FFFFFF"/>
                </a:highlight>
                <a:latin typeface="Arial"/>
                <a:ea typeface="Arial"/>
                <a:cs typeface="Arial"/>
                <a:sym typeface="Arial"/>
              </a:rPr>
              <a:t>The consistency, accuracy and trustworthiness of data must be maintained over its entire lifecycle. Data must not be changed in transit, and steps must be taken to ensure it can't be altered by unauthorized people -- for example, in data breaches.</a:t>
            </a:r>
            <a:endParaRPr b="0" i="0" sz="5600" u="none" cap="none" strike="noStrike">
              <a:solidFill>
                <a:schemeClr val="dk1"/>
              </a:solidFill>
              <a:highlight>
                <a:srgbClr val="FFFFFF"/>
              </a:highlight>
              <a:latin typeface="Arial"/>
              <a:ea typeface="Arial"/>
              <a:cs typeface="Arial"/>
              <a:sym typeface="Arial"/>
            </a:endParaRPr>
          </a:p>
          <a:p>
            <a:pPr indent="-317500" lvl="0" marL="457200" marR="0" rtl="0" algn="just">
              <a:lnSpc>
                <a:spcPct val="150000"/>
              </a:lnSpc>
              <a:spcBef>
                <a:spcPts val="0"/>
              </a:spcBef>
              <a:spcAft>
                <a:spcPts val="0"/>
              </a:spcAft>
              <a:buClr>
                <a:schemeClr val="dk1"/>
              </a:buClr>
              <a:buSzPct val="100000"/>
              <a:buFont typeface="Arial"/>
              <a:buAutoNum type="arabicPeriod"/>
            </a:pPr>
            <a:r>
              <a:rPr b="1" i="0" lang="en" sz="5600" u="none" cap="none" strike="noStrike">
                <a:solidFill>
                  <a:schemeClr val="dk1"/>
                </a:solidFill>
                <a:highlight>
                  <a:srgbClr val="FFFFFF"/>
                </a:highlight>
                <a:latin typeface="Arial"/>
                <a:ea typeface="Arial"/>
                <a:cs typeface="Arial"/>
                <a:sym typeface="Arial"/>
              </a:rPr>
              <a:t>Availability. </a:t>
            </a:r>
            <a:r>
              <a:rPr b="0" i="0" lang="en" sz="5600" u="none" cap="none" strike="noStrike">
                <a:solidFill>
                  <a:schemeClr val="dk1"/>
                </a:solidFill>
                <a:highlight>
                  <a:srgbClr val="FFFFFF"/>
                </a:highlight>
                <a:latin typeface="Arial"/>
                <a:ea typeface="Arial"/>
                <a:cs typeface="Arial"/>
                <a:sym typeface="Arial"/>
              </a:rPr>
              <a:t>Information should be consistently and readily accessible for authorized parties. This involves properly maintaining hardware and technical infrastructure and systems that hold and display the information.</a:t>
            </a:r>
            <a:endParaRPr b="0" i="0" sz="5600" u="none" cap="none" strike="noStrike">
              <a:solidFill>
                <a:schemeClr val="dk1"/>
              </a:solidFill>
              <a:highlight>
                <a:srgbClr val="FFFFFF"/>
              </a:highlight>
              <a:latin typeface="Arial"/>
              <a:ea typeface="Arial"/>
              <a:cs typeface="Arial"/>
              <a:sym typeface="Arial"/>
            </a:endParaRPr>
          </a:p>
          <a:p>
            <a:pPr indent="0" lvl="0" marL="457200" marR="0" rtl="0" algn="l">
              <a:lnSpc>
                <a:spcPct val="167000"/>
              </a:lnSpc>
              <a:spcBef>
                <a:spcPts val="2300"/>
              </a:spcBef>
              <a:spcAft>
                <a:spcPts val="0"/>
              </a:spcAft>
              <a:buClr>
                <a:srgbClr val="000000"/>
              </a:buClr>
              <a:buSzPct val="100000"/>
              <a:buFont typeface="Arial"/>
              <a:buNone/>
            </a:pPr>
            <a:r>
              <a:t/>
            </a:r>
            <a:endParaRPr b="0" i="0" sz="1350" u="none" cap="none" strike="noStrike">
              <a:solidFill>
                <a:schemeClr val="dk1"/>
              </a:solidFill>
              <a:highlight>
                <a:srgbClr val="FFFFFF"/>
              </a:highlight>
              <a:latin typeface="Arial"/>
              <a:ea typeface="Arial"/>
              <a:cs typeface="Arial"/>
              <a:sym typeface="Arial"/>
            </a:endParaRPr>
          </a:p>
          <a:p>
            <a:pPr indent="0" lvl="0" marL="0" marR="0" rtl="0" algn="l">
              <a:lnSpc>
                <a:spcPct val="167000"/>
              </a:lnSpc>
              <a:spcBef>
                <a:spcPts val="2300"/>
              </a:spcBef>
              <a:spcAft>
                <a:spcPts val="0"/>
              </a:spcAft>
              <a:buClr>
                <a:schemeClr val="dk1"/>
              </a:buClr>
              <a:buSzPct val="81481"/>
              <a:buFont typeface="Arial"/>
              <a:buNone/>
            </a:pPr>
            <a:r>
              <a:t/>
            </a:r>
            <a:endParaRPr b="0" i="0" sz="1350" u="none" cap="none" strike="noStrike">
              <a:solidFill>
                <a:srgbClr val="666666"/>
              </a:solidFill>
              <a:highlight>
                <a:srgbClr val="FFFFFF"/>
              </a:highlight>
              <a:latin typeface="Arial"/>
              <a:ea typeface="Arial"/>
              <a:cs typeface="Arial"/>
              <a:sym typeface="Arial"/>
            </a:endParaRPr>
          </a:p>
          <a:p>
            <a:pPr indent="0" lvl="0" marL="0" marR="0" rtl="0" algn="l">
              <a:lnSpc>
                <a:spcPct val="115000"/>
              </a:lnSpc>
              <a:spcBef>
                <a:spcPts val="2000"/>
              </a:spcBef>
              <a:spcAft>
                <a:spcPts val="0"/>
              </a:spcAft>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96" name="Google Shape;96;p6"/>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97" name="Google Shape;97;p6"/>
          <p:cNvSpPr txBox="1"/>
          <p:nvPr/>
        </p:nvSpPr>
        <p:spPr>
          <a:xfrm>
            <a:off x="73125" y="264800"/>
            <a:ext cx="7852200" cy="741900"/>
          </a:xfrm>
          <a:prstGeom prst="rect">
            <a:avLst/>
          </a:prstGeom>
          <a:noFill/>
          <a:ln>
            <a:noFill/>
          </a:ln>
        </p:spPr>
        <p:txBody>
          <a:bodyPr anchorCtr="0" anchor="t" bIns="91425" lIns="91425" spcFirstLastPara="1" rIns="91425" wrap="square" tIns="91425">
            <a:spAutoFit/>
          </a:bodyPr>
          <a:lstStyle/>
          <a:p>
            <a:pPr indent="0" lvl="0" marL="0" marR="0" rtl="0" algn="l">
              <a:lnSpc>
                <a:spcPct val="140000"/>
              </a:lnSpc>
              <a:spcBef>
                <a:spcPts val="0"/>
              </a:spcBef>
              <a:spcAft>
                <a:spcPts val="0"/>
              </a:spcAft>
              <a:buClr>
                <a:schemeClr val="dk1"/>
              </a:buClr>
              <a:buSzPts val="1100"/>
              <a:buFont typeface="Arial"/>
              <a:buNone/>
            </a:pPr>
            <a:r>
              <a:rPr b="1" i="0" lang="en" sz="1800" u="none" cap="none" strike="noStrike">
                <a:solidFill>
                  <a:schemeClr val="dk1"/>
                </a:solidFill>
                <a:highlight>
                  <a:srgbClr val="FFFFFF"/>
                </a:highlight>
                <a:latin typeface="Arial"/>
                <a:ea typeface="Arial"/>
                <a:cs typeface="Arial"/>
                <a:sym typeface="Arial"/>
              </a:rPr>
              <a:t>Why is the CIA triad important?</a:t>
            </a:r>
            <a:endParaRPr b="1" i="0" sz="18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
        <p:nvSpPr>
          <p:cNvPr id="98" name="Google Shape;98;p6"/>
          <p:cNvSpPr txBox="1"/>
          <p:nvPr/>
        </p:nvSpPr>
        <p:spPr>
          <a:xfrm>
            <a:off x="158075" y="859375"/>
            <a:ext cx="8342100" cy="2143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600"/>
              </a:spcBef>
              <a:spcAft>
                <a:spcPts val="0"/>
              </a:spcAft>
              <a:buClr>
                <a:schemeClr val="dk1"/>
              </a:buClr>
              <a:buSzPts val="1100"/>
              <a:buFont typeface="Arial"/>
              <a:buNone/>
            </a:pPr>
            <a:r>
              <a:rPr b="0" i="0" lang="en" sz="1400" u="none" cap="none" strike="noStrike">
                <a:solidFill>
                  <a:schemeClr val="dk1"/>
                </a:solidFill>
                <a:highlight>
                  <a:srgbClr val="FFFFFF"/>
                </a:highlight>
                <a:latin typeface="Arial"/>
                <a:ea typeface="Arial"/>
                <a:cs typeface="Arial"/>
                <a:sym typeface="Arial"/>
              </a:rPr>
              <a:t>Each letter in the CIA triad represents a foundational principle in cybersecurity. The importance of the security model speaks for itself: Confidentiality, integrity and availability are considered the three most important concepts in infosec.</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2000"/>
              </a:spcBef>
              <a:spcAft>
                <a:spcPts val="2000"/>
              </a:spcAft>
              <a:buClr>
                <a:schemeClr val="dk1"/>
              </a:buClr>
              <a:buSzPts val="1100"/>
              <a:buFont typeface="Arial"/>
              <a:buNone/>
            </a:pPr>
            <a:r>
              <a:rPr b="0" i="0" lang="en" sz="1400" u="none" cap="none" strike="noStrike">
                <a:solidFill>
                  <a:schemeClr val="dk1"/>
                </a:solidFill>
                <a:highlight>
                  <a:srgbClr val="FFFFFF"/>
                </a:highlight>
                <a:latin typeface="Arial"/>
                <a:ea typeface="Arial"/>
                <a:cs typeface="Arial"/>
                <a:sym typeface="Arial"/>
              </a:rPr>
              <a:t>Considering these three principles together within the triad framework guides the development of security policies for organizations. When evaluating needs and use cases for potential new products and technologies, the triad helps organizations ask focused questions about how value is being provided in those three key areas</a:t>
            </a:r>
            <a:endParaRPr b="0" i="0" sz="14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04" name="Google Shape;104;p7"/>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05" name="Google Shape;105;p7"/>
          <p:cNvSpPr txBox="1"/>
          <p:nvPr/>
        </p:nvSpPr>
        <p:spPr>
          <a:xfrm>
            <a:off x="150450" y="802025"/>
            <a:ext cx="8843100" cy="39072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b="1" i="0" lang="en" sz="1700" u="none" cap="none" strike="noStrike">
                <a:solidFill>
                  <a:schemeClr val="dk1"/>
                </a:solidFill>
                <a:highlight>
                  <a:srgbClr val="FFFFFF"/>
                </a:highlight>
                <a:latin typeface="Arial"/>
                <a:ea typeface="Arial"/>
                <a:cs typeface="Arial"/>
                <a:sym typeface="Arial"/>
              </a:rPr>
              <a:t>Confidentiality</a:t>
            </a:r>
            <a:endParaRPr b="1" i="0" sz="1700" u="none" cap="none" strike="noStrike">
              <a:solidFill>
                <a:schemeClr val="dk1"/>
              </a:solidFill>
              <a:highlight>
                <a:srgbClr val="FFFFFF"/>
              </a:highlight>
              <a:latin typeface="Arial"/>
              <a:ea typeface="Arial"/>
              <a:cs typeface="Arial"/>
              <a:sym typeface="Arial"/>
            </a:endParaRPr>
          </a:p>
          <a:p>
            <a:pPr indent="0" lvl="0" marL="0" marR="0" rtl="0" algn="just">
              <a:lnSpc>
                <a:spcPct val="150000"/>
              </a:lnSpc>
              <a:spcBef>
                <a:spcPts val="0"/>
              </a:spcBef>
              <a:spcAft>
                <a:spcPts val="800"/>
              </a:spcAft>
              <a:buClr>
                <a:schemeClr val="dk1"/>
              </a:buClr>
              <a:buSzPts val="1100"/>
              <a:buFont typeface="Arial"/>
              <a:buNone/>
            </a:pPr>
            <a:r>
              <a:rPr b="0" i="0" lang="en" sz="1400" u="none" cap="none" strike="noStrike">
                <a:solidFill>
                  <a:schemeClr val="dk1"/>
                </a:solidFill>
                <a:highlight>
                  <a:srgbClr val="FFFFFF"/>
                </a:highlight>
                <a:latin typeface="Arial"/>
                <a:ea typeface="Arial"/>
                <a:cs typeface="Arial"/>
                <a:sym typeface="Arial"/>
              </a:rPr>
              <a:t>Confidentiality means that only authorized individuals/systems can view sensitive or classified information. The data being sent over the network should not be accessed by unauthorized individuals. The attacker may try to capture the data using different tools available on the Internet and gain access to your information. A primary way to avoid this is to use encryption techniques to safeguard your data so that even if the attacker gains access to your data, he/she will not be able to decrypt it. Encryption standards include </a:t>
            </a:r>
            <a:r>
              <a:rPr b="1" i="0" lang="en" sz="1400" u="none" cap="none" strike="noStrike">
                <a:solidFill>
                  <a:schemeClr val="dk1"/>
                </a:solidFill>
                <a:highlight>
                  <a:srgbClr val="FFFFFF"/>
                </a:highlight>
                <a:latin typeface="Arial"/>
                <a:ea typeface="Arial"/>
                <a:cs typeface="Arial"/>
                <a:sym typeface="Arial"/>
              </a:rPr>
              <a:t>AES</a:t>
            </a:r>
            <a:r>
              <a:rPr b="0" i="0" lang="en" sz="1400" u="none" cap="none" strike="noStrike">
                <a:solidFill>
                  <a:schemeClr val="dk1"/>
                </a:solidFill>
                <a:highlight>
                  <a:srgbClr val="FFFFFF"/>
                </a:highlight>
                <a:latin typeface="Arial"/>
                <a:ea typeface="Arial"/>
                <a:cs typeface="Arial"/>
                <a:sym typeface="Arial"/>
              </a:rPr>
              <a:t>(Advanced Encryption Standard) and </a:t>
            </a:r>
            <a:r>
              <a:rPr b="1" i="0" lang="en" sz="1400" u="none" cap="none" strike="noStrike">
                <a:solidFill>
                  <a:schemeClr val="dk1"/>
                </a:solidFill>
                <a:highlight>
                  <a:srgbClr val="FFFFFF"/>
                </a:highlight>
                <a:latin typeface="Arial"/>
                <a:ea typeface="Arial"/>
                <a:cs typeface="Arial"/>
                <a:sym typeface="Arial"/>
              </a:rPr>
              <a:t>DES</a:t>
            </a:r>
            <a:r>
              <a:rPr b="0" i="0" lang="en" sz="1400" u="none" cap="none" strike="noStrike">
                <a:solidFill>
                  <a:schemeClr val="dk1"/>
                </a:solidFill>
                <a:highlight>
                  <a:srgbClr val="FFFFFF"/>
                </a:highlight>
                <a:latin typeface="Arial"/>
                <a:ea typeface="Arial"/>
                <a:cs typeface="Arial"/>
                <a:sym typeface="Arial"/>
              </a:rPr>
              <a:t> (Data Encryption Standard). Another way to protect your data is through a VPN tunnel. VPN stands for Virtual Private Network and helps the data to move securely over the network.</a:t>
            </a:r>
            <a:endParaRPr b="0" i="0" sz="1400" u="none" cap="none" strike="noStrike">
              <a:solidFill>
                <a:schemeClr val="dk1"/>
              </a:solidFill>
              <a:highlight>
                <a:srgbClr val="FFFFFF"/>
              </a:highlight>
              <a:latin typeface="Arial"/>
              <a:ea typeface="Arial"/>
              <a:cs typeface="Arial"/>
              <a:sym typeface="Arial"/>
            </a:endParaRPr>
          </a:p>
        </p:txBody>
      </p:sp>
      <p:sp>
        <p:nvSpPr>
          <p:cNvPr id="106" name="Google Shape;106;p7"/>
          <p:cNvSpPr txBox="1"/>
          <p:nvPr/>
        </p:nvSpPr>
        <p:spPr>
          <a:xfrm>
            <a:off x="101550" y="191550"/>
            <a:ext cx="8748600" cy="775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i="0" lang="en" sz="1800" u="none" cap="none" strike="noStrike">
                <a:solidFill>
                  <a:schemeClr val="dk1"/>
                </a:solidFill>
                <a:highlight>
                  <a:srgbClr val="FFFFFF"/>
                </a:highlight>
                <a:latin typeface="Arial"/>
                <a:ea typeface="Arial"/>
                <a:cs typeface="Arial"/>
                <a:sym typeface="Arial"/>
              </a:rPr>
              <a:t>These are the objectives that should be kept in mind while securing a network. </a:t>
            </a:r>
            <a:endParaRPr b="1" i="0" sz="18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8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8"/>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12" name="Google Shape;112;p8"/>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13" name="Google Shape;113;p8"/>
          <p:cNvSpPr txBox="1"/>
          <p:nvPr/>
        </p:nvSpPr>
        <p:spPr>
          <a:xfrm>
            <a:off x="150450" y="802025"/>
            <a:ext cx="8843100" cy="39072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700"/>
              <a:buFont typeface="Arial"/>
              <a:buNone/>
            </a:pPr>
            <a:r>
              <a:rPr b="1" i="0" lang="en" sz="1700" u="none" cap="none" strike="noStrike">
                <a:solidFill>
                  <a:schemeClr val="dk1"/>
                </a:solidFill>
                <a:highlight>
                  <a:srgbClr val="FFFFFF"/>
                </a:highlight>
                <a:latin typeface="Arial"/>
                <a:ea typeface="Arial"/>
                <a:cs typeface="Arial"/>
                <a:sym typeface="Arial"/>
              </a:rPr>
              <a:t>Confidentiality</a:t>
            </a:r>
            <a:endParaRPr b="1" i="0" sz="1700" u="none" cap="none" strike="noStrike">
              <a:solidFill>
                <a:schemeClr val="dk1"/>
              </a:solidFill>
              <a:highlight>
                <a:srgbClr val="FFFFFF"/>
              </a:highlight>
              <a:latin typeface="Arial"/>
              <a:ea typeface="Arial"/>
              <a:cs typeface="Arial"/>
              <a:sym typeface="Arial"/>
            </a:endParaRPr>
          </a:p>
          <a:p>
            <a:pPr indent="0" lvl="0" marL="0" marR="0" rtl="0" algn="just">
              <a:lnSpc>
                <a:spcPct val="150000"/>
              </a:lnSpc>
              <a:spcBef>
                <a:spcPts val="0"/>
              </a:spcBef>
              <a:spcAft>
                <a:spcPts val="80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p:txBody>
      </p:sp>
      <p:sp>
        <p:nvSpPr>
          <p:cNvPr id="114" name="Google Shape;114;p8"/>
          <p:cNvSpPr txBox="1"/>
          <p:nvPr/>
        </p:nvSpPr>
        <p:spPr>
          <a:xfrm>
            <a:off x="101550" y="191550"/>
            <a:ext cx="8748600" cy="775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i="0" lang="en" sz="1800" u="none" cap="none" strike="noStrike">
                <a:solidFill>
                  <a:schemeClr val="dk1"/>
                </a:solidFill>
                <a:highlight>
                  <a:srgbClr val="FFFFFF"/>
                </a:highlight>
                <a:latin typeface="Arial"/>
                <a:ea typeface="Arial"/>
                <a:cs typeface="Arial"/>
                <a:sym typeface="Arial"/>
              </a:rPr>
              <a:t>These are the objectives that should be kept in mind while securing a network. </a:t>
            </a:r>
            <a:endParaRPr b="1" i="0" sz="18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8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115" name="Google Shape;115;p8"/>
          <p:cNvPicPr preferRelativeResize="0"/>
          <p:nvPr/>
        </p:nvPicPr>
        <p:blipFill rotWithShape="1">
          <a:blip r:embed="rId5">
            <a:alphaModFix/>
          </a:blip>
          <a:srcRect b="0" l="0" r="0" t="0"/>
          <a:stretch/>
        </p:blipFill>
        <p:spPr>
          <a:xfrm>
            <a:off x="1846875" y="1054200"/>
            <a:ext cx="5663100" cy="3590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9"/>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21" name="Google Shape;121;p9"/>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22" name="Google Shape;122;p9"/>
          <p:cNvSpPr txBox="1"/>
          <p:nvPr/>
        </p:nvSpPr>
        <p:spPr>
          <a:xfrm>
            <a:off x="150450" y="632875"/>
            <a:ext cx="8843100" cy="4076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800"/>
              <a:buFont typeface="Arial"/>
              <a:buNone/>
            </a:pPr>
            <a:r>
              <a:rPr b="1" i="0" lang="en" sz="1800" u="none" cap="none" strike="noStrike">
                <a:solidFill>
                  <a:schemeClr val="dk1"/>
                </a:solidFill>
                <a:highlight>
                  <a:srgbClr val="FFFFFF"/>
                </a:highlight>
                <a:latin typeface="Nunito"/>
                <a:ea typeface="Nunito"/>
                <a:cs typeface="Nunito"/>
                <a:sym typeface="Nunito"/>
              </a:rPr>
              <a:t>Integrity </a:t>
            </a:r>
            <a:endParaRPr b="1" i="0" sz="1800" u="none" cap="none" strike="noStrike">
              <a:solidFill>
                <a:schemeClr val="dk1"/>
              </a:solidFill>
              <a:highlight>
                <a:srgbClr val="FFFFFF"/>
              </a:highlight>
              <a:latin typeface="Nunito"/>
              <a:ea typeface="Nunito"/>
              <a:cs typeface="Nunito"/>
              <a:sym typeface="Nunito"/>
            </a:endParaRPr>
          </a:p>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chemeClr val="dk1"/>
                </a:solidFill>
                <a:highlight>
                  <a:srgbClr val="FFFFFF"/>
                </a:highlight>
                <a:latin typeface="Arial"/>
                <a:ea typeface="Arial"/>
                <a:cs typeface="Arial"/>
                <a:sym typeface="Arial"/>
              </a:rPr>
              <a:t>The next thing to talk about is integrity. Well, the idea here is to make sure that data has not been modified. Corruption of data is a failure to maintain data integrity. To check if our data has been modified or not, we make use of a hash function. </a:t>
            </a:r>
            <a:br>
              <a:rPr b="0" i="0" lang="en" sz="1400" u="none" cap="none" strike="noStrike">
                <a:solidFill>
                  <a:schemeClr val="dk1"/>
                </a:solidFill>
                <a:highlight>
                  <a:srgbClr val="FFFFFF"/>
                </a:highlight>
                <a:latin typeface="Arial"/>
                <a:ea typeface="Arial"/>
                <a:cs typeface="Arial"/>
                <a:sym typeface="Arial"/>
              </a:rPr>
            </a:br>
            <a:r>
              <a:rPr b="0" i="0" lang="en" sz="1400" u="none" cap="none" strike="noStrike">
                <a:solidFill>
                  <a:schemeClr val="dk1"/>
                </a:solidFill>
                <a:highlight>
                  <a:srgbClr val="FFFFFF"/>
                </a:highlight>
                <a:latin typeface="Arial"/>
                <a:ea typeface="Arial"/>
                <a:cs typeface="Arial"/>
                <a:sym typeface="Arial"/>
              </a:rPr>
              <a:t>We have two common types: SHA (Secure Hash Algorithm) and MD5(Message Direct 5). Now MD5 is a 128-bit hash and SHA is a 160-bit hash if we’re using SHA-1. There are also other SHA methods that we could use like SHA-0, SHA-2, and SHA-3.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50000"/>
              </a:lnSpc>
              <a:spcBef>
                <a:spcPts val="800"/>
              </a:spcBef>
              <a:spcAft>
                <a:spcPts val="0"/>
              </a:spcAft>
              <a:buClr>
                <a:srgbClr val="000000"/>
              </a:buClr>
              <a:buSzPts val="1400"/>
              <a:buFont typeface="Arial"/>
              <a:buNone/>
            </a:pPr>
            <a:r>
              <a:rPr b="0" i="0" lang="en" sz="1400" u="none" cap="none" strike="noStrike">
                <a:solidFill>
                  <a:schemeClr val="dk1"/>
                </a:solidFill>
                <a:highlight>
                  <a:srgbClr val="FFFFFF"/>
                </a:highlight>
                <a:latin typeface="Arial"/>
                <a:ea typeface="Arial"/>
                <a:cs typeface="Arial"/>
                <a:sym typeface="Arial"/>
              </a:rPr>
              <a:t>Let’s assume Host ‘A’ wants to send data to Host ‘B’ to maintain integrity. A hash function will run over the data and produce an arbitrary hash value </a:t>
            </a:r>
            <a:r>
              <a:rPr b="1" i="0" lang="en" sz="1400" u="none" cap="none" strike="noStrike">
                <a:solidFill>
                  <a:schemeClr val="dk1"/>
                </a:solidFill>
                <a:highlight>
                  <a:srgbClr val="FFFFFF"/>
                </a:highlight>
                <a:latin typeface="Arial"/>
                <a:ea typeface="Arial"/>
                <a:cs typeface="Arial"/>
                <a:sym typeface="Arial"/>
              </a:rPr>
              <a:t>H1</a:t>
            </a:r>
            <a:r>
              <a:rPr b="0" i="0" lang="en" sz="1400" u="none" cap="none" strike="noStrike">
                <a:solidFill>
                  <a:schemeClr val="dk1"/>
                </a:solidFill>
                <a:highlight>
                  <a:srgbClr val="FFFFFF"/>
                </a:highlight>
                <a:latin typeface="Arial"/>
                <a:ea typeface="Arial"/>
                <a:cs typeface="Arial"/>
                <a:sym typeface="Arial"/>
              </a:rPr>
              <a:t> which is then attached to the data. When Host ‘B’ receives the packet, it runs the same hash function over the data which gives a hash value of </a:t>
            </a:r>
            <a:r>
              <a:rPr b="1" i="0" lang="en" sz="1400" u="none" cap="none" strike="noStrike">
                <a:solidFill>
                  <a:schemeClr val="dk1"/>
                </a:solidFill>
                <a:highlight>
                  <a:srgbClr val="FFFFFF"/>
                </a:highlight>
                <a:latin typeface="Arial"/>
                <a:ea typeface="Arial"/>
                <a:cs typeface="Arial"/>
                <a:sym typeface="Arial"/>
              </a:rPr>
              <a:t>H2</a:t>
            </a:r>
            <a:r>
              <a:rPr b="0" i="0" lang="en" sz="1400" u="none" cap="none" strike="noStrike">
                <a:solidFill>
                  <a:schemeClr val="dk1"/>
                </a:solidFill>
                <a:highlight>
                  <a:srgbClr val="FFFFFF"/>
                </a:highlight>
                <a:latin typeface="Arial"/>
                <a:ea typeface="Arial"/>
                <a:cs typeface="Arial"/>
                <a:sym typeface="Arial"/>
              </a:rPr>
              <a:t>. Now, if </a:t>
            </a:r>
            <a:r>
              <a:rPr b="1" i="0" lang="en" sz="1400" u="none" cap="none" strike="noStrike">
                <a:solidFill>
                  <a:schemeClr val="dk1"/>
                </a:solidFill>
                <a:highlight>
                  <a:srgbClr val="FFFFFF"/>
                </a:highlight>
                <a:latin typeface="Arial"/>
                <a:ea typeface="Arial"/>
                <a:cs typeface="Arial"/>
                <a:sym typeface="Arial"/>
              </a:rPr>
              <a:t>H1 = H2</a:t>
            </a:r>
            <a:r>
              <a:rPr b="0" i="0" lang="en" sz="1400" u="none" cap="none" strike="noStrike">
                <a:solidFill>
                  <a:schemeClr val="dk1"/>
                </a:solidFill>
                <a:highlight>
                  <a:srgbClr val="FFFFFF"/>
                </a:highlight>
                <a:latin typeface="Arial"/>
                <a:ea typeface="Arial"/>
                <a:cs typeface="Arial"/>
                <a:sym typeface="Arial"/>
              </a:rPr>
              <a:t>, this means that the data’s integrity has been maintained and the contents were not modified.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50000"/>
              </a:lnSpc>
              <a:spcBef>
                <a:spcPts val="800"/>
              </a:spcBef>
              <a:spcAft>
                <a:spcPts val="80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p:txBody>
      </p:sp>
      <p:sp>
        <p:nvSpPr>
          <p:cNvPr id="123" name="Google Shape;123;p9"/>
          <p:cNvSpPr txBox="1"/>
          <p:nvPr/>
        </p:nvSpPr>
        <p:spPr>
          <a:xfrm>
            <a:off x="101550" y="191550"/>
            <a:ext cx="8748600" cy="775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i="0" lang="en" sz="1800" u="none" cap="none" strike="noStrike">
                <a:solidFill>
                  <a:schemeClr val="dk1"/>
                </a:solidFill>
                <a:highlight>
                  <a:srgbClr val="FFFFFF"/>
                </a:highlight>
                <a:latin typeface="Arial"/>
                <a:ea typeface="Arial"/>
                <a:cs typeface="Arial"/>
                <a:sym typeface="Arial"/>
              </a:rPr>
              <a:t>These are the objectives that should be kept in mind while securing a network. </a:t>
            </a:r>
            <a:endParaRPr b="1" i="0" sz="18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8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