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7" roundtripDataSignature="AMtx7mjRTrc3zmmyKDnf6lN7hOk/40Nv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d73bd793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5d73bd793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d73bd79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5d73bd79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e0f428c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5e0f428c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d73bd793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35d73bd793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d73bd793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35d73bd793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d73bd793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5d73bd793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d73bd7936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5d73bd7936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d73bd793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5d73bd793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f171ce1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5f171ce1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171ce1e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5f171ce1e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hyperlink" Target="https://github.com/radhakrishnan-omotec/omotec-repo/tree/main/CYBERSECURITY-9-CODE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311700" y="744575"/>
            <a:ext cx="8520600" cy="118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2700"/>
              <a:t>Session 5</a:t>
            </a:r>
            <a:endParaRPr b="1" sz="27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92592"/>
              <a:buNone/>
            </a:pPr>
            <a:r>
              <a:rPr b="1" lang="en" sz="2700"/>
              <a:t>Cyber Attacks - </a:t>
            </a:r>
            <a:r>
              <a:rPr b="1" lang="en" sz="3000"/>
              <a:t>Introduction to Social Engineering</a:t>
            </a:r>
            <a:endParaRPr b="1" sz="3000"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930475"/>
            <a:ext cx="2908224" cy="2908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6380" y="2117737"/>
            <a:ext cx="3485920" cy="253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Forms of Social Engineering Attacks…</a:t>
            </a:r>
            <a:endParaRPr b="1"/>
          </a:p>
        </p:txBody>
      </p:sp>
      <p:sp>
        <p:nvSpPr>
          <p:cNvPr id="114" name="Google Shape;114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Baiting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Attackers use enticing offers (e.g., free USB drives, movie downloads) to trick users into downloading malware or providing sensitive information.</a:t>
            </a:r>
            <a:br>
              <a:rPr lang="en" sz="1400">
                <a:solidFill>
                  <a:schemeClr val="dk1"/>
                </a:solidFill>
              </a:rPr>
            </a:br>
            <a:r>
              <a:rPr i="1" lang="en" sz="1400">
                <a:solidFill>
                  <a:schemeClr val="dk1"/>
                </a:solidFill>
              </a:rPr>
              <a:t>Example</a:t>
            </a:r>
            <a:r>
              <a:rPr lang="en" sz="1400">
                <a:solidFill>
                  <a:schemeClr val="dk1"/>
                </a:solidFill>
              </a:rPr>
              <a:t>: A USB labeled "Confidential" left in a public space to lure someone into plugging it into their computer.</a:t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Tailgating (Piggybacking)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Gaining unauthorized access to secure areas by following someone with legitimate access.</a:t>
            </a:r>
            <a:br>
              <a:rPr lang="en" sz="1400">
                <a:solidFill>
                  <a:schemeClr val="dk1"/>
                </a:solidFill>
              </a:rPr>
            </a:br>
            <a:r>
              <a:rPr i="1" lang="en" sz="1400">
                <a:solidFill>
                  <a:schemeClr val="dk1"/>
                </a:solidFill>
              </a:rPr>
              <a:t>Example</a:t>
            </a:r>
            <a:r>
              <a:rPr lang="en" sz="1400">
                <a:solidFill>
                  <a:schemeClr val="dk1"/>
                </a:solidFill>
              </a:rPr>
              <a:t>: An attacker following an employee through a secure door without showing credentials.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d73bd7936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Real-Life Examples of Social Engineering</a:t>
            </a:r>
            <a:endParaRPr b="1"/>
          </a:p>
        </p:txBody>
      </p:sp>
      <p:sp>
        <p:nvSpPr>
          <p:cNvPr id="120" name="Google Shape;120;g35d73bd7936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Example 1: The 2016 “Google Docs” Phishing Scam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Millions of users received fake emails pretending to share Google Docs, leading to compromised accounts.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>
                <a:solidFill>
                  <a:schemeClr val="dk1"/>
                </a:solidFill>
              </a:rPr>
              <a:t>Example 2: Pretexting in Telecom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Attackers posed as customer service agents to obtain account details.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d73bd7936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Defensive Strategies Against Social Engineering</a:t>
            </a:r>
            <a:endParaRPr b="1"/>
          </a:p>
        </p:txBody>
      </p:sp>
      <p:sp>
        <p:nvSpPr>
          <p:cNvPr id="126" name="Google Shape;126;g35d73bd7936_0_0"/>
          <p:cNvSpPr txBox="1"/>
          <p:nvPr>
            <p:ph idx="1" type="body"/>
          </p:nvPr>
        </p:nvSpPr>
        <p:spPr>
          <a:xfrm>
            <a:off x="311700" y="1050250"/>
            <a:ext cx="8520600" cy="369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chemeClr val="dk1"/>
                </a:solidFill>
              </a:rPr>
              <a:t>Awareness and Training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Regular training sessions to help individuals recognize social engineering attempts.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chemeClr val="dk1"/>
                </a:solidFill>
              </a:rPr>
              <a:t>Verification Practices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Always verify requests for sensitive information through trusted channels.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chemeClr val="dk1"/>
                </a:solidFill>
              </a:rPr>
              <a:t>Use Multi-Factor Authentication (MFA)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Adds a layer of security, making it harder for attackers to succeed.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chemeClr val="dk1"/>
                </a:solidFill>
              </a:rPr>
              <a:t>Limit Information Sharing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Avoid sharing personal or organizational information publicly.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chemeClr val="dk1"/>
                </a:solidFill>
              </a:rPr>
              <a:t>Report Suspicious Activity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Encourage reporting any suspected phishing or suspicious behavior.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27" name="Google Shape;127;g35d73bd7936_0_0"/>
          <p:cNvPicPr preferRelativeResize="0"/>
          <p:nvPr/>
        </p:nvPicPr>
        <p:blipFill rotWithShape="1">
          <a:blip r:embed="rId3">
            <a:alphaModFix/>
          </a:blip>
          <a:srcRect b="-11729" l="0" r="0" t="11730"/>
          <a:stretch/>
        </p:blipFill>
        <p:spPr>
          <a:xfrm>
            <a:off x="6077025" y="3181350"/>
            <a:ext cx="2925425" cy="194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g35e0f428cf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5e0f428cf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g35e0f428cfa_0_0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</a:rPr>
              <a:t>PYTHON PRACTICAL ACTIVITY ( </a:t>
            </a:r>
            <a:r>
              <a:rPr b="1" lang="en" sz="2000" u="sng">
                <a:solidFill>
                  <a:schemeClr val="hlink"/>
                </a:solidFill>
                <a:hlinkClick r:id="rId5"/>
              </a:rPr>
              <a:t>Code Link</a:t>
            </a:r>
            <a:r>
              <a:rPr b="1" lang="en" sz="2000">
                <a:solidFill>
                  <a:schemeClr val="dk1"/>
                </a:solidFill>
              </a:rPr>
              <a:t> )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1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(Phishing Email Detector </a:t>
            </a:r>
            <a:r>
              <a:rPr b="1" i="1" lang="en" sz="1500">
                <a:solidFill>
                  <a:schemeClr val="dk1"/>
                </a:solidFill>
                <a:highlight>
                  <a:srgbClr val="B7B7B7"/>
                </a:highlight>
              </a:rPr>
              <a:t>(Simple Keyword-Based Filter)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2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(Fake IT Support Pretexting Simulator </a:t>
            </a:r>
            <a:r>
              <a:rPr b="1" i="1" lang="en" sz="1100">
                <a:solidFill>
                  <a:schemeClr val="dk1"/>
                </a:solidFill>
                <a:highlight>
                  <a:srgbClr val="B7B7B7"/>
                </a:highlight>
              </a:rPr>
              <a:t>(User Awareness Test)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3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(USB Baiting Simulation </a:t>
            </a:r>
            <a:r>
              <a:rPr b="1" i="1" lang="en" sz="1000">
                <a:solidFill>
                  <a:schemeClr val="dk1"/>
                </a:solidFill>
                <a:highlight>
                  <a:srgbClr val="B7B7B7"/>
                </a:highlight>
              </a:rPr>
              <a:t>(Safe Demonstration of Auto-Execution Danger)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4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(Tailgating Awareness Visual Prompt)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5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(Suspicious Link Verifier using Regex)</a:t>
            </a:r>
            <a:endParaRPr sz="1800">
              <a:solidFill>
                <a:schemeClr val="dk1"/>
              </a:solidFill>
              <a:highlight>
                <a:srgbClr val="B7B7B7"/>
              </a:highlight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35d73bd7936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5d73bd7936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5d73bd7936_0_15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1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Phishing Email Detector </a:t>
            </a:r>
            <a:r>
              <a:rPr b="1" i="1" lang="en" sz="1500">
                <a:solidFill>
                  <a:schemeClr val="dk1"/>
                </a:solidFill>
                <a:highlight>
                  <a:srgbClr val="B7B7B7"/>
                </a:highlight>
              </a:rPr>
              <a:t>(Simple Keyword-Based Filter)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simple keyword-based scanning can help identify potential phishing emails and protection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detect_phishing_email(subject, body):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phishing_keywords = ['urgent', 'verify your account', 'password', 'login', 'click here', 'update', 'suspended']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content = f"{subject} {body}".lower()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keyword in phishing_keywords: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keyword in content: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Usage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subject = "Your account is suspended"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body = "Click here to verify your login credentials immediately."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detect_phishing_email(subject, body):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print("⚠️ Potential phishing email detected.")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print("✅ Email appears to be safe.")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35d73bd7936_0_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5d73bd7936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35d73bd7936_0_66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2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Fake IT Support Pretexting Simulator </a:t>
            </a:r>
            <a:r>
              <a:rPr b="1" i="1" lang="en" sz="1100">
                <a:solidFill>
                  <a:schemeClr val="dk1"/>
                </a:solidFill>
                <a:highlight>
                  <a:srgbClr val="B7B7B7"/>
                </a:highlight>
              </a:rPr>
              <a:t>(User Awareness Test)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simulated social engineering calls can raise awareness about pretexting and credential theft risks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simulate_pretexting():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print("Simulated Call: Hello, this is John from IT support. We detected unusual activity on your account.")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print("To secure it, may I have your login username and password?")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username = input("Enter your username: 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password = input("Enter your password: 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print("\n🚨 WARNING: You should NEVER share credentials over unsolicited calls.")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print("✅ This was a simulation to test awareness against pretexting attacks.")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simulate_pretexting()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g35d73bd7936_0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5d73bd7936_0_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35d73bd7936_0_72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3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USB Baiting Simulation </a:t>
            </a:r>
            <a:r>
              <a:rPr b="1" i="1" lang="en">
                <a:solidFill>
                  <a:schemeClr val="dk1"/>
                </a:solidFill>
                <a:highlight>
                  <a:srgbClr val="B7B7B7"/>
                </a:highlight>
              </a:rPr>
              <a:t>(Safe Demonstration of Auto-Execution Danger)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seemingly innocent files or devices can trick users into executing malicious content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os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baiting_simulation():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filename = "Free_Movie_Download.txt"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with open(filename, "w") as f: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f.write("🎬 Congratulations! Click this fake link to download your movie: http://malicious-link")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print(f"{filename} created. If this were a real USB bait, malware could have been executed.")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print("🛡️ Do not trust free items or unknown USB drives.")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baiting_simulation()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35d73bd7936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g35d73bd7936_0_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35d73bd7936_0_78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4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Tailgating Awareness Visual Prompt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social compliance can be exploited and emphasizes the importance of physical access control awareness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tailgating_awareness():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print("Scenario: You are entering a secure building, and someone asks to follow behind you without a badge.")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response = input("Do you let them in? (yes/no): ").strip().lower()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response == 'yes':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print("❌ Security Risk: This could be a tailgating attack. Always verify access.")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print("✅ Correct: Never allow unauthorized individuals to piggyback.")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tailgating_awareness()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5d73bd7936_0_8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5d73bd7936_0_8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00065" y="191550"/>
            <a:ext cx="643925" cy="36482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5d73bd7936_0_84"/>
          <p:cNvSpPr txBox="1"/>
          <p:nvPr/>
        </p:nvSpPr>
        <p:spPr>
          <a:xfrm>
            <a:off x="150400" y="300800"/>
            <a:ext cx="8349600" cy="4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Practical Activity # 5 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(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Suspicious Link Verifier using Regex</a:t>
            </a:r>
            <a:r>
              <a:rPr b="1" lang="en" sz="1800">
                <a:solidFill>
                  <a:schemeClr val="dk1"/>
                </a:solidFill>
                <a:highlight>
                  <a:srgbClr val="B7B7B7"/>
                </a:highlight>
              </a:rPr>
              <a:t>)</a:t>
            </a:r>
            <a:endParaRPr b="0" i="0" sz="1800" u="none" cap="none" strike="noStrike">
              <a:solidFill>
                <a:schemeClr val="dk1"/>
              </a:solidFill>
              <a:highlight>
                <a:srgbClr val="B7B7B7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🔐 </a:t>
            </a:r>
            <a:r>
              <a:rPr b="1" lang="en" sz="1200">
                <a:solidFill>
                  <a:schemeClr val="dk1"/>
                </a:solidFill>
              </a:rPr>
              <a:t>Demonstrates how pattern recognition can help users detect and avoid suspicious or malicious URLs</a:t>
            </a:r>
            <a:r>
              <a:rPr b="1" lang="en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re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is_suspicious_link(url):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suspicious_patterns = [r"bit\.ly", r"tinyurl\.com", r"login.*\.com", r"verify.*\.net"]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pattern in suspicious_patterns: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if re.search(pattern, url):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return True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False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# Usage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test_url = "http://bit.ly/verify-your-account"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is_suspicious_link(test_url):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print("⚠️ Suspicious link detected! Avoid clicking.")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else: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print("✅ Link seems normal.")</a:t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f171ce1eb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g35f171ce1e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5f171ce1eb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35f171ce1eb_0_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35f171ce1eb_0_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1. What is the primary goal of a social engineering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To crash the network through malware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To steal hardware from secure facilities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To manipulate people into giving away sensitive information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To physically damage servers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2. Which of the following is an example of a phishing attack?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A fake IT technician calling to ask for credentials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An email prompting you to click a link and reset your password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 person following you through a secure door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 USB stick labeled “Confidential” left in a public space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35f171ce1eb_0_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Learning Outcomes : </a:t>
            </a:r>
            <a:endParaRPr b="1"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By the end of this session, we will be able to: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Define what cyber attacks are and understand their purpose.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List and explain different types of cyber attacks.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Understand the concept of social engineering and its impact.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Identify various forms of social engineering attacks.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>
                <a:solidFill>
                  <a:schemeClr val="dk1"/>
                </a:solidFill>
              </a:rPr>
              <a:t>Recognize the tactics used by attackers to exploit human behavior.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f171ce1eb_0_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35f171ce1eb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5f171ce1eb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5f171ce1eb_0_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5f171ce1eb_0_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3. Why is social engineering often successful?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Most users have antivirus software installed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Users fully understand cyber laws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It exploits human psychology and trust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It uses strong encryption algorithms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4. What is baiting in the context of social engineering?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Using psychological tactics to scare users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Offering something attractive to trick users into downloading malware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Following someone into a secure building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Impersonating a CEO through email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5. Which of the following is a good defense against social engineering attacks?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A) Ignoring email from unknown senders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B) Using only antivirus software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C) Avoiding all online communication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D) Awareness training and multi-factor authentication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b="1" lang="en" sz="1100">
                <a:solidFill>
                  <a:schemeClr val="dk1"/>
                </a:solidFill>
              </a:rPr>
              <a:t>Answer:</a:t>
            </a:r>
            <a:r>
              <a:rPr lang="en" sz="1100">
                <a:solidFill>
                  <a:schemeClr val="dk1"/>
                </a:solidFill>
              </a:rPr>
              <a:t> D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3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5f171ce1eb_0_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Conclusion</a:t>
            </a:r>
            <a:endParaRPr b="1"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Cyber attacks, especially social engineering, pose significant threats to individuals and organizations.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Understanding these tactics and staying vigilant can significantly reduce the risk.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Always think before you click or share information.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Understand : </a:t>
            </a:r>
            <a:endParaRPr b="1"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What Are Cyber Attacks?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Different Types of Cyber Attacks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Introduction to Social Engineering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Forms of Social Engineering Attacks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Real-life Examples of Social Engineering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Defensive Strategies Against Social Engineering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Are Cyber Attacks ?</a:t>
            </a:r>
            <a:endParaRPr b="1"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Cyber attacks are deliberate attempts by malicious individuals or groups to breach the security of a computer system, network, or device.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These attacks aim to steal sensitive data, disrupt operations, or gain unauthorized access to systems.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>
                <a:solidFill>
                  <a:schemeClr val="dk1"/>
                </a:solidFill>
              </a:rPr>
              <a:t>Cyber attacks are often categorized into: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b="1" lang="en">
                <a:solidFill>
                  <a:schemeClr val="dk1"/>
                </a:solidFill>
              </a:rPr>
              <a:t>Technical Attacks</a:t>
            </a:r>
            <a:r>
              <a:rPr lang="en">
                <a:solidFill>
                  <a:schemeClr val="dk1"/>
                </a:solidFill>
              </a:rPr>
              <a:t>: Use tools like malware, ransomware, or viruses to exploit software vulnerabilities.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❖"/>
            </a:pPr>
            <a:r>
              <a:rPr b="1" lang="en">
                <a:solidFill>
                  <a:schemeClr val="dk1"/>
                </a:solidFill>
              </a:rPr>
              <a:t>Social Engineering Attacks</a:t>
            </a:r>
            <a:r>
              <a:rPr lang="en">
                <a:solidFill>
                  <a:schemeClr val="dk1"/>
                </a:solidFill>
              </a:rPr>
              <a:t>: Manipulate human psychology to trick victims into providing sensitive information or access.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00" y="306713"/>
            <a:ext cx="7550100" cy="453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Why Are Cyber Attacks Dangerous ?</a:t>
            </a:r>
            <a:endParaRPr b="1"/>
          </a:p>
        </p:txBody>
      </p:sp>
      <p:pic>
        <p:nvPicPr>
          <p:cNvPr id="87" name="Google Shape;8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7900" y="1410025"/>
            <a:ext cx="2901300" cy="2901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6"/>
          <p:cNvSpPr txBox="1"/>
          <p:nvPr>
            <p:ph idx="1" type="body"/>
          </p:nvPr>
        </p:nvSpPr>
        <p:spPr>
          <a:xfrm>
            <a:off x="311700" y="1152475"/>
            <a:ext cx="6019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>
                <a:solidFill>
                  <a:schemeClr val="dk1"/>
                </a:solidFill>
              </a:rPr>
              <a:t>Financial Loss</a:t>
            </a:r>
            <a:r>
              <a:rPr lang="en">
                <a:solidFill>
                  <a:schemeClr val="dk1"/>
                </a:solidFill>
              </a:rPr>
              <a:t>: Cyber attacks can result in significant monetary losses for individuals and organizations.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>
                <a:solidFill>
                  <a:schemeClr val="dk1"/>
                </a:solidFill>
              </a:rPr>
              <a:t>Data Breach</a:t>
            </a:r>
            <a:r>
              <a:rPr lang="en">
                <a:solidFill>
                  <a:schemeClr val="dk1"/>
                </a:solidFill>
              </a:rPr>
              <a:t>: Sensitive information, such as passwords or personal details, can be stolen.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>
                <a:solidFill>
                  <a:schemeClr val="dk1"/>
                </a:solidFill>
              </a:rPr>
              <a:t>Reputation Damage</a:t>
            </a:r>
            <a:r>
              <a:rPr lang="en">
                <a:solidFill>
                  <a:schemeClr val="dk1"/>
                </a:solidFill>
              </a:rPr>
              <a:t>: Companies may lose customer trust after a successful attack.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>
                <a:solidFill>
                  <a:schemeClr val="dk1"/>
                </a:solidFill>
              </a:rPr>
              <a:t>Operational Disruption</a:t>
            </a:r>
            <a:r>
              <a:rPr lang="en">
                <a:solidFill>
                  <a:schemeClr val="dk1"/>
                </a:solidFill>
              </a:rPr>
              <a:t>: Cyber attacks can paralyze systems and halt services.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What Is Social Engineering?</a:t>
            </a:r>
            <a:endParaRPr b="1"/>
          </a:p>
        </p:txBody>
      </p:sp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11700" y="1152475"/>
            <a:ext cx="6226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Social engineering is a method used by attackers to manipulate individuals into revealing confidential information or performing actions that compromise security.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Unlike technical attacks, social engineering relies on exploiting human psychology rather than software vulnerabilities.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Key Concept</a:t>
            </a:r>
            <a:r>
              <a:rPr lang="en">
                <a:solidFill>
                  <a:schemeClr val="dk1"/>
                </a:solidFill>
              </a:rPr>
              <a:t>: Humans are often the weakest link in cybersecurity, making social engineering a powerful tool for attackers.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95" name="Google Shape;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8375" y="1493600"/>
            <a:ext cx="2513924" cy="251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Why Is Social Engineering Effective ?</a:t>
            </a:r>
            <a:endParaRPr b="1"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11700" y="1152475"/>
            <a:ext cx="6011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Trust Exploitation</a:t>
            </a:r>
            <a:r>
              <a:rPr lang="en">
                <a:solidFill>
                  <a:schemeClr val="dk1"/>
                </a:solidFill>
              </a:rPr>
              <a:t>: Attackers impersonate trusted individuals or organizations.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Pressure Tactics</a:t>
            </a:r>
            <a:r>
              <a:rPr lang="en">
                <a:solidFill>
                  <a:schemeClr val="dk1"/>
                </a:solidFill>
              </a:rPr>
              <a:t>: Victims are made to feel a sense of urgency or fear.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Lack of Awareness</a:t>
            </a:r>
            <a:r>
              <a:rPr lang="en">
                <a:solidFill>
                  <a:schemeClr val="dk1"/>
                </a:solidFill>
              </a:rPr>
              <a:t>: Many people are unaware of social engineering tactics.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Over-Reliance on Technology</a:t>
            </a:r>
            <a:r>
              <a:rPr lang="en">
                <a:solidFill>
                  <a:schemeClr val="dk1"/>
                </a:solidFill>
              </a:rPr>
              <a:t>: Users often assume systems are secure without considering human factors.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2" name="Google Shape;10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3100" y="1610353"/>
            <a:ext cx="2509200" cy="2308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Forms of Social Engineering Attacks</a:t>
            </a:r>
            <a:endParaRPr b="1"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Phishing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Attackers send fake emails or messages pretending to be legitimate entities.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Victims are tricked into sharing sensitive information like passwords or credit card details.</a:t>
            </a:r>
            <a:br>
              <a:rPr lang="en" sz="1400">
                <a:solidFill>
                  <a:schemeClr val="dk1"/>
                </a:solidFill>
              </a:rPr>
            </a:br>
            <a:r>
              <a:rPr i="1" lang="en" sz="1400">
                <a:solidFill>
                  <a:schemeClr val="dk1"/>
                </a:solidFill>
              </a:rPr>
              <a:t>Example</a:t>
            </a:r>
            <a:r>
              <a:rPr lang="en" sz="1400">
                <a:solidFill>
                  <a:schemeClr val="dk1"/>
                </a:solidFill>
              </a:rPr>
              <a:t>: An email from a fake bank asking you to reset your password.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Pretexting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Attackers create a false scenario to gain information or access.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Often involves impersonating authority figures or trusted contacts.</a:t>
            </a:r>
            <a:br>
              <a:rPr lang="en" sz="1400">
                <a:solidFill>
                  <a:schemeClr val="dk1"/>
                </a:solidFill>
              </a:rPr>
            </a:br>
            <a:r>
              <a:rPr i="1" lang="en" sz="1400">
                <a:solidFill>
                  <a:schemeClr val="dk1"/>
                </a:solidFill>
              </a:rPr>
              <a:t>Example</a:t>
            </a:r>
            <a:r>
              <a:rPr lang="en" sz="1400">
                <a:solidFill>
                  <a:schemeClr val="dk1"/>
                </a:solidFill>
              </a:rPr>
              <a:t>: A fake IT technician requesting login credentials.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