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8" roundtripDataSignature="AMtx7mgeZCcpgQ51wsfNZ5RnLkCKzbhH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f42a8fd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4f42a8fd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e0f1135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5e0f1135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d73e95d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35d73e95d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d73e95da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5d73e95da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d73e95da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35d73e95da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d73e95da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35d73e95da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d73e95da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5d73e95da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166001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35f166001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1660018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35f1660018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s://github.com/radhakrishnan-omotec/omotec-repo/tree/main/CYBERSECURITY-9-COD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311700" y="744575"/>
            <a:ext cx="85206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2700"/>
              <a:t>Session 6</a:t>
            </a:r>
            <a:endParaRPr b="1" sz="2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92592"/>
              <a:buNone/>
            </a:pPr>
            <a:r>
              <a:rPr b="1" lang="en" sz="2700"/>
              <a:t>Cyber Attacks - </a:t>
            </a:r>
            <a:r>
              <a:rPr b="1" lang="en" sz="3000"/>
              <a:t> </a:t>
            </a:r>
            <a:r>
              <a:rPr b="1" lang="en" sz="2555"/>
              <a:t>Rogue Access Points &amp; Data Interception</a:t>
            </a:r>
            <a:endParaRPr b="1" sz="2555"/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218525"/>
            <a:ext cx="4432699" cy="249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0505" y="2218525"/>
            <a:ext cx="3774595" cy="249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Signs of a Rogue Access Point</a:t>
            </a:r>
            <a:endParaRPr b="1"/>
          </a:p>
        </p:txBody>
      </p: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311700" y="1017725"/>
            <a:ext cx="8520600" cy="3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Unusual Network Names (SSIDs)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Slight variations in spelling or capitalization (e.g., “Company WiFi” vs. “CompnyWiFi”).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Slow Network Speeds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Rogue APs often cause slower connections due to data interception processes.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Frequent Disconnections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Users may be disconnected from the legitimate network repeatedly.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Unsecured Connection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No encryption or password requirements.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  <p:pic>
        <p:nvPicPr>
          <p:cNvPr id="123" name="Google Shape;1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4402" y="3329825"/>
            <a:ext cx="2550249" cy="161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Defensive Measures Against Rogue APs</a:t>
            </a:r>
            <a:endParaRPr b="1"/>
          </a:p>
        </p:txBody>
      </p:sp>
      <p:sp>
        <p:nvSpPr>
          <p:cNvPr id="129" name="Google Shape;129;p11"/>
          <p:cNvSpPr txBox="1"/>
          <p:nvPr>
            <p:ph idx="1" type="body"/>
          </p:nvPr>
        </p:nvSpPr>
        <p:spPr>
          <a:xfrm>
            <a:off x="311700" y="1017725"/>
            <a:ext cx="4260300" cy="3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Avoid Public Wi-Fi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Use a personal mobile hotspot whenever possible.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Use Virtual Private Networks (VPNs)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Encrypts data, making it harder to intercept.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Enable Two-Factor Authentication (2FA)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Adds an extra layer of security even if credentials are stolen.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4572000" y="1017725"/>
            <a:ext cx="4260300" cy="3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Verify Network Names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Double-check SSIDs before connecting.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Monitor Connected Devices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Use tools to scan for unauthorized devices in your network.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Educate Yourself and Others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Regular training and awareness to recognize signs of rogue APs and data interception.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Defensive Measures Against Data Interception</a:t>
            </a:r>
            <a:endParaRPr b="1"/>
          </a:p>
        </p:txBody>
      </p:sp>
      <p:sp>
        <p:nvSpPr>
          <p:cNvPr id="136" name="Google Shape;136;p12"/>
          <p:cNvSpPr txBox="1"/>
          <p:nvPr>
            <p:ph idx="1" type="body"/>
          </p:nvPr>
        </p:nvSpPr>
        <p:spPr>
          <a:xfrm>
            <a:off x="311700" y="1017725"/>
            <a:ext cx="6851700" cy="3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Use Secure Connections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Always look for “https://” in the browser.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Update Devices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Keep software and operating systems up to date.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Secure Wi-Fi Networks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Use strong passwords and enable WPA3 encryption on home routers.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f42a8fdd0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Activity</a:t>
            </a:r>
            <a:endParaRPr b="1"/>
          </a:p>
        </p:txBody>
      </p:sp>
      <p:sp>
        <p:nvSpPr>
          <p:cNvPr id="142" name="Google Shape;142;g34f42a8fdd0_0_0"/>
          <p:cNvSpPr txBox="1"/>
          <p:nvPr>
            <p:ph idx="1" type="body"/>
          </p:nvPr>
        </p:nvSpPr>
        <p:spPr>
          <a:xfrm>
            <a:off x="311700" y="1017725"/>
            <a:ext cx="7623300" cy="3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Information falling in wrong hands can have devastating effects on people 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One way to avoid such leak is encryption 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Encrypting data can help us safeguard against people with malicious intent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35e0f1135e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35e0f1135e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35e0f1135e2_0_0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PYTHON PRACTICAL ACTIVITY ( </a:t>
            </a:r>
            <a:r>
              <a:rPr b="1" lang="en" sz="2000" u="sng">
                <a:solidFill>
                  <a:schemeClr val="hlink"/>
                </a:solidFill>
                <a:hlinkClick r:id="rId5"/>
              </a:rPr>
              <a:t>Code Link</a:t>
            </a:r>
            <a:r>
              <a:rPr b="1" lang="en" sz="2000">
                <a:solidFill>
                  <a:schemeClr val="dk1"/>
                </a:solidFill>
              </a:rPr>
              <a:t> )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1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(Rogue Access Point Name Scanner)</a:t>
            </a:r>
            <a:endParaRPr sz="1800">
              <a:solidFill>
                <a:schemeClr val="dk1"/>
              </a:solidFill>
              <a:highlight>
                <a:srgbClr val="B7B7B7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2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(Fake Access Point SSID Detector </a:t>
            </a:r>
            <a:r>
              <a:rPr b="1" i="1" lang="en" sz="1500">
                <a:solidFill>
                  <a:schemeClr val="dk1"/>
                </a:solidFill>
                <a:highlight>
                  <a:srgbClr val="B7B7B7"/>
                </a:highlight>
              </a:rPr>
              <a:t>(Pattern Matching)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)</a:t>
            </a:r>
            <a:endParaRPr sz="1800">
              <a:solidFill>
                <a:schemeClr val="dk1"/>
              </a:solidFill>
              <a:highlight>
                <a:srgbClr val="B7B7B7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3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(Simulated Man-in-the-Middle (MitM) Alert)</a:t>
            </a:r>
            <a:endParaRPr sz="1800">
              <a:solidFill>
                <a:schemeClr val="dk1"/>
              </a:solidFill>
              <a:highlight>
                <a:srgbClr val="B7B7B7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4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(Packet Sniffing Simulation using Scapy)</a:t>
            </a:r>
            <a:endParaRPr sz="1800">
              <a:solidFill>
                <a:schemeClr val="dk1"/>
              </a:solidFill>
              <a:highlight>
                <a:srgbClr val="B7B7B7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5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(HTTPS vs HTTP URL Checker)</a:t>
            </a:r>
            <a:endParaRPr sz="1800">
              <a:solidFill>
                <a:schemeClr val="dk1"/>
              </a:solidFill>
              <a:highlight>
                <a:srgbClr val="B7B7B7"/>
              </a:highlight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35d73e95da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35d73e95da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35d73e95da9_0_0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1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Rogue Access Point Name Scanner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🔐 </a:t>
            </a:r>
            <a:r>
              <a:rPr b="1" lang="en" sz="1200">
                <a:solidFill>
                  <a:schemeClr val="dk1"/>
                </a:solidFill>
              </a:rPr>
              <a:t>Demonstrates how unauthorized or suspicious </a:t>
            </a:r>
            <a:r>
              <a:rPr b="1" lang="en" sz="1200">
                <a:solidFill>
                  <a:schemeClr val="dk1"/>
                </a:solidFill>
              </a:rPr>
              <a:t>Wifi</a:t>
            </a:r>
            <a:r>
              <a:rPr b="1" lang="en" sz="1200">
                <a:solidFill>
                  <a:schemeClr val="dk1"/>
                </a:solidFill>
              </a:rPr>
              <a:t> SSIDs can be detected by scanning local networks for misleading names</a:t>
            </a:r>
            <a:r>
              <a:rPr b="1"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subprocess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scan_wifi_networks():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print("📶 Scanning for nearby Wi-Fi networks...\n")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= subprocess.run(["nmcli", "-f", "SSID,SIGNAL", "dev", "wifi"], capture_output=True, text=True)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print(result.stdout)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scan_wifi_networks()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35d73e95da9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35d73e95da9_0_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35d73e95da9_0_53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2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Fake Access Point SSID Detector </a:t>
            </a:r>
            <a:r>
              <a:rPr b="1" i="1" lang="en" sz="1500">
                <a:solidFill>
                  <a:schemeClr val="dk1"/>
                </a:solidFill>
                <a:highlight>
                  <a:srgbClr val="B7B7B7"/>
                </a:highlight>
              </a:rPr>
              <a:t>(Pattern Matching)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🔐 </a:t>
            </a:r>
            <a:r>
              <a:rPr b="1" lang="en" sz="1200">
                <a:solidFill>
                  <a:schemeClr val="dk1"/>
                </a:solidFill>
              </a:rPr>
              <a:t>Demonstrates how minor variations in SSIDs can be used by attackers to impersonate legitimate networks and trick users</a:t>
            </a:r>
            <a:r>
              <a:rPr b="1" lang="en" sz="1200">
                <a:solidFill>
                  <a:schemeClr val="dk1"/>
                </a:solidFill>
              </a:rPr>
              <a:t>.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detect_fake_ssids(available_ssids):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legitimate = "CompanyWiFi"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flagged = []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ssid in available_ssids: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ssid.lower().replace(" ", "") != legitimate.lower():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flagged.append(ssid)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flagged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Usage SSID list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ssids = ["CompanyWiFi", "CompnyWiFi", "Company Wifi", "CompanyWiFi_Free"]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suspicious = detect_fake_ssids(ssids)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print("⚠️ Suspicious SSIDs detected:", suspicious)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35d73e95da9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35d73e95da9_0_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35d73e95da9_0_59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3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Simulated Man-in-the-Middle (MitM) Alert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🔐 </a:t>
            </a:r>
            <a:r>
              <a:rPr b="1" lang="en" sz="1200">
                <a:solidFill>
                  <a:schemeClr val="dk1"/>
                </a:solidFill>
              </a:rPr>
              <a:t>Demonstrates how attackers intercept communications between two parties, exposing credentials or sensitive messages</a:t>
            </a:r>
            <a:r>
              <a:rPr b="1"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mitm_simulator():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print("👥 Simulating Man-in-the-Middle scenario...")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print("Alice → [ Attacker intercepts ] → Bob")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print("Attacker captures login credentials or modifies messages.")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print("🚨 WARNING: Public Wi-Fi networks without encryption are highly vulnerable to MitM attacks.")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mitm_simulator()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g35d73e95da9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35d73e95da9_0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35d73e95da9_0_65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4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Packet Sniffing Simulation using Scapy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🔐 Demonstrates how attackers can capture raw network packets to analyze unencrypted data traffic for potential leaks.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🛑 </a:t>
            </a:r>
            <a:r>
              <a:rPr b="1" lang="en" sz="1200">
                <a:solidFill>
                  <a:schemeClr val="dk1"/>
                </a:solidFill>
              </a:rPr>
              <a:t>Note</a:t>
            </a:r>
            <a:r>
              <a:rPr lang="en" sz="1200">
                <a:solidFill>
                  <a:schemeClr val="dk1"/>
                </a:solidFill>
              </a:rPr>
              <a:t>: Requires root/admin privileges and is intended for </a:t>
            </a:r>
            <a:r>
              <a:rPr i="1" lang="en" sz="1200">
                <a:solidFill>
                  <a:schemeClr val="dk1"/>
                </a:solidFill>
              </a:rPr>
              <a:t>educational lab environments only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scapy.all import sniff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packet_callback(packet):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print(f"📦 Packet: {packet.summary()}")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print("🛜 Starting packet sniffing (Press Ctrl+C to stop)...")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sniff(prn=packet_callback, count=10)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35d73e95da9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35d73e95da9_0_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35d73e95da9_0_71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5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HTTPS vs HTTP URL Checker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🔐 </a:t>
            </a:r>
            <a:r>
              <a:rPr b="1" lang="en" sz="1200">
                <a:solidFill>
                  <a:schemeClr val="dk1"/>
                </a:solidFill>
              </a:rPr>
              <a:t>Demonstrates how unencrypted web traffic using HTTP can be intercepted or downgraded by attackers using SSL stripping techniques</a:t>
            </a:r>
            <a:r>
              <a:rPr b="1"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check_url_security(url):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url.startswith("https://"):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print("✅ Secure connection detected.")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elif url.startswith("http://"):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print("❌ Insecure connection detected – vulnerable to SSL stripping!")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print("❓ Unknown protocol.")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Usage URLs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urls = ["https://bank.com", "http://bank-login.com"]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u in urls: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check_url_security(u)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Learning Outcomes</a:t>
            </a:r>
            <a:endParaRPr b="1"/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By the end of this session, students will be able to: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Understand what rogue access points are and their role in cyber attacks.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Describe how attackers intercept data through unauthorized access.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Explain how network attacks, including rogue access points and data interception, compromise security.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Learn preventive strategies to protect against such attacks.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1660018d_0_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g35f1660018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35f1660018d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35f1660018d_0_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35f1660018d_0_0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 What is the main goal of a rogue access point in a cyber attack?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To improve network speed for users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To help users find free internet connections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To trick users into connecting and steal sensitive data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To create new Wi-Fi passwords for companies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2. Which of the following best describes a Man-in-the-Middle (MitM) attack?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Encrypting messages with a public key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Sending bulk spam emails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Intercepting and altering communication between two users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Blocking all incoming connections to a router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194" name="Google Shape;194;g35f1660018d_0_0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f1660018d_0_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g35f1660018d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35f1660018d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35f1660018d_0_9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35f1660018d_0_9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3. What is a common sign of a rogue access point?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VPN service prompts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SSIDs with unusual names or slight spelling changes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Software update notifications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Fast and stable internet performance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4. Which method helps protect against data interception on public networks?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Using weak passwords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Connecting only to open Wi-Fi networks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Using a Virtual Private Network (VPN)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Avoiding all internet usage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5. What does SSL stripping do in a cyber attack?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Blocks users from accessing secure websites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Encrypts all browser cookies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Downgrades HTTPS to HTTP, exposing data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Prevents antivirus software from updating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204" name="Google Shape;204;g35f1660018d_0_9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210" name="Google Shape;210;p13"/>
          <p:cNvSpPr txBox="1"/>
          <p:nvPr>
            <p:ph idx="1" type="body"/>
          </p:nvPr>
        </p:nvSpPr>
        <p:spPr>
          <a:xfrm>
            <a:off x="311700" y="1017725"/>
            <a:ext cx="7623300" cy="3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Rogue access points and data interception are significant cybersecurity threats.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They exploit weaknesses in network security and human behavior.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Awareness, proper tools (like VPNs), and secure practices can significantly reduce risks.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Understand</a:t>
            </a:r>
            <a:endParaRPr b="1"/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What Are Rogue Access Points?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How Do Rogue Access Points Work?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What Is Data Interception?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Types of Data Interception Attacks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Real-life Examples of Rogue Access Points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Defensive Measures Against Rogue Access Points &amp; Data Interception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4300" y="2672825"/>
            <a:ext cx="2728001" cy="20163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What Are Rogue Access Points?</a:t>
            </a:r>
            <a:endParaRPr b="1"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017725"/>
            <a:ext cx="8520600" cy="17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Rogue access points are unauthorized wireless access points (APs) installed in a network without permission.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They are often created by attackers to intercept data or gain unauthorized access to network resources.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These APs mimic legitimate ones to trick users into connecting to them.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78" name="Google Shape;78;p4"/>
          <p:cNvSpPr txBox="1"/>
          <p:nvPr>
            <p:ph type="title"/>
          </p:nvPr>
        </p:nvSpPr>
        <p:spPr>
          <a:xfrm>
            <a:off x="311700" y="2672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800"/>
              <a:t>Key Features of Rogue APs </a:t>
            </a:r>
            <a:r>
              <a:rPr lang="en" sz="1800"/>
              <a:t>:</a:t>
            </a:r>
            <a:endParaRPr b="1" sz="1800"/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311700" y="3103025"/>
            <a:ext cx="8520600" cy="17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Look legitimate but are malicious.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Often installed in high-traffic areas like cafes or offices.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Exploit users’ trust in public Wi-Fi.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311700" y="303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How Do Rogue Access Points Work ?</a:t>
            </a:r>
            <a:endParaRPr b="1"/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1800" y="2003450"/>
            <a:ext cx="3708324" cy="20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5"/>
          <p:cNvSpPr txBox="1"/>
          <p:nvPr>
            <p:ph idx="1" type="body"/>
          </p:nvPr>
        </p:nvSpPr>
        <p:spPr>
          <a:xfrm>
            <a:off x="311700" y="844525"/>
            <a:ext cx="5324700" cy="3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Placement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attacker sets up a wireless AP near the target network or in a public area.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Impersonation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rogue AP broadcasts a network name (SSID) similar to a legitimate one.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Victims unknowingly connect to it.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Data Interception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Once connected, attackers can capture sensitive data like login credentials or banking information.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Access Expansion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Rogue APs can be used as entry points to the larger network, allowing attackers to install malware.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What Is Data Interception ?</a:t>
            </a:r>
            <a:endParaRPr b="1"/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311700" y="1017725"/>
            <a:ext cx="52932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Data interception is the unauthorized capture of data as it travels across a network.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Attackers exploit weak encryption, unsecured networks, or vulnerabilities to eavesdrop on sensitive communications.</a:t>
            </a:r>
            <a:endParaRPr sz="14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Key Targets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Login credentials.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Financial information.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Confidential files or messages.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7050" y="3237372"/>
            <a:ext cx="5688226" cy="16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Types of Data Interception Attacks</a:t>
            </a:r>
            <a:endParaRPr b="1"/>
          </a:p>
        </p:txBody>
      </p:sp>
      <p:sp>
        <p:nvSpPr>
          <p:cNvPr id="99" name="Google Shape;99;p7"/>
          <p:cNvSpPr txBox="1"/>
          <p:nvPr>
            <p:ph idx="1" type="body"/>
          </p:nvPr>
        </p:nvSpPr>
        <p:spPr>
          <a:xfrm>
            <a:off x="311700" y="1017725"/>
            <a:ext cx="57891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solidFill>
                  <a:schemeClr val="dk1"/>
                </a:solidFill>
              </a:rPr>
              <a:t>Packet Sniffing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Attackers use tools to capture network packets, analyzing them for sensitive data.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Often targets unencrypted networks.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solidFill>
                  <a:schemeClr val="dk1"/>
                </a:solidFill>
              </a:rPr>
              <a:t>Man-in-the-Middle (MitM) Attack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attacker secretly intercepts and relays communication between two parties.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Victims think they are directly communicating with each other.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solidFill>
                  <a:schemeClr val="dk1"/>
                </a:solidFill>
              </a:rPr>
              <a:t>Wi-Fi Eavesdropping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Attackers use rogue access points or unsecured public Wi-Fi to intercept data.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Common in cafes, airports, and other public spaces.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solidFill>
                  <a:schemeClr val="dk1"/>
                </a:solidFill>
              </a:rPr>
              <a:t>SSL Stripping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Attackers downgrade secure HTTPS traffic to less secure HTTP, exposing sensitive data.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0" name="Google Shape;1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5075" y="1853018"/>
            <a:ext cx="3185126" cy="205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Why Are Rogue APs &amp; Data Interception Dangerous?</a:t>
            </a:r>
            <a:endParaRPr b="1"/>
          </a:p>
        </p:txBody>
      </p:sp>
      <p:sp>
        <p:nvSpPr>
          <p:cNvPr id="106" name="Google Shape;106;p8"/>
          <p:cNvSpPr txBox="1"/>
          <p:nvPr>
            <p:ph idx="1" type="body"/>
          </p:nvPr>
        </p:nvSpPr>
        <p:spPr>
          <a:xfrm>
            <a:off x="311700" y="1017725"/>
            <a:ext cx="58206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Compromise Confidentiality</a:t>
            </a:r>
            <a:r>
              <a:rPr lang="en" sz="1400">
                <a:solidFill>
                  <a:schemeClr val="dk1"/>
                </a:solidFill>
              </a:rPr>
              <a:t>: Sensitive information can be stolen.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Facilitate Identity Theft</a:t>
            </a:r>
            <a:r>
              <a:rPr lang="en" sz="1400">
                <a:solidFill>
                  <a:schemeClr val="dk1"/>
                </a:solidFill>
              </a:rPr>
              <a:t>: Stolen credentials can be used to impersonate victims.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Network Breach</a:t>
            </a:r>
            <a:r>
              <a:rPr lang="en" sz="1400">
                <a:solidFill>
                  <a:schemeClr val="dk1"/>
                </a:solidFill>
              </a:rPr>
              <a:t>: Attackers gain unauthorized access to internal resources.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Financial Loss</a:t>
            </a:r>
            <a:r>
              <a:rPr lang="en" sz="1400">
                <a:solidFill>
                  <a:schemeClr val="dk1"/>
                </a:solidFill>
              </a:rPr>
              <a:t>: Intercepted financial data can lead to fraud.</a:t>
            </a:r>
            <a:endParaRPr b="1" sz="1400">
              <a:solidFill>
                <a:schemeClr val="dk1"/>
              </a:solidFill>
            </a:endParaRPr>
          </a:p>
        </p:txBody>
      </p:sp>
      <p:pic>
        <p:nvPicPr>
          <p:cNvPr id="107" name="Google Shape;1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8875" y="3392800"/>
            <a:ext cx="1353925" cy="135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5038" y="3392800"/>
            <a:ext cx="1353925" cy="135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91225" y="3392800"/>
            <a:ext cx="1353925" cy="13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Real-life Examples of Rogue Access Points</a:t>
            </a:r>
            <a:endParaRPr b="1"/>
          </a:p>
        </p:txBody>
      </p:sp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311700" y="1017725"/>
            <a:ext cx="8520600" cy="3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Example 1: Hotel Wifi Attack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Attackers set up a rogue AP named “Hotel Wi-Fi Free.”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Guests connected, and attackers intercepted login details.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Example 2: Coffee Shop Incident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rogue AP mimicked the shop’s network.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Users’ financial transactions were intercepted.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16" name="Google Shape;1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3900" y="209592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