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7" roundtripDataSignature="AMtx7mgS3d3Byy2pTPH7BZzmkpdOrhRE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d73a35b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5d73a35b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0f2e6e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5e0f2e6e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d73a35b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5d73a35b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d73a35b3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5d73a35b3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d73a35b3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5d73a35b3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d73a35b3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5d73a35b3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d73a35b3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5d73a35b3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166c6f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5f166c6f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166c6fe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5f166c6fe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hyperlink" Target="https://github.com/radhakrishnan-omotec/omotec-repo/tree/main/CYBERSECURITY-9-COD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744575"/>
            <a:ext cx="85206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b="1" lang="en" sz="2700"/>
              <a:t>Session 7</a:t>
            </a:r>
            <a:endParaRPr b="1" sz="2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2700"/>
              <a:t>Cyber Attacks - </a:t>
            </a:r>
            <a:r>
              <a:rPr b="1" lang="en" sz="3000"/>
              <a:t> </a:t>
            </a:r>
            <a:r>
              <a:rPr b="1" lang="en" sz="2600"/>
              <a:t>Ransomware &amp; Malware</a:t>
            </a:r>
            <a:endParaRPr b="1" sz="2600"/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88" y="1930475"/>
            <a:ext cx="8143030" cy="29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Evolution of Attack Methods</a:t>
            </a:r>
            <a:endParaRPr b="1"/>
          </a:p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311700" y="1152475"/>
            <a:ext cx="54609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More Sophisticated Malware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Modern malware evades detection using stealth techniques.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Ransomware-as-a-Service (RaaS)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Cybercriminals sell ransomware tools to others.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Targeted Attacks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Specific industries, like healthcare or finance, are targeted for higher payouts.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Double Extortion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Attackers not only encrypt data but also threaten to release it publicly.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21" name="Google Shape;1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875" y="747900"/>
            <a:ext cx="244542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/>
          </p:nvPr>
        </p:nvSpPr>
        <p:spPr>
          <a:xfrm>
            <a:off x="311700" y="406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Defense Strategies Against Malware</a:t>
            </a:r>
            <a:endParaRPr b="1"/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311700" y="932275"/>
            <a:ext cx="85206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Install Antivirus Software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Detects and removes malware.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Regular Updates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Keep operating systems and applications updated to fix vulnerabilities.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Avoid Suspicious Links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Never click on unknown links or attachments in emails.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Use Firewalls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Prevent unauthorized access to networks.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Strong Passwords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Use unique, complex passwords for all accounts.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d73a35b3e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Defense Strategies Against Ransomware</a:t>
            </a:r>
            <a:endParaRPr b="1"/>
          </a:p>
        </p:txBody>
      </p:sp>
      <p:sp>
        <p:nvSpPr>
          <p:cNvPr id="133" name="Google Shape;133;g35d73a35b3e_0_0"/>
          <p:cNvSpPr txBox="1"/>
          <p:nvPr>
            <p:ph idx="1" type="body"/>
          </p:nvPr>
        </p:nvSpPr>
        <p:spPr>
          <a:xfrm>
            <a:off x="311700" y="1152475"/>
            <a:ext cx="8150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Backup Files Regularly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Store backups offline or in secure cloud storage.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Enable Multi-Factor Authentication (MFA)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Adds an extra layer of protection for accounts.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Use Anti-Ransomware Tools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Specialized tools can detect ransomware activities.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In Case of an Attack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400">
                <a:solidFill>
                  <a:schemeClr val="dk1"/>
                </a:solidFill>
              </a:rPr>
              <a:t>Disconnect from the network immediately.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400">
                <a:solidFill>
                  <a:schemeClr val="dk1"/>
                </a:solidFill>
              </a:rPr>
              <a:t>Report the attack to authorities.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35e0f2e6e1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35e0f2e6e1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5e0f2e6e10_0_0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PYTHON PRACTICAL ACTIVITY ( </a:t>
            </a:r>
            <a:r>
              <a:rPr b="1" lang="en" sz="2000" u="sng">
                <a:solidFill>
                  <a:schemeClr val="hlink"/>
                </a:solidFill>
                <a:hlinkClick r:id="rId5"/>
              </a:rPr>
              <a:t>Code Link</a:t>
            </a:r>
            <a:r>
              <a:rPr b="1" lang="en" sz="2000">
                <a:solidFill>
                  <a:schemeClr val="dk1"/>
                </a:solidFill>
              </a:rPr>
              <a:t> )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1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(Fake Ransomware Simulation Alert)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2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(Malware File Scanner (Extension and Name Check))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3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(Suspicious Email Attachment Checker)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4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(Encryption Simulator </a:t>
            </a:r>
            <a:r>
              <a:rPr b="1" i="1" lang="en" sz="1800">
                <a:solidFill>
                  <a:schemeClr val="dk1"/>
                </a:solidFill>
                <a:highlight>
                  <a:srgbClr val="B7B7B7"/>
                </a:highlight>
              </a:rPr>
              <a:t>(Text Locking Simulation)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5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(Ransomware Defense Checklist Tool)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35d73a35b3e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35d73a35b3e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35d73a35b3e_0_7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1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Fake Ransomware Simulation Alert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🔐 </a:t>
            </a:r>
            <a:r>
              <a:rPr b="1" lang="en" sz="1200">
                <a:solidFill>
                  <a:schemeClr val="dk1"/>
                </a:solidFill>
              </a:rPr>
              <a:t>Demonstrates how ransomware typically presents a ransom note to victims and demands payment in cryptocurrency.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os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random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Simulated file system structure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fake_files = [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"Documents/report.docx",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"Pictures/vacation.jpg",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"Desktop/notes.txt",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"Downloads/invoice.pdf",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"Music/song.mp3"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simulate_scan():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print("🔍 Scanning your system for files...")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time.sleep(1)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file in fake_files: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print(f"📂 Found: {file}")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time.sleep(0.5)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simulate_encryption(files):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print("\n🔐 Encrypting your files...")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encrypted_files = []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file in files: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enc_name = file.replace('.', '_ENCRYPTED.')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encrypted_files.append(enc_name)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print(f"🔒 {file} → {enc_name}")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time.sleep(0.4)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encrypted_files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simulate_ransomware():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os.system('cls' if os.name == 'nt' else 'clear')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print("💻 RansomSim v2.0 - Educational Ransomware Simulator\n")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simulate_scan()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simulate_encryption(fake_files)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simulate_ransomware()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35d73a35b3e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35d73a35b3e_0_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35d73a35b3e_0_113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2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Malware File Scanner (Extension and Name Check)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🔐 </a:t>
            </a:r>
            <a:r>
              <a:rPr b="1" lang="en" sz="1200">
                <a:solidFill>
                  <a:schemeClr val="dk1"/>
                </a:solidFill>
              </a:rPr>
              <a:t>Demonstrates basic file name and extension analysis to detect potentially malicious files before execution</a:t>
            </a:r>
            <a:r>
              <a:rPr b="1"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is_suspicious_file(filename):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suspicious_ext = ['.exe', '.bat', '.vbs', '.scr']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known_malware_names = ['ransom', 'keylogger', 'hacktool']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ext in suspicious_ext: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filename.endswith(ext):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True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name in known_malware_names: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name in filename.lower():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True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False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Usage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files = ['setup.exe', 'resume.pdf', 'keylogger.scr']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suspicious = [f for f in files if is_suspicious_file(f)]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print("⚠️ Potential malware files detected:", suspicious)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35d73a35b3e_0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35d73a35b3e_0_1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35d73a35b3e_0_119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3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Suspicious Email Attachment Checker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🔐 </a:t>
            </a:r>
            <a:r>
              <a:rPr b="1" lang="en" sz="1200">
                <a:solidFill>
                  <a:schemeClr val="dk1"/>
                </a:solidFill>
              </a:rPr>
              <a:t>Demonstrates how phishing emails often include attachments designed to deliver malware or ransomware payloads</a:t>
            </a:r>
            <a:r>
              <a:rPr b="1"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detect_malicious_attachment(subject, attachment_name):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any(ext in attachment_name.lower() for ext in ['.exe', '.js', '.scr', '.zip']):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print(f"📧 Email Subject: {subject}")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print(f"📎 Attachment: {attachment_name}")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print("⚠️ Malicious attachment suspected! Do not open unknown file types.")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print("✅ Attachment appears safe.")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detect_malicious_attachment("Urgent Update Required", "update_patch.exe")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35d73a35b3e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35d73a35b3e_0_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5d73a35b3e_0_125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4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Encryption Simulator </a:t>
            </a:r>
            <a:r>
              <a:rPr b="1" i="1" lang="en" sz="1800">
                <a:solidFill>
                  <a:schemeClr val="dk1"/>
                </a:solidFill>
                <a:highlight>
                  <a:srgbClr val="B7B7B7"/>
                </a:highlight>
              </a:rPr>
              <a:t>(Text Locking Simulation)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🔐 </a:t>
            </a:r>
            <a:r>
              <a:rPr b="1" lang="en" sz="1200">
                <a:solidFill>
                  <a:schemeClr val="dk1"/>
                </a:solidFill>
              </a:rPr>
              <a:t>Demonstrates a simplified concept of file encryption and decryption to explain how ransomware may lock user data</a:t>
            </a:r>
            <a:r>
              <a:rPr b="1"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simple_encrypt(text, key=3):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''.join(chr((ord(c) + key) % 256) for c in text)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simple_decrypt(encrypted, key=3):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''.join(chr((ord(c) - key) % 256) for c in encrypted)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= "Confidential Report"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locked = simple_encrypt(data)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unlocked = simple_decrypt(locked)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print("🔐 Encrypted:", locked)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print("🔓 Decrypted:", unlocked)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35d73a35b3e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35d73a35b3e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35d73a35b3e_0_60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5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Ransomware Defense Checklist Tool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🔐 </a:t>
            </a:r>
            <a:r>
              <a:rPr b="1" lang="en" sz="1200">
                <a:solidFill>
                  <a:schemeClr val="dk1"/>
                </a:solidFill>
              </a:rPr>
              <a:t>Demonstrates how to assess preparedness against ransomware threats using a checklist of best practices</a:t>
            </a:r>
            <a:r>
              <a:rPr b="1"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ransomware_defense_checklist():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checklist =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"Antivirus Installed": True,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"System Up-to-Date": True,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"Regular Backups": False,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"MFA Enabled": True,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"Avoids Suspicious Links": False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item, status in checklist.items():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icon = "✅" if status else "❌"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print(f"{icon} {item}")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ransomware_defense_checklist()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166c6fed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35f166c6fe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35f166c6fed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35f166c6fed_0_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35f166c6fed_0_0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primary function of ransomware in a cyber attack?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To delete all system files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To monitor user activity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To encrypt files and demand payment for decryption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To install antivirus updates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How do Trojan horses typically infect a system?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Through unauthorized system updates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By posing as legitimate software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Via spam advertisements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By brute-force password attacks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85" name="Google Shape;185;g35f166c6fed_0_0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Learning Outcomes :</a:t>
            </a:r>
            <a:endParaRPr b="1"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the end of this session, students will be able to: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Understand what ransomware and malware are and how they differ.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Identify the methods used in ransomware and malware attacks.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Recognize how attackers and defenders are adapting their techniques.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Learn strategies to prevent and defend against such attacks.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f166c6fed_0_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35f166c6fed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35f166c6fed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35f166c6fed_0_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35f166c6fed_0_9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What is a common method used to spread malware?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Virtual machine emulation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Blockchain mining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Phishing emails with infected attachments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Software license checks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Why is paying the ransom in a ransomware attack discouraged?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It results in system overload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It permanently deletes user data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There is no guarantee the data will be restored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It upgrades the attacker’s tools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Which of the following is an effective defense strategy against ransomware?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Turning off the firewall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Ignoring software updates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Backing up files regularly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Using duplicate login credentials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95" name="Google Shape;195;g35f166c6fed_0_9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311700" y="406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311700" y="932275"/>
            <a:ext cx="62082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Malware and ransomware are significant threats in today’s digital world.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Attackers are evolving their methods to stay ahead of defenses.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Prevention is key: Use secure practices, tools, and educate users to reduce risks.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Understand :</a:t>
            </a:r>
            <a:endParaRPr b="1"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1700" y="322425"/>
            <a:ext cx="2618949" cy="26189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What Is Malware?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Types of Malware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What Is Ransomware?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How Ransomware Attacks Work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Evolution of Attack Methods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Defense Strategies Against Malware and Ransomware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Is Malware ?</a:t>
            </a:r>
            <a:endParaRPr b="1"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Malware (short for malicious software) is software specifically designed to disrupt, damage, or gain unauthorized access to a computer system.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It can spread via: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Emails with malicious attachments.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Infected websites.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External devices like USB drives.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Key Traits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Operates stealthily to avoid detection.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Targets vulnerabilities in systems or human behavior.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850" y="2068400"/>
            <a:ext cx="3243450" cy="22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Types of Malware</a:t>
            </a:r>
            <a:endParaRPr b="1"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Viruses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Self-replicating programs that attach to files and spread when the file is shared.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Common Effects: File corruption, system crashes.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Worms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Standalone programs that spread across networks.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Can overload network traffic or delete files.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Adware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Delivers unwanted ads, often bundled with free software.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0300" y="2063200"/>
            <a:ext cx="2757875" cy="27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6"/>
          <p:cNvPicPr preferRelativeResize="0"/>
          <p:nvPr/>
        </p:nvPicPr>
        <p:blipFill rotWithShape="1">
          <a:blip r:embed="rId3">
            <a:alphaModFix amt="15000"/>
          </a:blip>
          <a:srcRect b="0" l="0" r="0" t="0"/>
          <a:stretch/>
        </p:blipFill>
        <p:spPr>
          <a:xfrm>
            <a:off x="0" y="203400"/>
            <a:ext cx="9144001" cy="473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Types of Malware</a:t>
            </a:r>
            <a:endParaRPr b="1"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Trojan Horses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Malicious programs disguised as legitimate software.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Enable attackers to access and control systems.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Spyware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Software that secretly monitors user activity.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Common Uses: Tracking passwords, browsing history.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2450" y="1000125"/>
            <a:ext cx="3143249" cy="31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Is Ransomware ?</a:t>
            </a:r>
            <a:endParaRPr b="1"/>
          </a:p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311700" y="1152475"/>
            <a:ext cx="520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Ransomware is a type of malware that locks or encrypts a victim’s files and demands payment (ransom) to restore access.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Key Features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Files are encrypted, making them inaccessible.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 ransom note is displayed, often demanding cryptocurrency payments.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May threaten to leak data if the ransom isn’t paid.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3300" y="1170125"/>
            <a:ext cx="3318301" cy="331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Ransomware Attacks Work</a:t>
            </a:r>
            <a:endParaRPr b="1"/>
          </a:p>
        </p:txBody>
      </p:sp>
      <p:grpSp>
        <p:nvGrpSpPr>
          <p:cNvPr id="105" name="Google Shape;105;p8"/>
          <p:cNvGrpSpPr/>
          <p:nvPr/>
        </p:nvGrpSpPr>
        <p:grpSpPr>
          <a:xfrm>
            <a:off x="613612" y="2784296"/>
            <a:ext cx="7809083" cy="2288459"/>
            <a:chOff x="5410900" y="4355900"/>
            <a:chExt cx="3507651" cy="1784651"/>
          </a:xfrm>
        </p:grpSpPr>
        <p:pic>
          <p:nvPicPr>
            <p:cNvPr id="106" name="Google Shape;10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10900" y="4355901"/>
              <a:ext cx="3507651" cy="1784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8"/>
            <p:cNvSpPr/>
            <p:nvPr/>
          </p:nvSpPr>
          <p:spPr>
            <a:xfrm>
              <a:off x="5410900" y="4355900"/>
              <a:ext cx="3492000" cy="471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Infection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Attackers use phishing emails, malicious downloads, or exploit system vulnerabilities.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File Encryption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ransomware encrypts files on the system using strong algorithms.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Ransom Demand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Victims receive a ransom note with instructions on how to pay.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Ransomware Attacks Work</a:t>
            </a:r>
            <a:endParaRPr b="1"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311700" y="1152475"/>
            <a:ext cx="774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996"/>
              <a:buNone/>
            </a:pPr>
            <a:r>
              <a:rPr b="1" lang="en" sz="1400">
                <a:solidFill>
                  <a:schemeClr val="dk1"/>
                </a:solidFill>
              </a:rPr>
              <a:t>Payment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Payment is typically demanded in untraceable cryptocurrency like Bitcoin.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996"/>
              <a:buNone/>
            </a:pPr>
            <a:r>
              <a:rPr b="1" lang="en" sz="1400">
                <a:solidFill>
                  <a:schemeClr val="dk1"/>
                </a:solidFill>
              </a:rPr>
              <a:t>Decryption (Optional)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Attackers may provide a decryption key, but this is not guaranteed.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996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Note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Paying the ransom is discouraged because: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67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There’s no guarantee the files will be restored.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67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encourages more attacks.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996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38996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