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j8HTvEnFTB9ZWZ99PuFq/+LMs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0f431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5e0f431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73d04e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5d73d04e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d73d04e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5d73d04e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d73d04e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d73d04e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73d04e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d73d04e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d73d04e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5d73d04e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1742d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5f1742d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1742d37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5f1742d37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d757ceb6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5d757ceb6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d746c42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5d746c42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757ceb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d757ceb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d757ceb6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5d757ceb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757ceb6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5d757ceb6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github.com/radhakrishnan-omotec/omotec-repo/tree/main/CYBERSECURITY-9-COD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744575"/>
            <a:ext cx="85206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2700"/>
              <a:t>Session 9</a:t>
            </a:r>
            <a:endParaRPr b="1"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2592"/>
              <a:buNone/>
            </a:pPr>
            <a:r>
              <a:rPr b="1" lang="en" sz="2700"/>
              <a:t>Cyber Attacks - </a:t>
            </a:r>
            <a:r>
              <a:rPr b="1" lang="en" sz="3000"/>
              <a:t> </a:t>
            </a:r>
            <a:r>
              <a:rPr b="1" lang="en" sz="2777"/>
              <a:t>Attack &amp; Defend Case Study </a:t>
            </a:r>
            <a:endParaRPr b="1" sz="2777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7199"/>
              <a:buNone/>
            </a:pPr>
            <a:r>
              <a:rPr b="1" lang="en" sz="2777"/>
              <a:t>Human and Technical Failures</a:t>
            </a:r>
            <a:endParaRPr b="1" sz="2777"/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313" y="1878850"/>
            <a:ext cx="6647372" cy="29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35e0f4311d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35e0f4311d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5e0f4311d6_0_0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PYTHON PRACTICAL ACTIVITY ( </a:t>
            </a:r>
            <a:r>
              <a:rPr b="1" lang="en" sz="2000" u="sng">
                <a:solidFill>
                  <a:schemeClr val="hlink"/>
                </a:solidFill>
                <a:hlinkClick r:id="rId5"/>
              </a:rPr>
              <a:t>Code Link</a:t>
            </a:r>
            <a:r>
              <a:rPr b="1" lang="en" sz="2000">
                <a:solidFill>
                  <a:schemeClr val="dk1"/>
                </a:solidFill>
              </a:rPr>
              <a:t> 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1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(Phishing Email Simulation and Detection Script)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(Weak Password Reuse Detection)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(Lateral Movement Simulation via Network Access)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(MFA Enforcement Checker)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(Simulated Red Team vs Blue Team Alert System)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5d73d04e1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5d73d04e1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5d73d04e14_0_8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1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Phishing Email Simulation and Detection Script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>
                <a:solidFill>
                  <a:schemeClr val="dk1"/>
                </a:solidFill>
              </a:rPr>
              <a:t>Objective:</a:t>
            </a:r>
            <a:r>
              <a:rPr lang="en">
                <a:solidFill>
                  <a:schemeClr val="dk1"/>
                </a:solidFill>
              </a:rPr>
              <a:t> Simulate a phishing email and detect patterns using basic keyword analysis</a:t>
            </a: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phishing_simulator.py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suspicious_keywords = ["urgent", "reset your password", "verify your account", "click here", "login", "limited time"]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is_phishing(email_content):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score = sum(1 for keyword in suspicious_keywords if keyword.lower() in email_content.lower())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score &gt;= 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Simulated input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email = """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Hi, this is from HR. Please reset your password immediately to avoid suspension. Click here to proceed.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print("Email flagged as phishing?" , is_phishing(email))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35d73d04e1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d73d04e14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5d73d04e14_0_61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2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Weak Password Reuse Detection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Objective:</a:t>
            </a:r>
            <a:r>
              <a:rPr lang="en" sz="1200">
                <a:solidFill>
                  <a:schemeClr val="dk1"/>
                </a:solidFill>
              </a:rPr>
              <a:t> Detect reused or weak passwords by comparing user inputs against a blacklist and shared usage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password_reuse_detector.py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common_passwords = {"123456", "password", "qwerty", "abc123", "letmein"}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is_weak_or_reused(user_passwords):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unique_passwords = set()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pw in user_passwords: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pw in common_passwords or pw in unique_passwords: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unique_passwords.add(pw)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Simulated user password entries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employee_passwords = ["finance123", "password", "finance123"]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print("Reused or weak password detected?", is_weak_or_reused(employee_passwords))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5d73d04e14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5d73d04e14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5d73d04e14_0_67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3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Lateral Movement Simulation via Network Access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300">
                <a:solidFill>
                  <a:schemeClr val="dk1"/>
                </a:solidFill>
              </a:rPr>
              <a:t>Objective:</a:t>
            </a:r>
            <a:r>
              <a:rPr lang="en" sz="1300">
                <a:solidFill>
                  <a:schemeClr val="dk1"/>
                </a:solidFill>
              </a:rPr>
              <a:t> Simulate lateral access of attacker through a network with misconfigured access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lateral_movement_simulation.py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network =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"HR_PC": ["FIN_PC", "ADMIN_PC"],  # insecure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"FIN_PC": [],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"ADMIN_PC": ["DATABASE_SERVER"],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"DATABASE_SERVER": []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traverse_network(start, target, visited=None):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visited is None: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visited = set()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start == target: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visited.add(start)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neighbor in network.get(start, []):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neighbor not in visited and traverse_network(neighbor, target, visited):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print("Can attacker reach DATABASE_SERVER from HR_PC?", traverse_network("HR_PC", "DATABASE_SERVER"))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35d73d04e14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5d73d04e14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5d73d04e14_0_73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4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MFA Enforcement Checker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300">
                <a:solidFill>
                  <a:schemeClr val="dk1"/>
                </a:solidFill>
              </a:rPr>
              <a:t>Objective:</a:t>
            </a:r>
            <a:r>
              <a:rPr lang="en" sz="1300">
                <a:solidFill>
                  <a:schemeClr val="dk1"/>
                </a:solidFill>
              </a:rPr>
              <a:t> Check if users have Multi-Factor Authentication enabled; simulate a defense failure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mfa_checker.py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users =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"user1": {"mfa": True, "role": "Admin"},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"user2": {"mfa": False, "role": "Finance"},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"user3": {"mfa": True, "role": "Support"}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find_vulnerable_users(users_dict):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[user for user, config in users_dict.items() if not config["mfa"]]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print("Users without MFA:", find_vulnerable_users(users))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5d73d04e14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5d73d04e14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5d73d04e14_0_79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5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Simulated Red Team vs Blue Team Alert System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300">
                <a:solidFill>
                  <a:schemeClr val="dk1"/>
                </a:solidFill>
              </a:rPr>
              <a:t>Objective:</a:t>
            </a:r>
            <a:r>
              <a:rPr lang="en" sz="1300">
                <a:solidFill>
                  <a:schemeClr val="dk1"/>
                </a:solidFill>
              </a:rPr>
              <a:t> Emulate a basic red team attack and blue team response log using random events.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red_vs_blue_simulation.py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events = ["Phishing Email", "Port Scan", "Privilege Escalation", "Lateral Movement", "Data Exfiltration"]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blue_team_response =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"Phishing Email": "Blocked and Reported",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"Port Scan": "Firewall Adjusted",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"Privilege Escalation": "Account Locked",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"Lateral Movement": "Segmented Network",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"Data Exfiltration": "Isolated Server"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simulate_red_blue():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_ in range(5):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attack = random.choice(events)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response = blue_team_response[attack]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print(f"⚠️ Red Team Attack: {attack} | 🛡️ Blue Team Response: {response}")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time.sleep(1)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simulate_red_blue()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1742d378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35f1742d3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5f1742d3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5f1742d378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5f1742d378_0_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a combined cyber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An attack using only malware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A security update failure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An attack that involves both human error and technical flaws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 fake antivirus alert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In the FinanceCo breach, what was the initial method used by attackers to infiltrate the network?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Exploiting firewall vulnerabilities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Sending a phishing email to an employee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Using a rogue access point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DNS tunneling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65" name="Google Shape;165;g35f1742d378_0_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1742d378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35f1742d37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5f1742d378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5f1742d378_0_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5f1742d378_0_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Which of the following was a major human error in the case study?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Using AI for network security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Encrypting employee passwords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Trusting a spoofed email without verification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Running antivirus software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technical weakness allowed the attacker to move laterally in the network?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Encrypted web traffic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Strong password policies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Unpatched systems with no endpoint protection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Using VPN with MFA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strategy was proposed to help prevent future attacks like the FinanceCo breach?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Removing encryption to speed up access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Implementing Zero Trust Architecture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Using identical passwords for convenience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Limiting patch management to annual cycles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75" name="Google Shape;175;g35f1742d378_0_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757ceb6b_0_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Future Preparedness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81" name="Google Shape;181;g35d757ceb6b_0_84"/>
          <p:cNvSpPr txBox="1"/>
          <p:nvPr>
            <p:ph idx="1" type="body"/>
          </p:nvPr>
        </p:nvSpPr>
        <p:spPr>
          <a:xfrm>
            <a:off x="311700" y="1152475"/>
            <a:ext cx="731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Human-Centered Design:</a:t>
            </a:r>
            <a:r>
              <a:rPr lang="en" sz="1300">
                <a:solidFill>
                  <a:schemeClr val="dk1"/>
                </a:solidFill>
              </a:rPr>
              <a:t> Reduce risk by designing systems that assume human error.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AI-Based Threat Monitoring:</a:t>
            </a:r>
            <a:r>
              <a:rPr lang="en" sz="1300">
                <a:solidFill>
                  <a:schemeClr val="dk1"/>
                </a:solidFill>
              </a:rPr>
              <a:t> Early detection of abnormal activity.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Security Culture Development:</a:t>
            </a:r>
            <a:r>
              <a:rPr lang="en" sz="1300">
                <a:solidFill>
                  <a:schemeClr val="dk1"/>
                </a:solidFill>
              </a:rPr>
              <a:t> Promote individual responsibility in security.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Red Team/Blue Team Exercises:</a:t>
            </a:r>
            <a:r>
              <a:rPr lang="en" sz="1300">
                <a:solidFill>
                  <a:schemeClr val="dk1"/>
                </a:solidFill>
              </a:rPr>
              <a:t> Simulate attack-defense scenarios.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Cyber Insurance Integration:</a:t>
            </a:r>
            <a:r>
              <a:rPr lang="en" sz="1300">
                <a:solidFill>
                  <a:schemeClr val="dk1"/>
                </a:solidFill>
              </a:rPr>
              <a:t> Plan for financial risk containment.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82" name="Google Shape;182;g35d757ceb6b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0900" y="1408200"/>
            <a:ext cx="2327100" cy="23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d746c4238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88" name="Google Shape;188;g35d746c4238_0_15"/>
          <p:cNvSpPr txBox="1"/>
          <p:nvPr>
            <p:ph idx="1" type="body"/>
          </p:nvPr>
        </p:nvSpPr>
        <p:spPr>
          <a:xfrm>
            <a:off x="311700" y="124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chemeClr val="dk1"/>
                </a:solidFill>
              </a:rPr>
              <a:t>Unified Defense Approach: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Cyber attacks often succeed when human and technical weaknesses align.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Real-world breaches teach us to combine technical controls with behavioral training.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Proactive defenses must adapt to evolving threats, both human and machine-driven.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Simulation and awareness are as vital as firewalls and encryption.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 resilient organization learns from every breach to build stronger defense walls.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 :</a:t>
            </a:r>
            <a:endParaRPr b="1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620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dk1"/>
                </a:solidFill>
              </a:rPr>
              <a:t>By the end of this session, you will: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Analyze a real-world cyber attack case study involving both human error and technical flaws.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Understand how attackers exploit the combination of social engineering and system vulnerabilities.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Evaluate the timeline of an attack from infiltration to damage.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Examine defense breakdowns and identify missed warning signs.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Propose improvements to organizational cyber defense strategies.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0900" y="1408200"/>
            <a:ext cx="2327100" cy="23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Understand :</a:t>
            </a:r>
            <a:endParaRPr b="1"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700" y="322425"/>
            <a:ext cx="2618949" cy="26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51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164">
                <a:solidFill>
                  <a:schemeClr val="dk1"/>
                </a:solidFill>
              </a:rPr>
              <a:t>What is a Combined Cyber Attack?</a:t>
            </a:r>
            <a:br>
              <a:rPr lang="en" sz="2164">
                <a:solidFill>
                  <a:schemeClr val="dk1"/>
                </a:solidFill>
              </a:rPr>
            </a:br>
            <a:endParaRPr sz="2164">
              <a:solidFill>
                <a:schemeClr val="dk1"/>
              </a:solidFill>
            </a:endParaRPr>
          </a:p>
          <a:p>
            <a:pPr indent="-3351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164">
                <a:solidFill>
                  <a:schemeClr val="dk1"/>
                </a:solidFill>
              </a:rPr>
              <a:t>Case Study Overview: Attack on a Financial Institution</a:t>
            </a:r>
            <a:br>
              <a:rPr lang="en" sz="2164">
                <a:solidFill>
                  <a:schemeClr val="dk1"/>
                </a:solidFill>
              </a:rPr>
            </a:br>
            <a:endParaRPr sz="2164">
              <a:solidFill>
                <a:schemeClr val="dk1"/>
              </a:solidFill>
            </a:endParaRPr>
          </a:p>
          <a:p>
            <a:pPr indent="-3351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164">
                <a:solidFill>
                  <a:schemeClr val="dk1"/>
                </a:solidFill>
              </a:rPr>
              <a:t>Role of Human Error in Cyber Attacks</a:t>
            </a:r>
            <a:br>
              <a:rPr lang="en" sz="2164">
                <a:solidFill>
                  <a:schemeClr val="dk1"/>
                </a:solidFill>
              </a:rPr>
            </a:br>
            <a:endParaRPr sz="2164">
              <a:solidFill>
                <a:schemeClr val="dk1"/>
              </a:solidFill>
            </a:endParaRPr>
          </a:p>
          <a:p>
            <a:pPr indent="-3351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164">
                <a:solidFill>
                  <a:schemeClr val="dk1"/>
                </a:solidFill>
              </a:rPr>
              <a:t>Exploited Technical Vulnerabilities</a:t>
            </a:r>
            <a:br>
              <a:rPr lang="en" sz="2164">
                <a:solidFill>
                  <a:schemeClr val="dk1"/>
                </a:solidFill>
              </a:rPr>
            </a:br>
            <a:endParaRPr sz="2164">
              <a:solidFill>
                <a:schemeClr val="dk1"/>
              </a:solidFill>
            </a:endParaRPr>
          </a:p>
          <a:p>
            <a:pPr indent="-3351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164">
                <a:solidFill>
                  <a:schemeClr val="dk1"/>
                </a:solidFill>
              </a:rPr>
              <a:t>Response, Damage, and Recovery</a:t>
            </a:r>
            <a:br>
              <a:rPr lang="en" sz="2164">
                <a:solidFill>
                  <a:schemeClr val="dk1"/>
                </a:solidFill>
              </a:rPr>
            </a:br>
            <a:endParaRPr sz="2164">
              <a:solidFill>
                <a:schemeClr val="dk1"/>
              </a:solidFill>
            </a:endParaRPr>
          </a:p>
          <a:p>
            <a:pPr indent="-3351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164">
                <a:solidFill>
                  <a:schemeClr val="dk1"/>
                </a:solidFill>
              </a:rPr>
              <a:t>Defensive Measures and Lessons Learned</a:t>
            </a:r>
            <a:endParaRPr sz="2164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a Combined Cyber Attack?</a:t>
            </a:r>
            <a:endParaRPr b="1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combined cyber attack exploits both </a:t>
            </a:r>
            <a:r>
              <a:rPr b="1" lang="en" sz="1100">
                <a:solidFill>
                  <a:schemeClr val="dk1"/>
                </a:solidFill>
              </a:rPr>
              <a:t>human behavior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technical weaknesses</a:t>
            </a:r>
            <a:r>
              <a:rPr lang="en" sz="1100">
                <a:solidFill>
                  <a:schemeClr val="dk1"/>
                </a:solidFill>
              </a:rPr>
              <a:t> in an organization.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Key Characteristics: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Initiates through phishing, pretexting, or social engineering.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Escalates by leveraging system flaws, misconfigurations, or outdated software.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Difficult to detect due to the dual nature of infiltration.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5447" y="2571750"/>
            <a:ext cx="3419503" cy="23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Case Study : The FinanceCo Breach</a:t>
            </a:r>
            <a:endParaRPr b="1"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596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Background: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FinanceCo, a mid-sized financial services company, suffered a breach resulting in data theft and service outages.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Timeline Summary: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Employee received a phishing email from a spoofed HR address.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Credentials were harvested via a fake login portal.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Attackers moved laterally in the network using unpatched systems.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Sensitive client data was exfiltrated over several days.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750" y="2611050"/>
            <a:ext cx="2249299" cy="224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750" y="2611050"/>
            <a:ext cx="2249299" cy="22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en"/>
              <a:t>Case Study : Role of Human Error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152475"/>
            <a:ext cx="731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Trusting a familiar email sender without verifying authenticity.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Reusing weak or repeated passwords across systems.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Lack of employee training on phishing identification.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Delayed reporting of unusual system activity.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5d757ceb6b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750" y="2611050"/>
            <a:ext cx="2249299" cy="22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5d757ceb6b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Case Study : </a:t>
            </a:r>
            <a:r>
              <a:rPr b="1" lang="en"/>
              <a:t>Exploited Technical Vulnerabilities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99" name="Google Shape;99;g35d757ceb6b_0_60"/>
          <p:cNvSpPr txBox="1"/>
          <p:nvPr>
            <p:ph idx="1" type="body"/>
          </p:nvPr>
        </p:nvSpPr>
        <p:spPr>
          <a:xfrm>
            <a:off x="311700" y="1152475"/>
            <a:ext cx="731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Outdated operating systems with no endpoint protection.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Weak access controls allowed lateral movement.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Lack of network segmentation.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No multi-factor authentication (MFA) on remote access.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35d757ceb6b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750" y="2611050"/>
            <a:ext cx="2249299" cy="22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5d757ceb6b_0_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Case Study : </a:t>
            </a:r>
            <a:r>
              <a:rPr b="1" lang="en"/>
              <a:t>Impact of the Attack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06" name="Google Shape;106;g35d757ceb6b_0_68"/>
          <p:cNvSpPr txBox="1"/>
          <p:nvPr>
            <p:ph idx="1" type="body"/>
          </p:nvPr>
        </p:nvSpPr>
        <p:spPr>
          <a:xfrm>
            <a:off x="311700" y="1152475"/>
            <a:ext cx="731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Client Data Compromised:</a:t>
            </a:r>
            <a:r>
              <a:rPr lang="en" sz="1100">
                <a:solidFill>
                  <a:schemeClr val="dk1"/>
                </a:solidFill>
              </a:rPr>
              <a:t> 40,000+ records, including financial histories.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Operational Downtime:</a:t>
            </a:r>
            <a:r>
              <a:rPr lang="en" sz="1100">
                <a:solidFill>
                  <a:schemeClr val="dk1"/>
                </a:solidFill>
              </a:rPr>
              <a:t> Systems were shut down for 48 hours.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Reputation Loss:</a:t>
            </a:r>
            <a:r>
              <a:rPr lang="en" sz="1100">
                <a:solidFill>
                  <a:schemeClr val="dk1"/>
                </a:solidFill>
              </a:rPr>
              <a:t> Media coverage led to client churn.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Regulatory Fines:</a:t>
            </a:r>
            <a:r>
              <a:rPr lang="en" sz="1100">
                <a:solidFill>
                  <a:schemeClr val="dk1"/>
                </a:solidFill>
              </a:rPr>
              <a:t> Breach of compliance under data protection laws.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Cost of Recovery:</a:t>
            </a:r>
            <a:r>
              <a:rPr lang="en" sz="1100">
                <a:solidFill>
                  <a:schemeClr val="dk1"/>
                </a:solidFill>
              </a:rPr>
              <a:t> Estimated $2.4 million in damages.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35d757ceb6b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750" y="2611050"/>
            <a:ext cx="2249299" cy="224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5d757ceb6b_0_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Case Study : </a:t>
            </a:r>
            <a:r>
              <a:rPr b="1" lang="en"/>
              <a:t>Defensive Measures &amp; Mitigation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13" name="Google Shape;113;g35d757ceb6b_0_76"/>
          <p:cNvSpPr txBox="1"/>
          <p:nvPr>
            <p:ph idx="1" type="body"/>
          </p:nvPr>
        </p:nvSpPr>
        <p:spPr>
          <a:xfrm>
            <a:off x="311700" y="1152475"/>
            <a:ext cx="731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Security Awareness Training:</a:t>
            </a:r>
            <a:r>
              <a:rPr lang="en" sz="1100">
                <a:solidFill>
                  <a:schemeClr val="dk1"/>
                </a:solidFill>
              </a:rPr>
              <a:t> Mandatory for all employees quarterly.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Patch Management:</a:t>
            </a:r>
            <a:r>
              <a:rPr lang="en" sz="1100">
                <a:solidFill>
                  <a:schemeClr val="dk1"/>
                </a:solidFill>
              </a:rPr>
              <a:t> Automate and monitor software updates.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Zero Trust Architecture:</a:t>
            </a:r>
            <a:r>
              <a:rPr lang="en" sz="1100">
                <a:solidFill>
                  <a:schemeClr val="dk1"/>
                </a:solidFill>
              </a:rPr>
              <a:t> Validate all access attempts.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Incident Response Plan:</a:t>
            </a:r>
            <a:r>
              <a:rPr lang="en" sz="1100">
                <a:solidFill>
                  <a:schemeClr val="dk1"/>
                </a:solidFill>
              </a:rPr>
              <a:t> Include escalation paths and forensics.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Simulated Phishing Tests:</a:t>
            </a:r>
            <a:r>
              <a:rPr lang="en" sz="1100">
                <a:solidFill>
                  <a:schemeClr val="dk1"/>
                </a:solidFill>
              </a:rPr>
              <a:t> Regular employee assessments.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