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0" roundtripDataSignature="AMtx7mheQpWmbmcG8iY67ID8xHQ02XJy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4cec6b56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54cec6b56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fb3adfbd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3fb3adfbd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5d5f3a1de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35d5f3a1de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fb3adfbd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3fb3adfbd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fb3adfbd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33fb3adfbd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fb3adfbd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33fb3adfbd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fb3adfbd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33fb3adfbd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5d5f3a1de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335d5f3a1de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1e36b16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351e36b16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1e36b167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351e36b167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20cdb33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3420cdb33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1e36b167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351e36b167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fb3adfbd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3fb3adfbd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fb3adfbd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3fb3adfbd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8d25879f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38d25879f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4c9c95a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54c9c95a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4cec6b5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54cec6b5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4cec6b56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54cec6b56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4cec6b5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54cec6b5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8.jpg"/><Relationship Id="rId6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image" Target="../media/image2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7.jp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7.jpg"/><Relationship Id="rId6" Type="http://schemas.openxmlformats.org/officeDocument/2006/relationships/image" Target="../media/image12.jpg"/><Relationship Id="rId7" Type="http://schemas.openxmlformats.org/officeDocument/2006/relationships/image" Target="../media/image14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786400" y="978725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 : 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Image Processing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 b="3446" l="0" r="0" t="0"/>
          <a:stretch/>
        </p:blipFill>
        <p:spPr>
          <a:xfrm>
            <a:off x="1031900" y="2627360"/>
            <a:ext cx="2489925" cy="21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1825" y="2708359"/>
            <a:ext cx="4126501" cy="20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4cec6b56f_0_34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354cec6b56f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051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354cec6b56f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354cec6b56f_0_34"/>
          <p:cNvSpPr txBox="1"/>
          <p:nvPr/>
        </p:nvSpPr>
        <p:spPr>
          <a:xfrm>
            <a:off x="105225" y="273900"/>
            <a:ext cx="7149300" cy="3558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Applications of Image Processing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354cec6b56f_0_3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5909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354cec6b56f_0_34"/>
          <p:cNvSpPr txBox="1"/>
          <p:nvPr/>
        </p:nvSpPr>
        <p:spPr>
          <a:xfrm>
            <a:off x="54375" y="880800"/>
            <a:ext cx="46020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Robotics &amp; Navigation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Line following and path planning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SLAM (Simultaneous Localization and Mapping)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Object tracking for pick-and-place robots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E-commerce &amp; Retail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Virtual try-on (e.g., glasses, clothes)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Product image enhancement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Visual search (upload a photo to find a similar product)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fb3adfbd4_0_1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33fb3adfbd4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33fb3adfbd4_0_1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33fb3adfbd4_0_114"/>
          <p:cNvSpPr txBox="1"/>
          <p:nvPr/>
        </p:nvSpPr>
        <p:spPr>
          <a:xfrm>
            <a:off x="64950" y="247325"/>
            <a:ext cx="6551100" cy="5283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Pixel Structure?</a:t>
            </a:r>
            <a:endParaRPr b="0" i="0" sz="1600" u="none" cap="none" strike="noStrike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1" name="Google Shape;181;g33fb3adfbd4_0_114"/>
          <p:cNvSpPr txBox="1"/>
          <p:nvPr/>
        </p:nvSpPr>
        <p:spPr>
          <a:xfrm>
            <a:off x="64950" y="843325"/>
            <a:ext cx="9014100" cy="409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</a:rPr>
              <a:t>Each pixel has three small lights inside it:</a:t>
            </a:r>
            <a:endParaRPr b="1" i="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🔴 Red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🟢 Green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🔵 Blue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colors mix together to make all the colors you see on a screen!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</a:rPr>
              <a:t>Example:</a:t>
            </a:r>
            <a:endParaRPr b="1" i="0" u="none" cap="none" strike="noStrike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pixel turns all three lights on fully, it makes white 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all lights are off, it makes black ⚫.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only the red light is on, the pixel looks red 🔴.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changing how bright each light is, we can make millions of colors!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a pixel structure is just the way these tiny dots are arranged to make beautiful images on your screen! 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33fb3adfbd4_0_114"/>
          <p:cNvSpPr/>
          <p:nvPr/>
        </p:nvSpPr>
        <p:spPr>
          <a:xfrm>
            <a:off x="5253400" y="3229288"/>
            <a:ext cx="198300" cy="1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33fb3adfbd4_0_11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5d5f3a1de_1_81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335d5f3a1de_1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335d5f3a1de_1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335d5f3a1de_1_81"/>
          <p:cNvSpPr txBox="1"/>
          <p:nvPr/>
        </p:nvSpPr>
        <p:spPr>
          <a:xfrm>
            <a:off x="75600" y="869525"/>
            <a:ext cx="8992800" cy="4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endParaRPr b="1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endParaRPr b="1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help computers with vision tasks, we use a special tool called </a:t>
            </a: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(Open Source Computer Vision Library). It's like a set of building blocks in the programming language </a:t>
            </a: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allows us to create programs enabling computers to: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Recognize faces and objects.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gestures and movements.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images and videos.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 in terminal</a:t>
            </a:r>
            <a:endParaRPr b="1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 install opencv-python numpy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335d5f3a1de_1_81"/>
          <p:cNvSpPr txBox="1"/>
          <p:nvPr/>
        </p:nvSpPr>
        <p:spPr>
          <a:xfrm>
            <a:off x="115575" y="284275"/>
            <a:ext cx="7411500" cy="4560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Essential Libraries for Image processing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g335d5f3a1de_1_81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fb3adfbd4_0_144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33fb3adfbd4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33fb3adfbd4_0_1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33fb3adfbd4_0_144"/>
          <p:cNvSpPr txBox="1"/>
          <p:nvPr/>
        </p:nvSpPr>
        <p:spPr>
          <a:xfrm>
            <a:off x="0" y="177375"/>
            <a:ext cx="75006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using cv2(OpenCv)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33fb3adfbd4_0_144"/>
          <p:cNvSpPr txBox="1"/>
          <p:nvPr/>
        </p:nvSpPr>
        <p:spPr>
          <a:xfrm>
            <a:off x="0" y="870075"/>
            <a:ext cx="8806500" cy="40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 (</a:t>
            </a:r>
            <a:r>
              <a:rPr b="1" i="0" lang="en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cv2</a:t>
            </a: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library used for image processing.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creates the image as a matrix of pixels.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 (</a:t>
            </a:r>
            <a:r>
              <a:rPr b="1" i="0" lang="en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cv2</a:t>
            </a: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helps </a:t>
            </a: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on the screen efficiently. 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python script cv2 is used for following purpose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Displaying the Image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cv2.imshow()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 provides </a:t>
            </a:r>
            <a:r>
              <a:rPr b="0" i="0" lang="en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cv2.imshow("Pixel Grid", img)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quickly opens a window to show images stored as   NumPy arrays.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 User Interaction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cv2.waitKey(0)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 keeps the window open until a key is pressed.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If we don't use </a:t>
            </a:r>
            <a:r>
              <a:rPr b="0" i="0" lang="en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cv2.waitKey(0)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image window would open and close immediately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Closing the Window Properly 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cv2.destroyAllWindows()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ensures that all OpenCV-created windows are closed properly when the user exits.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33fb3adfbd4_0_14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fb3adfbd4_0_132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33fb3adfbd4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33fb3adfbd4_0_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33fb3adfbd4_0_132"/>
          <p:cNvSpPr txBox="1"/>
          <p:nvPr/>
        </p:nvSpPr>
        <p:spPr>
          <a:xfrm>
            <a:off x="518650" y="751225"/>
            <a:ext cx="82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33fb3adfbd4_0_132"/>
          <p:cNvSpPr txBox="1"/>
          <p:nvPr/>
        </p:nvSpPr>
        <p:spPr>
          <a:xfrm>
            <a:off x="0" y="859975"/>
            <a:ext cx="80889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 are essentially grids of pixels, which can be represented as </a:t>
            </a: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NumPy makes it easy to create and manipulate these arrays efficiently.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33fb3adfbd4_0_132"/>
          <p:cNvSpPr txBox="1"/>
          <p:nvPr/>
        </p:nvSpPr>
        <p:spPr>
          <a:xfrm>
            <a:off x="50700" y="231000"/>
            <a:ext cx="7987500" cy="4617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using Numpy ( Numerical Python)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33fb3adfbd4_0_132" title="img_11.jpg"/>
          <p:cNvPicPr preferRelativeResize="0"/>
          <p:nvPr/>
        </p:nvPicPr>
        <p:blipFill rotWithShape="1">
          <a:blip r:embed="rId5">
            <a:alphaModFix/>
          </a:blip>
          <a:srcRect b="0" l="0" r="0" t="4452"/>
          <a:stretch/>
        </p:blipFill>
        <p:spPr>
          <a:xfrm>
            <a:off x="165562" y="1528504"/>
            <a:ext cx="5905500" cy="32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33fb3adfbd4_0_132" title="New Omo LOGO.png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33fb3adfbd4_0_132"/>
          <p:cNvSpPr txBox="1"/>
          <p:nvPr/>
        </p:nvSpPr>
        <p:spPr>
          <a:xfrm>
            <a:off x="6472325" y="2168325"/>
            <a:ext cx="2435700" cy="23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Try this code: to verify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Import cv2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Img = cv2.imread(“pic.jpg”)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print(img)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fb3adfbd4_0_1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33fb3adfbd4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33fb3adfbd4_0_1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33fb3adfbd4_0_120"/>
          <p:cNvSpPr txBox="1"/>
          <p:nvPr/>
        </p:nvSpPr>
        <p:spPr>
          <a:xfrm>
            <a:off x="54325" y="264800"/>
            <a:ext cx="7738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33fb3adfbd4_0_120"/>
          <p:cNvSpPr txBox="1"/>
          <p:nvPr/>
        </p:nvSpPr>
        <p:spPr>
          <a:xfrm>
            <a:off x="0" y="264800"/>
            <a:ext cx="75495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script to create and display a simple black image on window.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33fb3adfbd4_0_120"/>
          <p:cNvSpPr txBox="1"/>
          <p:nvPr/>
        </p:nvSpPr>
        <p:spPr>
          <a:xfrm>
            <a:off x="20275" y="1465400"/>
            <a:ext cx="90576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u="none" cap="none" strike="noStrike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numpy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rgbClr val="AF00DB"/>
                </a:solidFill>
                <a:highlight>
                  <a:srgbClr val="FFFFFF"/>
                </a:highlight>
              </a:rPr>
              <a:t>as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np</a:t>
            </a:r>
            <a:endParaRPr i="0" u="none" cap="none" strike="noStrike">
              <a:solidFill>
                <a:srgbClr val="267F99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u="none" cap="none" strike="noStrike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endParaRPr i="0" u="none" cap="none" strike="noStrike">
              <a:solidFill>
                <a:srgbClr val="267F99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img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np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i="0" lang="en" u="none" cap="none" strike="noStrike">
                <a:solidFill>
                  <a:srgbClr val="795E26"/>
                </a:solidFill>
                <a:highlight>
                  <a:srgbClr val="FFFFFF"/>
                </a:highlight>
              </a:rPr>
              <a:t>zeros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((</a:t>
            </a:r>
            <a:r>
              <a:rPr i="0" lang="en" u="none" cap="none" strike="noStrike">
                <a:solidFill>
                  <a:srgbClr val="098658"/>
                </a:solidFill>
                <a:highlight>
                  <a:srgbClr val="FFFFFF"/>
                </a:highlight>
              </a:rPr>
              <a:t>512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i="0" lang="en" u="none" cap="none" strike="noStrike">
                <a:solidFill>
                  <a:srgbClr val="098658"/>
                </a:solidFill>
                <a:highlight>
                  <a:srgbClr val="FFFFFF"/>
                </a:highlight>
              </a:rPr>
              <a:t>512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i="0" lang="en" u="none" cap="none" strike="noStrike">
                <a:solidFill>
                  <a:srgbClr val="098658"/>
                </a:solidFill>
                <a:highlight>
                  <a:srgbClr val="FFFFFF"/>
                </a:highlight>
              </a:rPr>
              <a:t>3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), 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dtype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np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uint8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r>
              <a:rPr i="0" lang="en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#Create a black image zero means 0 for all BGR</a:t>
            </a:r>
            <a:endParaRPr i="0" u="none" cap="none" strike="noStrike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i="0" lang="en" u="none" cap="none" strike="noStrike">
                <a:solidFill>
                  <a:srgbClr val="795E26"/>
                </a:solidFill>
                <a:highlight>
                  <a:srgbClr val="FFFFFF"/>
                </a:highlight>
              </a:rPr>
              <a:t>imshow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i="0" lang="en" u="none" cap="none" strike="noStrike">
                <a:solidFill>
                  <a:srgbClr val="A31515"/>
                </a:solidFill>
                <a:highlight>
                  <a:srgbClr val="FFFFFF"/>
                </a:highlight>
              </a:rPr>
              <a:t>"Window"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img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) </a:t>
            </a:r>
            <a:r>
              <a:rPr i="0" lang="en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# Show the window</a:t>
            </a:r>
            <a:endParaRPr i="0" u="none" cap="none" strike="noStrike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i="0" lang="en" u="none" cap="none" strike="noStrike">
                <a:solidFill>
                  <a:srgbClr val="795E26"/>
                </a:solidFill>
                <a:highlight>
                  <a:srgbClr val="FFFFFF"/>
                </a:highlight>
              </a:rPr>
              <a:t>waitKey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i="0" lang="en" u="none" cap="none" strike="noStrike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r>
              <a:rPr i="0" lang="en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# holds the window</a:t>
            </a:r>
            <a:endParaRPr i="0" u="none" cap="none" strike="noStrike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i="0" lang="en" u="none" cap="none" strike="noStrike">
                <a:solidFill>
                  <a:srgbClr val="795E26"/>
                </a:solidFill>
                <a:highlight>
                  <a:srgbClr val="FFFFFF"/>
                </a:highlight>
              </a:rPr>
              <a:t>destroyAllWindows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()  </a:t>
            </a:r>
            <a:r>
              <a:rPr i="0" lang="en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# close the window properly</a:t>
            </a:r>
            <a:endParaRPr i="0" u="none" cap="none" strike="noStrike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</a:endParaRPr>
          </a:p>
        </p:txBody>
      </p:sp>
      <p:pic>
        <p:nvPicPr>
          <p:cNvPr id="227" name="Google Shape;227;g33fb3adfbd4_0_12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fb3adfbd4_0_13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g33fb3adfbd4_0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33fb3adfbd4_0_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33fb3adfbd4_0_138"/>
          <p:cNvSpPr txBox="1"/>
          <p:nvPr/>
        </p:nvSpPr>
        <p:spPr>
          <a:xfrm>
            <a:off x="87925" y="241850"/>
            <a:ext cx="6665400" cy="437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33fb3adfbd4_0_138" title="Screenshot (6).png"/>
          <p:cNvPicPr preferRelativeResize="0"/>
          <p:nvPr/>
        </p:nvPicPr>
        <p:blipFill rotWithShape="1">
          <a:blip r:embed="rId5">
            <a:alphaModFix/>
          </a:blip>
          <a:srcRect b="8958" l="0" r="0" t="0"/>
          <a:stretch/>
        </p:blipFill>
        <p:spPr>
          <a:xfrm>
            <a:off x="491899" y="787775"/>
            <a:ext cx="7951376" cy="40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33fb3adfbd4_0_138" title="New Omo LOGO.png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5d5f3a1de_1_147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g335d5f3a1de_1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335d5f3a1de_1_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335d5f3a1de_1_147"/>
          <p:cNvSpPr txBox="1"/>
          <p:nvPr/>
        </p:nvSpPr>
        <p:spPr>
          <a:xfrm>
            <a:off x="0" y="275725"/>
            <a:ext cx="87705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 Python script to create and display a simple black-and-white pixel grid.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335d5f3a1de_1_147"/>
          <p:cNvSpPr txBox="1"/>
          <p:nvPr/>
        </p:nvSpPr>
        <p:spPr>
          <a:xfrm>
            <a:off x="0" y="692700"/>
            <a:ext cx="86007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u="none" cap="none" strike="noStrike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numpy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rgbClr val="AF00DB"/>
                </a:solidFill>
                <a:highlight>
                  <a:srgbClr val="FFFFFF"/>
                </a:highlight>
              </a:rPr>
              <a:t>as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np</a:t>
            </a:r>
            <a:endParaRPr i="0" u="none" cap="none" strike="noStrike">
              <a:solidFill>
                <a:srgbClr val="267F99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u="none" cap="none" strike="noStrike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endParaRPr i="0" u="none" cap="none" strike="noStrike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i="0" lang="en" u="none" cap="none" strike="noStrike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rgbClr val="795E26"/>
                </a:solidFill>
                <a:highlight>
                  <a:srgbClr val="FFFFFF"/>
                </a:highlight>
              </a:rPr>
              <a:t>create_grid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rows</a:t>
            </a:r>
            <a:r>
              <a:rPr i="0" lang="en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i="0" lang="en" u="none" cap="none" strike="noStrike">
                <a:solidFill>
                  <a:srgbClr val="098658"/>
                </a:solidFill>
                <a:highlight>
                  <a:srgbClr val="FFFFFF"/>
                </a:highlight>
              </a:rPr>
              <a:t>10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cols</a:t>
            </a:r>
            <a:r>
              <a:rPr i="0" lang="en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i="0" lang="en" u="none" cap="none" strike="noStrike">
                <a:solidFill>
                  <a:srgbClr val="098658"/>
                </a:solidFill>
                <a:highlight>
                  <a:srgbClr val="FFFFFF"/>
                </a:highlight>
              </a:rPr>
              <a:t>10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size</a:t>
            </a:r>
            <a:r>
              <a:rPr i="0" lang="en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i="0" lang="en" u="none" cap="none" strike="noStrike">
                <a:solidFill>
                  <a:srgbClr val="098658"/>
                </a:solidFill>
                <a:highlight>
                  <a:srgbClr val="FFFFFF"/>
                </a:highlight>
              </a:rPr>
              <a:t>20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):</a:t>
            </a:r>
            <a:r>
              <a:rPr i="0" lang="en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# Function to create a black-and-white grid</a:t>
            </a:r>
            <a:endParaRPr i="0" u="none" cap="none" strike="noStrike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   </a:t>
            </a:r>
            <a:r>
              <a:rPr i="0" lang="en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# Create a white background grid</a:t>
            </a:r>
            <a:endParaRPr i="0" u="none" cap="none" strike="noStrike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   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grid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np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i="0" lang="en" u="none" cap="none" strike="noStrike">
                <a:solidFill>
                  <a:srgbClr val="795E26"/>
                </a:solidFill>
                <a:highlight>
                  <a:srgbClr val="FFFFFF"/>
                </a:highlight>
              </a:rPr>
              <a:t>ones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((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rows</a:t>
            </a:r>
            <a:r>
              <a:rPr i="0" lang="en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*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size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cols</a:t>
            </a:r>
            <a:r>
              <a:rPr i="0" lang="en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*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size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), 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dtype</a:t>
            </a:r>
            <a:r>
              <a:rPr i="0" lang="en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np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uint8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) </a:t>
            </a:r>
            <a:r>
              <a:rPr i="0" lang="en" u="none" cap="none" strike="noStrike">
                <a:solidFill>
                  <a:srgbClr val="795E26"/>
                </a:solidFill>
                <a:highlight>
                  <a:srgbClr val="FFFFFF"/>
                </a:highlight>
              </a:rPr>
              <a:t>*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rgbClr val="098658"/>
                </a:solidFill>
                <a:highlight>
                  <a:srgbClr val="FFFFFF"/>
                </a:highlight>
              </a:rPr>
              <a:t>255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  </a:t>
            </a:r>
            <a:endParaRPr i="0" u="none" cap="none" strike="noStrike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   </a:t>
            </a:r>
            <a:r>
              <a:rPr i="0" lang="en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# Fill alternating squares with black to create a checkerboard pattern</a:t>
            </a:r>
            <a:endParaRPr i="0" u="none" cap="none" strike="noStrike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   </a:t>
            </a:r>
            <a:r>
              <a:rPr i="0" lang="en" u="none" cap="none" strike="noStrike">
                <a:solidFill>
                  <a:srgbClr val="AF00DB"/>
                </a:solidFill>
                <a:highlight>
                  <a:srgbClr val="FFFFFF"/>
                </a:highlight>
              </a:rPr>
              <a:t>for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i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rgbClr val="AF00DB"/>
                </a:solidFill>
                <a:highlight>
                  <a:srgbClr val="FFFFFF"/>
                </a:highlight>
              </a:rPr>
              <a:t>in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range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rows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):</a:t>
            </a:r>
            <a:endParaRPr i="0" u="none" cap="none" strike="noStrike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       </a:t>
            </a:r>
            <a:r>
              <a:rPr i="0" lang="en" u="none" cap="none" strike="noStrike">
                <a:solidFill>
                  <a:srgbClr val="AF00DB"/>
                </a:solidFill>
                <a:highlight>
                  <a:srgbClr val="FFFFFF"/>
                </a:highlight>
              </a:rPr>
              <a:t>for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j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rgbClr val="AF00DB"/>
                </a:solidFill>
                <a:highlight>
                  <a:srgbClr val="FFFFFF"/>
                </a:highlight>
              </a:rPr>
              <a:t>in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rgbClr val="267F99"/>
                </a:solidFill>
                <a:highlight>
                  <a:srgbClr val="FFFFFF"/>
                </a:highlight>
              </a:rPr>
              <a:t>range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cols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):</a:t>
            </a:r>
            <a:endParaRPr i="0" u="none" cap="none" strike="noStrike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           </a:t>
            </a:r>
            <a:r>
              <a:rPr i="0" lang="en" u="none" cap="none" strike="noStrike">
                <a:solidFill>
                  <a:srgbClr val="AF00DB"/>
                </a:solidFill>
                <a:highlight>
                  <a:srgbClr val="FFFFFF"/>
                </a:highlight>
              </a:rPr>
              <a:t>if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(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i</a:t>
            </a:r>
            <a:r>
              <a:rPr i="0" lang="en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+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j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) </a:t>
            </a:r>
            <a:r>
              <a:rPr i="0" lang="en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%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rgbClr val="098658"/>
                </a:solidFill>
                <a:highlight>
                  <a:srgbClr val="FFFFFF"/>
                </a:highlight>
              </a:rPr>
              <a:t>2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==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:  </a:t>
            </a:r>
            <a:r>
              <a:rPr i="0" lang="en" u="none" cap="none" strike="noStrike">
                <a:solidFill>
                  <a:srgbClr val="008000"/>
                </a:solidFill>
                <a:highlight>
                  <a:srgbClr val="FFFFFF"/>
                </a:highlight>
              </a:rPr>
              <a:t># Alternate black and white squares</a:t>
            </a:r>
            <a:endParaRPr i="0" u="none" cap="none" strike="noStrike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               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grid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[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i</a:t>
            </a:r>
            <a:r>
              <a:rPr i="0" lang="en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*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size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:(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i</a:t>
            </a:r>
            <a:r>
              <a:rPr i="0" lang="en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+</a:t>
            </a:r>
            <a:r>
              <a:rPr i="0" lang="en" u="none" cap="none" strike="noStrike">
                <a:solidFill>
                  <a:srgbClr val="098658"/>
                </a:solidFill>
                <a:highlight>
                  <a:srgbClr val="FFFFFF"/>
                </a:highlight>
              </a:rPr>
              <a:t>1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)</a:t>
            </a:r>
            <a:r>
              <a:rPr i="0" lang="en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*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size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j</a:t>
            </a:r>
            <a:r>
              <a:rPr i="0" lang="en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*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size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:(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j</a:t>
            </a:r>
            <a:r>
              <a:rPr i="0" lang="en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+</a:t>
            </a:r>
            <a:r>
              <a:rPr i="0" lang="en" u="none" cap="none" strike="noStrike">
                <a:solidFill>
                  <a:srgbClr val="098658"/>
                </a:solidFill>
                <a:highlight>
                  <a:srgbClr val="FFFFFF"/>
                </a:highlight>
              </a:rPr>
              <a:t>1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)</a:t>
            </a:r>
            <a:r>
              <a:rPr i="0" lang="en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*</a:t>
            </a:r>
            <a:r>
              <a:rPr i="0" lang="en" u="none" cap="none" strike="noStrike">
                <a:solidFill>
                  <a:srgbClr val="001080"/>
                </a:solidFill>
                <a:highlight>
                  <a:srgbClr val="FFFFFF"/>
                </a:highlight>
              </a:rPr>
              <a:t>size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] </a:t>
            </a:r>
            <a:r>
              <a:rPr i="0" lang="en" u="none" cap="none" strike="noStrike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i="0" lang="en" u="none" cap="none" strike="noStrike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i="0" lang="en" u="none" cap="none" strike="noStrike">
                <a:solidFill>
                  <a:srgbClr val="3B3B3B"/>
                </a:solidFill>
                <a:highlight>
                  <a:srgbClr val="FFFFFF"/>
                </a:highlight>
              </a:rPr>
              <a:t>   </a:t>
            </a:r>
            <a:endParaRPr i="0" u="none" cap="none" strike="noStrike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3B3B3B"/>
                </a:solidFill>
                <a:highlight>
                  <a:schemeClr val="lt1"/>
                </a:highlight>
              </a:rPr>
              <a:t>   </a:t>
            </a:r>
            <a:r>
              <a:rPr lang="en">
                <a:solidFill>
                  <a:srgbClr val="AF00DB"/>
                </a:solidFill>
                <a:highlight>
                  <a:schemeClr val="lt1"/>
                </a:highlight>
              </a:rPr>
              <a:t>return</a:t>
            </a:r>
            <a:r>
              <a:rPr lang="en">
                <a:solidFill>
                  <a:srgbClr val="3B3B3B"/>
                </a:solidFill>
                <a:highlight>
                  <a:schemeClr val="lt1"/>
                </a:highlight>
              </a:rPr>
              <a:t> </a:t>
            </a:r>
            <a:r>
              <a:rPr lang="en">
                <a:solidFill>
                  <a:srgbClr val="001080"/>
                </a:solidFill>
                <a:highlight>
                  <a:schemeClr val="lt1"/>
                </a:highlight>
              </a:rPr>
              <a:t>grid</a:t>
            </a:r>
            <a:endParaRPr>
              <a:solidFill>
                <a:srgbClr val="3B3B3B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solidFill>
                  <a:srgbClr val="267F99"/>
                </a:solidFill>
                <a:highlight>
                  <a:schemeClr val="lt1"/>
                </a:highlight>
              </a:rPr>
              <a:t>cv2</a:t>
            </a:r>
            <a:r>
              <a:rPr lang="en">
                <a:solidFill>
                  <a:srgbClr val="3B3B3B"/>
                </a:solidFill>
                <a:highlight>
                  <a:schemeClr val="lt1"/>
                </a:highlight>
              </a:rPr>
              <a:t>.</a:t>
            </a:r>
            <a:r>
              <a:rPr lang="en">
                <a:solidFill>
                  <a:srgbClr val="795E26"/>
                </a:solidFill>
                <a:highlight>
                  <a:schemeClr val="lt1"/>
                </a:highlight>
              </a:rPr>
              <a:t>imshow</a:t>
            </a:r>
            <a:r>
              <a:rPr lang="en">
                <a:solidFill>
                  <a:srgbClr val="3B3B3B"/>
                </a:solidFill>
                <a:highlight>
                  <a:schemeClr val="lt1"/>
                </a:highlight>
              </a:rPr>
              <a:t>(</a:t>
            </a:r>
            <a:r>
              <a:rPr lang="en">
                <a:solidFill>
                  <a:srgbClr val="A31515"/>
                </a:solidFill>
                <a:highlight>
                  <a:schemeClr val="lt1"/>
                </a:highlight>
              </a:rPr>
              <a:t>'Grid'</a:t>
            </a:r>
            <a:r>
              <a:rPr lang="en">
                <a:solidFill>
                  <a:srgbClr val="3B3B3B"/>
                </a:solidFill>
                <a:highlight>
                  <a:schemeClr val="lt1"/>
                </a:highlight>
              </a:rPr>
              <a:t>, </a:t>
            </a:r>
            <a:r>
              <a:rPr lang="en">
                <a:solidFill>
                  <a:srgbClr val="795E26"/>
                </a:solidFill>
                <a:highlight>
                  <a:schemeClr val="lt1"/>
                </a:highlight>
              </a:rPr>
              <a:t>create_grid</a:t>
            </a:r>
            <a:r>
              <a:rPr lang="en">
                <a:solidFill>
                  <a:srgbClr val="3B3B3B"/>
                </a:solidFill>
                <a:highlight>
                  <a:schemeClr val="lt1"/>
                </a:highlight>
              </a:rPr>
              <a:t>())     </a:t>
            </a:r>
            <a:r>
              <a:rPr lang="en">
                <a:solidFill>
                  <a:srgbClr val="008000"/>
                </a:solidFill>
                <a:highlight>
                  <a:schemeClr val="lt1"/>
                </a:highlight>
              </a:rPr>
              <a:t># Display the generated grid using OpenCV</a:t>
            </a:r>
            <a:endParaRPr>
              <a:solidFill>
                <a:srgbClr val="3B3B3B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solidFill>
                  <a:srgbClr val="267F99"/>
                </a:solidFill>
                <a:highlight>
                  <a:schemeClr val="lt1"/>
                </a:highlight>
              </a:rPr>
              <a:t>cv2</a:t>
            </a:r>
            <a:r>
              <a:rPr lang="en">
                <a:solidFill>
                  <a:srgbClr val="3B3B3B"/>
                </a:solidFill>
                <a:highlight>
                  <a:schemeClr val="lt1"/>
                </a:highlight>
              </a:rPr>
              <a:t>.</a:t>
            </a:r>
            <a:r>
              <a:rPr lang="en">
                <a:solidFill>
                  <a:srgbClr val="795E26"/>
                </a:solidFill>
                <a:highlight>
                  <a:schemeClr val="lt1"/>
                </a:highlight>
              </a:rPr>
              <a:t>waitKey</a:t>
            </a:r>
            <a:r>
              <a:rPr lang="en">
                <a:solidFill>
                  <a:srgbClr val="3B3B3B"/>
                </a:solidFill>
                <a:highlight>
                  <a:schemeClr val="lt1"/>
                </a:highlight>
              </a:rPr>
              <a:t>(</a:t>
            </a:r>
            <a:r>
              <a:rPr lang="en">
                <a:solidFill>
                  <a:srgbClr val="098658"/>
                </a:solidFill>
                <a:highlight>
                  <a:schemeClr val="lt1"/>
                </a:highlight>
              </a:rPr>
              <a:t>0</a:t>
            </a:r>
            <a:r>
              <a:rPr lang="en">
                <a:solidFill>
                  <a:srgbClr val="3B3B3B"/>
                </a:solidFill>
                <a:highlight>
                  <a:schemeClr val="lt1"/>
                </a:highlight>
              </a:rPr>
              <a:t>)</a:t>
            </a:r>
            <a:endParaRPr>
              <a:solidFill>
                <a:srgbClr val="3B3B3B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solidFill>
                  <a:srgbClr val="267F99"/>
                </a:solidFill>
                <a:highlight>
                  <a:schemeClr val="lt1"/>
                </a:highlight>
              </a:rPr>
              <a:t>cv2</a:t>
            </a:r>
            <a:r>
              <a:rPr lang="en">
                <a:solidFill>
                  <a:srgbClr val="3B3B3B"/>
                </a:solidFill>
                <a:highlight>
                  <a:schemeClr val="lt1"/>
                </a:highlight>
              </a:rPr>
              <a:t>.</a:t>
            </a:r>
            <a:r>
              <a:rPr lang="en">
                <a:solidFill>
                  <a:srgbClr val="795E26"/>
                </a:solidFill>
                <a:highlight>
                  <a:schemeClr val="lt1"/>
                </a:highlight>
              </a:rPr>
              <a:t>destroyAllWindows</a:t>
            </a:r>
            <a:r>
              <a:rPr lang="en">
                <a:solidFill>
                  <a:srgbClr val="3B3B3B"/>
                </a:solidFill>
                <a:highlight>
                  <a:schemeClr val="lt1"/>
                </a:highlight>
              </a:rPr>
              <a:t>()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335d5f3a1de_1_14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1e36b1678_0_0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g351e36b167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351e36b167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351e36b1678_0_0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351e36b1678_0_0"/>
          <p:cNvSpPr txBox="1"/>
          <p:nvPr/>
        </p:nvSpPr>
        <p:spPr>
          <a:xfrm>
            <a:off x="0" y="7722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1. Which of the following libraries is primarily used for numerical operations on arrays in image processing with Python?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Matplotlib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NumPy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TensorFlow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Seaborn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Answer:</a:t>
            </a:r>
            <a:r>
              <a:rPr lang="en">
                <a:solidFill>
                  <a:schemeClr val="dk1"/>
                </a:solidFill>
              </a:rPr>
              <a:t> B. NumPy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2. In OpenCV, which function is used to read an image from a file?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A.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cv2.show()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</a:rPr>
              <a:t> B.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cv2.imread()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</a:rPr>
              <a:t> C.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cv2.readimage()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</a:rPr>
              <a:t> D.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cv2.load()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Answer:</a:t>
            </a:r>
            <a:r>
              <a:rPr lang="en">
                <a:solidFill>
                  <a:schemeClr val="dk1"/>
                </a:solidFill>
              </a:rPr>
              <a:t> B.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cv2.imread()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7" name="Google Shape;257;g351e36b1678_0_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1e36b1678_0_12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351e36b1678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351e36b1678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351e36b1678_0_12"/>
          <p:cNvSpPr txBox="1"/>
          <p:nvPr/>
        </p:nvSpPr>
        <p:spPr>
          <a:xfrm>
            <a:off x="0" y="142613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Exercise 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351e36b1678_0_12"/>
          <p:cNvSpPr txBox="1"/>
          <p:nvPr/>
        </p:nvSpPr>
        <p:spPr>
          <a:xfrm>
            <a:off x="109950" y="952775"/>
            <a:ext cx="88065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3. What is the default color format used by OpenCV when reading an image?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A. RGB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B. BGR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C. CMYK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D. HSV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Answer:</a:t>
            </a:r>
            <a:r>
              <a:rPr lang="en">
                <a:solidFill>
                  <a:schemeClr val="dk1"/>
                </a:solidFill>
              </a:rPr>
              <a:t> B. BGR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4. Which NumPy function is used to get the shape (dimensions) of an image array?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A.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array.size()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</a:rPr>
              <a:t> B.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array.type()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</a:rPr>
              <a:t> C.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array.shape</a:t>
            </a:r>
            <a:b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chemeClr val="dk1"/>
                </a:solidFill>
              </a:rPr>
              <a:t> D.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array.length()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Answer:</a:t>
            </a:r>
            <a:r>
              <a:rPr lang="en">
                <a:solidFill>
                  <a:schemeClr val="dk1"/>
                </a:solidFill>
              </a:rPr>
              <a:t> C.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array.shape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7" name="Google Shape;267;g351e36b1678_0_12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20cdb3398_0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g3420cdb339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3420cdb3398_0_0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an image?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3420cdb3398_0_0"/>
          <p:cNvSpPr txBox="1"/>
          <p:nvPr/>
        </p:nvSpPr>
        <p:spPr>
          <a:xfrm>
            <a:off x="223025" y="654500"/>
            <a:ext cx="6211800" cy="20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picture that shows something. It can be a drawing, a photo, or something made on a computer.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photo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you is an image.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drawing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 cat is an image.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cartoon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TV is made of many images.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g3420cdb3398_0_0" title="im1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700" y="2915500"/>
            <a:ext cx="2206550" cy="15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3420cdb3398_0_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3420cdb3398_0_0" title="three_d_array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6767" y="1102650"/>
            <a:ext cx="3876125" cy="371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3420cdb3398_0_0" title="3d_Image.jpg"/>
          <p:cNvPicPr preferRelativeResize="0"/>
          <p:nvPr/>
        </p:nvPicPr>
        <p:blipFill rotWithShape="1">
          <a:blip r:embed="rId7">
            <a:alphaModFix/>
          </a:blip>
          <a:srcRect b="10321" l="0" r="18712" t="0"/>
          <a:stretch/>
        </p:blipFill>
        <p:spPr>
          <a:xfrm>
            <a:off x="2503250" y="2915500"/>
            <a:ext cx="2362926" cy="157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1e36b1678_0_24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g351e36b1678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351e36b1678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351e36b1678_0_24"/>
          <p:cNvSpPr txBox="1"/>
          <p:nvPr/>
        </p:nvSpPr>
        <p:spPr>
          <a:xfrm>
            <a:off x="0" y="142613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Exercise 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351e36b1678_0_24"/>
          <p:cNvSpPr txBox="1"/>
          <p:nvPr/>
        </p:nvSpPr>
        <p:spPr>
          <a:xfrm>
            <a:off x="26600" y="793300"/>
            <a:ext cx="8806500" cy="26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5. What does the following line of code do?</a:t>
            </a:r>
            <a:br>
              <a:rPr b="1"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 gray = cv2.cvtColor(image, cv2.COLOR_BGR2GRAY)</a:t>
            </a:r>
            <a:br>
              <a:rPr b="1"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A. Converts a grayscale image to RGB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B. Converts an image to black and white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C. Converts a BGR image to grayscale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D. Converts an image to HSV format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Answer:</a:t>
            </a:r>
            <a:r>
              <a:rPr lang="en">
                <a:solidFill>
                  <a:schemeClr val="dk1"/>
                </a:solidFill>
              </a:rPr>
              <a:t> C. Converts a BGR image to grayscale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7" name="Google Shape;277;g351e36b1678_0_2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fb3adfbd4_0_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g33fb3adfbd4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33fb3adfbd4_0_2"/>
          <p:cNvSpPr txBox="1"/>
          <p:nvPr/>
        </p:nvSpPr>
        <p:spPr>
          <a:xfrm>
            <a:off x="271375" y="315275"/>
            <a:ext cx="7677600" cy="4311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 are made up of pixels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33fb3adfbd4_0_2"/>
          <p:cNvSpPr txBox="1"/>
          <p:nvPr/>
        </p:nvSpPr>
        <p:spPr>
          <a:xfrm>
            <a:off x="271375" y="1082150"/>
            <a:ext cx="7176600" cy="27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made up of tiny dots called </a:t>
            </a: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pixels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Imagine a big puzzle made of tiny pieces—each piece is like a pixel!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look at a picture on a phone, TV, or computer, you are actually looking at </a:t>
            </a: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millions of tiny pixels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Each pixel has a color, and when they are put together, they create a full image!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 like LEGO bricks make a big shape 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put together, </a:t>
            </a:r>
            <a:r>
              <a:rPr b="1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pixels make a picture</a:t>
            </a: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arranged properly!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33fb3adfbd4_0_2" title="im4.jp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5525" y="2428500"/>
            <a:ext cx="4911550" cy="25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33fb3adfbd4_0_2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fb3adfbd4_0_126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g33fb3adfbd4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33fb3adfbd4_0_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33fb3adfbd4_0_126"/>
          <p:cNvSpPr txBox="1"/>
          <p:nvPr/>
        </p:nvSpPr>
        <p:spPr>
          <a:xfrm>
            <a:off x="222025" y="192750"/>
            <a:ext cx="6970500" cy="434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Vision vs. Computer Vision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g33fb3adfbd4_0_126" title="brain_new.jp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75377" y="853836"/>
            <a:ext cx="1388075" cy="13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33fb3adfbd4_0_126" title="Apple2.jpg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7973" y="696306"/>
            <a:ext cx="1756850" cy="176385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33fb3adfbd4_0_126"/>
          <p:cNvSpPr/>
          <p:nvPr/>
        </p:nvSpPr>
        <p:spPr>
          <a:xfrm>
            <a:off x="2138398" y="1479338"/>
            <a:ext cx="1054500" cy="270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33fb3adfbd4_0_126"/>
          <p:cNvSpPr txBox="1"/>
          <p:nvPr/>
        </p:nvSpPr>
        <p:spPr>
          <a:xfrm>
            <a:off x="36175" y="2571750"/>
            <a:ext cx="3739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Eye(Sensing device responsible for capturing images )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3fb3adfbd4_0_126"/>
          <p:cNvSpPr/>
          <p:nvPr/>
        </p:nvSpPr>
        <p:spPr>
          <a:xfrm rot="10800000">
            <a:off x="5575563" y="1511065"/>
            <a:ext cx="1054500" cy="270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33fb3adfbd4_0_126"/>
          <p:cNvSpPr txBox="1"/>
          <p:nvPr/>
        </p:nvSpPr>
        <p:spPr>
          <a:xfrm>
            <a:off x="7192425" y="908207"/>
            <a:ext cx="1388100" cy="130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Apple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Detected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g33fb3adfbd4_0_126"/>
          <p:cNvCxnSpPr>
            <a:endCxn id="90" idx="1"/>
          </p:cNvCxnSpPr>
          <p:nvPr/>
        </p:nvCxnSpPr>
        <p:spPr>
          <a:xfrm flipH="1" rot="10800000">
            <a:off x="2296677" y="1547873"/>
            <a:ext cx="1478700" cy="9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" name="Google Shape;97;g33fb3adfbd4_0_126"/>
          <p:cNvCxnSpPr/>
          <p:nvPr/>
        </p:nvCxnSpPr>
        <p:spPr>
          <a:xfrm>
            <a:off x="5163461" y="1852825"/>
            <a:ext cx="1124100" cy="7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" name="Google Shape;98;g33fb3adfbd4_0_126"/>
          <p:cNvSpPr txBox="1"/>
          <p:nvPr/>
        </p:nvSpPr>
        <p:spPr>
          <a:xfrm>
            <a:off x="5238125" y="2492800"/>
            <a:ext cx="31899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Brain(interpreting device responsible for understanding image content)</a:t>
            </a:r>
            <a:endParaRPr b="0" i="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g33fb3adfbd4_0_126" title="New Omo LOGO.png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8d25879f0_0_16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338d25879f0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051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338d25879f0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38d25879f0_0_16"/>
          <p:cNvSpPr txBox="1"/>
          <p:nvPr/>
        </p:nvSpPr>
        <p:spPr>
          <a:xfrm>
            <a:off x="109900" y="204300"/>
            <a:ext cx="6753600" cy="488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Vision vs. Computer Vision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338d25879f0_0_16"/>
          <p:cNvSpPr/>
          <p:nvPr/>
        </p:nvSpPr>
        <p:spPr>
          <a:xfrm rot="10800000">
            <a:off x="1434913" y="1664200"/>
            <a:ext cx="611700" cy="270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38d25879f0_0_16"/>
          <p:cNvSpPr txBox="1"/>
          <p:nvPr/>
        </p:nvSpPr>
        <p:spPr>
          <a:xfrm>
            <a:off x="1702500" y="2715225"/>
            <a:ext cx="2310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(Sensing device)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338d25879f0_0_16"/>
          <p:cNvSpPr/>
          <p:nvPr/>
        </p:nvSpPr>
        <p:spPr>
          <a:xfrm rot="10800000">
            <a:off x="6367681" y="1717675"/>
            <a:ext cx="582900" cy="270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338d25879f0_0_16"/>
          <p:cNvSpPr txBox="1"/>
          <p:nvPr/>
        </p:nvSpPr>
        <p:spPr>
          <a:xfrm>
            <a:off x="7045311" y="906587"/>
            <a:ext cx="1930800" cy="2259000"/>
          </a:xfrm>
          <a:prstGeom prst="rect">
            <a:avLst/>
          </a:prstGeom>
          <a:noFill/>
          <a:ln cap="flat" cmpd="sng" w="19050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g338d25879f0_0_16"/>
          <p:cNvCxnSpPr/>
          <p:nvPr/>
        </p:nvCxnSpPr>
        <p:spPr>
          <a:xfrm>
            <a:off x="5163461" y="1852825"/>
            <a:ext cx="898800" cy="9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" name="Google Shape;113;g338d25879f0_0_16"/>
          <p:cNvSpPr txBox="1"/>
          <p:nvPr/>
        </p:nvSpPr>
        <p:spPr>
          <a:xfrm>
            <a:off x="4171100" y="2875700"/>
            <a:ext cx="2310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(interpreting device)</a:t>
            </a:r>
            <a:endParaRPr b="0" i="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338d25879f0_0_16" title="Apple2.jpg"/>
          <p:cNvPicPr preferRelativeResize="0"/>
          <p:nvPr/>
        </p:nvPicPr>
        <p:blipFill rotWithShape="1">
          <a:blip r:embed="rId5">
            <a:alphaModFix/>
          </a:blip>
          <a:srcRect b="0" l="9773" r="9652" t="0"/>
          <a:stretch/>
        </p:blipFill>
        <p:spPr>
          <a:xfrm>
            <a:off x="109900" y="814900"/>
            <a:ext cx="1592600" cy="198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338d25879f0_0_16" title="camera.jpg"/>
          <p:cNvPicPr preferRelativeResize="0"/>
          <p:nvPr/>
        </p:nvPicPr>
        <p:blipFill rotWithShape="1">
          <a:blip r:embed="rId6">
            <a:alphaModFix/>
          </a:blip>
          <a:srcRect b="38482" l="30410" r="33432" t="4120"/>
          <a:stretch/>
        </p:blipFill>
        <p:spPr>
          <a:xfrm>
            <a:off x="2034900" y="1120139"/>
            <a:ext cx="1371700" cy="139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338d25879f0_0_16" title="laptop3.png"/>
          <p:cNvPicPr preferRelativeResize="0"/>
          <p:nvPr/>
        </p:nvPicPr>
        <p:blipFill rotWithShape="1">
          <a:blip r:embed="rId7">
            <a:alphaModFix/>
          </a:blip>
          <a:srcRect b="0" l="810" r="-808" t="0"/>
          <a:stretch/>
        </p:blipFill>
        <p:spPr>
          <a:xfrm>
            <a:off x="3715800" y="815125"/>
            <a:ext cx="2747100" cy="20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338d25879f0_0_16"/>
          <p:cNvSpPr/>
          <p:nvPr/>
        </p:nvSpPr>
        <p:spPr>
          <a:xfrm rot="10800000">
            <a:off x="3498208" y="1689363"/>
            <a:ext cx="672900" cy="270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338d25879f0_0_16"/>
          <p:cNvSpPr txBox="1"/>
          <p:nvPr/>
        </p:nvSpPr>
        <p:spPr>
          <a:xfrm>
            <a:off x="460927" y="2661825"/>
            <a:ext cx="898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338d25879f0_0_16" title="Apple2.jpg"/>
          <p:cNvPicPr preferRelativeResize="0"/>
          <p:nvPr/>
        </p:nvPicPr>
        <p:blipFill rotWithShape="1">
          <a:blip r:embed="rId5">
            <a:alphaModFix/>
          </a:blip>
          <a:srcRect b="0" l="9773" r="9651" t="0"/>
          <a:stretch/>
        </p:blipFill>
        <p:spPr>
          <a:xfrm>
            <a:off x="7240204" y="982723"/>
            <a:ext cx="1543544" cy="19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338d25879f0_0_16"/>
          <p:cNvSpPr txBox="1"/>
          <p:nvPr/>
        </p:nvSpPr>
        <p:spPr>
          <a:xfrm>
            <a:off x="7079650" y="2753497"/>
            <a:ext cx="1862100" cy="381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 Detected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38d25879f0_0_16"/>
          <p:cNvSpPr txBox="1"/>
          <p:nvPr/>
        </p:nvSpPr>
        <p:spPr>
          <a:xfrm>
            <a:off x="7491700" y="3257250"/>
            <a:ext cx="1038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338d25879f0_0_16" title="New Omo LOGO.png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23550" y="15909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4c9c95a22_0_26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354c9c95a22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051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354c9c95a22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354c9c95a22_0_26"/>
          <p:cNvSpPr txBox="1"/>
          <p:nvPr/>
        </p:nvSpPr>
        <p:spPr>
          <a:xfrm>
            <a:off x="623975" y="208000"/>
            <a:ext cx="6331500" cy="4158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Vision vs. Computer Vision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354c9c95a22_0_2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5909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354c9c95a22_0_26" title="object_detection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3025" y="692700"/>
            <a:ext cx="7096076" cy="383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4cec6b56f_0_0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354cec6b56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051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354cec6b56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54cec6b56f_0_0"/>
          <p:cNvSpPr txBox="1"/>
          <p:nvPr/>
        </p:nvSpPr>
        <p:spPr>
          <a:xfrm>
            <a:off x="131600" y="225600"/>
            <a:ext cx="7720800" cy="4068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Applications of Image Processing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g354cec6b56f_0_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5909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354cec6b56f_0_0"/>
          <p:cNvSpPr txBox="1"/>
          <p:nvPr/>
        </p:nvSpPr>
        <p:spPr>
          <a:xfrm>
            <a:off x="54375" y="880800"/>
            <a:ext cx="46020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Object Detection &amp; Recognition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Real-time surveillance and security systems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Gesture and pose recognition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License plate recognition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AI &amp; Deep Learning Applications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Image classification using CNNs (e.g., cats vs. dogs)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Facial recognition systems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Emotion detection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Scene understanding in autonomous vehicles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4cec6b56f_0_14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g354cec6b56f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051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354cec6b56f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354cec6b56f_0_14"/>
          <p:cNvSpPr txBox="1"/>
          <p:nvPr/>
        </p:nvSpPr>
        <p:spPr>
          <a:xfrm>
            <a:off x="105225" y="177375"/>
            <a:ext cx="7729500" cy="437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Applications of Image Processing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354cec6b56f_0_1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5909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354cec6b56f_0_14"/>
          <p:cNvSpPr txBox="1"/>
          <p:nvPr/>
        </p:nvSpPr>
        <p:spPr>
          <a:xfrm>
            <a:off x="65250" y="814900"/>
            <a:ext cx="46020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Medical Imaging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MRI, CT scan, and X-ray analysis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Tumor detection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Retinal image segmentation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Automated diagnosis tools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Augmented Reality &amp; Games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Overlaying virtual objects on live video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Real-time filters like those on Instagram or Snapchat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4cec6b56f_0_24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354cec6b56f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051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354cec6b56f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354cec6b56f_0_24"/>
          <p:cNvSpPr txBox="1"/>
          <p:nvPr/>
        </p:nvSpPr>
        <p:spPr>
          <a:xfrm>
            <a:off x="122800" y="216800"/>
            <a:ext cx="6533700" cy="4158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Applications of Image Processing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354cec6b56f_0_2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5909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354cec6b56f_0_24"/>
          <p:cNvSpPr txBox="1"/>
          <p:nvPr/>
        </p:nvSpPr>
        <p:spPr>
          <a:xfrm>
            <a:off x="54375" y="692700"/>
            <a:ext cx="46020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Industrial Automation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Defect detection in manufacturing (quality control)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Barcode/QR code reading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Sorting objects by size/shape/color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Photo Editing &amp; Enhancement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Image filters, cropping, resizing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Background removal and replacement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Color correction and enhancement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Sharpening, blurring, contrast/brightness adjustments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