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Gopal Vishvakarma"/>
  <p:cmAuthor clrIdx="1" id="1" initials="" lastIdx="1" name="Radhakrishnan Raj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5-03T15:24:06.444">
    <p:pos x="0" y="0"/>
    <p:text>repeated &amp; incomplete</p:text>
  </p:cm>
  <p:cm authorId="1" idx="1" dt="2025-05-03T14:21:51.766">
    <p:pos x="0" y="0"/>
    <p:text>As per email sent to you earlier ALL image processing L1 corrections you can please go ahead and update. I will be preparing the Image processing 2</p:text>
  </p:cm>
  <p:cm authorId="0" idx="2" dt="2025-05-03T15:24:06.444">
    <p:pos x="0" y="0"/>
    <p:text>Ok sir,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396df09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34396df09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b52ef72f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3b52ef72f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3f16a91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53f16a91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b52ef72f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3b52ef72f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e8f52741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4e8f52741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3f16a91e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353f16a91e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3f16a91e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353f16a91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3f16a91e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353f16a91e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3f5d8b21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353f5d8b21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4396df09c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34396df09c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396df09c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34396df09c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396df09c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34396df09c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b52ef72f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33b52ef72f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396df09c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34396df09c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b52ef72f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33b52ef72f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b52ef72f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3b52ef72f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b52ef72f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3b52ef72f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095175" y="371375"/>
            <a:ext cx="6578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000000"/>
                </a:solidFill>
              </a:rPr>
              <a:t>Session </a:t>
            </a:r>
            <a:r>
              <a:rPr b="1" lang="en" sz="3300"/>
              <a:t>5</a:t>
            </a:r>
            <a:r>
              <a:rPr b="1" lang="en" sz="3300">
                <a:solidFill>
                  <a:srgbClr val="000000"/>
                </a:solidFill>
              </a:rPr>
              <a:t> : </a:t>
            </a:r>
            <a:endParaRPr b="1" sz="33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300"/>
              <a:t>Image Manipulation - Brightness &amp; Contrast</a:t>
            </a:r>
            <a:endParaRPr b="1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5000" y="2079875"/>
            <a:ext cx="5165300" cy="18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115650" y="291200"/>
            <a:ext cx="8428500" cy="4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Real-Life Examples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b="1" lang="en">
                <a:solidFill>
                  <a:schemeClr val="dk1"/>
                </a:solidFill>
              </a:rPr>
              <a:t>Brighten a Dark Photo</a:t>
            </a:r>
            <a:r>
              <a:rPr lang="en">
                <a:solidFill>
                  <a:schemeClr val="dk1"/>
                </a:solidFill>
              </a:rPr>
              <a:t>: Take a dim selfie and make it sunny! ☀️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b="1" lang="en">
                <a:solidFill>
                  <a:schemeClr val="dk1"/>
                </a:solidFill>
              </a:rPr>
              <a:t>Enhance Contrast</a:t>
            </a:r>
            <a:r>
              <a:rPr lang="en">
                <a:solidFill>
                  <a:schemeClr val="dk1"/>
                </a:solidFill>
              </a:rPr>
              <a:t>: Turn a foggy mountain into a crisp postcard! 🏔️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Try This!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</a:rPr>
              <a:t>Set alpha = 0.5 and beta = -30. What happens?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dk1"/>
                </a:solidFill>
              </a:rPr>
              <a:t>Use a </a:t>
            </a:r>
            <a:r>
              <a:rPr b="1" lang="en">
                <a:solidFill>
                  <a:schemeClr val="dk1"/>
                </a:solidFill>
              </a:rPr>
              <a:t>color image</a:t>
            </a:r>
            <a:r>
              <a:rPr lang="en">
                <a:solidFill>
                  <a:schemeClr val="dk1"/>
                </a:solidFill>
              </a:rPr>
              <a:t> (skip grayscale conversion) and see how colors change!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Why This Matters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</a:rPr>
              <a:t>Social Media Filters</a:t>
            </a:r>
            <a:r>
              <a:rPr lang="en">
                <a:solidFill>
                  <a:schemeClr val="dk1"/>
                </a:solidFill>
              </a:rPr>
              <a:t>: Apps like Instagram use similar math!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</a:rPr>
              <a:t>Medical Imaging</a:t>
            </a:r>
            <a:r>
              <a:rPr lang="en">
                <a:solidFill>
                  <a:schemeClr val="dk1"/>
                </a:solidFill>
              </a:rPr>
              <a:t>: Doctors adjust contrast to see X-rays clearly.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Your Challenge</a:t>
            </a:r>
            <a:r>
              <a:rPr lang="en">
                <a:solidFill>
                  <a:schemeClr val="dk1"/>
                </a:solidFill>
              </a:rPr>
              <a:t>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Take a photo of your favorite toy, adjust brightness/contrast, and share it with friends!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1" name="Google Shape;141;p22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38550" y="180300"/>
            <a:ext cx="8526600" cy="6525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Write a Python Script to Modify image brightness and contrast using OpenCV trackbars.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9" name="Google Shape;149;p23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38550" y="912675"/>
            <a:ext cx="8636700" cy="39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98658"/>
                </a:solidFill>
              </a:rPr>
              <a:t>import cv2</a:t>
            </a:r>
            <a:endParaRPr b="1">
              <a:solidFill>
                <a:srgbClr val="0986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C4587"/>
                </a:solidFill>
              </a:rPr>
              <a:t># Function to apply brightness and contrast</a:t>
            </a:r>
            <a:endParaRPr b="1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98658"/>
                </a:solidFill>
              </a:rPr>
              <a:t>def update(val):</a:t>
            </a:r>
            <a:endParaRPr b="1">
              <a:solidFill>
                <a:srgbClr val="0986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98658"/>
                </a:solidFill>
              </a:rPr>
              <a:t>    brightness = cv2.getTrackbarPos('Brightness', 'Image Adjuster') - 100</a:t>
            </a:r>
            <a:endParaRPr b="1">
              <a:solidFill>
                <a:srgbClr val="0986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98658"/>
                </a:solidFill>
              </a:rPr>
              <a:t>    contrast = cv2.getTrackbarPos('Contrast', 'Image Adjuster') - 100</a:t>
            </a:r>
            <a:endParaRPr b="1">
              <a:solidFill>
                <a:srgbClr val="0986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986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98658"/>
                </a:solidFill>
              </a:rPr>
              <a:t>    adjusted = cv2.convertScaleAbs(img, alpha=1 + contrast / 100.0, beta=brightness)</a:t>
            </a:r>
            <a:endParaRPr b="1">
              <a:solidFill>
                <a:srgbClr val="0986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98658"/>
                </a:solidFill>
              </a:rPr>
              <a:t>    cv2.imshow('Image Adjuster', adjusted)</a:t>
            </a:r>
            <a:endParaRPr b="1">
              <a:solidFill>
                <a:srgbClr val="0986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986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C4587"/>
                </a:solidFill>
              </a:rPr>
              <a:t># Load the image</a:t>
            </a:r>
            <a:endParaRPr b="1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98658"/>
                </a:solidFill>
              </a:rPr>
              <a:t>img = cv2.imread('your_image.jpg')  </a:t>
            </a:r>
            <a:r>
              <a:rPr b="1" lang="en">
                <a:solidFill>
                  <a:schemeClr val="accent1"/>
                </a:solidFill>
              </a:rPr>
              <a:t># Replace with your image path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986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986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9865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212100" y="265125"/>
            <a:ext cx="83145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8" name="Google Shape;158;p24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137150" y="312075"/>
            <a:ext cx="8862000" cy="44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C4587"/>
                </a:solidFill>
              </a:rPr>
              <a:t># Create a window</a:t>
            </a:r>
            <a:endParaRPr b="1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98658"/>
                </a:solidFill>
              </a:rPr>
              <a:t>cv2.namedWindow('Image Adjuster')</a:t>
            </a:r>
            <a:endParaRPr b="1">
              <a:solidFill>
                <a:srgbClr val="0986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986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C4587"/>
                </a:solidFill>
              </a:rPr>
              <a:t># Create trackbars for brightness and contrast</a:t>
            </a:r>
            <a:endParaRPr b="1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98658"/>
                </a:solidFill>
              </a:rPr>
              <a:t>cv2.createTrackbar('Brightness', 'Image Adjuster', 100, 200, update)</a:t>
            </a:r>
            <a:endParaRPr b="1">
              <a:solidFill>
                <a:srgbClr val="0986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98658"/>
                </a:solidFill>
              </a:rPr>
              <a:t>cv2.createTrackbar('Contrast', 'Image Adjuster', 100, 200, update)</a:t>
            </a:r>
            <a:endParaRPr b="1">
              <a:solidFill>
                <a:srgbClr val="0986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986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C4587"/>
                </a:solidFill>
              </a:rPr>
              <a:t># Initialize with original image</a:t>
            </a:r>
            <a:endParaRPr b="1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98658"/>
                </a:solidFill>
              </a:rPr>
              <a:t>update(0)</a:t>
            </a:r>
            <a:endParaRPr b="1">
              <a:solidFill>
                <a:srgbClr val="0986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986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C4587"/>
                </a:solidFill>
              </a:rPr>
              <a:t># Wait until user presses a key</a:t>
            </a:r>
            <a:endParaRPr b="1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98658"/>
                </a:solidFill>
              </a:rPr>
              <a:t>cv2.waitKey(0)</a:t>
            </a:r>
            <a:endParaRPr b="1">
              <a:solidFill>
                <a:srgbClr val="0986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98658"/>
                </a:solidFill>
              </a:rPr>
              <a:t>cv2.destroyAllWindows()</a:t>
            </a:r>
            <a:endParaRPr b="1">
              <a:solidFill>
                <a:srgbClr val="09865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9865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0" y="265125"/>
            <a:ext cx="7950600" cy="6723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Write a Python Script to Modify image brightness and contrast using OpenCV trackbars.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7" name="Google Shape;167;p25" title="New Omo 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414750" y="937512"/>
            <a:ext cx="83145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How It Works: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rgbClr val="188038"/>
                </a:solidFill>
              </a:rPr>
              <a:t>cv2.getTrackbarPos()</a:t>
            </a:r>
            <a:r>
              <a:rPr b="1" lang="en">
                <a:solidFill>
                  <a:schemeClr val="dk1"/>
                </a:solidFill>
              </a:rPr>
              <a:t> reads the current position of the trackbar.</a:t>
            </a:r>
            <a:br>
              <a:rPr b="1" lang="en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Brightness and contrast are adjusted using </a:t>
            </a:r>
            <a:r>
              <a:rPr b="1" lang="en">
                <a:solidFill>
                  <a:srgbClr val="188038"/>
                </a:solidFill>
              </a:rPr>
              <a:t>cv2.convertScaleAbs()</a:t>
            </a:r>
            <a:r>
              <a:rPr b="1" lang="en">
                <a:solidFill>
                  <a:schemeClr val="dk1"/>
                </a:solidFill>
              </a:rPr>
              <a:t> where:</a:t>
            </a:r>
            <a:br>
              <a:rPr b="1" lang="en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rgbClr val="188038"/>
                </a:solidFill>
              </a:rPr>
              <a:t>alpha = 1 + contrast/100</a:t>
            </a:r>
            <a:r>
              <a:rPr b="1" lang="en">
                <a:solidFill>
                  <a:schemeClr val="dk1"/>
                </a:solidFill>
              </a:rPr>
              <a:t> controls contrast.</a:t>
            </a:r>
            <a:br>
              <a:rPr b="1" lang="en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rgbClr val="188038"/>
                </a:solidFill>
              </a:rPr>
              <a:t>beta = brightness</a:t>
            </a:r>
            <a:r>
              <a:rPr b="1" lang="en">
                <a:solidFill>
                  <a:schemeClr val="dk1"/>
                </a:solidFill>
              </a:rPr>
              <a:t> controls brightness.</a:t>
            </a:r>
            <a:br>
              <a:rPr b="1" lang="en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Trackbars are set from </a:t>
            </a:r>
            <a:r>
              <a:rPr b="1" lang="en">
                <a:solidFill>
                  <a:srgbClr val="188038"/>
                </a:solidFill>
              </a:rPr>
              <a:t>0–200</a:t>
            </a:r>
            <a:r>
              <a:rPr b="1" lang="en">
                <a:solidFill>
                  <a:schemeClr val="dk1"/>
                </a:solidFill>
              </a:rPr>
              <a:t> with </a:t>
            </a:r>
            <a:r>
              <a:rPr b="1" lang="en">
                <a:solidFill>
                  <a:srgbClr val="188038"/>
                </a:solidFill>
              </a:rPr>
              <a:t>100</a:t>
            </a:r>
            <a:r>
              <a:rPr b="1" lang="en">
                <a:solidFill>
                  <a:schemeClr val="dk1"/>
                </a:solidFill>
              </a:rPr>
              <a:t> as the neutral point.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Requirements: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Make sure OpenCV is installed: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188038"/>
                </a:solidFill>
              </a:rPr>
              <a:t>pip install opencv-python</a:t>
            </a:r>
            <a:endParaRPr b="1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98658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0" y="265125"/>
            <a:ext cx="7918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Exercise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6" name="Google Shape;176;p26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414750" y="937512"/>
            <a:ext cx="83145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98658"/>
              </a:solidFill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107100" y="937500"/>
            <a:ext cx="89298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1. What does increasing the 'contrast' in an image do?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A. Makes the image blurrier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B. Increases the difference between dark and light areas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C. Converts the image to grayscale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D. Makes the image smaller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Correct Answer: B</a:t>
            </a:r>
            <a:r>
              <a:rPr lang="en" sz="1200">
                <a:solidFill>
                  <a:schemeClr val="dk1"/>
                </a:solidFill>
              </a:rPr>
              <a:t>. Increases the difference between dark and light areas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2. What pixel value range is used in grayscale images?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A. 1 to 100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B. 0 to 100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C. 0 to 255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D. 1 to 255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Correct Answer: C</a:t>
            </a:r>
            <a:r>
              <a:rPr lang="en" sz="1200">
                <a:solidFill>
                  <a:schemeClr val="dk1"/>
                </a:solidFill>
              </a:rPr>
              <a:t>. 0 to 255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0" y="265125"/>
            <a:ext cx="7918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Exercise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6" name="Google Shape;186;p27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 txBox="1"/>
          <p:nvPr/>
        </p:nvSpPr>
        <p:spPr>
          <a:xfrm>
            <a:off x="108750" y="841664"/>
            <a:ext cx="88212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1. What does increasing the 'contrast' in an image do?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A. Makes the image blurrier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B. Increases the difference between dark and light areas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C. Converts the image to grayscale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D. Makes the image smaller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Correct Answer: B</a:t>
            </a:r>
            <a:r>
              <a:rPr lang="en" sz="1200">
                <a:solidFill>
                  <a:schemeClr val="dk1"/>
                </a:solidFill>
              </a:rPr>
              <a:t>. Increases the difference between dark and light areas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2. What pixel value range is used in grayscale images?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A. 1 to 100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B. 0 to 100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C. 0 to 255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D. 1 to 255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Correct Answer: C</a:t>
            </a:r>
            <a:r>
              <a:rPr lang="en" sz="1200">
                <a:solidFill>
                  <a:schemeClr val="dk1"/>
                </a:solidFill>
              </a:rPr>
              <a:t>. 0 to 255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0" y="265125"/>
            <a:ext cx="7918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Exercise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5" name="Google Shape;195;p28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141350" y="761200"/>
            <a:ext cx="85602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3. Which formula is used to adjust brightness and contrast of a pixel?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A. New Pixel = (Old Pixel + Contrast) × Brightness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B. New Pixel = Old Pixel / (Contrast + Brightness)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C. New Pixel = (Old Pixel × Contrast) + Brightness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D. New Pixel = (Old Pixel - Brightness) / Contrast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Correct Answer: C</a:t>
            </a:r>
            <a:r>
              <a:rPr lang="en" sz="1200">
                <a:solidFill>
                  <a:schemeClr val="dk1"/>
                </a:solidFill>
              </a:rPr>
              <a:t>. New Pixel = (Old Pixel × Contrast) + Brightness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4. In OpenCV, which function ensures pixel values remain in the 0–255 range?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A.</a:t>
            </a:r>
            <a:r>
              <a:rPr lang="en" sz="1200">
                <a:solidFill>
                  <a:schemeClr val="dk1"/>
                </a:solidFill>
              </a:rPr>
              <a:t> cv2.normalize()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B. np.clip()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C. cv2.threshold()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D. np.scale()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Correct Answer: B. np.clip()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/>
        </p:nvSpPr>
        <p:spPr>
          <a:xfrm>
            <a:off x="0" y="265125"/>
            <a:ext cx="7918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Exercise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04" name="Google Shape;204;p29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414750" y="937512"/>
            <a:ext cx="83145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98658"/>
              </a:solidFill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0" y="1043925"/>
            <a:ext cx="71247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5. What is the default "neutral" value for the trackbars in the OpenCV script provided?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A. 0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B. 50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C. 100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D. 255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Correct Answer: C</a:t>
            </a:r>
            <a:r>
              <a:rPr lang="en" sz="1200">
                <a:solidFill>
                  <a:schemeClr val="dk1"/>
                </a:solidFill>
              </a:rPr>
              <a:t>. 100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57525" y="859000"/>
            <a:ext cx="8134200" cy="3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is Brightness &amp; Contrast?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Brightness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How "light" or "dark" the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whole image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is.</a:t>
            </a:r>
            <a:b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Turning up your phone’s brightness at night.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Contrast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The difference between the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darkest and brightest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parts.</a:t>
            </a:r>
            <a:b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 black cat on a white pillow (high contrast) vs. a foggy day (low contrast).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4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900" y="228400"/>
            <a:ext cx="88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66900" y="2590600"/>
            <a:ext cx="88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97100" y="400200"/>
            <a:ext cx="7763100" cy="4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Computers Adjust Brightness &amp; Contrast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arabicPeriod"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Pixels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Images are made of tiny dots called </a:t>
            </a: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pixels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arabicPeriod"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Pixel Values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Grayscale: </a:t>
            </a:r>
            <a:r>
              <a:rPr lang="en" sz="15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(black) to </a:t>
            </a:r>
            <a:r>
              <a:rPr lang="en" sz="15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(white).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Color: Three values (Red, Green, Blue).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Formula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5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 Pixel = (Old Pixel × Contrast) + Brightness</a:t>
            </a:r>
            <a:endParaRPr sz="15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Contrast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Scaling factor (e.g., </a:t>
            </a:r>
            <a:r>
              <a:rPr lang="en" sz="15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1.5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increase contrast).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Brightness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Added value (e.g., </a:t>
            </a:r>
            <a:r>
              <a:rPr lang="en" sz="15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+50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brighter).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5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212100" y="265125"/>
            <a:ext cx="73071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Code for Load Image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56025" y="1665000"/>
            <a:ext cx="71691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F00DB"/>
                </a:solidFill>
                <a:highlight>
                  <a:srgbClr val="FFFFFF"/>
                </a:highlight>
              </a:rPr>
              <a:t>import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endParaRPr b="1">
              <a:solidFill>
                <a:srgbClr val="267F9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F00DB"/>
                </a:solidFill>
                <a:highlight>
                  <a:srgbClr val="FFFFFF"/>
                </a:highlight>
              </a:rPr>
              <a:t>import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267F99"/>
                </a:solidFill>
                <a:highlight>
                  <a:srgbClr val="FFFFFF"/>
                </a:highlight>
              </a:rPr>
              <a:t>numpy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AF00DB"/>
                </a:solidFill>
                <a:highlight>
                  <a:srgbClr val="FFFFFF"/>
                </a:highlight>
              </a:rPr>
              <a:t>as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267F99"/>
                </a:solidFill>
                <a:highlight>
                  <a:srgbClr val="FFFFFF"/>
                </a:highlight>
              </a:rPr>
              <a:t>np</a:t>
            </a:r>
            <a:endParaRPr b="1">
              <a:solidFill>
                <a:srgbClr val="267F9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# Load image (replace "flower.jpg" with your photo!)</a:t>
            </a:r>
            <a:endParaRPr b="1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</a:rPr>
              <a:t>image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>
                <a:solidFill>
                  <a:srgbClr val="795E26"/>
                </a:solidFill>
                <a:highlight>
                  <a:srgbClr val="FFFFFF"/>
                </a:highlight>
              </a:rPr>
              <a:t>imread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A31515"/>
                </a:solidFill>
                <a:highlight>
                  <a:srgbClr val="FFFFFF"/>
                </a:highlight>
              </a:rPr>
              <a:t>"flower.jpg"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)</a:t>
            </a:r>
            <a:endParaRPr b="1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</a:rPr>
              <a:t>gray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>
                <a:solidFill>
                  <a:srgbClr val="795E26"/>
                </a:solidFill>
                <a:highlight>
                  <a:srgbClr val="FFFFFF"/>
                </a:highlight>
              </a:rPr>
              <a:t>cvtColor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</a:rPr>
              <a:t>image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</a:rPr>
              <a:t>COLOR_BGR2GRAY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# Convert to grayscale</a:t>
            </a:r>
            <a:endParaRPr b="1">
              <a:solidFill>
                <a:srgbClr val="008000"/>
              </a:solidFill>
              <a:highlight>
                <a:srgbClr val="FFFFFF"/>
              </a:highlight>
            </a:endParaRPr>
          </a:p>
        </p:txBody>
      </p:sp>
      <p:pic>
        <p:nvPicPr>
          <p:cNvPr id="86" name="Google Shape;86;p16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212100" y="265125"/>
            <a:ext cx="73071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48475" y="731750"/>
            <a:ext cx="85206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5" name="Google Shape;95;p17" title="Screenshot (20).png"/>
          <p:cNvPicPr preferRelativeResize="0"/>
          <p:nvPr/>
        </p:nvPicPr>
        <p:blipFill rotWithShape="1">
          <a:blip r:embed="rId4">
            <a:alphaModFix/>
          </a:blip>
          <a:srcRect b="17113" l="0" r="0" t="4022"/>
          <a:stretch/>
        </p:blipFill>
        <p:spPr>
          <a:xfrm>
            <a:off x="-6050" y="536025"/>
            <a:ext cx="9144000" cy="43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 title="New Omo 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222700" y="349975"/>
            <a:ext cx="7381200" cy="4155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Adjust Brightness &amp; Contrast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158100" y="765625"/>
            <a:ext cx="7794900" cy="3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F00DB"/>
                </a:solidFill>
                <a:highlight>
                  <a:srgbClr val="FFFFFF"/>
                </a:highlight>
              </a:rPr>
              <a:t>import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endParaRPr b="1">
              <a:solidFill>
                <a:srgbClr val="267F9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F00DB"/>
                </a:solidFill>
                <a:highlight>
                  <a:srgbClr val="FFFFFF"/>
                </a:highlight>
              </a:rPr>
              <a:t>import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267F99"/>
                </a:solidFill>
                <a:highlight>
                  <a:srgbClr val="FFFFFF"/>
                </a:highlight>
              </a:rPr>
              <a:t>numpy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AF00DB"/>
                </a:solidFill>
                <a:highlight>
                  <a:srgbClr val="FFFFFF"/>
                </a:highlight>
              </a:rPr>
              <a:t>as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267F99"/>
                </a:solidFill>
                <a:highlight>
                  <a:srgbClr val="FFFFFF"/>
                </a:highlight>
              </a:rPr>
              <a:t>np</a:t>
            </a:r>
            <a:endParaRPr b="1">
              <a:solidFill>
                <a:srgbClr val="267F9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# Load image (replace "flower.jpg" with your photo!)</a:t>
            </a:r>
            <a:endParaRPr b="1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</a:rPr>
              <a:t>image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>
                <a:solidFill>
                  <a:srgbClr val="795E26"/>
                </a:solidFill>
                <a:highlight>
                  <a:srgbClr val="FFFFFF"/>
                </a:highlight>
              </a:rPr>
              <a:t>imread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A31515"/>
                </a:solidFill>
                <a:highlight>
                  <a:srgbClr val="FFFFFF"/>
                </a:highlight>
              </a:rPr>
              <a:t>"flower.jpg"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)</a:t>
            </a:r>
            <a:endParaRPr b="1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</a:rPr>
              <a:t>gray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>
                <a:solidFill>
                  <a:srgbClr val="795E26"/>
                </a:solidFill>
                <a:highlight>
                  <a:srgbClr val="FFFFFF"/>
                </a:highlight>
              </a:rPr>
              <a:t>cvtColor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</a:rPr>
              <a:t>image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</a:rPr>
              <a:t>COLOR_BGR2GRAY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# Convert to grayscale</a:t>
            </a:r>
            <a:endParaRPr b="1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</a:rPr>
              <a:t>alpha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098658"/>
                </a:solidFill>
                <a:highlight>
                  <a:srgbClr val="FFFFFF"/>
                </a:highlight>
              </a:rPr>
              <a:t>1.5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  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# Contrast (1.0 = no change, &gt;1.0 = more contrast)</a:t>
            </a:r>
            <a:endParaRPr b="1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</a:rPr>
              <a:t>beta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098658"/>
                </a:solidFill>
                <a:highlight>
                  <a:srgbClr val="FFFFFF"/>
                </a:highlight>
              </a:rPr>
              <a:t>30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    </a:t>
            </a: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# Brightness (0 = no change, +50 = brighter)</a:t>
            </a:r>
            <a:endParaRPr b="1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highlight>
                  <a:srgbClr val="FFFFFF"/>
                </a:highlight>
              </a:rPr>
              <a:t># Apply formula: new_pixel = alpha*old_pixel + beta</a:t>
            </a:r>
            <a:endParaRPr b="1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</a:rPr>
              <a:t>adjusted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267F99"/>
                </a:solidFill>
                <a:highlight>
                  <a:srgbClr val="FFFFFF"/>
                </a:highlight>
              </a:rPr>
              <a:t>np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>
                <a:solidFill>
                  <a:srgbClr val="795E26"/>
                </a:solidFill>
                <a:highlight>
                  <a:srgbClr val="FFFFFF"/>
                </a:highlight>
              </a:rPr>
              <a:t>clip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</a:rPr>
              <a:t>alpha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*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</a:rPr>
              <a:t>gray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+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</a:rPr>
              <a:t>beta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>
                <a:solidFill>
                  <a:srgbClr val="098658"/>
                </a:solidFill>
                <a:highlight>
                  <a:srgbClr val="FFFFFF"/>
                </a:highlight>
              </a:rPr>
              <a:t>255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).</a:t>
            </a:r>
            <a:r>
              <a:rPr b="1" lang="en">
                <a:solidFill>
                  <a:srgbClr val="795E26"/>
                </a:solidFill>
                <a:highlight>
                  <a:srgbClr val="FFFFFF"/>
                </a:highlight>
              </a:rPr>
              <a:t>astype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>
                <a:solidFill>
                  <a:srgbClr val="267F99"/>
                </a:solidFill>
                <a:highlight>
                  <a:srgbClr val="FFFFFF"/>
                </a:highlight>
              </a:rPr>
              <a:t>np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>
                <a:solidFill>
                  <a:srgbClr val="001080"/>
                </a:solidFill>
                <a:highlight>
                  <a:srgbClr val="FFFFFF"/>
                </a:highlight>
              </a:rPr>
              <a:t>uint8</a:t>
            </a:r>
            <a:r>
              <a:rPr b="1" lang="en">
                <a:solidFill>
                  <a:srgbClr val="3B3B3B"/>
                </a:solidFill>
                <a:highlight>
                  <a:srgbClr val="FFFFFF"/>
                </a:highlight>
              </a:rPr>
              <a:t>)</a:t>
            </a:r>
            <a:endParaRPr b="1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F00DB"/>
              </a:solidFill>
              <a:highlight>
                <a:srgbClr val="FFFFFF"/>
              </a:highlight>
            </a:endParaRPr>
          </a:p>
        </p:txBody>
      </p:sp>
      <p:pic>
        <p:nvPicPr>
          <p:cNvPr id="105" name="Google Shape;105;p18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212100" y="265125"/>
            <a:ext cx="47694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Show Results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148475" y="731750"/>
            <a:ext cx="85206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</a:rPr>
              <a:t>import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endParaRPr>
              <a:solidFill>
                <a:srgbClr val="267F9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</a:rPr>
              <a:t>import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</a:rPr>
              <a:t>numpy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</a:rPr>
              <a:t>as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</a:rPr>
              <a:t>np</a:t>
            </a:r>
            <a:endParaRPr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</a:rPr>
              <a:t># Load image (replace "flower.jpg" with your photo!)</a:t>
            </a:r>
            <a:endParaRPr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highlight>
                  <a:srgbClr val="FFFFFF"/>
                </a:highlight>
              </a:rPr>
              <a:t>image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</a:rPr>
              <a:t>imread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</a:rPr>
              <a:t>"flower.jpg"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highlight>
                  <a:srgbClr val="FFFFFF"/>
                </a:highlight>
              </a:rPr>
              <a:t>gray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</a:rPr>
              <a:t>cvtColor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</a:rPr>
              <a:t>image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</a:rPr>
              <a:t>COLOR_BGR2GRAY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</a:rPr>
              <a:t># Convert to grayscale</a:t>
            </a:r>
            <a:endParaRPr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highlight>
                  <a:srgbClr val="FFFFFF"/>
                </a:highlight>
              </a:rPr>
              <a:t>alpha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098658"/>
                </a:solidFill>
                <a:highlight>
                  <a:srgbClr val="FFFFFF"/>
                </a:highlight>
              </a:rPr>
              <a:t>1.5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</a:rPr>
              <a:t># Contrast (1.0 = no change, &gt;1.0 = more contrast)</a:t>
            </a:r>
            <a:endParaRPr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highlight>
                  <a:srgbClr val="FFFFFF"/>
                </a:highlight>
              </a:rPr>
              <a:t>beta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098658"/>
                </a:solidFill>
                <a:highlight>
                  <a:srgbClr val="FFFFFF"/>
                </a:highlight>
              </a:rPr>
              <a:t>30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  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</a:rPr>
              <a:t># Brightness (0 = no change, +50 = brighter)</a:t>
            </a:r>
            <a:endParaRPr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</a:rPr>
              <a:t># Apply formula: new_pixel = alpha*old_pixel + beta</a:t>
            </a:r>
            <a:endParaRPr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highlight>
                  <a:srgbClr val="FFFFFF"/>
                </a:highlight>
              </a:rPr>
              <a:t>adjusted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</a:rPr>
              <a:t>np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</a:rPr>
              <a:t>clip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</a:rPr>
              <a:t>alpha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*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</a:rPr>
              <a:t>gray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+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</a:rPr>
              <a:t>beta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098658"/>
                </a:solidFill>
                <a:highlight>
                  <a:srgbClr val="FFFFFF"/>
                </a:highlight>
              </a:rPr>
              <a:t>255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).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</a:rPr>
              <a:t>astype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</a:rPr>
              <a:t>np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</a:rPr>
              <a:t>uint8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</a:rPr>
              <a:t>imshow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</a:rPr>
              <a:t>"Original"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</a:rPr>
              <a:t>gray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</a:rPr>
              <a:t>imshow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</a:rPr>
              <a:t>"Brighter &amp; Sharper"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</a:rPr>
              <a:t>adjusted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</a:rPr>
              <a:t>waitKey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lang="en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</a:rPr>
              <a:t># Press any key to close</a:t>
            </a:r>
            <a:endParaRPr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</a:rPr>
              <a:t>destroyAllWindows</a:t>
            </a:r>
            <a:r>
              <a:rPr lang="en">
                <a:solidFill>
                  <a:srgbClr val="3B3B3B"/>
                </a:solidFill>
                <a:highlight>
                  <a:srgbClr val="FFFFFF"/>
                </a:highlight>
              </a:rPr>
              <a:t>()</a:t>
            </a:r>
            <a:endParaRPr>
              <a:solidFill>
                <a:srgbClr val="3B3B3B"/>
              </a:solidFill>
              <a:highlight>
                <a:srgbClr val="FFFFFF"/>
              </a:highlight>
            </a:endParaRPr>
          </a:p>
        </p:txBody>
      </p:sp>
      <p:pic>
        <p:nvPicPr>
          <p:cNvPr id="114" name="Google Shape;114;p19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148475" y="731750"/>
            <a:ext cx="85206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2" name="Google Shape;122;p20" title="Screenshot (18).png"/>
          <p:cNvPicPr preferRelativeResize="0"/>
          <p:nvPr/>
        </p:nvPicPr>
        <p:blipFill rotWithShape="1">
          <a:blip r:embed="rId4">
            <a:alphaModFix/>
          </a:blip>
          <a:srcRect b="21029" l="0" r="0" t="0"/>
          <a:stretch/>
        </p:blipFill>
        <p:spPr>
          <a:xfrm>
            <a:off x="0" y="618088"/>
            <a:ext cx="9144000" cy="406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 title="New Omo 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79075" y="180263"/>
            <a:ext cx="2295900" cy="3558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Code Output 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148475" y="731750"/>
            <a:ext cx="85206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2" name="Google Shape;132;p21" title="Screenshot (19).png"/>
          <p:cNvPicPr preferRelativeResize="0"/>
          <p:nvPr/>
        </p:nvPicPr>
        <p:blipFill rotWithShape="1">
          <a:blip r:embed="rId4">
            <a:alphaModFix/>
          </a:blip>
          <a:srcRect b="8046" l="0" r="0" t="5147"/>
          <a:stretch/>
        </p:blipFill>
        <p:spPr>
          <a:xfrm>
            <a:off x="0" y="493725"/>
            <a:ext cx="9144000" cy="446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 title="New Omo 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