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slide" Target="slides/slide20.xml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55de64f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3b55de64f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b55de64f4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3b55de64f4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55de64f4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3b55de64f4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b55de64f4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3b55de64f4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b55de64f4_2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3b55de64f4_2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55de64f4_2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g33b55de64f4_2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b55de64f4_2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3b55de64f4_2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82f95f26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3482f95f26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82f95f26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482f95f26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4c3dd5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354c3dd5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4c3dd598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54c3dd598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b55de64f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33b55de64f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54c3dd598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354c3dd598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b55de64f4_2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3b55de64f4_2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b55de64f4_2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3b55de64f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b55de64f4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3b55de64f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55de64f4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3b55de64f4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b55de64f4_2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3b55de64f4_2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55de64f4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3b55de64f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55de64f4_2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3b55de64f4_2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1198375" y="1474100"/>
            <a:ext cx="6119100" cy="14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</a:rPr>
              <a:t>Session 6: Applying Filters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1251400"/>
            <a:ext cx="8520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8" name="Google Shape;58;p13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8368" y="2143003"/>
            <a:ext cx="5993958" cy="274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0" y="265125"/>
            <a:ext cx="8520600" cy="46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Load image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Define a sharpening kernel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kernel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array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([[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],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                 [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],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                 [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]])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Apply the sharpening filter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sharpened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filter2D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kernel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Display the images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"Original"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"Sharpened (Kernel)"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sharpened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</p:txBody>
      </p:sp>
      <p:pic>
        <p:nvPicPr>
          <p:cNvPr id="147" name="Google Shape;147;p2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23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09050" y="668125"/>
            <a:ext cx="8520600" cy="25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6" name="Google Shape;156;p23" title="Screenshot (25).png"/>
          <p:cNvPicPr preferRelativeResize="0"/>
          <p:nvPr/>
        </p:nvPicPr>
        <p:blipFill rotWithShape="1">
          <a:blip r:embed="rId4">
            <a:alphaModFix/>
          </a:blip>
          <a:srcRect b="7374" l="0" r="0" t="3451"/>
          <a:stretch/>
        </p:blipFill>
        <p:spPr>
          <a:xfrm>
            <a:off x="0" y="400200"/>
            <a:ext cx="9144000" cy="4586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3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5" name="Google Shape;165;p24"/>
          <p:cNvSpPr txBox="1"/>
          <p:nvPr/>
        </p:nvSpPr>
        <p:spPr>
          <a:xfrm>
            <a:off x="63625" y="400200"/>
            <a:ext cx="85206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24" title="Screenshot (26).png"/>
          <p:cNvPicPr preferRelativeResize="0"/>
          <p:nvPr/>
        </p:nvPicPr>
        <p:blipFill rotWithShape="1">
          <a:blip r:embed="rId4">
            <a:alphaModFix/>
          </a:blip>
          <a:srcRect b="9418" l="0" r="0" t="3450"/>
          <a:stretch/>
        </p:blipFill>
        <p:spPr>
          <a:xfrm>
            <a:off x="0" y="400200"/>
            <a:ext cx="9144000" cy="448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63625" y="400200"/>
            <a:ext cx="85206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04040"/>
                </a:solidFill>
              </a:rPr>
              <a:t>Method 2</a:t>
            </a:r>
            <a:endParaRPr b="1" sz="18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Load image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Apply Gaussian Blur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blurred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GaussianBlur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Unsharp masking: Original + Weighted difference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sharpened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addWeighted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1.5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blurred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-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0.5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Display the images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"Original"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"Sharpened (Unsharp Masking)"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sharpened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destroyAllWindows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</a:endParaRPr>
          </a:p>
        </p:txBody>
      </p:sp>
      <p:pic>
        <p:nvPicPr>
          <p:cNvPr id="176" name="Google Shape;176;p25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6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3625" y="400200"/>
            <a:ext cx="85206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5" name="Google Shape;185;p26" title="Screenshot (27).png"/>
          <p:cNvPicPr preferRelativeResize="0"/>
          <p:nvPr/>
        </p:nvPicPr>
        <p:blipFill rotWithShape="1">
          <a:blip r:embed="rId4">
            <a:alphaModFix/>
          </a:blip>
          <a:srcRect b="6919" l="0" r="0" t="5152"/>
          <a:stretch/>
        </p:blipFill>
        <p:spPr>
          <a:xfrm>
            <a:off x="0" y="367563"/>
            <a:ext cx="9144000" cy="4522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63625" y="400200"/>
            <a:ext cx="85206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5" name="Google Shape;195;p27" title="Screenshot (28).png"/>
          <p:cNvPicPr preferRelativeResize="0"/>
          <p:nvPr/>
        </p:nvPicPr>
        <p:blipFill rotWithShape="1">
          <a:blip r:embed="rId4">
            <a:alphaModFix/>
          </a:blip>
          <a:srcRect b="9422" l="0" r="0" t="5151"/>
          <a:stretch/>
        </p:blipFill>
        <p:spPr>
          <a:xfrm>
            <a:off x="0" y="513688"/>
            <a:ext cx="9144000" cy="43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63625" y="400200"/>
            <a:ext cx="85206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04040"/>
                </a:solidFill>
              </a:rPr>
              <a:t>What’s Happening</a:t>
            </a:r>
            <a:r>
              <a:rPr lang="en" sz="1800">
                <a:solidFill>
                  <a:srgbClr val="404040"/>
                </a:solidFill>
              </a:rPr>
              <a:t>:</a:t>
            </a:r>
            <a:endParaRPr sz="18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</a:rPr>
              <a:t>Method 1</a:t>
            </a:r>
            <a:r>
              <a:rPr lang="en" sz="1200">
                <a:solidFill>
                  <a:srgbClr val="404040"/>
                </a:solidFill>
              </a:rPr>
              <a:t>: The kernel emphasizes edges by boosting center pixels.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</a:rPr>
              <a:t>Method 2</a:t>
            </a:r>
            <a:r>
              <a:rPr lang="en" sz="1200">
                <a:solidFill>
                  <a:srgbClr val="404040"/>
                </a:solidFill>
              </a:rPr>
              <a:t>: Subtract a blurred version from the original to enhance edges.</a:t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404040"/>
                </a:solidFill>
              </a:rPr>
              <a:t>Real-World Examples</a:t>
            </a:r>
            <a:endParaRPr b="1" sz="18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Blurring</a:t>
            </a:r>
            <a:r>
              <a:rPr lang="en" sz="1200">
                <a:solidFill>
                  <a:srgbClr val="404040"/>
                </a:solidFill>
              </a:rPr>
              <a:t>: Hide license plates in photos.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Edge Detection</a:t>
            </a:r>
            <a:r>
              <a:rPr lang="en" sz="1200">
                <a:solidFill>
                  <a:srgbClr val="404040"/>
                </a:solidFill>
              </a:rPr>
              <a:t>: Self-driving cars detecting lane markings.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Sharpening</a:t>
            </a:r>
            <a:r>
              <a:rPr lang="en" sz="1200">
                <a:solidFill>
                  <a:srgbClr val="404040"/>
                </a:solidFill>
              </a:rPr>
              <a:t>: Making old family photos look crisp.</a:t>
            </a:r>
            <a:endParaRPr b="1" sz="1200">
              <a:solidFill>
                <a:srgbClr val="404040"/>
              </a:solidFill>
            </a:endParaRPr>
          </a:p>
        </p:txBody>
      </p:sp>
      <p:pic>
        <p:nvPicPr>
          <p:cNvPr id="205" name="Google Shape;205;p28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63625" y="400200"/>
            <a:ext cx="8520600" cy="4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</a:rPr>
              <a:t>What’s Happening</a:t>
            </a:r>
            <a:r>
              <a:rPr lang="en" sz="1200">
                <a:solidFill>
                  <a:srgbClr val="404040"/>
                </a:solidFill>
              </a:rPr>
              <a:t>: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</a:rPr>
              <a:t>Method 1</a:t>
            </a:r>
            <a:r>
              <a:rPr lang="en" sz="1200">
                <a:solidFill>
                  <a:srgbClr val="404040"/>
                </a:solidFill>
              </a:rPr>
              <a:t>: The kernel emphasizes edges by boosting center pixels.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b="1" lang="en" sz="1200">
                <a:solidFill>
                  <a:srgbClr val="404040"/>
                </a:solidFill>
              </a:rPr>
              <a:t>Method 2</a:t>
            </a:r>
            <a:r>
              <a:rPr lang="en" sz="1200">
                <a:solidFill>
                  <a:srgbClr val="404040"/>
                </a:solidFill>
              </a:rPr>
              <a:t>: Subtract a blurred version from the original to enhance edges.</a:t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</a:rPr>
              <a:t>Real-World Examples</a:t>
            </a:r>
            <a:endParaRPr b="1"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Blurring</a:t>
            </a:r>
            <a:r>
              <a:rPr lang="en" sz="1200">
                <a:solidFill>
                  <a:srgbClr val="404040"/>
                </a:solidFill>
              </a:rPr>
              <a:t>: Hide license plates in photos.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Edge Detection</a:t>
            </a:r>
            <a:r>
              <a:rPr lang="en" sz="1200">
                <a:solidFill>
                  <a:srgbClr val="404040"/>
                </a:solidFill>
              </a:rPr>
              <a:t>: Self-driving cars detecting lane markings.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Sharpening</a:t>
            </a:r>
            <a:r>
              <a:rPr lang="en" sz="1200">
                <a:solidFill>
                  <a:srgbClr val="404040"/>
                </a:solidFill>
              </a:rPr>
              <a:t>: Making old family photos look crisp.</a:t>
            </a:r>
            <a:endParaRPr sz="1200">
              <a:solidFill>
                <a:srgbClr val="40404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</a:rPr>
              <a:t>Fun Experiments</a:t>
            </a:r>
            <a:endParaRPr b="1"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Blur Competition</a:t>
            </a:r>
            <a:r>
              <a:rPr lang="en" sz="1200">
                <a:solidFill>
                  <a:srgbClr val="404040"/>
                </a:solidFill>
              </a:rPr>
              <a:t>: Who can blur an image the most without making it unrecognizable?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Edge Art</a:t>
            </a:r>
            <a:r>
              <a:rPr lang="en" sz="1200">
                <a:solidFill>
                  <a:srgbClr val="404040"/>
                </a:solidFill>
              </a:rPr>
              <a:t>: Convert a photo into a black-and-white sketch using edges.</a:t>
            </a:r>
            <a:endParaRPr sz="1200">
              <a:solidFill>
                <a:srgbClr val="404040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AutoNum type="arabicPeriod"/>
            </a:pPr>
            <a:r>
              <a:rPr b="1" lang="en" sz="1200">
                <a:solidFill>
                  <a:srgbClr val="404040"/>
                </a:solidFill>
              </a:rPr>
              <a:t>Sharpen a Meme</a:t>
            </a:r>
            <a:r>
              <a:rPr lang="en" sz="1200">
                <a:solidFill>
                  <a:srgbClr val="404040"/>
                </a:solidFill>
              </a:rPr>
              <a:t>: Add text to a sharpened meme template.</a:t>
            </a:r>
            <a:endParaRPr sz="1200">
              <a:solidFill>
                <a:srgbClr val="404040"/>
              </a:solidFill>
            </a:endParaRPr>
          </a:p>
        </p:txBody>
      </p:sp>
      <p:pic>
        <p:nvPicPr>
          <p:cNvPr id="214" name="Google Shape;214;p29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0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63625" y="950400"/>
            <a:ext cx="8520600" cy="39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1. What is the main purpose of applying Gaussian Blur to an image?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Enhance image colors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Increase image size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Smooth the image and reduce details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Convert to grayscale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Smooth the image and reduce details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2. What must be true about the kernel size used in </a:t>
            </a:r>
            <a:r>
              <a:rPr b="1"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cv2.GaussianBlur()</a:t>
            </a:r>
            <a:r>
              <a:rPr b="1" lang="en" sz="1200">
                <a:solidFill>
                  <a:schemeClr val="dk1"/>
                </a:solidFill>
              </a:rPr>
              <a:t>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It must be a power of two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It must be even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It must be divisible by 10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It must be odd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D</a:t>
            </a:r>
            <a:r>
              <a:rPr lang="en" sz="1200">
                <a:solidFill>
                  <a:schemeClr val="dk1"/>
                </a:solidFill>
              </a:rPr>
              <a:t>. It must be odd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223" name="Google Shape;223;p30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1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63625" y="885150"/>
            <a:ext cx="8520600" cy="39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3. In Canny edge detection, what happens to pixels w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They are ignored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They are converted to blac</a:t>
            </a:r>
            <a:r>
              <a:rPr b="1" lang="en" sz="1200">
                <a:solidFill>
                  <a:schemeClr val="dk1"/>
                </a:solidFill>
              </a:rPr>
              <a:t>ith gradient values above the </a:t>
            </a:r>
            <a:r>
              <a:rPr b="1" lang="en" sz="1200">
                <a:latin typeface="Roboto Mono"/>
                <a:ea typeface="Roboto Mono"/>
                <a:cs typeface="Roboto Mono"/>
                <a:sym typeface="Roboto Mono"/>
              </a:rPr>
              <a:t>maxVal</a:t>
            </a:r>
            <a:r>
              <a:rPr b="1" lang="en" sz="1200"/>
              <a:t> </a:t>
            </a:r>
            <a:r>
              <a:rPr b="1" lang="en" sz="1200">
                <a:solidFill>
                  <a:schemeClr val="dk1"/>
                </a:solidFill>
              </a:rPr>
              <a:t>threshold?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They are blurred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They are marked as edgesk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B</a:t>
            </a:r>
            <a:r>
              <a:rPr lang="en" sz="1200">
                <a:solidFill>
                  <a:schemeClr val="dk1"/>
                </a:solidFill>
              </a:rPr>
              <a:t>. They are marked as edges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4. Which kernel is commonly used in Method 1 for sharpening images?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Identity kernel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Blur kernel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[[0, -1, 0], [-1, 5, -1], [0, -1, 0]]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</a:rPr>
              <a:t> D.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[[1, 1, 1], [1, 1, 1], [1, 1, 1]]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</a:t>
            </a:r>
            <a:r>
              <a:rPr b="1" lang="en" sz="1200"/>
              <a:t>C</a:t>
            </a:r>
            <a:r>
              <a:rPr lang="en" sz="1200"/>
              <a:t>. </a:t>
            </a:r>
            <a:r>
              <a:rPr lang="en" sz="1200">
                <a:latin typeface="Roboto Mono"/>
                <a:ea typeface="Roboto Mono"/>
                <a:cs typeface="Roboto Mono"/>
                <a:sym typeface="Roboto Mono"/>
              </a:rPr>
              <a:t>[[0, -1, 0], [-1, 5, -1], [0, -1, 0]]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32" name="Google Shape;232;p31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1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12100" y="265125"/>
            <a:ext cx="7584000" cy="4002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Blurring (Gaussian Blur)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15100" y="1537575"/>
            <a:ext cx="8520600" cy="30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Load image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Apply Gaussian blur (kernel size must be odd: 3, 5, 7...)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blurred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GaussianBlur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15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), 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lang="en" sz="1050">
                <a:solidFill>
                  <a:srgbClr val="008000"/>
                </a:solidFill>
                <a:highlight>
                  <a:srgbClr val="FFFFFF"/>
                </a:highlight>
              </a:rPr>
              <a:t># (width, height), sigma  </a:t>
            </a:r>
            <a:endParaRPr b="1" sz="105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A31515"/>
                </a:solidFill>
                <a:highlight>
                  <a:srgbClr val="FFFFFF"/>
                </a:highlight>
              </a:rPr>
              <a:t>"Blurred flower"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050">
                <a:solidFill>
                  <a:srgbClr val="001080"/>
                </a:solidFill>
                <a:highlight>
                  <a:srgbClr val="FFFFFF"/>
                </a:highlight>
              </a:rPr>
              <a:t>blurred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5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05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05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05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sz="105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5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68" name="Google Shape;68;p14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15100" y="891075"/>
            <a:ext cx="871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 It Does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Smooths an image, like looking through frosted glass.</a:t>
            </a:r>
            <a:b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Why Use It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Hide details (e.g., blur faces for privacy), reduce noise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300750" y="4141100"/>
            <a:ext cx="8520600" cy="7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Happening</a:t>
            </a:r>
            <a:r>
              <a:rPr lang="en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0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(15,15)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kernel averages pixels in a 15x15 grid around each pixel.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Larger kernel = more blur!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2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Exercise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1" name="Google Shape;241;p32"/>
          <p:cNvSpPr txBox="1"/>
          <p:nvPr/>
        </p:nvSpPr>
        <p:spPr>
          <a:xfrm>
            <a:off x="63625" y="906900"/>
            <a:ext cx="8520600" cy="2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5. What is the concept behind the "unsharp masking" method in sharpening?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A. Averaging pixels with neighbors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B. Adding noise to the image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C. Subtracting a blurred version from the original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D. Converting to binary before filtering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Correct Answer: C</a:t>
            </a:r>
            <a:r>
              <a:rPr lang="en" sz="1200">
                <a:solidFill>
                  <a:schemeClr val="dk1"/>
                </a:solidFill>
              </a:rPr>
              <a:t>. Subtracting a blurred version from the original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42" name="Google Shape;242;p32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148475" y="519650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5" title="Screenshot (21).png"/>
          <p:cNvPicPr preferRelativeResize="0"/>
          <p:nvPr/>
        </p:nvPicPr>
        <p:blipFill rotWithShape="1">
          <a:blip r:embed="rId4">
            <a:alphaModFix/>
          </a:blip>
          <a:srcRect b="5329" l="0" r="0" t="0"/>
          <a:stretch/>
        </p:blipFill>
        <p:spPr>
          <a:xfrm>
            <a:off x="0" y="338500"/>
            <a:ext cx="9144000" cy="4572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148475" y="519650"/>
            <a:ext cx="8520600" cy="42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9" name="Google Shape;89;p16" title="Screenshot (22).png"/>
          <p:cNvPicPr preferRelativeResize="0"/>
          <p:nvPr/>
        </p:nvPicPr>
        <p:blipFill rotWithShape="1">
          <a:blip r:embed="rId4">
            <a:alphaModFix/>
          </a:blip>
          <a:srcRect b="9872" l="0" r="0" t="3449"/>
          <a:stretch/>
        </p:blipFill>
        <p:spPr>
          <a:xfrm>
            <a:off x="0" y="342675"/>
            <a:ext cx="9144000" cy="44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212100" y="265125"/>
            <a:ext cx="8314500" cy="12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2. Edge Detection (Canny Edge Detector)</a:t>
            </a:r>
            <a:endParaRPr b="1" sz="13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 It Does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Finds sharp edges, like drawing outlines with a pencil.</a:t>
            </a:r>
            <a:b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Why Use It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Detect shapes, objects, or text in images.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163900" y="1143525"/>
            <a:ext cx="8520600" cy="37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import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numpy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AF00DB"/>
                </a:solidFill>
                <a:highlight>
                  <a:srgbClr val="FFFFFF"/>
                </a:highlight>
              </a:rPr>
              <a:t>as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np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Load image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imread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"flower.jpg"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Convert to grayscale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cvtColor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image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COLOR_BGR2GRAY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Detect edges (adjust thresholds)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edges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</a:rPr>
              <a:t>=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 </a:t>
            </a: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Canny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gray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100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200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r>
              <a:rPr b="1" lang="en" sz="1200">
                <a:solidFill>
                  <a:srgbClr val="008000"/>
                </a:solidFill>
                <a:highlight>
                  <a:srgbClr val="FFFFFF"/>
                </a:highlight>
              </a:rPr>
              <a:t># minVal=100, maxVal=200  </a:t>
            </a:r>
            <a:endParaRPr b="1" sz="1200">
              <a:solidFill>
                <a:srgbClr val="008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imshow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A31515"/>
                </a:solidFill>
                <a:highlight>
                  <a:srgbClr val="FFFFFF"/>
                </a:highlight>
              </a:rPr>
              <a:t>"Edges"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, </a:t>
            </a:r>
            <a:r>
              <a:rPr b="1" lang="en" sz="1200">
                <a:solidFill>
                  <a:srgbClr val="001080"/>
                </a:solidFill>
                <a:highlight>
                  <a:srgbClr val="FFFFFF"/>
                </a:highlight>
              </a:rPr>
              <a:t>edges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  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267F99"/>
                </a:solidFill>
                <a:highlight>
                  <a:srgbClr val="FFFFFF"/>
                </a:highlight>
              </a:rPr>
              <a:t>cv2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.</a:t>
            </a:r>
            <a:r>
              <a:rPr b="1" lang="en" sz="1200">
                <a:solidFill>
                  <a:srgbClr val="795E26"/>
                </a:solidFill>
                <a:highlight>
                  <a:srgbClr val="FFFFFF"/>
                </a:highlight>
              </a:rPr>
              <a:t>waitKey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(</a:t>
            </a:r>
            <a:r>
              <a:rPr b="1" lang="en" sz="1200">
                <a:solidFill>
                  <a:srgbClr val="098658"/>
                </a:solidFill>
                <a:highlight>
                  <a:srgbClr val="FFFFFF"/>
                </a:highlight>
              </a:rPr>
              <a:t>0</a:t>
            </a:r>
            <a:r>
              <a:rPr b="1" lang="en" sz="1200">
                <a:solidFill>
                  <a:srgbClr val="3B3B3B"/>
                </a:solidFill>
                <a:highlight>
                  <a:srgbClr val="FFFFFF"/>
                </a:highlight>
              </a:rPr>
              <a:t>)</a:t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3B3B3B"/>
              </a:solidFill>
              <a:highlight>
                <a:srgbClr val="FFFFFF"/>
              </a:highlight>
            </a:endParaRPr>
          </a:p>
        </p:txBody>
      </p:sp>
      <p:pic>
        <p:nvPicPr>
          <p:cNvPr id="99" name="Google Shape;99;p17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48475" y="400200"/>
            <a:ext cx="85206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8" name="Google Shape;108;p18" title="Screenshot (29).png"/>
          <p:cNvPicPr preferRelativeResize="0"/>
          <p:nvPr/>
        </p:nvPicPr>
        <p:blipFill rotWithShape="1">
          <a:blip r:embed="rId4">
            <a:alphaModFix/>
          </a:blip>
          <a:srcRect b="6919" l="0" r="0" t="3450"/>
          <a:stretch/>
        </p:blipFill>
        <p:spPr>
          <a:xfrm>
            <a:off x="0" y="341025"/>
            <a:ext cx="9144000" cy="4610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48475" y="400200"/>
            <a:ext cx="85206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8" name="Google Shape;118;p19" title="Screenshot (30).png"/>
          <p:cNvPicPr preferRelativeResize="0"/>
          <p:nvPr/>
        </p:nvPicPr>
        <p:blipFill rotWithShape="1">
          <a:blip r:embed="rId4">
            <a:alphaModFix/>
          </a:blip>
          <a:srcRect b="9198" l="0" r="0" t="3450"/>
          <a:stretch/>
        </p:blipFill>
        <p:spPr>
          <a:xfrm>
            <a:off x="0" y="447575"/>
            <a:ext cx="9144000" cy="449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 title="New Omo 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48475" y="1081725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Happening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Pixels with gradients </a:t>
            </a: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above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maxVal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= edges.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Pixels </a:t>
            </a: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below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050">
                <a:solidFill>
                  <a:srgbClr val="404040"/>
                </a:solidFill>
                <a:latin typeface="Roboto Mono"/>
                <a:ea typeface="Roboto Mono"/>
                <a:cs typeface="Roboto Mono"/>
                <a:sym typeface="Roboto Mono"/>
              </a:rPr>
              <a:t>minVal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= ignored.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Experiment with thresholds for finer/coarser edges!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0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 txBox="1"/>
          <p:nvPr/>
        </p:nvSpPr>
        <p:spPr>
          <a:xfrm>
            <a:off x="212100" y="265125"/>
            <a:ext cx="83145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63625" y="400200"/>
            <a:ext cx="8520600" cy="41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Sharpening</a:t>
            </a:r>
            <a:endParaRPr b="1"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What It Does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Makes edges pop, like adding a "clarity" filter.</a:t>
            </a:r>
            <a:b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Why Use It</a:t>
            </a:r>
            <a:r>
              <a:rPr lang="en" sz="12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: Fix blurry photos or enhance textures.</a:t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Method 1</a:t>
            </a:r>
            <a:endParaRPr b="1" sz="18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1" title="New Omo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 rotWithShape="1">
          <a:blip r:embed="rId5">
            <a:alphaModFix/>
          </a:blip>
          <a:srcRect b="0" l="0" r="18320" t="0"/>
          <a:stretch/>
        </p:blipFill>
        <p:spPr>
          <a:xfrm>
            <a:off x="146350" y="1663425"/>
            <a:ext cx="5744125" cy="315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