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396df09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34396df09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3eb620d8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43eb620d8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3eb620d8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43eb620d8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3eb620d8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343eb620d8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3eb620d8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343eb620d8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4c6bb6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354c6bb6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4c6bb689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354c6bb689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4c6bb689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354c6bb68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b5727827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33b5727827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b5727827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33b5727827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b5727827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33b5727827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3eb620d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343eb620d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3eb620d8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343eb620d8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3eb620d8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343eb620d8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3eb620d8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343eb620d8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3eb620d8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343eb620d8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095175" y="371375"/>
            <a:ext cx="6578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000000"/>
                </a:solidFill>
              </a:rPr>
              <a:t>Session</a:t>
            </a:r>
            <a:r>
              <a:rPr b="1" lang="en" sz="3300"/>
              <a:t> 8</a:t>
            </a:r>
            <a:r>
              <a:rPr b="1" lang="en" sz="3300">
                <a:solidFill>
                  <a:srgbClr val="000000"/>
                </a:solidFill>
              </a:rPr>
              <a:t>: </a:t>
            </a:r>
            <a:endParaRPr b="1" sz="3300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3300"/>
              <a:t>Adding Text to Images</a:t>
            </a:r>
            <a:endParaRPr b="1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6664" l="0" r="0" t="0"/>
          <a:stretch/>
        </p:blipFill>
        <p:spPr>
          <a:xfrm>
            <a:off x="2194575" y="1776400"/>
            <a:ext cx="4432625" cy="22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40500" y="828175"/>
            <a:ext cx="9043500" cy="4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</a:rPr>
              <a:t>"scale"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: 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</a:rPr>
              <a:t>1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</a:rPr>
              <a:t>"color"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: (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</a:rPr>
              <a:t>0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</a:rPr>
              <a:t>100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</a:rPr>
              <a:t>0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), 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</a:rPr>
              <a:t>"thickness"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: 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</a:rPr>
              <a:t>1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},</a:t>
            </a:r>
            <a:endParaRPr b="1"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    {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</a:rPr>
              <a:t>"text"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: 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</a:rPr>
              <a:t>"Large Text"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</a:rPr>
              <a:t>"pos"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: (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</a:rPr>
              <a:t>50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</a:rPr>
              <a:t>250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), 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</a:rPr>
              <a:t>"font"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: </a:t>
            </a:r>
            <a:r>
              <a:rPr b="1" lang="en" sz="120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</a:rPr>
              <a:t>FONT_HERSHEY_COMPLEX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</a:rPr>
              <a:t>"scale"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: 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</a:rPr>
              <a:t>1.5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</a:rPr>
              <a:t>"color"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: (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</a:rPr>
              <a:t>128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</a:rPr>
              <a:t>0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</a:rPr>
              <a:t>128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), 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</a:rPr>
              <a:t>"thickness"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: 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</a:rPr>
              <a:t>2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},</a:t>
            </a:r>
            <a:endParaRPr b="1"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    {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</a:rPr>
              <a:t>"text"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: 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</a:rPr>
              <a:t>"Thick Outline"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</a:rPr>
              <a:t>"pos"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: (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</a:rPr>
              <a:t>50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</a:rPr>
              <a:t>300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), 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</a:rPr>
              <a:t>"font"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: </a:t>
            </a:r>
            <a:r>
              <a:rPr b="1" lang="en" sz="120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</a:rPr>
              <a:t>FONT_HERSHEY_PLAIN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</a:rPr>
              <a:t>"scale"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: 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</a:rPr>
              <a:t>1.5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</a:rPr>
              <a:t>"color"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: (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</a:rPr>
              <a:t>0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</a:rPr>
              <a:t>0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</a:rPr>
              <a:t>0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), 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</a:rPr>
              <a:t>"thickness"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: 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</a:rPr>
              <a:t>3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}</a:t>
            </a:r>
            <a:endParaRPr b="1"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]</a:t>
            </a:r>
            <a:endParaRPr b="1"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</a:rPr>
              <a:t># Add all annotations to the image</a:t>
            </a:r>
            <a:endParaRPr b="1" sz="12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</a:rPr>
              <a:t>for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</a:rPr>
              <a:t>annotation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</a:rPr>
              <a:t>in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</a:rPr>
              <a:t>annotations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:</a:t>
            </a:r>
            <a:endParaRPr b="1"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    </a:t>
            </a:r>
            <a:r>
              <a:rPr b="1" lang="en" sz="120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</a:rPr>
              <a:t>putText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endParaRPr b="1"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       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</a:rPr>
              <a:t>image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,</a:t>
            </a:r>
            <a:endParaRPr b="1"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       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</a:rPr>
              <a:t>annotation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[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</a:rPr>
              <a:t>"text"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],</a:t>
            </a:r>
            <a:endParaRPr b="1"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       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</a:rPr>
              <a:t>annotation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[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</a:rPr>
              <a:t>"pos"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],</a:t>
            </a:r>
            <a:endParaRPr b="1"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       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</a:rPr>
              <a:t>annotation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[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</a:rPr>
              <a:t>"font"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],</a:t>
            </a:r>
            <a:endParaRPr b="1"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       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</a:rPr>
              <a:t>annotation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[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</a:rPr>
              <a:t>"scale"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],</a:t>
            </a:r>
            <a:endParaRPr b="1"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       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</a:rPr>
              <a:t>annotation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[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</a:rPr>
              <a:t>"color"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],</a:t>
            </a:r>
            <a:endParaRPr b="1"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       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</a:rPr>
              <a:t>Annotation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[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</a:rPr>
              <a:t>"thickness"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]       )</a:t>
            </a:r>
            <a:endParaRPr b="1"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3B3B3B"/>
              </a:solidFill>
              <a:highlight>
                <a:srgbClr val="FFFFFF"/>
              </a:highlight>
            </a:endParaRPr>
          </a:p>
        </p:txBody>
      </p:sp>
      <p:pic>
        <p:nvPicPr>
          <p:cNvPr id="140" name="Google Shape;140;p22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0" y="275725"/>
            <a:ext cx="8669100" cy="5196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Write a Python script to add text annotations to an image with different font styles…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148475" y="943850"/>
            <a:ext cx="8520600" cy="3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</a:rPr>
              <a:t># Display the image</a:t>
            </a:r>
            <a:endParaRPr b="1" sz="12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</a:rPr>
              <a:t>imshow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</a:rPr>
              <a:t>"Text Annotations with Different Fonts"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</a:rPr>
              <a:t>image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)</a:t>
            </a:r>
            <a:endParaRPr b="1"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</a:rPr>
              <a:t>waitKey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</a:rPr>
              <a:t>0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)</a:t>
            </a:r>
            <a:endParaRPr b="1"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</a:rPr>
              <a:t>destroyAllWindows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()</a:t>
            </a:r>
            <a:endParaRPr b="1"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</a:rPr>
              <a:t># Save the result</a:t>
            </a:r>
            <a:endParaRPr b="1" sz="12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</a:rPr>
              <a:t>imwrite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</a:rPr>
              <a:t>"text_annotations.jpg"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</a:rPr>
              <a:t>image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)</a:t>
            </a:r>
            <a:endParaRPr b="1" sz="1200">
              <a:solidFill>
                <a:srgbClr val="3B3B3B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B3B3B"/>
              </a:solidFill>
              <a:highlight>
                <a:srgbClr val="FFFFFF"/>
              </a:highlight>
            </a:endParaRPr>
          </a:p>
        </p:txBody>
      </p:sp>
      <p:pic>
        <p:nvPicPr>
          <p:cNvPr id="149" name="Google Shape;149;p23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0" y="275725"/>
            <a:ext cx="8669100" cy="5196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Write a Python script to add text annotations to an image with different font styles…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148475" y="943850"/>
            <a:ext cx="8520600" cy="3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8" name="Google Shape;158;p24" title="Screenshot (42).png"/>
          <p:cNvPicPr preferRelativeResize="0"/>
          <p:nvPr/>
        </p:nvPicPr>
        <p:blipFill rotWithShape="1">
          <a:blip r:embed="rId4">
            <a:alphaModFix/>
          </a:blip>
          <a:srcRect b="8050" l="0" r="0" t="4253"/>
          <a:stretch/>
        </p:blipFill>
        <p:spPr>
          <a:xfrm>
            <a:off x="0" y="447575"/>
            <a:ext cx="9144000" cy="451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 title="New Omo 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148475" y="943850"/>
            <a:ext cx="8520600" cy="3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7" name="Google Shape;167;p25" title="Screenshot (43).png"/>
          <p:cNvPicPr preferRelativeResize="0"/>
          <p:nvPr/>
        </p:nvPicPr>
        <p:blipFill rotWithShape="1">
          <a:blip r:embed="rId4">
            <a:alphaModFix/>
          </a:blip>
          <a:srcRect b="10474" l="0" r="0" t="0"/>
          <a:stretch/>
        </p:blipFill>
        <p:spPr>
          <a:xfrm>
            <a:off x="0" y="381000"/>
            <a:ext cx="9144000" cy="4604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 title="New Omo 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/>
        </p:nvSpPr>
        <p:spPr>
          <a:xfrm>
            <a:off x="148475" y="943850"/>
            <a:ext cx="8520600" cy="3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1. What OpenCV function is used to add text to an image?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A. cv2.writeText()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B. cv2.putText()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C. cv2.addText()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D. cv2.text()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Correct Answer: B</a:t>
            </a:r>
            <a:r>
              <a:rPr lang="en" sz="1200">
                <a:solidFill>
                  <a:schemeClr val="dk1"/>
                </a:solidFill>
              </a:rPr>
              <a:t>. cv2.putText()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2. What does the parameter (0, 255, 0) represent in the cv2.putText() function?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A. Blue color in RGB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B. Red color in BGR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C. Green color in BGR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D. Yellow color in RGB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Correct Answer: C</a:t>
            </a:r>
            <a:r>
              <a:rPr lang="en" sz="1200">
                <a:solidFill>
                  <a:schemeClr val="dk1"/>
                </a:solidFill>
              </a:rPr>
              <a:t>. Green color in BGR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76" name="Google Shape;176;p26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/>
        </p:nvSpPr>
        <p:spPr>
          <a:xfrm>
            <a:off x="100050" y="232700"/>
            <a:ext cx="46869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Exercise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 txBox="1"/>
          <p:nvPr/>
        </p:nvSpPr>
        <p:spPr>
          <a:xfrm>
            <a:off x="148475" y="943850"/>
            <a:ext cx="8520600" cy="3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3. Which of the following is a valid OpenCV font used to display "Fancy Font"?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A. cv2.FONT_HERSHEY_SIMPLEX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B. cv2.FONT_HERSHEY_SCRIPT_SIMPLEX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C. cv2.FONT_HERSHEY_COMPLEX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D. cv2.FONT_HERSHEY_DUPLEX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Correct Answer: B</a:t>
            </a:r>
            <a:r>
              <a:rPr lang="en" sz="1200">
                <a:solidFill>
                  <a:schemeClr val="dk1"/>
                </a:solidFill>
              </a:rPr>
              <a:t>. cv2.FONT_HERSHEY_SCRIPT_SIMPLEX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4. What value should you use for the thickness parameter to draw bold text in OpenCV?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A. 0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B. 1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C. 2 or higher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D. -1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Correct Answer: C</a:t>
            </a:r>
            <a:r>
              <a:rPr lang="en" sz="1200">
                <a:solidFill>
                  <a:schemeClr val="dk1"/>
                </a:solidFill>
              </a:rPr>
              <a:t>. 2 or higher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85" name="Google Shape;185;p27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/>
          <p:nvPr/>
        </p:nvSpPr>
        <p:spPr>
          <a:xfrm>
            <a:off x="100050" y="232700"/>
            <a:ext cx="46869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Exercise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8"/>
          <p:cNvSpPr txBox="1"/>
          <p:nvPr/>
        </p:nvSpPr>
        <p:spPr>
          <a:xfrm>
            <a:off x="148475" y="943850"/>
            <a:ext cx="8520600" cy="3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5. What happens if you set cv2.putText() with cv2.FONT_HERSHEY_SIMPLEX | cv2.FONT_ITALIC?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A. The text becomes underlined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B. The text becomes italicized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C. An error occurs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D. The text gets bold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Correct Answer: B</a:t>
            </a:r>
            <a:r>
              <a:rPr lang="en" sz="1200">
                <a:solidFill>
                  <a:schemeClr val="dk1"/>
                </a:solidFill>
              </a:rPr>
              <a:t>. The text becomes italicized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94" name="Google Shape;194;p28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 txBox="1"/>
          <p:nvPr/>
        </p:nvSpPr>
        <p:spPr>
          <a:xfrm>
            <a:off x="100050" y="232700"/>
            <a:ext cx="46869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Exercise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12100" y="265125"/>
            <a:ext cx="83145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Text Example 1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highlight>
                <a:srgbClr val="50505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8475" y="1081725"/>
            <a:ext cx="85206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</a:rPr>
              <a:t>import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  </a:t>
            </a:r>
            <a:endParaRPr b="1"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</a:rPr>
              <a:t># Load an image  </a:t>
            </a:r>
            <a:endParaRPr b="1" sz="12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</a:rPr>
              <a:t>image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</a:rPr>
              <a:t>imread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</a:rPr>
              <a:t>"flower.jpg"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)  </a:t>
            </a:r>
            <a:endParaRPr b="1"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</a:rPr>
              <a:t># cv2.putText(image, text, position, font, font_scale, color, thickness)  </a:t>
            </a:r>
            <a:endParaRPr b="1" sz="12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</a:rPr>
              <a:t>putText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</a:rPr>
              <a:t>image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</a:rPr>
              <a:t>"Hello World!"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, (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</a:rPr>
              <a:t>50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</a:rPr>
              <a:t>100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), </a:t>
            </a:r>
            <a:r>
              <a:rPr b="1" lang="en" sz="120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</a:rPr>
              <a:t>FONT_HERSHEY_SIMPLEX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</a:rPr>
              <a:t>1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, (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</a:rPr>
              <a:t>255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</a:rPr>
              <a:t>0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</a:rPr>
              <a:t>0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), 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</a:rPr>
              <a:t>2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)  </a:t>
            </a:r>
            <a:endParaRPr b="1"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endParaRPr b="1"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</a:rPr>
              <a:t># Display the image</a:t>
            </a:r>
            <a:endParaRPr b="1" sz="12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</a:rPr>
              <a:t>imshow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</a:rPr>
              <a:t>"Image with Rectangle"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</a:rPr>
              <a:t>image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)  </a:t>
            </a:r>
            <a:endParaRPr b="1"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</a:rPr>
              <a:t># Wait for a key press and close windows</a:t>
            </a:r>
            <a:endParaRPr b="1" sz="12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</a:rPr>
              <a:t>waitKey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</a:rPr>
              <a:t>0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)  </a:t>
            </a:r>
            <a:endParaRPr b="1"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</a:rPr>
              <a:t>destroyAllWindows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()</a:t>
            </a:r>
            <a:endParaRPr b="1"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B3B3B"/>
              </a:solidFill>
              <a:highlight>
                <a:srgbClr val="FFFFFF"/>
              </a:highlight>
            </a:endParaRPr>
          </a:p>
        </p:txBody>
      </p:sp>
      <p:pic>
        <p:nvPicPr>
          <p:cNvPr id="67" name="Google Shape;67;p14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48475" y="1081725"/>
            <a:ext cx="85206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5" name="Google Shape;75;p15" title="Screenshot (35).png"/>
          <p:cNvPicPr preferRelativeResize="0"/>
          <p:nvPr/>
        </p:nvPicPr>
        <p:blipFill rotWithShape="1">
          <a:blip r:embed="rId4">
            <a:alphaModFix/>
          </a:blip>
          <a:srcRect b="7095" l="0" r="0" t="5735"/>
          <a:stretch/>
        </p:blipFill>
        <p:spPr>
          <a:xfrm>
            <a:off x="0" y="447575"/>
            <a:ext cx="9144000" cy="44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 title="New Omo 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212100" y="265125"/>
            <a:ext cx="83145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Draw a Green Circle</a:t>
            </a:r>
            <a:endParaRPr b="1" sz="12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highlight>
                <a:srgbClr val="50505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48475" y="1081725"/>
            <a:ext cx="85206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5" name="Google Shape;85;p16" title="Screenshot (36).png"/>
          <p:cNvPicPr preferRelativeResize="0"/>
          <p:nvPr/>
        </p:nvPicPr>
        <p:blipFill rotWithShape="1">
          <a:blip r:embed="rId4">
            <a:alphaModFix/>
          </a:blip>
          <a:srcRect b="10474" l="0" r="0" t="0"/>
          <a:stretch/>
        </p:blipFill>
        <p:spPr>
          <a:xfrm>
            <a:off x="0" y="381000"/>
            <a:ext cx="9144000" cy="4604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 title="New Omo 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212100" y="265125"/>
            <a:ext cx="83145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Text Example 2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highlight>
                <a:srgbClr val="50505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63900" y="625725"/>
            <a:ext cx="8520600" cy="43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F00DB"/>
                </a:solidFill>
                <a:highlight>
                  <a:srgbClr val="FFFFFF"/>
                </a:highlight>
              </a:rPr>
              <a:t>import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endParaRPr sz="1200">
              <a:solidFill>
                <a:srgbClr val="267F9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</a:rPr>
              <a:t># Load an image</a:t>
            </a:r>
            <a:endParaRPr sz="12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</a:rPr>
              <a:t>pic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lang="en" sz="1200">
                <a:solidFill>
                  <a:srgbClr val="795E26"/>
                </a:solidFill>
                <a:highlight>
                  <a:srgbClr val="FFFFFF"/>
                </a:highlight>
              </a:rPr>
              <a:t>imread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</a:rPr>
              <a:t>"flower.jpg"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)</a:t>
            </a:r>
            <a:endParaRPr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</a:rPr>
              <a:t># Check if image loaded successfully</a:t>
            </a:r>
            <a:endParaRPr sz="12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F00DB"/>
                </a:solidFill>
                <a:highlight>
                  <a:srgbClr val="FFFFFF"/>
                </a:highlight>
              </a:rPr>
              <a:t>if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</a:rPr>
              <a:t>pic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</a:rPr>
              <a:t>is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</a:rPr>
              <a:t>None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:</a:t>
            </a:r>
            <a:endParaRPr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    </a:t>
            </a:r>
            <a:r>
              <a:rPr lang="en" sz="1200">
                <a:solidFill>
                  <a:srgbClr val="795E26"/>
                </a:solidFill>
                <a:highlight>
                  <a:srgbClr val="FFFFFF"/>
                </a:highlight>
              </a:rPr>
              <a:t>print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</a:rPr>
              <a:t>"Error: Image not found! Check the file path."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)</a:t>
            </a:r>
            <a:endParaRPr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F00DB"/>
                </a:solidFill>
                <a:highlight>
                  <a:srgbClr val="FFFFFF"/>
                </a:highlight>
              </a:rPr>
              <a:t>else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:</a:t>
            </a:r>
            <a:endParaRPr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    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</a:rPr>
              <a:t># Define parameters for putText (without commas at the end)</a:t>
            </a:r>
            <a:endParaRPr sz="12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   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</a:rPr>
              <a:t>image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</a:rPr>
              <a:t>pic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                      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</a:rPr>
              <a:t># Image to draw on (no comma)</a:t>
            </a:r>
            <a:endParaRPr sz="12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   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</a:rPr>
              <a:t>text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</a:rPr>
              <a:t>"OMOTEC"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                  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</a:rPr>
              <a:t># Text to display</a:t>
            </a:r>
            <a:endParaRPr sz="12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   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</a:rPr>
              <a:t>position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 (</a:t>
            </a:r>
            <a:r>
              <a:rPr lang="en" sz="1200">
                <a:solidFill>
                  <a:srgbClr val="098658"/>
                </a:solidFill>
                <a:highlight>
                  <a:srgbClr val="FFFFFF"/>
                </a:highlight>
              </a:rPr>
              <a:t>50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200">
                <a:solidFill>
                  <a:srgbClr val="098658"/>
                </a:solidFill>
                <a:highlight>
                  <a:srgbClr val="FFFFFF"/>
                </a:highlight>
              </a:rPr>
              <a:t>50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)              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</a:rPr>
              <a:t># Position (x, y from top-left) (no comma)</a:t>
            </a:r>
            <a:endParaRPr sz="12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   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</a:rPr>
              <a:t>font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</a:rPr>
              <a:t>FONT_HERSHEY_SIMPLEX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  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</a:rPr>
              <a:t># Font style</a:t>
            </a:r>
            <a:endParaRPr sz="12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   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</a:rPr>
              <a:t>font_scale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98658"/>
                </a:solidFill>
                <a:highlight>
                  <a:srgbClr val="FFFFFF"/>
                </a:highlight>
              </a:rPr>
              <a:t>1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                   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</a:rPr>
              <a:t># Font size</a:t>
            </a:r>
            <a:endParaRPr sz="12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   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</a:rPr>
              <a:t>color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 (</a:t>
            </a:r>
            <a:r>
              <a:rPr lang="en" sz="1200">
                <a:solidFill>
                  <a:srgbClr val="098658"/>
                </a:solidFill>
                <a:highlight>
                  <a:srgbClr val="FFFFFF"/>
                </a:highlight>
              </a:rPr>
              <a:t>0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200">
                <a:solidFill>
                  <a:srgbClr val="098658"/>
                </a:solidFill>
                <a:highlight>
                  <a:srgbClr val="FFFFFF"/>
                </a:highlight>
              </a:rPr>
              <a:t>255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200">
                <a:solidFill>
                  <a:srgbClr val="098658"/>
                </a:solidFill>
                <a:highlight>
                  <a:srgbClr val="FFFFFF"/>
                </a:highlight>
              </a:rPr>
              <a:t>0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)             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</a:rPr>
              <a:t># Color (BGR: Green)</a:t>
            </a:r>
            <a:endParaRPr sz="12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   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</a:rPr>
              <a:t>thickness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98658"/>
                </a:solidFill>
                <a:highlight>
                  <a:srgbClr val="FFFFFF"/>
                </a:highlight>
              </a:rPr>
              <a:t>2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                    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</a:rPr>
              <a:t># Thickness</a:t>
            </a:r>
            <a:endParaRPr sz="12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F00D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B3B3B"/>
              </a:solidFill>
              <a:highlight>
                <a:srgbClr val="FFFFFF"/>
              </a:highlight>
            </a:endParaRPr>
          </a:p>
        </p:txBody>
      </p:sp>
      <p:pic>
        <p:nvPicPr>
          <p:cNvPr id="95" name="Google Shape;95;p17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212100" y="265125"/>
            <a:ext cx="83145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Text Example 2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highlight>
                <a:srgbClr val="50505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148475" y="943850"/>
            <a:ext cx="8520600" cy="3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</a:rPr>
              <a:t># Add text to the image</a:t>
            </a:r>
            <a:endParaRPr sz="12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    </a:t>
            </a:r>
            <a:r>
              <a:rPr lang="en" sz="120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lang="en" sz="1200">
                <a:solidFill>
                  <a:srgbClr val="795E26"/>
                </a:solidFill>
                <a:highlight>
                  <a:srgbClr val="FFFFFF"/>
                </a:highlight>
              </a:rPr>
              <a:t>putText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</a:rPr>
              <a:t>image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</a:rPr>
              <a:t>text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</a:rPr>
              <a:t>position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</a:rPr>
              <a:t>font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</a:rPr>
              <a:t>font_scale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</a:rPr>
              <a:t>color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</a:rPr>
              <a:t>thickness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)        </a:t>
            </a:r>
            <a:endParaRPr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   </a:t>
            </a:r>
            <a:endParaRPr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    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</a:rPr>
              <a:t># Display the labeled image</a:t>
            </a:r>
            <a:endParaRPr sz="12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    </a:t>
            </a:r>
            <a:r>
              <a:rPr lang="en" sz="120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lang="en" sz="1200">
                <a:solidFill>
                  <a:srgbClr val="795E26"/>
                </a:solidFill>
                <a:highlight>
                  <a:srgbClr val="FFFFFF"/>
                </a:highlight>
              </a:rPr>
              <a:t>imshow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lang="en" sz="1200">
                <a:solidFill>
                  <a:srgbClr val="A31515"/>
                </a:solidFill>
                <a:highlight>
                  <a:srgbClr val="FFFFFF"/>
                </a:highlight>
              </a:rPr>
              <a:t>"Labeled Image"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200">
                <a:solidFill>
                  <a:srgbClr val="001080"/>
                </a:solidFill>
                <a:highlight>
                  <a:srgbClr val="FFFFFF"/>
                </a:highlight>
              </a:rPr>
              <a:t>pic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)</a:t>
            </a:r>
            <a:endParaRPr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    </a:t>
            </a:r>
            <a:r>
              <a:rPr lang="en" sz="120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lang="en" sz="1200">
                <a:solidFill>
                  <a:srgbClr val="795E26"/>
                </a:solidFill>
                <a:highlight>
                  <a:srgbClr val="FFFFFF"/>
                </a:highlight>
              </a:rPr>
              <a:t>waitKey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lang="en" sz="1200">
                <a:solidFill>
                  <a:srgbClr val="098658"/>
                </a:solidFill>
                <a:highlight>
                  <a:srgbClr val="FFFFFF"/>
                </a:highlight>
              </a:rPr>
              <a:t>0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)  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</a:rPr>
              <a:t># Press any key to close</a:t>
            </a:r>
            <a:endParaRPr sz="12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    </a:t>
            </a:r>
            <a:r>
              <a:rPr lang="en" sz="120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lang="en" sz="1200">
                <a:solidFill>
                  <a:srgbClr val="795E26"/>
                </a:solidFill>
                <a:highlight>
                  <a:srgbClr val="FFFFFF"/>
                </a:highlight>
              </a:rPr>
              <a:t>destroyAllWindows</a:t>
            </a: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()</a:t>
            </a:r>
            <a:endParaRPr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F00DB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F00D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B3B3B"/>
                </a:solidFill>
                <a:highlight>
                  <a:srgbClr val="FFFFFF"/>
                </a:highlight>
              </a:rPr>
              <a:t>   </a:t>
            </a:r>
            <a:endParaRPr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B3B3B"/>
              </a:solidFill>
              <a:highlight>
                <a:srgbClr val="FFFFFF"/>
              </a:highlight>
            </a:endParaRPr>
          </a:p>
        </p:txBody>
      </p:sp>
      <p:pic>
        <p:nvPicPr>
          <p:cNvPr id="104" name="Google Shape;104;p18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148475" y="943850"/>
            <a:ext cx="8520600" cy="3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3" name="Google Shape;113;p19" title="Screenshot (39).png"/>
          <p:cNvPicPr preferRelativeResize="0"/>
          <p:nvPr/>
        </p:nvPicPr>
        <p:blipFill rotWithShape="1">
          <a:blip r:embed="rId5">
            <a:alphaModFix/>
          </a:blip>
          <a:srcRect b="8883" l="0" r="0" t="0"/>
          <a:stretch/>
        </p:blipFill>
        <p:spPr>
          <a:xfrm>
            <a:off x="0" y="235658"/>
            <a:ext cx="9144000" cy="46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 title="New Omo LOGO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148475" y="943850"/>
            <a:ext cx="8520600" cy="3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2" name="Google Shape;122;p20" title="Screenshot (40).png"/>
          <p:cNvPicPr preferRelativeResize="0"/>
          <p:nvPr/>
        </p:nvPicPr>
        <p:blipFill rotWithShape="1">
          <a:blip r:embed="rId4">
            <a:alphaModFix/>
          </a:blip>
          <a:srcRect b="9276" l="0" r="0" t="3127"/>
          <a:stretch/>
        </p:blipFill>
        <p:spPr>
          <a:xfrm>
            <a:off x="0" y="447575"/>
            <a:ext cx="9144000" cy="4505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 title="New Omo 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148500" y="727925"/>
            <a:ext cx="8520600" cy="4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AF00DB"/>
                </a:solidFill>
                <a:highlight>
                  <a:srgbClr val="FFFFFF"/>
                </a:highlight>
              </a:rPr>
              <a:t>import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endParaRPr sz="1250">
              <a:solidFill>
                <a:srgbClr val="267F9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AF00DB"/>
                </a:solidFill>
                <a:highlight>
                  <a:srgbClr val="FFFFFF"/>
                </a:highlight>
              </a:rPr>
              <a:t>import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</a:rPr>
              <a:t>numpy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 sz="1250">
                <a:solidFill>
                  <a:srgbClr val="AF00DB"/>
                </a:solidFill>
                <a:highlight>
                  <a:srgbClr val="FFFFFF"/>
                </a:highlight>
              </a:rPr>
              <a:t>as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</a:rPr>
              <a:t>np</a:t>
            </a:r>
            <a:endParaRPr sz="1250">
              <a:solidFill>
                <a:srgbClr val="267F9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</a:rPr>
              <a:t># Create a blank white image (600x400 pixels)</a:t>
            </a:r>
            <a:endParaRPr sz="125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</a:rPr>
              <a:t>image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</a:rPr>
              <a:t>np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</a:rPr>
              <a:t>ones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((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</a:rPr>
              <a:t>400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</a:rPr>
              <a:t>600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</a:rPr>
              <a:t>3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), 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</a:rPr>
              <a:t>dtype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</a:rPr>
              <a:t>np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</a:rPr>
              <a:t>uint8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) </a:t>
            </a:r>
            <a:r>
              <a:rPr lang="en" sz="1250">
                <a:solidFill>
                  <a:srgbClr val="795E26"/>
                </a:solidFill>
                <a:highlight>
                  <a:srgbClr val="FFFFFF"/>
                </a:highlight>
              </a:rPr>
              <a:t>*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</a:rPr>
              <a:t>255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  </a:t>
            </a: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</a:rPr>
              <a:t># White background</a:t>
            </a:r>
            <a:endParaRPr sz="125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008000"/>
                </a:solidFill>
                <a:highlight>
                  <a:srgbClr val="FFFFFF"/>
                </a:highlight>
              </a:rPr>
              <a:t># Define text annotations with different styles</a:t>
            </a:r>
            <a:endParaRPr sz="125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</a:rPr>
              <a:t>annotations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 [</a:t>
            </a:r>
            <a:endParaRPr sz="12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    {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</a:rPr>
              <a:t>"text"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: 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</a:rPr>
              <a:t>"Regular Font"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</a:rPr>
              <a:t>"pos"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: (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</a:rPr>
              <a:t>50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</a:rPr>
              <a:t>50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), 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</a:rPr>
              <a:t>"font"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: 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</a:rPr>
              <a:t>FONT_HERSHEY_SIMPLEX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</a:rPr>
              <a:t>"scale"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: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</a:rPr>
              <a:t>1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</a:rPr>
              <a:t>"color"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: (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</a:rPr>
              <a:t>0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</a:rPr>
              <a:t>0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</a:rPr>
              <a:t>0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), 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</a:rPr>
              <a:t>"thickness"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: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</a:rPr>
              <a:t>1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},</a:t>
            </a:r>
            <a:endParaRPr sz="12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    {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</a:rPr>
              <a:t>"text"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: 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</a:rPr>
              <a:t>"Fancy Font"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</a:rPr>
              <a:t>"pos"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: (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</a:rPr>
              <a:t>50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</a:rPr>
              <a:t>100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), 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</a:rPr>
              <a:t>"font"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: 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</a:rPr>
              <a:t>FONT_HERSHEY_SCRIPT_SIMPLEX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</a:rPr>
              <a:t>"scale"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: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</a:rPr>
              <a:t>1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</a:rPr>
              <a:t>"color"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: (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</a:rPr>
              <a:t>255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</a:rPr>
              <a:t>0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</a:rPr>
              <a:t>0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), 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</a:rPr>
              <a:t>"thickness"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: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</a:rPr>
              <a:t>2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},</a:t>
            </a:r>
            <a:endParaRPr sz="12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    {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</a:rPr>
              <a:t>"text"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: 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</a:rPr>
              <a:t>"BOLD TEXT"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</a:rPr>
              <a:t>"pos"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: (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</a:rPr>
              <a:t>50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</a:rPr>
              <a:t>150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), 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</a:rPr>
              <a:t>"font"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: 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</a:rPr>
              <a:t>FONT_HERSHEY_DUPLEX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</a:rPr>
              <a:t>"scale"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: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</a:rPr>
              <a:t>1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</a:rPr>
              <a:t>"color"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: (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</a:rPr>
              <a:t>0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</a:rPr>
              <a:t>0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</a:rPr>
              <a:t>255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), 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</a:rPr>
              <a:t>"thickness"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: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</a:rPr>
              <a:t>2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},</a:t>
            </a:r>
            <a:endParaRPr sz="12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    {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</a:rPr>
              <a:t>"text"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: 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</a:rPr>
              <a:t>"Italic Style"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</a:rPr>
              <a:t>"pos"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: (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</a:rPr>
              <a:t>50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</a:rPr>
              <a:t>200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), 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</a:rPr>
              <a:t>"font"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: 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</a:rPr>
              <a:t>FONT_HERSHEY_SIMPLEX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</a:rPr>
              <a:t>|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lang="en" sz="125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lang="en" sz="1250">
                <a:solidFill>
                  <a:srgbClr val="001080"/>
                </a:solidFill>
                <a:highlight>
                  <a:srgbClr val="FFFFFF"/>
                </a:highlight>
              </a:rPr>
              <a:t>FONT_ITALIC</a:t>
            </a:r>
            <a:r>
              <a:rPr lang="en" sz="125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endParaRPr sz="1250">
              <a:solidFill>
                <a:srgbClr val="3B3B3B"/>
              </a:solidFill>
              <a:highlight>
                <a:srgbClr val="FFFFFF"/>
              </a:highlight>
            </a:endParaRPr>
          </a:p>
        </p:txBody>
      </p:sp>
      <p:pic>
        <p:nvPicPr>
          <p:cNvPr id="131" name="Google Shape;131;p21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0" y="275725"/>
            <a:ext cx="8669100" cy="5196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Write a Python script to add text annotations to an image with different font styles.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