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76ffc5c6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576ffc5c6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8372aff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358372aff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8372aff9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358372aff9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8372aff9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58372aff9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576ffc5c6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g3576ffc5c6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b124c84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5b124c84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b66bc0a3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35b66bc0a3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b66bc0a3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35b66bc0a3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b66bc0a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35b66bc0a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b66bc0a3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35b66bc0a3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81706a76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3581706a76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81706a76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3581706a76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81706a76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3581706a76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81706a76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3581706a76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81706a7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3581706a7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576ffc5c6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g3576ffc5c6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76ffc5c6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3576ffc5c6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76ffc5c6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3576ffc5c6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76ffc5c6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3576ffc5c6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76ffc5c6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3576ffc5c6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76ffc5c6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3576ffc5c6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76ffc5c6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3576ffc5c6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hyperlink" Target="http://drive.google.com/file/d/1dH3YOk4U__HSon2ythqnOXnnN3TY_cH-/view" TargetMode="External"/><Relationship Id="rId6" Type="http://schemas.openxmlformats.org/officeDocument/2006/relationships/image" Target="../media/image1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786400" y="978725"/>
            <a:ext cx="715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3 :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Introduction to Thresholding &amp; Segmentation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5">
            <a:alphaModFix/>
          </a:blip>
          <a:srcRect b="3444" l="0" r="0" t="0"/>
          <a:stretch/>
        </p:blipFill>
        <p:spPr>
          <a:xfrm>
            <a:off x="1767475" y="2497100"/>
            <a:ext cx="2489925" cy="21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4964" y="2533321"/>
            <a:ext cx="3827235" cy="20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2"/>
          <p:cNvSpPr txBox="1"/>
          <p:nvPr>
            <p:ph idx="4294967295" type="title"/>
          </p:nvPr>
        </p:nvSpPr>
        <p:spPr>
          <a:xfrm>
            <a:off x="342900" y="205975"/>
            <a:ext cx="7780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Preprocessing Before Thresholding</a:t>
            </a:r>
            <a:endParaRPr b="1" sz="1600"/>
          </a:p>
        </p:txBody>
      </p:sp>
      <p:sp>
        <p:nvSpPr>
          <p:cNvPr id="103" name="Google Shape;103;p12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solidFill>
                  <a:schemeClr val="dk1"/>
                </a:solidFill>
              </a:rPr>
              <a:t>Convert image to grayscale</a:t>
            </a:r>
            <a:endParaRPr sz="1400"/>
          </a:p>
          <a:p>
            <a:pPr indent="-2286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solidFill>
                  <a:schemeClr val="dk1"/>
                </a:solidFill>
              </a:rPr>
              <a:t>Apply Gaussian blur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" sz="1400">
                <a:solidFill>
                  <a:schemeClr val="dk1"/>
                </a:solidFill>
              </a:rPr>
              <a:t>Benefits:</a:t>
            </a:r>
            <a:endParaRPr b="1" sz="1400"/>
          </a:p>
          <a:p>
            <a:pPr indent="-2286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solidFill>
                  <a:schemeClr val="dk1"/>
                </a:solidFill>
              </a:rPr>
              <a:t>- Removes noise</a:t>
            </a:r>
            <a:endParaRPr sz="1400"/>
          </a:p>
          <a:p>
            <a:pPr indent="-2286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>
                <a:solidFill>
                  <a:schemeClr val="dk1"/>
                </a:solidFill>
              </a:rPr>
              <a:t>- Improves segmentation accuracy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Evaluating Results</a:t>
            </a:r>
            <a:endParaRPr b="1" sz="1600"/>
          </a:p>
        </p:txBody>
      </p:sp>
      <p:sp>
        <p:nvSpPr>
          <p:cNvPr id="112" name="Google Shape;112;p13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Display original vs binary vs adaptive threshold using Matplotlib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Compare effectiveness visually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Determine which method isolates objects better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>
            <p:ph idx="4294967295" type="title"/>
          </p:nvPr>
        </p:nvSpPr>
        <p:spPr>
          <a:xfrm>
            <a:off x="-405950" y="434575"/>
            <a:ext cx="9892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750"/>
              <a:t>Python Code: </a:t>
            </a:r>
            <a:endParaRPr b="1" sz="17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750"/>
              <a:t>Thresholding &amp; Segmentation</a:t>
            </a:r>
            <a:endParaRPr sz="1750"/>
          </a:p>
        </p:txBody>
      </p:sp>
      <p:sp>
        <p:nvSpPr>
          <p:cNvPr id="121" name="Google Shape;121;p14"/>
          <p:cNvSpPr txBox="1"/>
          <p:nvPr>
            <p:ph idx="4294967295" type="body"/>
          </p:nvPr>
        </p:nvSpPr>
        <p:spPr>
          <a:xfrm>
            <a:off x="342900" y="14287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Project Title: Adaptive Object Segmentation with Noise Reduction</a:t>
            </a:r>
            <a:endParaRPr sz="1500"/>
          </a:p>
          <a:p>
            <a:pPr indent="-28575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Objective: Segment objects using multiple thresholding techniques, incorporating noise reduction for robustness.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4294967295" type="title"/>
          </p:nvPr>
        </p:nvSpPr>
        <p:spPr>
          <a:xfrm>
            <a:off x="342900" y="205975"/>
            <a:ext cx="7780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/>
              <a:t>Image Loading and Noise Reduction</a:t>
            </a:r>
            <a:endParaRPr b="1" sz="1600"/>
          </a:p>
        </p:txBody>
      </p:sp>
      <p:sp>
        <p:nvSpPr>
          <p:cNvPr id="130" name="Google Shape;130;p15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- Load grayscale image using cv2.imread with cv2.IMREAD_GRAYSCALE</a:t>
            </a:r>
            <a:endParaRPr sz="1500"/>
          </a:p>
          <a:p>
            <a:pPr indent="-28575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- Apply Gaussian Blur (5x5 kernel) using cv2.GaussianBlur to reduce noise and improve thresholding accuracy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>
            <p:ph idx="4294967295" type="title"/>
          </p:nvPr>
        </p:nvSpPr>
        <p:spPr>
          <a:xfrm>
            <a:off x="342900" y="205975"/>
            <a:ext cx="769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/>
              <a:t>Binary and Adaptive Thresholding</a:t>
            </a:r>
            <a:endParaRPr b="1" sz="1600"/>
          </a:p>
        </p:txBody>
      </p:sp>
      <p:sp>
        <p:nvSpPr>
          <p:cNvPr id="139" name="Google Shape;139;p16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- Binary Threshold: Use cv2.threshold with a real-time adjustable threshold via trackbar</a:t>
            </a:r>
            <a:endParaRPr sz="1500"/>
          </a:p>
          <a:p>
            <a:pPr indent="-28575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- Adaptive Threshold: Apply cv2.adaptiveThreshold using Gaussian method with block size 11 and constant 2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 txBox="1"/>
          <p:nvPr>
            <p:ph idx="4294967295" type="title"/>
          </p:nvPr>
        </p:nvSpPr>
        <p:spPr>
          <a:xfrm>
            <a:off x="342900" y="205975"/>
            <a:ext cx="880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/>
              <a:t>Morphological Operations and Visualization</a:t>
            </a:r>
            <a:endParaRPr sz="1600"/>
          </a:p>
        </p:txBody>
      </p:sp>
      <p:sp>
        <p:nvSpPr>
          <p:cNvPr id="148" name="Google Shape;148;p17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- Use cv2.morphologyEx with a closing operation (5x5 kernel) to enhance segmentation</a:t>
            </a:r>
            <a:endParaRPr sz="1500"/>
          </a:p>
          <a:p>
            <a:pPr indent="-28575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- Display original, binary, and adaptive thresholded images side-by-side using cv2.hconcat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>
            <p:ph idx="4294967295" type="title"/>
          </p:nvPr>
        </p:nvSpPr>
        <p:spPr>
          <a:xfrm>
            <a:off x="342900" y="205975"/>
            <a:ext cx="7780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/>
              <a:t>Interactive Loop and Code Snippet</a:t>
            </a:r>
            <a:endParaRPr b="1" sz="1600"/>
          </a:p>
        </p:txBody>
      </p:sp>
      <p:sp>
        <p:nvSpPr>
          <p:cNvPr id="157" name="Google Shape;157;p18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- Use OpenCV trackbars for real-time control and cv2.imshow for live updates</a:t>
            </a:r>
            <a:endParaRPr sz="1500"/>
          </a:p>
          <a:p>
            <a:pPr indent="-28575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- Exit display with 'q' key</a:t>
            </a:r>
            <a:endParaRPr sz="1500"/>
          </a:p>
          <a:p>
            <a:pPr indent="-28575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Code Highlights: cv2.threshold(...), cv2.adaptiveThreshold(...), cv2.morphologyEx(...)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310000" y="40020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Thresholding &amp; Segmentation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</a:rPr>
              <a:t>   PART 1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cv2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nothing(x):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pass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 = cv2.imread('image.jpg', cv2.IMREAD_GRAYSCALE)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image is None: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raise ValueError("Image not found!")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blurred = cv2.GaussianBlur(image, (5, 5), 0)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310000" y="40020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Thresholding &amp; Segmentation</a:t>
            </a:r>
            <a:endParaRPr b="1" sz="25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</a:rPr>
              <a:t>   PART 2</a:t>
            </a:r>
            <a:endParaRPr b="1" sz="18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cv2.namedWindow('Thresholding')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cv2.createTrackbar('Binary Thresh', 'Thresholding', 127, 255, nothing)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333375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Thresholding &amp; Segmentation</a:t>
            </a:r>
            <a:endParaRPr b="1" sz="25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</a:rPr>
              <a:t>   PART 3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thresh_val = cv2.getTrackbarPos('Binary Thresh', 'Thresholding')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_, binary = cv2.threshold(blurred, thresh_val, 255, cv2.THRESH_BINARY)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adaptive = cv2.adaptiveThreshold(blurred, 255, cv2.ADAPTIVE_THRESH_GAUSSIAN_C, cv2.THRESH_BINARY, 11, 2)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kernel = np.ones((5,5), np.uint8)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binary = cv2.morphologyEx(binary, cv2.MORPH_CLOSE, kernel)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adaptive = cv2.morphologyEx(adaptive, cv2.MORPH_CLOSE, kernel)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>
                <a:solidFill>
                  <a:schemeClr val="dk1"/>
                </a:solidFill>
              </a:rPr>
              <a:t>Introduction</a:t>
            </a:r>
            <a:endParaRPr b="1" sz="1600"/>
          </a:p>
        </p:txBody>
      </p:sp>
      <p:sp>
        <p:nvSpPr>
          <p:cNvPr id="31" name="Google Shape;31;p4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Image segmentation separates regions of interest (ROI) from the background.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Used in medical imaging, document analysis, and industrial automation.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333375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Thresholding &amp; Segmentation</a:t>
            </a:r>
            <a:endParaRPr b="1" sz="25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</a:rPr>
              <a:t>   PART 4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combined = cv2.hconcat([image, binary, adaptive])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cv2.imshow('Thresholding', combined)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cv2.waitKey(1) &amp; 0xFF == ord('q'):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cv2.destroyAllWindows()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333375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 title="Screenshot (15).png"/>
          <p:cNvPicPr preferRelativeResize="0"/>
          <p:nvPr/>
        </p:nvPicPr>
        <p:blipFill rotWithShape="1">
          <a:blip r:embed="rId6">
            <a:alphaModFix/>
          </a:blip>
          <a:srcRect b="6340" l="0" r="0" t="0"/>
          <a:stretch/>
        </p:blipFill>
        <p:spPr>
          <a:xfrm>
            <a:off x="0" y="152400"/>
            <a:ext cx="9144000" cy="48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333375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 title="Screenshot (16).png"/>
          <p:cNvPicPr preferRelativeResize="0"/>
          <p:nvPr/>
        </p:nvPicPr>
        <p:blipFill rotWithShape="1">
          <a:blip r:embed="rId6">
            <a:alphaModFix/>
          </a:blip>
          <a:srcRect b="6568" l="0" r="0" t="0"/>
          <a:stretch/>
        </p:blipFill>
        <p:spPr>
          <a:xfrm>
            <a:off x="0" y="152400"/>
            <a:ext cx="9144000" cy="480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/>
          <p:nvPr/>
        </p:nvSpPr>
        <p:spPr>
          <a:xfrm>
            <a:off x="3136750" y="593975"/>
            <a:ext cx="2524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Results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Video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Detailing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Various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Scenarios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333375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6" title="Thresholding 2025-05-21 11-29-37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50" y="181925"/>
            <a:ext cx="8064198" cy="477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7"/>
          <p:cNvSpPr txBox="1"/>
          <p:nvPr/>
        </p:nvSpPr>
        <p:spPr>
          <a:xfrm>
            <a:off x="192200" y="180300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Exercise</a:t>
            </a:r>
            <a:endParaRPr i="0" sz="3300" u="none" cap="none" strike="noStrike">
              <a:solidFill>
                <a:schemeClr val="dk1"/>
              </a:solidFill>
            </a:endParaRPr>
          </a:p>
        </p:txBody>
      </p:sp>
      <p:pic>
        <p:nvPicPr>
          <p:cNvPr id="247" name="Google Shape;247;p27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/>
        </p:nvSpPr>
        <p:spPr>
          <a:xfrm>
            <a:off x="68150" y="833175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 What is the primary goal of image segmentation?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Compress image data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Detect edges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Separate regions of interest (ROI) from the background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D. Enhance image colors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C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2. Binary thresholding is most suitable for which type of images?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Blurry images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Noisy images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Images with uniform lighting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D. Colorful images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C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8"/>
          <p:cNvSpPr txBox="1"/>
          <p:nvPr/>
        </p:nvSpPr>
        <p:spPr>
          <a:xfrm>
            <a:off x="203875" y="115100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Exercise</a:t>
            </a:r>
            <a:endParaRPr i="0" sz="3300" u="none" cap="none" strike="noStrike">
              <a:solidFill>
                <a:schemeClr val="dk1"/>
              </a:solidFill>
            </a:endParaRPr>
          </a:p>
        </p:txBody>
      </p:sp>
      <p:pic>
        <p:nvPicPr>
          <p:cNvPr id="257" name="Google Shape;257;p28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8"/>
          <p:cNvSpPr txBox="1"/>
          <p:nvPr/>
        </p:nvSpPr>
        <p:spPr>
          <a:xfrm>
            <a:off x="79825" y="704575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3. Which OpenCV function is used for binary thresholding?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cv2.adaptiveThreshold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cv2.filter2D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cv2.threshold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D. cv2.Canny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C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4. Adaptive thresholding is preferred when the image has: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Uniform brightness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Color distortions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Uneven lighting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D. Very small dimensions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C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9"/>
          <p:cNvSpPr txBox="1"/>
          <p:nvPr/>
        </p:nvSpPr>
        <p:spPr>
          <a:xfrm>
            <a:off x="422400" y="2553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Exercise</a:t>
            </a:r>
            <a:endParaRPr i="0" sz="3300" u="none" cap="none" strike="noStrike">
              <a:solidFill>
                <a:schemeClr val="dk1"/>
              </a:solidFill>
            </a:endParaRPr>
          </a:p>
        </p:txBody>
      </p:sp>
      <p:pic>
        <p:nvPicPr>
          <p:cNvPr id="267" name="Google Shape;267;p2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9"/>
          <p:cNvSpPr txBox="1"/>
          <p:nvPr/>
        </p:nvSpPr>
        <p:spPr>
          <a:xfrm>
            <a:off x="79825" y="833175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5. What are the two common adaptive thresholding methods in OpenCV?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Sobel and Laplacian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Mean and Gaussian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Bilateral and Median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Fourier and Wavelet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6. Which preprocessing technique is used before thresholding to reduce noise?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A. Dilation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B. Grayscale conversion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C. Gaussian blur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D. Edge detection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0"/>
          <p:cNvSpPr txBox="1"/>
          <p:nvPr/>
        </p:nvSpPr>
        <p:spPr>
          <a:xfrm>
            <a:off x="422400" y="2553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Exercise</a:t>
            </a:r>
            <a:endParaRPr i="0" sz="3300" u="none" cap="none" strike="noStrike">
              <a:solidFill>
                <a:schemeClr val="dk1"/>
              </a:solidFill>
            </a:endParaRPr>
          </a:p>
        </p:txBody>
      </p:sp>
      <p:pic>
        <p:nvPicPr>
          <p:cNvPr id="277" name="Google Shape;277;p3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0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7. In adaptive thresholding, what does the “block size” parameter define?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A. Image resolution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B. Region over which threshold is calculated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C. Size of output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D. Frame rate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8. What type of morphological operation was applied to enhance segmentation results?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Erosion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Opening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Dilation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Closing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1"/>
          <p:cNvSpPr txBox="1"/>
          <p:nvPr/>
        </p:nvSpPr>
        <p:spPr>
          <a:xfrm>
            <a:off x="91500" y="1267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Exercise</a:t>
            </a:r>
            <a:endParaRPr i="0" sz="3300" u="none" cap="none" strike="noStrike">
              <a:solidFill>
                <a:schemeClr val="dk1"/>
              </a:solidFill>
            </a:endParaRPr>
          </a:p>
        </p:txBody>
      </p:sp>
      <p:pic>
        <p:nvPicPr>
          <p:cNvPr id="287" name="Google Shape;287;p31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1"/>
          <p:cNvSpPr txBox="1"/>
          <p:nvPr/>
        </p:nvSpPr>
        <p:spPr>
          <a:xfrm>
            <a:off x="91500" y="5854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9. Which function is used to apply morphological closing?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cv2.adaptiveThreshold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cv2.dilate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cv2.morphologyEx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cv2.bitwise_and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10. In the project example, how are the original and processed images visualized together?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Using subplot() from Matplotlib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Using a collage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Using cv2.hconcat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Using a separate GUI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Learning Outcome</a:t>
            </a:r>
            <a:endParaRPr sz="1600"/>
          </a:p>
        </p:txBody>
      </p:sp>
      <p:sp>
        <p:nvSpPr>
          <p:cNvPr id="40" name="Google Shape;40;p5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Understand how to segment objects using binary and adaptive thresholding.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Learn preprocessing techniques that enhance segmentation accuracy.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Programming Task Overview</a:t>
            </a:r>
            <a:endParaRPr b="1" sz="1600"/>
          </a:p>
        </p:txBody>
      </p:sp>
      <p:sp>
        <p:nvSpPr>
          <p:cNvPr id="49" name="Google Shape;49;p6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Use OpenCV to apply both binary and adaptive thresholding.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Generate masks that isolate foreground objects from varied backgrounds.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Why It Matters</a:t>
            </a:r>
            <a:endParaRPr b="1" sz="1600"/>
          </a:p>
        </p:txBody>
      </p:sp>
      <p:sp>
        <p:nvSpPr>
          <p:cNvPr id="58" name="Google Shape;58;p7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Thresholding helps in removing noise, isolating targets, and improving recognition.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Applications: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- Medical imaging: Tumor detection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- OCR: Text isolation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- Surveillance: Motion area segmentation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Real-World Example</a:t>
            </a:r>
            <a:endParaRPr b="1" sz="1600"/>
          </a:p>
        </p:txBody>
      </p:sp>
      <p:sp>
        <p:nvSpPr>
          <p:cNvPr id="67" name="Google Shape;67;p8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Scenario 1: Extracting handwritten notes from scanned exam papers.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Scenario 2: Segmenting lesions in retinal fundus images.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/>
          <p:nvPr>
            <p:ph idx="4294967295" type="title"/>
          </p:nvPr>
        </p:nvSpPr>
        <p:spPr>
          <a:xfrm>
            <a:off x="342900" y="205975"/>
            <a:ext cx="7936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Understanding Thresholding Techniques</a:t>
            </a:r>
            <a:endParaRPr sz="1600"/>
          </a:p>
        </p:txBody>
      </p:sp>
      <p:sp>
        <p:nvSpPr>
          <p:cNvPr id="76" name="Google Shape;76;p9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Binary Thresholding: Uses a global fixed value.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Adaptive Thresholding: Calculates local thresholds per region.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Adaptive is better for non-uniform lighting.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0"/>
          <p:cNvSpPr txBox="1"/>
          <p:nvPr>
            <p:ph idx="4294967295" type="title"/>
          </p:nvPr>
        </p:nvSpPr>
        <p:spPr>
          <a:xfrm>
            <a:off x="342900" y="205975"/>
            <a:ext cx="7780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Implementing Binary Thresholding</a:t>
            </a:r>
            <a:endParaRPr sz="1600"/>
          </a:p>
        </p:txBody>
      </p:sp>
      <p:sp>
        <p:nvSpPr>
          <p:cNvPr id="85" name="Google Shape;85;p10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Use: cv2.threshold(image, threshold_value, max_value, type)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Best for: Evenly lit images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Output: Binary image (object vs background)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1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Using Adaptive Thresholding</a:t>
            </a:r>
            <a:endParaRPr b="1" sz="1600"/>
          </a:p>
        </p:txBody>
      </p:sp>
      <p:sp>
        <p:nvSpPr>
          <p:cNvPr id="94" name="Google Shape;94;p11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Use: cv2.adaptiveThreshold(...)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Types: ADAPTIVE_THRESH_MEAN_C or GAUSSIAN_C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Best for: Uneven lighting, natural scenes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