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 Mon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Mono-bold.fntdata"/><Relationship Id="rId12" Type="http://schemas.openxmlformats.org/officeDocument/2006/relationships/slide" Target="slides/slide7.xml"/><Relationship Id="rId34" Type="http://schemas.openxmlformats.org/officeDocument/2006/relationships/font" Target="fonts/RobotoMon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47752219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3547752219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47752219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3547752219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47752219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3547752219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47752219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3547752219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47752219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3547752219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4775221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354775221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8379f56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358379f56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8379f561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358379f561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8379f561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358379f561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547752219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g3547752219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ac4acf0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35ac4acf0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ae6e80e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35ae6e80e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ae6e80e6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35ae6e80e6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ae6e80e6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35ae6e80e6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8178ea7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358178ea7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8178ea75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358178ea75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8178ea75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358178ea75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8178ea75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358178ea75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8178ea75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358178ea75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3547752219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g3547752219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47752219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g3547752219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47752219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g3547752219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47752219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3547752219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47752219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3547752219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47752219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3547752219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47752219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3547752219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786400" y="978725"/>
            <a:ext cx="715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b="1" lang="en" sz="1600">
                <a:solidFill>
                  <a:schemeClr val="dk1"/>
                </a:solidFill>
              </a:rPr>
              <a:t>7</a:t>
            </a: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b="1" lang="en" sz="1600">
                <a:solidFill>
                  <a:schemeClr val="dk1"/>
                </a:solidFill>
              </a:rPr>
              <a:t>Histogram Analysis</a:t>
            </a: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5">
            <a:alphaModFix/>
          </a:blip>
          <a:srcRect b="3444" l="0" r="0" t="0"/>
          <a:stretch/>
        </p:blipFill>
        <p:spPr>
          <a:xfrm>
            <a:off x="891650" y="2425075"/>
            <a:ext cx="2489925" cy="21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6325" y="2179325"/>
            <a:ext cx="4414675" cy="2369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2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2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Analyzing Histogram Peaks</a:t>
            </a:r>
            <a:endParaRPr b="1" sz="1600"/>
          </a:p>
        </p:txBody>
      </p:sp>
      <p:sp>
        <p:nvSpPr>
          <p:cNvPr id="112" name="Google Shape;112;p12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Peak positions indicate dominant brightness levels.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Use for threshold decisions or contrast adjustments.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3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>
            <p:ph idx="4294967295" type="title"/>
          </p:nvPr>
        </p:nvSpPr>
        <p:spPr>
          <a:xfrm>
            <a:off x="0" y="205975"/>
            <a:ext cx="914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Comparing and Applying Histogram Insights</a:t>
            </a:r>
            <a:endParaRPr sz="1600"/>
          </a:p>
        </p:txBody>
      </p:sp>
      <p:sp>
        <p:nvSpPr>
          <p:cNvPr id="122" name="Google Shape;122;p13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" sz="1600">
                <a:solidFill>
                  <a:schemeClr val="dk1"/>
                </a:solidFill>
              </a:rPr>
              <a:t>Use:</a:t>
            </a:r>
            <a:r>
              <a:rPr lang="en" sz="1600">
                <a:solidFill>
                  <a:schemeClr val="dk1"/>
                </a:solidFill>
              </a:rPr>
              <a:t> cv2.compareHist to compare histograms across images.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Guide contrast stretching or threshold selection based on histogram analysis.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4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4"/>
          <p:cNvSpPr txBox="1"/>
          <p:nvPr>
            <p:ph type="ctrTitle"/>
          </p:nvPr>
        </p:nvSpPr>
        <p:spPr>
          <a:xfrm>
            <a:off x="0" y="1286100"/>
            <a:ext cx="96351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Python Code : </a:t>
            </a:r>
            <a:endParaRPr b="1" sz="16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Histogram Analysis</a:t>
            </a:r>
            <a:endParaRPr b="1" sz="1600"/>
          </a:p>
        </p:txBody>
      </p:sp>
      <p:sp>
        <p:nvSpPr>
          <p:cNvPr id="132" name="Google Shape;132;p14"/>
          <p:cNvSpPr txBox="1"/>
          <p:nvPr>
            <p:ph idx="1" type="subTitle"/>
          </p:nvPr>
        </p:nvSpPr>
        <p:spPr>
          <a:xfrm>
            <a:off x="2171700" y="2627600"/>
            <a:ext cx="48006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b="1" lang="en" sz="1600">
                <a:solidFill>
                  <a:schemeClr val="dk1"/>
                </a:solidFill>
              </a:rPr>
              <a:t>Interactive Histogram Equalization and Analysis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5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Objective &amp; Overview</a:t>
            </a:r>
            <a:endParaRPr b="1" sz="1600"/>
          </a:p>
        </p:txBody>
      </p:sp>
      <p:sp>
        <p:nvSpPr>
          <p:cNvPr id="142" name="Google Shape;142;p15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Objective:</a:t>
            </a:r>
            <a:endParaRPr b="1"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Analyze and enhance image contrast using histograms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Real-time control of histogram equalization</a:t>
            </a:r>
            <a:endParaRPr sz="16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Overview:</a:t>
            </a:r>
            <a:endParaRPr b="1"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Load image and split BGR channels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Compute and plot histograms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Enable live equalization using a trackbar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 txBox="1"/>
          <p:nvPr>
            <p:ph idx="4294967295" type="title"/>
          </p:nvPr>
        </p:nvSpPr>
        <p:spPr>
          <a:xfrm>
            <a:off x="342900" y="205975"/>
            <a:ext cx="8637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Image Processing &amp; Trackbar Setup</a:t>
            </a:r>
            <a:endParaRPr b="1" sz="1600"/>
          </a:p>
        </p:txBody>
      </p:sp>
      <p:sp>
        <p:nvSpPr>
          <p:cNvPr id="152" name="Google Shape;152;p16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Image Loading:</a:t>
            </a:r>
            <a:endParaRPr b="1"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Read image using cv2.imread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Split into B, G, R channels (cv2.split)</a:t>
            </a:r>
            <a:endParaRPr sz="16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Trackbar Setup:</a:t>
            </a:r>
            <a:endParaRPr b="1"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Create OpenCV window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Add 'Equalize' toggle using cv2.createTrackbar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>
            <p:ph idx="4294967295" type="title"/>
          </p:nvPr>
        </p:nvSpPr>
        <p:spPr>
          <a:xfrm>
            <a:off x="342900" y="205975"/>
            <a:ext cx="8719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Equalization &amp; Histogram Plotting</a:t>
            </a:r>
            <a:endParaRPr b="1" sz="1600"/>
          </a:p>
        </p:txBody>
      </p:sp>
      <p:sp>
        <p:nvSpPr>
          <p:cNvPr id="162" name="Google Shape;162;p17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Equalization Logic:</a:t>
            </a:r>
            <a:endParaRPr b="1"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If 'Equalize' is ON: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   - Apply cv2.equalizeHist to each channel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   - Merge channels with cv2.merge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If OFF: use original image</a:t>
            </a:r>
            <a:endParaRPr sz="16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Histogram Calculation:</a:t>
            </a:r>
            <a:endParaRPr b="1"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Use cv2.calcHist with 256 bins for each channel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Plot histograms using Matplotlib subplots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Visualization &amp; Exit Logic</a:t>
            </a:r>
            <a:endParaRPr b="1" sz="1600"/>
          </a:p>
        </p:txBody>
      </p:sp>
      <p:sp>
        <p:nvSpPr>
          <p:cNvPr id="172" name="Google Shape;172;p18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Image Display:</a:t>
            </a:r>
            <a:endParaRPr b="1"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Show image (original or equalized) using cv2.imshow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Update display in real-time</a:t>
            </a:r>
            <a:endParaRPr sz="16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Loop Management:</a:t>
            </a:r>
            <a:endParaRPr b="1"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Use plt.pause to refresh histograms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Exit loop with 'q' key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Cleanup using cv2.destroyAllWindows and plt.close()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0" y="0"/>
            <a:ext cx="8123400" cy="4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Python Script on Histogram Analysis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PART 1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cv2</a:t>
            </a:r>
            <a:endParaRPr sz="1150">
              <a:solidFill>
                <a:srgbClr val="267F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endParaRPr sz="1150">
              <a:solidFill>
                <a:srgbClr val="267F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pyplot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plt</a:t>
            </a:r>
            <a:endParaRPr sz="1150">
              <a:solidFill>
                <a:srgbClr val="267F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nothing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sz="11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Load image</a:t>
            </a:r>
            <a:endParaRPr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1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cv2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imread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"pic.jpg"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raise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ValueError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"Image not found!"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cv2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namedWindow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'Image'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cv2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createTrackbar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'Equalize'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'Image'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nothing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plt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ion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 </a:t>
            </a: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Interactive mode for real-time plots</a:t>
            </a:r>
            <a:endParaRPr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fig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axs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1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plt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subplots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figsize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=(</a:t>
            </a:r>
            <a:r>
              <a:rPr lang="en" sz="11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fig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suptitle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'Color Channel Histograms'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19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0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0" y="0"/>
            <a:ext cx="8123400" cy="48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PART 2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0000FF"/>
                </a:solidFill>
              </a:rPr>
              <a:t> </a:t>
            </a:r>
            <a:r>
              <a:rPr lang="en" sz="11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1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cv2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waitKey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&amp;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0x</a:t>
            </a:r>
            <a:r>
              <a:rPr lang="en" sz="11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FF</a:t>
            </a:r>
            <a:endParaRPr sz="11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n" sz="11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ord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'q'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sz="11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equalize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1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cv2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getTrackbarPos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'Equalize'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'Image'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Split channels</a:t>
            </a:r>
            <a:endParaRPr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1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cv2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equalize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n" sz="11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b_eq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1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cv2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equalizeHist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g_eq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1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cv2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equalizeHist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r_eq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1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cv2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equalizeHist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display_img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1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cv2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merge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b_eq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g_eq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r_eq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hist_b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1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cv2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calcHist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b_eq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en" sz="11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[</a:t>
            </a:r>
            <a:r>
              <a:rPr lang="en" sz="11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en" sz="11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hist_g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1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cv2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calcHist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g_eq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en" sz="11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[</a:t>
            </a:r>
            <a:r>
              <a:rPr lang="en" sz="11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en" sz="11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hist_r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1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cv2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calcHist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r_eq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en" sz="11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[</a:t>
            </a:r>
            <a:r>
              <a:rPr lang="en" sz="11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en" sz="11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0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1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0" y="180300"/>
            <a:ext cx="81237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PART 3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display_img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endParaRPr sz="12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hist_b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cv2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calcHist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en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[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hist_g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cv2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calcHist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en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[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hist_r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cv2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calcHist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en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[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Show image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cv2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imshow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'Image'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display_img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Update histograms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axs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].cla()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axs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].plot(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hist_b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'blue'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axs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].set_title(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'Blue'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axs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].cla()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axs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].plot(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hist_g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'green'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axs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].set_title(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'Green'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1" name="Google Shape;201;p21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Introduction</a:t>
            </a:r>
            <a:endParaRPr b="1" sz="1600"/>
          </a:p>
        </p:txBody>
      </p:sp>
      <p:sp>
        <p:nvSpPr>
          <p:cNvPr id="32" name="Google Shape;32;p4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Histogram Analysis is used to study pixel intensity distributions.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It helps adjust image contrast, brightness, and color balance.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2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0" y="223400"/>
            <a:ext cx="8123700" cy="47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PART 4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axs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].cla()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axs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].plot(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hist_r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'red'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axs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].set_title(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'Red'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plt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pause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0.001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plt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ioff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plt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cv2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destroyAllWindows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211" name="Google Shape;211;p22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3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436350" y="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3" title="Screenshot (25).png"/>
          <p:cNvPicPr preferRelativeResize="0"/>
          <p:nvPr/>
        </p:nvPicPr>
        <p:blipFill rotWithShape="1">
          <a:blip r:embed="rId6">
            <a:alphaModFix/>
          </a:blip>
          <a:srcRect b="6384" l="0" r="0" t="0"/>
          <a:stretch/>
        </p:blipFill>
        <p:spPr>
          <a:xfrm>
            <a:off x="0" y="152400"/>
            <a:ext cx="9144000" cy="481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4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436350" y="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24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4" title="Screenshot (26).png"/>
          <p:cNvPicPr preferRelativeResize="0"/>
          <p:nvPr/>
        </p:nvPicPr>
        <p:blipFill rotWithShape="1">
          <a:blip r:embed="rId6">
            <a:alphaModFix/>
          </a:blip>
          <a:srcRect b="5979" l="0" r="0" t="0"/>
          <a:stretch/>
        </p:blipFill>
        <p:spPr>
          <a:xfrm>
            <a:off x="0" y="152400"/>
            <a:ext cx="9144000" cy="483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5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436350" y="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25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5" title="Screenshot (27).png"/>
          <p:cNvPicPr preferRelativeResize="0"/>
          <p:nvPr/>
        </p:nvPicPr>
        <p:blipFill rotWithShape="1">
          <a:blip r:embed="rId6">
            <a:alphaModFix/>
          </a:blip>
          <a:srcRect b="5580" l="0" r="0" t="0"/>
          <a:stretch/>
        </p:blipFill>
        <p:spPr>
          <a:xfrm>
            <a:off x="0" y="152400"/>
            <a:ext cx="9144000" cy="485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6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6"/>
          <p:cNvSpPr txBox="1"/>
          <p:nvPr/>
        </p:nvSpPr>
        <p:spPr>
          <a:xfrm>
            <a:off x="91525" y="655575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1. What is the primary purpose of histogram analysis in image processing?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A) Noise reduction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B) Edge detection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C) Studying pixel intensity distribution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D) Adding filters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 C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2. Which function in OpenCV is used to calculate histograms?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A)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cv2.histogram()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B)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cv2.calcHist()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C)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cv2.plotHist()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D)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cv2.analyzeHist()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 B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5" name="Google Shape;255;p26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Exercise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7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7"/>
          <p:cNvSpPr txBox="1"/>
          <p:nvPr/>
        </p:nvSpPr>
        <p:spPr>
          <a:xfrm>
            <a:off x="103200" y="7630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3. What does a histogram peak indicate in an image?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A) Number of objects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B) Dominant brightness levels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C) Edge sharpness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D) RGB balance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 B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4. What is the function of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cv2.equalizeHist()</a:t>
            </a:r>
            <a:r>
              <a:rPr b="1" lang="en" sz="1100">
                <a:solidFill>
                  <a:schemeClr val="dk1"/>
                </a:solidFill>
              </a:rPr>
              <a:t> in histogram analysis?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A) Converts grayscale to color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B) Enhances image contrast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C) Removes background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D) Detects motion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 B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5" name="Google Shape;265;p27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Exercise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8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8"/>
          <p:cNvSpPr txBox="1"/>
          <p:nvPr/>
        </p:nvSpPr>
        <p:spPr>
          <a:xfrm>
            <a:off x="79825" y="655575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5. Which of the following can histogram analysis help improve?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A) Zoom quality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B) Audio output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C) Image brightness and contrast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D) Object detection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 C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6. Which library is used alongside OpenCV for plotting histograms?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A) NumPy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B) TensorFlow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C) Matplotlib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D) Pandas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 C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5" name="Google Shape;275;p28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Exercise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9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9"/>
          <p:cNvSpPr txBox="1"/>
          <p:nvPr/>
        </p:nvSpPr>
        <p:spPr>
          <a:xfrm>
            <a:off x="174300" y="655575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7. What is used to split an image into B, G, R channels?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A)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cv2.split()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B)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cv2.divide()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C)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cv2.separate()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D)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cv2.colorSplit()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 A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8. What is the purpose of using a trackbar in histogram analysis?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A) To load an image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B) To adjust equalization in real-time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C) To rotate the image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D) To save the image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 B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5" name="Google Shape;285;p29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Exercise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0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0"/>
          <p:cNvSpPr txBox="1"/>
          <p:nvPr/>
        </p:nvSpPr>
        <p:spPr>
          <a:xfrm>
            <a:off x="201000" y="727975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9. What kind of histograms can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cv2.calcHist()</a:t>
            </a:r>
            <a:r>
              <a:rPr b="1" lang="en" sz="1100">
                <a:solidFill>
                  <a:schemeClr val="dk1"/>
                </a:solidFill>
              </a:rPr>
              <a:t> generate?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A) Only for grayscale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B) Only for binary images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C) For grayscale and color channels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D) Only for RGB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 C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10. What does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cv2.compareHist()</a:t>
            </a:r>
            <a:r>
              <a:rPr b="1" lang="en" sz="1100">
                <a:solidFill>
                  <a:schemeClr val="dk1"/>
                </a:solidFill>
              </a:rPr>
              <a:t> do in OpenCV?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A) Converts histograms to images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B) Merges histograms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C) Compares histograms of two images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D) Finds histogram peaks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 C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5" name="Google Shape;295;p30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Exercise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Learning Outcome</a:t>
            </a:r>
            <a:endParaRPr b="1" sz="1600"/>
          </a:p>
        </p:txBody>
      </p:sp>
      <p:sp>
        <p:nvSpPr>
          <p:cNvPr id="42" name="Google Shape;42;p5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Understand how image histograms represent intensity distributions.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Learn to interpret and use histograms in image processing.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6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Programming Task</a:t>
            </a:r>
            <a:endParaRPr b="1" sz="1600"/>
          </a:p>
        </p:txBody>
      </p:sp>
      <p:sp>
        <p:nvSpPr>
          <p:cNvPr id="52" name="Google Shape;52;p6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Task:</a:t>
            </a:r>
            <a:endParaRPr b="1"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Plot and analyze image histograms using OpenCV and Matplotlib.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Work with both grayscale and color channels.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7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Why It Matters</a:t>
            </a:r>
            <a:endParaRPr b="1" sz="1600"/>
          </a:p>
        </p:txBody>
      </p:sp>
      <p:sp>
        <p:nvSpPr>
          <p:cNvPr id="62" name="Google Shape;62;p7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Histograms provide insights into image quality.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" sz="1600">
                <a:solidFill>
                  <a:schemeClr val="dk1"/>
                </a:solidFill>
              </a:rPr>
              <a:t>Applications:</a:t>
            </a:r>
            <a:endParaRPr b="1"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Enhancing surveillance footage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Adjusting photo lighting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Dominant color analysis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8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Real-World Example</a:t>
            </a:r>
            <a:endParaRPr b="1" sz="1600"/>
          </a:p>
        </p:txBody>
      </p:sp>
      <p:sp>
        <p:nvSpPr>
          <p:cNvPr id="72" name="Google Shape;72;p8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Scenario: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Improving visibility in dark security footage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Color balancing a poorly lit photograph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9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9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Skill Gained</a:t>
            </a:r>
            <a:endParaRPr b="1" sz="1600"/>
          </a:p>
        </p:txBody>
      </p:sp>
      <p:sp>
        <p:nvSpPr>
          <p:cNvPr id="82" name="Google Shape;82;p9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Visual analysis of pixel distributions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Statistical reasoning for enhancement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Histogram plotting and interpretation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0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0"/>
          <p:cNvSpPr txBox="1"/>
          <p:nvPr>
            <p:ph idx="4294967295" type="title"/>
          </p:nvPr>
        </p:nvSpPr>
        <p:spPr>
          <a:xfrm>
            <a:off x="342900" y="205975"/>
            <a:ext cx="814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Understanding Image Histograms</a:t>
            </a:r>
            <a:endParaRPr b="1" sz="1600"/>
          </a:p>
        </p:txBody>
      </p:sp>
      <p:sp>
        <p:nvSpPr>
          <p:cNvPr id="92" name="Google Shape;92;p10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Histograms reveal the spread and frequency of intensity levels.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Used to evaluate brightness, contrast, and exposure.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1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1"/>
          <p:cNvSpPr txBox="1"/>
          <p:nvPr>
            <p:ph idx="4294967295" type="title"/>
          </p:nvPr>
        </p:nvSpPr>
        <p:spPr>
          <a:xfrm>
            <a:off x="342900" y="205975"/>
            <a:ext cx="8123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Plotting Histograms with Matplotlib</a:t>
            </a:r>
            <a:endParaRPr b="1" sz="1600"/>
          </a:p>
        </p:txBody>
      </p:sp>
      <p:sp>
        <p:nvSpPr>
          <p:cNvPr id="102" name="Google Shape;102;p11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" sz="1600">
                <a:solidFill>
                  <a:schemeClr val="dk1"/>
                </a:solidFill>
              </a:rPr>
              <a:t>Use:</a:t>
            </a:r>
            <a:r>
              <a:rPr lang="en" sz="1600">
                <a:solidFill>
                  <a:schemeClr val="dk1"/>
                </a:solidFill>
              </a:rPr>
              <a:t> cv2.calcHist() + plt.plot()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Visualize histograms for grayscale or RGB channels to assist image analysis.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