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ono-bold.fntdata"/><Relationship Id="rId12" Type="http://schemas.openxmlformats.org/officeDocument/2006/relationships/slide" Target="slides/slide7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47824260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547824260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47824260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547824260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47824260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547824260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47824260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547824260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47824260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547824260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47824260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547824260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837d9de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5837d9d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837d9de9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5837d9de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837d9de9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5837d9de9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547824260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g3547824260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837d9de9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5837d9de9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ae7bf87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35ae7bf87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817b96b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35817b96b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aed9480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5aed9480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ae7bf87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35ae7bf87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817b96b4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5817b96b4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817b96b4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35817b96b4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817b96b4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5817b96b4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817b96b4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35817b96b4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547824260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g3547824260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47824260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g3547824260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47824260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3547824260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47824260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3547824260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47824260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547824260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4782426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354782426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47824260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547824260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hyperlink" Target="http://drive.google.com/file/d/1MyhJ-tWp1uqr1nFs7OnMu-YrgPkoSwuB/view" TargetMode="External"/><Relationship Id="rId7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786400" y="97872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b="1" lang="en" sz="1600">
                <a:solidFill>
                  <a:schemeClr val="dk1"/>
                </a:solidFill>
              </a:rPr>
              <a:t>8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b="1" lang="en" sz="1600">
                <a:solidFill>
                  <a:schemeClr val="dk1"/>
                </a:solidFill>
              </a:rPr>
              <a:t>Motion Detection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5">
            <a:alphaModFix/>
          </a:blip>
          <a:srcRect b="3444" l="0" r="0" t="0"/>
          <a:stretch/>
        </p:blipFill>
        <p:spPr>
          <a:xfrm>
            <a:off x="786388" y="2348700"/>
            <a:ext cx="2489925" cy="21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81850" y="2479075"/>
            <a:ext cx="4675901" cy="199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2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Visualizing Motion</a:t>
            </a:r>
            <a:endParaRPr b="1" sz="1600"/>
          </a:p>
        </p:txBody>
      </p:sp>
      <p:sp>
        <p:nvSpPr>
          <p:cNvPr id="112" name="Google Shape;112;p12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Use contour detection to: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Identify areas of motion.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Draw bounding rectangles using cv2.boundingRect.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Track motion clearly and effectively on screen.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Tuning Detection Parameters</a:t>
            </a:r>
            <a:endParaRPr b="1" sz="1600"/>
          </a:p>
        </p:txBody>
      </p:sp>
      <p:sp>
        <p:nvSpPr>
          <p:cNvPr id="122" name="Google Shape;122;p13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Adjust MOG2 settings for optimal results: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History: Affects how long background is retained.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VarThreshold: Sensitivity to motion.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Fine-tuning reduces false positives and increases robustness.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4"/>
          <p:cNvSpPr txBox="1"/>
          <p:nvPr>
            <p:ph type="ctrTitle"/>
          </p:nvPr>
        </p:nvSpPr>
        <p:spPr>
          <a:xfrm>
            <a:off x="0" y="1256025"/>
            <a:ext cx="91440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Python Code : </a:t>
            </a:r>
            <a:endParaRPr b="1" sz="1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Motion Detection</a:t>
            </a:r>
            <a:endParaRPr b="1" sz="1600"/>
          </a:p>
        </p:txBody>
      </p:sp>
      <p:sp>
        <p:nvSpPr>
          <p:cNvPr id="132" name="Google Shape;132;p14"/>
          <p:cNvSpPr txBox="1"/>
          <p:nvPr>
            <p:ph idx="1" type="subTitle"/>
          </p:nvPr>
        </p:nvSpPr>
        <p:spPr>
          <a:xfrm>
            <a:off x="2171700" y="2603163"/>
            <a:ext cx="48006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b="1" lang="en" sz="1600">
                <a:solidFill>
                  <a:schemeClr val="dk1"/>
                </a:solidFill>
              </a:rPr>
              <a:t>Real-Time Motion Detection with Sensitivity Control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Objective &amp; Overview</a:t>
            </a:r>
            <a:endParaRPr b="1" sz="1600"/>
          </a:p>
        </p:txBody>
      </p:sp>
      <p:sp>
        <p:nvSpPr>
          <p:cNvPr id="142" name="Google Shape;142;p15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Objective: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Detect motion in a video stream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Allow sensitivity adjustment via trackbar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Visualize motion using bounding boxes</a:t>
            </a:r>
            <a:endParaRPr sz="16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Tools: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OpenCV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Background subtraction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Real-time processing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>
            <p:ph idx="4294967295" type="title"/>
          </p:nvPr>
        </p:nvSpPr>
        <p:spPr>
          <a:xfrm>
            <a:off x="342900" y="205975"/>
            <a:ext cx="880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Background Subtraction &amp; Capture</a:t>
            </a:r>
            <a:endParaRPr b="1" sz="1600"/>
          </a:p>
        </p:txBody>
      </p:sp>
      <p:sp>
        <p:nvSpPr>
          <p:cNvPr id="152" name="Google Shape;152;p16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Background Subtraction: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Use cv2.createBackgroundSubtractorMOG2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Set history=500 for temporal smoothing</a:t>
            </a:r>
            <a:endParaRPr sz="16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Video Capture: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Open video or webcam using cv2.VideoCapture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Check for successful initialization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Trackbar &amp; Frame Processing</a:t>
            </a:r>
            <a:endParaRPr b="1" sz="1600"/>
          </a:p>
        </p:txBody>
      </p:sp>
      <p:sp>
        <p:nvSpPr>
          <p:cNvPr id="162" name="Google Shape;162;p17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Trackbar Setup: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Create 'Variance' trackbar (0–100)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Controls the </a:t>
            </a:r>
            <a:r>
              <a:rPr lang="en" sz="1600">
                <a:solidFill>
                  <a:schemeClr val="dk1"/>
                </a:solidFill>
              </a:rPr>
              <a:t>Vat Threshold</a:t>
            </a:r>
            <a:r>
              <a:rPr lang="en" sz="1600">
                <a:solidFill>
                  <a:schemeClr val="dk1"/>
                </a:solidFill>
              </a:rPr>
              <a:t> for motion sensitivity</a:t>
            </a:r>
            <a:endParaRPr sz="16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Frame Processing: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Apply background subtractor to get foreground mask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Reduce noise using cv2.morphologyEx (opening, 3x3 kernel)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Motion Detection &amp; Display</a:t>
            </a:r>
            <a:endParaRPr b="1" sz="1600"/>
          </a:p>
        </p:txBody>
      </p:sp>
      <p:sp>
        <p:nvSpPr>
          <p:cNvPr id="172" name="Google Shape;172;p18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Contour Detection: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Detect contours in the mask using cv2.findContours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Filter contours by area &gt; 500 to ignore noise</a:t>
            </a:r>
            <a:endParaRPr sz="16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Bounding Boxes: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Use cv2.boundingRect and cv2.rectangle to highlight motion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Display results with cv2.imshow and exit on 'q' key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Release video and destroy windows after loop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310000" y="40020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Motion Detection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PART 1</a:t>
            </a:r>
            <a:endParaRPr b="1" sz="16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cv2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nothing(x):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pass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310000" y="40020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Motion Detection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PART </a:t>
            </a:r>
            <a:r>
              <a:rPr b="1" lang="en" sz="1800">
                <a:solidFill>
                  <a:srgbClr val="0000FF"/>
                </a:solidFill>
              </a:rPr>
              <a:t> 2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subtractor = cv2.createBackgroundSubtractorMOG2(history=500)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cap = cv2.VideoCapture('video.mp4')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not cap.isOpened():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raise ValueError("Video not found!")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cv2.namedWindow('Motion Detection')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cv2.createTrackbar('Variance', 'Motion Detection', 25, 100, nothing)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310000" y="40020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Motion Detection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PART </a:t>
            </a:r>
            <a:r>
              <a:rPr b="1" lang="en" sz="1800">
                <a:solidFill>
                  <a:srgbClr val="0000FF"/>
                </a:solidFill>
              </a:rPr>
              <a:t> 3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ret, frame = cap.read()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not ret: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var_thresh = cv2.getTrackbarPos('Variance', 'Motion Detection')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subtractor.setVarThreshold(var_thresh)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mask = subtractor.apply(frame)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mask = cv2.morphologyEx(mask, cv2.MORPH_OPEN, np.ones((3,3), np.uint8))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contours, _ = cv2.findContours(mask, cv2.RETR_EXTERNAL, cv2.CHAIN_APPROX_SIMPLE)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Introduction</a:t>
            </a:r>
            <a:endParaRPr b="1" sz="1600"/>
          </a:p>
        </p:txBody>
      </p:sp>
      <p:sp>
        <p:nvSpPr>
          <p:cNvPr id="32" name="Google Shape;32;p4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Motion Detection involves identifying movement in a video stream by comparing changes across frames.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It is crucial for applications such as surveillance, robotics, and smart environments.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321700" y="107975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Motion Detection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PART </a:t>
            </a:r>
            <a:r>
              <a:rPr b="1" lang="en" sz="1800">
                <a:solidFill>
                  <a:srgbClr val="0000FF"/>
                </a:solidFill>
              </a:rPr>
              <a:t> 4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contour in contours: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cv2.contourArea(contour) &gt; 500: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x, y, w, h = cv2.boundingRect(contour)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cv2.rectangle(frame, (x, y), (x+w, y+h), (0, 255, 0), 2)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cv2.imshow('Motion Detection', frame)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cv2.waitKey(1) &amp; 0xFF == ord('q'):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cap.release()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cv2.destroyAllWindows()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321700" y="107975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 title="Screenshot (28).png"/>
          <p:cNvPicPr preferRelativeResize="0"/>
          <p:nvPr/>
        </p:nvPicPr>
        <p:blipFill rotWithShape="1">
          <a:blip r:embed="rId6">
            <a:alphaModFix/>
          </a:blip>
          <a:srcRect b="5979" l="0" r="0" t="0"/>
          <a:stretch/>
        </p:blipFill>
        <p:spPr>
          <a:xfrm>
            <a:off x="0" y="152400"/>
            <a:ext cx="9144000" cy="48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4" title="Screenshot (29).png"/>
          <p:cNvPicPr preferRelativeResize="0"/>
          <p:nvPr/>
        </p:nvPicPr>
        <p:blipFill rotWithShape="1">
          <a:blip r:embed="rId6">
            <a:alphaModFix/>
          </a:blip>
          <a:srcRect b="6585" l="0" r="0" t="0"/>
          <a:stretch/>
        </p:blipFill>
        <p:spPr>
          <a:xfrm>
            <a:off x="0" y="228600"/>
            <a:ext cx="9144000" cy="48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 title="Screen Recording 2025-05-21 200939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825" y="152400"/>
            <a:ext cx="9096375" cy="485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 txBox="1"/>
          <p:nvPr/>
        </p:nvSpPr>
        <p:spPr>
          <a:xfrm>
            <a:off x="201000" y="79810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the primary technique used in the motion detection script from this chapter?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Optical Flow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Background Subtraction (MOG2)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Edge Detection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Template Matching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 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What OpenCV function is used to create the background subtractor?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cv2.subtractBackground()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cv2.BackgroundSubtractor()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cv2.createBackgroundSubtractorMOG2()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cv2.backgroundMOG()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 txBox="1"/>
          <p:nvPr/>
        </p:nvSpPr>
        <p:spPr>
          <a:xfrm>
            <a:off x="201000" y="716275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What preprocessing steps are recommended for more reliable motion detection?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Convert to HSV and use Sobel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Convert to grayscale and apply Gaussian blur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Convert to RGB and use sharpening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Apply median blur and invert colors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 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What is the purpose of using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cv2.morphologyEx()</a:t>
            </a:r>
            <a:r>
              <a:rPr b="1" lang="en" sz="1100">
                <a:solidFill>
                  <a:schemeClr val="dk1"/>
                </a:solidFill>
              </a:rPr>
              <a:t> with the foreground mask?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To increase contrast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To create edges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To reduce noise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To sharpen details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8"/>
          <p:cNvSpPr txBox="1"/>
          <p:nvPr/>
        </p:nvSpPr>
        <p:spPr>
          <a:xfrm>
            <a:off x="201000" y="655575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What does the 'Variance' trackbar control in the application?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Camera zoom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Frame rate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Motion sensitivity (VarThreshold)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Image resolution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6. What value of contour area is typically used to filter out noise?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1000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100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10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500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 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9"/>
          <p:cNvSpPr txBox="1"/>
          <p:nvPr/>
        </p:nvSpPr>
        <p:spPr>
          <a:xfrm>
            <a:off x="201000" y="7279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7. What is used to visualize detected motion on the video frames?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Lines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Bounding Boxes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Color histograms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Text overlays only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 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8. What is the role of the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cv2.VideoCapture()</a:t>
            </a:r>
            <a:r>
              <a:rPr b="1" lang="en" sz="1100">
                <a:solidFill>
                  <a:schemeClr val="dk1"/>
                </a:solidFill>
              </a:rPr>
              <a:t> function?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Draw bounding boxes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Access webcam or video input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Apply filters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Detect background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 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 txBox="1"/>
          <p:nvPr/>
        </p:nvSpPr>
        <p:spPr>
          <a:xfrm>
            <a:off x="201000" y="763025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9. What happens when the ‘q’ key is pressed in the OpenCV loop?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The video resets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The mask is cleared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The program exits the loop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The bounding boxes disappear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10. Which of the following is NOT a real-world use of motion detection mentioned in the slides?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Wildlife Monitoring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Smart Lighting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Document Scanning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Security Systems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Learning Outcome</a:t>
            </a:r>
            <a:endParaRPr b="1" sz="1600"/>
          </a:p>
        </p:txBody>
      </p:sp>
      <p:sp>
        <p:nvSpPr>
          <p:cNvPr id="42" name="Google Shape;42;p5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Learn how to detect moving objects in real-time video using background subtraction techniques.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Gain foundational knowledge in foreground extraction and video analysis.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Programming Task Overview</a:t>
            </a:r>
            <a:endParaRPr b="1" sz="1600"/>
          </a:p>
        </p:txBody>
      </p:sp>
      <p:sp>
        <p:nvSpPr>
          <p:cNvPr id="52" name="Google Shape;52;p6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Write a Python script using OpenCV to: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Capture live or prerecorded video.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Apply background subtraction (MOG2).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Highlight and track motion with bounding boxes.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Why It Matters</a:t>
            </a:r>
            <a:endParaRPr b="1" sz="1600"/>
          </a:p>
        </p:txBody>
      </p:sp>
      <p:sp>
        <p:nvSpPr>
          <p:cNvPr id="62" name="Google Shape;62;p7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Motion detection is central to: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Surveillance: Detecting intruders in security systems.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Automation: Activating lights or alarms based on movement.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Interaction: Gesture-based control in smart interfaces.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/>
          <p:nvPr>
            <p:ph idx="4294967295" type="title"/>
          </p:nvPr>
        </p:nvSpPr>
        <p:spPr>
          <a:xfrm>
            <a:off x="342900" y="205975"/>
            <a:ext cx="8907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Python code : Real-World Example</a:t>
            </a:r>
            <a:endParaRPr b="1" sz="1600"/>
          </a:p>
        </p:txBody>
      </p:sp>
      <p:sp>
        <p:nvSpPr>
          <p:cNvPr id="72" name="Google Shape;72;p8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1. Security Systems: I</a:t>
            </a:r>
            <a:r>
              <a:rPr lang="en" sz="1600">
                <a:solidFill>
                  <a:schemeClr val="dk1"/>
                </a:solidFill>
              </a:rPr>
              <a:t>dentifying and tracking intruders via CCTV.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2. Wildlife Monitoring: </a:t>
            </a:r>
            <a:r>
              <a:rPr lang="en" sz="1600">
                <a:solidFill>
                  <a:schemeClr val="dk1"/>
                </a:solidFill>
              </a:rPr>
              <a:t>Tracking animal movement in nature reserves using fixed cameras.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>
            <p:ph idx="4294967295" type="title"/>
          </p:nvPr>
        </p:nvSpPr>
        <p:spPr>
          <a:xfrm>
            <a:off x="0" y="205975"/>
            <a:ext cx="90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Understanding Background Subtraction</a:t>
            </a:r>
            <a:endParaRPr sz="1600"/>
          </a:p>
        </p:txBody>
      </p:sp>
      <p:sp>
        <p:nvSpPr>
          <p:cNvPr id="82" name="Google Shape;82;p9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Background subtraction isolates motion by comparing each frame with a background model.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Popular method: </a:t>
            </a:r>
            <a:r>
              <a:rPr lang="en" sz="1600">
                <a:solidFill>
                  <a:schemeClr val="dk1"/>
                </a:solidFill>
              </a:rPr>
              <a:t>cv2.createBackgroundSubtractorMOG2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0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Preprocessing Video Frames</a:t>
            </a:r>
            <a:endParaRPr b="1" sz="1600"/>
          </a:p>
        </p:txBody>
      </p:sp>
      <p:sp>
        <p:nvSpPr>
          <p:cNvPr id="92" name="Google Shape;92;p10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To enhance accuracy: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Convert frames to grayscale.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Apply Gaussian blur to reduce noise.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These steps make motion detection more reliable.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"/>
          <p:cNvSpPr txBox="1"/>
          <p:nvPr>
            <p:ph idx="4294967295" type="title"/>
          </p:nvPr>
        </p:nvSpPr>
        <p:spPr>
          <a:xfrm>
            <a:off x="0" y="205975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Implementing Motion Detection in OpenCV</a:t>
            </a:r>
            <a:endParaRPr sz="1600"/>
          </a:p>
        </p:txBody>
      </p:sp>
      <p:sp>
        <p:nvSpPr>
          <p:cNvPr id="102" name="Google Shape;102;p11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Key Steps:</a:t>
            </a:r>
            <a:br>
              <a:rPr b="1" lang="en" sz="1600">
                <a:solidFill>
                  <a:schemeClr val="dk1"/>
                </a:solidFill>
              </a:rPr>
            </a:br>
            <a:endParaRPr b="1" sz="1600">
              <a:solidFill>
                <a:schemeClr val="dk1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1. Apply background subtractor → obtain foreground mask.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2. Find contours in the mask.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3. Draw bounding boxes around moving objects.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4. Display processed video frames in real-time.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