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Roboto-bold.fntdata"/><Relationship Id="rId10" Type="http://schemas.openxmlformats.org/officeDocument/2006/relationships/slide" Target="slides/slide5.xml"/><Relationship Id="rId21" Type="http://schemas.openxmlformats.org/officeDocument/2006/relationships/font" Target="fonts/Roboto-regular.fntdata"/><Relationship Id="rId13" Type="http://schemas.openxmlformats.org/officeDocument/2006/relationships/slide" Target="slides/slide8.xml"/><Relationship Id="rId24" Type="http://schemas.openxmlformats.org/officeDocument/2006/relationships/font" Target="fonts/Roboto-boldItalic.fntdata"/><Relationship Id="rId12" Type="http://schemas.openxmlformats.org/officeDocument/2006/relationships/slide" Target="slides/slide7.xml"/><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9e4b0f0cd5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9e4b0f0cd5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9e4b0f0cd5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9e4b0f0cd5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9e4b0f0cd5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9e4b0f0cd5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9e4b0f0cd5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9e4b0f0cd5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9e4b0f0cd5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9e4b0f0cd5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9e4b0f0cd5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9e4b0f0cd5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9e4b0f0cd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9e4b0f0cd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a02e60b18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a02e60b18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a02e60b18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a02e60b18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9e4b0f0cd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9e4b0f0cd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9e4b0f0cd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9e4b0f0cd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9e4b0f0cd5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9e4b0f0cd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9e4b0f0cd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9e4b0f0cd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9e4b0f0cd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9e4b0f0cd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55" name="Google Shape;55;p13"/>
          <p:cNvPicPr preferRelativeResize="0"/>
          <p:nvPr/>
        </p:nvPicPr>
        <p:blipFill rotWithShape="1">
          <a:blip r:embed="rId4">
            <a:alphaModFix/>
          </a:blip>
          <a:srcRect b="0" l="0" r="4342" t="6829"/>
          <a:stretch/>
        </p:blipFill>
        <p:spPr>
          <a:xfrm>
            <a:off x="8285250" y="193900"/>
            <a:ext cx="858750" cy="479575"/>
          </a:xfrm>
          <a:prstGeom prst="rect">
            <a:avLst/>
          </a:prstGeom>
          <a:noFill/>
          <a:ln>
            <a:noFill/>
          </a:ln>
        </p:spPr>
      </p:pic>
      <p:sp>
        <p:nvSpPr>
          <p:cNvPr id="56" name="Google Shape;56;p13"/>
          <p:cNvSpPr txBox="1"/>
          <p:nvPr/>
        </p:nvSpPr>
        <p:spPr>
          <a:xfrm>
            <a:off x="2056600" y="1693450"/>
            <a:ext cx="5450700" cy="1862400"/>
          </a:xfrm>
          <a:prstGeom prst="rect">
            <a:avLst/>
          </a:prstGeom>
          <a:noFill/>
          <a:ln>
            <a:noFill/>
          </a:ln>
        </p:spPr>
        <p:txBody>
          <a:bodyPr anchorCtr="0" anchor="t" bIns="91425" lIns="91425" spcFirstLastPara="1" rIns="91425" wrap="square" tIns="91425">
            <a:spAutoFit/>
          </a:bodyPr>
          <a:lstStyle/>
          <a:p>
            <a:pPr indent="0" lvl="0" marL="0" rtl="0" algn="ctr">
              <a:spcBef>
                <a:spcPts val="2400"/>
              </a:spcBef>
              <a:spcAft>
                <a:spcPts val="0"/>
              </a:spcAft>
              <a:buNone/>
            </a:pPr>
            <a:r>
              <a:rPr b="1" lang="en" sz="2300">
                <a:solidFill>
                  <a:schemeClr val="dk1"/>
                </a:solidFill>
                <a:latin typeface="Calibri"/>
                <a:ea typeface="Calibri"/>
                <a:cs typeface="Calibri"/>
                <a:sym typeface="Calibri"/>
              </a:rPr>
              <a:t>Session 1</a:t>
            </a:r>
            <a:endParaRPr b="1" sz="2300">
              <a:solidFill>
                <a:schemeClr val="dk1"/>
              </a:solidFill>
              <a:latin typeface="Calibri"/>
              <a:ea typeface="Calibri"/>
              <a:cs typeface="Calibri"/>
              <a:sym typeface="Calibri"/>
            </a:endParaRPr>
          </a:p>
          <a:p>
            <a:pPr indent="0" lvl="0" marL="0" rtl="0" algn="ctr">
              <a:spcBef>
                <a:spcPts val="2400"/>
              </a:spcBef>
              <a:spcAft>
                <a:spcPts val="0"/>
              </a:spcAft>
              <a:buNone/>
            </a:pPr>
            <a:r>
              <a:rPr b="1" lang="en" sz="2300">
                <a:solidFill>
                  <a:schemeClr val="dk1"/>
                </a:solidFill>
                <a:latin typeface="Calibri"/>
                <a:ea typeface="Calibri"/>
                <a:cs typeface="Calibri"/>
                <a:sym typeface="Calibri"/>
              </a:rPr>
              <a:t>Python Syntax - 1</a:t>
            </a:r>
            <a:endParaRPr b="1" sz="2300">
              <a:solidFill>
                <a:schemeClr val="dk1"/>
              </a:solidFill>
              <a:latin typeface="Calibri"/>
              <a:ea typeface="Calibri"/>
              <a:cs typeface="Calibri"/>
              <a:sym typeface="Calibri"/>
            </a:endParaRPr>
          </a:p>
          <a:p>
            <a:pPr indent="0" lvl="0" marL="0" rtl="0" algn="ctr">
              <a:spcBef>
                <a:spcPts val="2400"/>
              </a:spcBef>
              <a:spcAft>
                <a:spcPts val="0"/>
              </a:spcAft>
              <a:buNone/>
            </a:pPr>
            <a:r>
              <a:rPr b="1" lang="en" sz="2300">
                <a:solidFill>
                  <a:schemeClr val="dk1"/>
                </a:solidFill>
                <a:latin typeface="Calibri"/>
                <a:ea typeface="Calibri"/>
                <a:cs typeface="Calibri"/>
                <a:sym typeface="Calibri"/>
              </a:rPr>
              <a:t>INSTALLATION,INPUT &amp; OUTPUT </a:t>
            </a:r>
            <a:endParaRPr b="1" sz="23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22"/>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122" name="Google Shape;122;p22"/>
          <p:cNvPicPr preferRelativeResize="0"/>
          <p:nvPr/>
        </p:nvPicPr>
        <p:blipFill rotWithShape="1">
          <a:blip r:embed="rId4">
            <a:alphaModFix/>
          </a:blip>
          <a:srcRect b="0" l="0" r="4342" t="6829"/>
          <a:stretch/>
        </p:blipFill>
        <p:spPr>
          <a:xfrm>
            <a:off x="8285250" y="193900"/>
            <a:ext cx="858750" cy="479575"/>
          </a:xfrm>
          <a:prstGeom prst="rect">
            <a:avLst/>
          </a:prstGeom>
          <a:noFill/>
          <a:ln>
            <a:noFill/>
          </a:ln>
        </p:spPr>
      </p:pic>
      <p:sp>
        <p:nvSpPr>
          <p:cNvPr id="123" name="Google Shape;123;p22"/>
          <p:cNvSpPr txBox="1"/>
          <p:nvPr/>
        </p:nvSpPr>
        <p:spPr>
          <a:xfrm>
            <a:off x="63950" y="721750"/>
            <a:ext cx="9144000" cy="4179000"/>
          </a:xfrm>
          <a:prstGeom prst="rect">
            <a:avLst/>
          </a:prstGeom>
          <a:noFill/>
          <a:ln>
            <a:noFill/>
          </a:ln>
        </p:spPr>
        <p:txBody>
          <a:bodyPr anchorCtr="0" anchor="t" bIns="91425" lIns="91425" spcFirstLastPara="1" rIns="91425" wrap="square" tIns="91425">
            <a:spAutoFit/>
          </a:bodyPr>
          <a:lstStyle/>
          <a:p>
            <a:pPr indent="0" lvl="0" marL="0" rtl="0" algn="l">
              <a:spcBef>
                <a:spcPts val="2400"/>
              </a:spcBef>
              <a:spcAft>
                <a:spcPts val="0"/>
              </a:spcAft>
              <a:buNone/>
            </a:pPr>
            <a:r>
              <a:rPr b="1" lang="en" sz="1600">
                <a:solidFill>
                  <a:srgbClr val="4F81BD"/>
                </a:solidFill>
                <a:latin typeface="Calibri"/>
                <a:ea typeface="Calibri"/>
                <a:cs typeface="Calibri"/>
                <a:sym typeface="Calibri"/>
              </a:rPr>
              <a:t>Variables and Rules for naming variables</a:t>
            </a:r>
            <a:endParaRPr b="1" sz="1600">
              <a:solidFill>
                <a:srgbClr val="4F81BD"/>
              </a:solidFill>
              <a:latin typeface="Calibri"/>
              <a:ea typeface="Calibri"/>
              <a:cs typeface="Calibri"/>
              <a:sym typeface="Calibri"/>
            </a:endParaRPr>
          </a:p>
          <a:p>
            <a:pPr indent="0" lvl="0" marL="0" rtl="0" algn="l">
              <a:spcBef>
                <a:spcPts val="900"/>
              </a:spcBef>
              <a:spcAft>
                <a:spcPts val="0"/>
              </a:spcAft>
              <a:buNone/>
            </a:pPr>
            <a:r>
              <a:rPr b="1" lang="en" sz="1200">
                <a:solidFill>
                  <a:schemeClr val="dk1"/>
                </a:solidFill>
                <a:latin typeface="Cambria"/>
                <a:ea typeface="Cambria"/>
                <a:cs typeface="Cambria"/>
                <a:sym typeface="Cambria"/>
              </a:rPr>
              <a:t>Variables are nothing but reserved memory locations to store values. This means that when you create a variable you reserve some space in memory.</a:t>
            </a:r>
            <a:r>
              <a:rPr lang="en" sz="1200">
                <a:solidFill>
                  <a:schemeClr val="dk1"/>
                </a:solidFill>
                <a:latin typeface="Cambria"/>
                <a:ea typeface="Cambria"/>
                <a:cs typeface="Cambria"/>
                <a:sym typeface="Cambria"/>
              </a:rPr>
              <a:t>  In other words, </a:t>
            </a:r>
            <a:r>
              <a:rPr b="1" lang="en" sz="1200">
                <a:solidFill>
                  <a:schemeClr val="dk1"/>
                </a:solidFill>
                <a:latin typeface="Cambria"/>
                <a:ea typeface="Cambria"/>
                <a:cs typeface="Cambria"/>
                <a:sym typeface="Cambria"/>
              </a:rPr>
              <a:t>Variables store data. Data can be of any data type.</a:t>
            </a:r>
            <a:endParaRPr sz="1200">
              <a:solidFill>
                <a:schemeClr val="dk1"/>
              </a:solidFill>
              <a:latin typeface="Cambria"/>
              <a:ea typeface="Cambria"/>
              <a:cs typeface="Cambria"/>
              <a:sym typeface="Cambria"/>
            </a:endParaRPr>
          </a:p>
          <a:p>
            <a:pPr indent="0" lvl="0" marL="0" rtl="0" algn="l">
              <a:spcBef>
                <a:spcPts val="900"/>
              </a:spcBef>
              <a:spcAft>
                <a:spcPts val="0"/>
              </a:spcAft>
              <a:buNone/>
            </a:pPr>
            <a:r>
              <a:t/>
            </a:r>
            <a:endParaRPr sz="1200">
              <a:solidFill>
                <a:schemeClr val="dk1"/>
              </a:solidFill>
              <a:latin typeface="Cambria"/>
              <a:ea typeface="Cambria"/>
              <a:cs typeface="Cambria"/>
              <a:sym typeface="Cambria"/>
            </a:endParaRPr>
          </a:p>
          <a:p>
            <a:pPr indent="0" lvl="0" marL="0" rtl="0" algn="l">
              <a:spcBef>
                <a:spcPts val="1000"/>
              </a:spcBef>
              <a:spcAft>
                <a:spcPts val="0"/>
              </a:spcAft>
              <a:buNone/>
            </a:pPr>
            <a:r>
              <a:rPr b="1" lang="en" sz="1200">
                <a:solidFill>
                  <a:srgbClr val="4F81BD"/>
                </a:solidFill>
                <a:latin typeface="Calibri"/>
                <a:ea typeface="Calibri"/>
                <a:cs typeface="Calibri"/>
                <a:sym typeface="Calibri"/>
              </a:rPr>
              <a:t>Rules for naming variables</a:t>
            </a:r>
            <a:endParaRPr b="1" sz="1200">
              <a:solidFill>
                <a:srgbClr val="4F81BD"/>
              </a:solidFill>
              <a:latin typeface="Calibri"/>
              <a:ea typeface="Calibri"/>
              <a:cs typeface="Calibri"/>
              <a:sym typeface="Calibri"/>
            </a:endParaRPr>
          </a:p>
          <a:p>
            <a:pPr indent="-381000" lvl="0" marL="457200" rtl="0" algn="l">
              <a:spcBef>
                <a:spcPts val="180"/>
              </a:spcBef>
              <a:spcAft>
                <a:spcPts val="0"/>
              </a:spcAft>
              <a:buClr>
                <a:schemeClr val="dk1"/>
              </a:buClr>
              <a:buSzPts val="1200"/>
              <a:buFont typeface="Cambria"/>
              <a:buChar char="•"/>
            </a:pPr>
            <a:r>
              <a:rPr lang="en" sz="1200">
                <a:solidFill>
                  <a:schemeClr val="dk1"/>
                </a:solidFill>
                <a:latin typeface="Cambria"/>
                <a:ea typeface="Cambria"/>
                <a:cs typeface="Cambria"/>
                <a:sym typeface="Cambria"/>
              </a:rPr>
              <a:t>A variable name must start with a letter or the underscore character</a:t>
            </a:r>
            <a:endParaRPr sz="1200">
              <a:solidFill>
                <a:schemeClr val="dk1"/>
              </a:solidFill>
              <a:latin typeface="Cambria"/>
              <a:ea typeface="Cambria"/>
              <a:cs typeface="Cambria"/>
              <a:sym typeface="Cambria"/>
            </a:endParaRPr>
          </a:p>
          <a:p>
            <a:pPr indent="-381000" lvl="0" marL="457200" rtl="0" algn="l">
              <a:spcBef>
                <a:spcPts val="180"/>
              </a:spcBef>
              <a:spcAft>
                <a:spcPts val="0"/>
              </a:spcAft>
              <a:buClr>
                <a:schemeClr val="dk1"/>
              </a:buClr>
              <a:buSzPts val="1200"/>
              <a:buFont typeface="Cambria"/>
              <a:buChar char="•"/>
            </a:pPr>
            <a:r>
              <a:rPr lang="en" sz="1200">
                <a:solidFill>
                  <a:schemeClr val="dk1"/>
                </a:solidFill>
                <a:latin typeface="Cambria"/>
                <a:ea typeface="Cambria"/>
                <a:cs typeface="Cambria"/>
                <a:sym typeface="Cambria"/>
              </a:rPr>
              <a:t>A variable name cannot start with a number</a:t>
            </a:r>
            <a:endParaRPr sz="1200">
              <a:solidFill>
                <a:schemeClr val="dk1"/>
              </a:solidFill>
              <a:latin typeface="Cambria"/>
              <a:ea typeface="Cambria"/>
              <a:cs typeface="Cambria"/>
              <a:sym typeface="Cambria"/>
            </a:endParaRPr>
          </a:p>
          <a:p>
            <a:pPr indent="-381000" lvl="0" marL="457200" rtl="0" algn="l">
              <a:spcBef>
                <a:spcPts val="180"/>
              </a:spcBef>
              <a:spcAft>
                <a:spcPts val="0"/>
              </a:spcAft>
              <a:buClr>
                <a:schemeClr val="dk1"/>
              </a:buClr>
              <a:buSzPts val="1200"/>
              <a:buFont typeface="Cambria"/>
              <a:buChar char="•"/>
            </a:pPr>
            <a:r>
              <a:rPr lang="en" sz="1200">
                <a:solidFill>
                  <a:schemeClr val="dk1"/>
                </a:solidFill>
                <a:latin typeface="Cambria"/>
                <a:ea typeface="Cambria"/>
                <a:cs typeface="Cambria"/>
                <a:sym typeface="Cambria"/>
              </a:rPr>
              <a:t>A variable name can only contain alpha-numeric characters and underscores (A-z, 0-9, and _ )</a:t>
            </a:r>
            <a:endParaRPr sz="1200">
              <a:solidFill>
                <a:schemeClr val="dk1"/>
              </a:solidFill>
              <a:latin typeface="Cambria"/>
              <a:ea typeface="Cambria"/>
              <a:cs typeface="Cambria"/>
              <a:sym typeface="Cambria"/>
            </a:endParaRPr>
          </a:p>
          <a:p>
            <a:pPr indent="-381000" lvl="0" marL="457200" rtl="0" algn="l">
              <a:spcBef>
                <a:spcPts val="180"/>
              </a:spcBef>
              <a:spcAft>
                <a:spcPts val="0"/>
              </a:spcAft>
              <a:buClr>
                <a:schemeClr val="dk1"/>
              </a:buClr>
              <a:buSzPts val="1200"/>
              <a:buFont typeface="Cambria"/>
              <a:buChar char="•"/>
            </a:pPr>
            <a:r>
              <a:rPr lang="en" sz="1200">
                <a:solidFill>
                  <a:schemeClr val="dk1"/>
                </a:solidFill>
                <a:latin typeface="Cambria"/>
                <a:ea typeface="Cambria"/>
                <a:cs typeface="Cambria"/>
                <a:sym typeface="Cambria"/>
              </a:rPr>
              <a:t>Variable names are case-sensitive (age, Age, and AGE are three different variables)</a:t>
            </a:r>
            <a:endParaRPr sz="1200">
              <a:solidFill>
                <a:schemeClr val="dk1"/>
              </a:solidFill>
              <a:latin typeface="Cambria"/>
              <a:ea typeface="Cambria"/>
              <a:cs typeface="Cambria"/>
              <a:sym typeface="Cambria"/>
            </a:endParaRPr>
          </a:p>
          <a:p>
            <a:pPr indent="0" lvl="0" marL="0" rtl="0" algn="l">
              <a:spcBef>
                <a:spcPts val="900"/>
              </a:spcBef>
              <a:spcAft>
                <a:spcPts val="0"/>
              </a:spcAft>
              <a:buNone/>
            </a:pPr>
            <a:r>
              <a:rPr lang="en" sz="1200">
                <a:solidFill>
                  <a:schemeClr val="dk1"/>
                </a:solidFill>
                <a:latin typeface="Cambria"/>
                <a:ea typeface="Cambria"/>
                <a:cs typeface="Cambria"/>
                <a:sym typeface="Cambria"/>
              </a:rPr>
              <a:t>In the below cell, we are assigning the integer value 10 to the variable 'a'</a:t>
            </a:r>
            <a:endParaRPr sz="1200">
              <a:solidFill>
                <a:schemeClr val="dk1"/>
              </a:solidFill>
              <a:latin typeface="Cambria"/>
              <a:ea typeface="Cambria"/>
              <a:cs typeface="Cambria"/>
              <a:sym typeface="Cambria"/>
            </a:endParaRPr>
          </a:p>
          <a:p>
            <a:pPr indent="0" lvl="0" marL="0" rtl="0" algn="l">
              <a:spcBef>
                <a:spcPts val="900"/>
              </a:spcBef>
              <a:spcAft>
                <a:spcPts val="0"/>
              </a:spcAft>
              <a:buNone/>
            </a:pPr>
            <a:r>
              <a:rPr lang="en" sz="1100">
                <a:solidFill>
                  <a:schemeClr val="dk1"/>
                </a:solidFill>
                <a:latin typeface="Consolas"/>
                <a:ea typeface="Consolas"/>
                <a:cs typeface="Consolas"/>
                <a:sym typeface="Consolas"/>
              </a:rPr>
              <a:t>a </a:t>
            </a:r>
            <a:r>
              <a:rPr lang="en" sz="1100">
                <a:solidFill>
                  <a:srgbClr val="666666"/>
                </a:solidFill>
                <a:latin typeface="Consolas"/>
                <a:ea typeface="Consolas"/>
                <a:cs typeface="Consolas"/>
                <a:sym typeface="Consolas"/>
              </a:rPr>
              <a:t>=</a:t>
            </a:r>
            <a:r>
              <a:rPr lang="en" sz="1100">
                <a:solidFill>
                  <a:schemeClr val="dk1"/>
                </a:solidFill>
                <a:latin typeface="Consolas"/>
                <a:ea typeface="Consolas"/>
                <a:cs typeface="Consolas"/>
                <a:sym typeface="Consolas"/>
              </a:rPr>
              <a:t> </a:t>
            </a:r>
            <a:r>
              <a:rPr lang="en" sz="1100">
                <a:solidFill>
                  <a:srgbClr val="40A070"/>
                </a:solidFill>
                <a:latin typeface="Consolas"/>
                <a:ea typeface="Consolas"/>
                <a:cs typeface="Consolas"/>
                <a:sym typeface="Consolas"/>
              </a:rPr>
              <a:t>10</a:t>
            </a:r>
            <a:endParaRPr sz="1200">
              <a:solidFill>
                <a:schemeClr val="dk1"/>
              </a:solidFill>
              <a:latin typeface="Cambria"/>
              <a:ea typeface="Cambria"/>
              <a:cs typeface="Cambria"/>
              <a:sym typeface="Cambria"/>
            </a:endParaRPr>
          </a:p>
          <a:p>
            <a:pPr indent="0" lvl="0" marL="0" rtl="0" algn="l">
              <a:spcBef>
                <a:spcPts val="1000"/>
              </a:spcBef>
              <a:spcAft>
                <a:spcPts val="0"/>
              </a:spcAft>
              <a:buNone/>
            </a:pPr>
            <a:r>
              <a:rPr lang="en" sz="1200">
                <a:solidFill>
                  <a:schemeClr val="dk1"/>
                </a:solidFill>
                <a:latin typeface="Cambria"/>
                <a:ea typeface="Cambria"/>
                <a:cs typeface="Cambria"/>
                <a:sym typeface="Cambria"/>
              </a:rPr>
              <a:t>Having learned about variables we can use the input() function in a better way</a:t>
            </a:r>
            <a:endParaRPr sz="1200">
              <a:solidFill>
                <a:schemeClr val="dk1"/>
              </a:solidFill>
              <a:latin typeface="Cambria"/>
              <a:ea typeface="Cambria"/>
              <a:cs typeface="Cambria"/>
              <a:sym typeface="Cambria"/>
            </a:endParaRPr>
          </a:p>
          <a:p>
            <a:pPr indent="0" lvl="0" marL="0" rtl="0" algn="l">
              <a:spcBef>
                <a:spcPts val="900"/>
              </a:spcBef>
              <a:spcAft>
                <a:spcPts val="0"/>
              </a:spcAft>
              <a:buNone/>
            </a:pPr>
            <a:r>
              <a:rPr lang="en" sz="1100">
                <a:solidFill>
                  <a:schemeClr val="dk1"/>
                </a:solidFill>
                <a:latin typeface="Consolas"/>
                <a:ea typeface="Consolas"/>
                <a:cs typeface="Consolas"/>
                <a:sym typeface="Consolas"/>
              </a:rPr>
              <a:t>a </a:t>
            </a:r>
            <a:r>
              <a:rPr lang="en" sz="1100">
                <a:solidFill>
                  <a:srgbClr val="666666"/>
                </a:solidFill>
                <a:latin typeface="Consolas"/>
                <a:ea typeface="Consolas"/>
                <a:cs typeface="Consolas"/>
                <a:sym typeface="Consolas"/>
              </a:rPr>
              <a:t>=</a:t>
            </a:r>
            <a:r>
              <a:rPr lang="en" sz="1100">
                <a:solidFill>
                  <a:schemeClr val="dk1"/>
                </a:solidFill>
                <a:latin typeface="Consolas"/>
                <a:ea typeface="Consolas"/>
                <a:cs typeface="Consolas"/>
                <a:sym typeface="Consolas"/>
              </a:rPr>
              <a:t> input(</a:t>
            </a:r>
            <a:r>
              <a:rPr lang="en" sz="1100">
                <a:solidFill>
                  <a:srgbClr val="4070A0"/>
                </a:solidFill>
                <a:latin typeface="Consolas"/>
                <a:ea typeface="Consolas"/>
                <a:cs typeface="Consolas"/>
                <a:sym typeface="Consolas"/>
              </a:rPr>
              <a:t>"enter a number : "</a:t>
            </a:r>
            <a:r>
              <a:rPr lang="en" sz="1100">
                <a:solidFill>
                  <a:schemeClr val="dk1"/>
                </a:solidFill>
                <a:latin typeface="Consolas"/>
                <a:ea typeface="Consolas"/>
                <a:cs typeface="Consolas"/>
                <a:sym typeface="Consolas"/>
              </a:rPr>
              <a:t>)</a:t>
            </a:r>
            <a:br>
              <a:rPr lang="en" sz="1200">
                <a:solidFill>
                  <a:schemeClr val="dk1"/>
                </a:solidFill>
                <a:latin typeface="Cambria"/>
                <a:ea typeface="Cambria"/>
                <a:cs typeface="Cambria"/>
                <a:sym typeface="Cambria"/>
              </a:rPr>
            </a:br>
            <a:r>
              <a:rPr lang="en" sz="1100">
                <a:solidFill>
                  <a:schemeClr val="dk1"/>
                </a:solidFill>
                <a:latin typeface="Consolas"/>
                <a:ea typeface="Consolas"/>
                <a:cs typeface="Consolas"/>
                <a:sym typeface="Consolas"/>
              </a:rPr>
              <a:t>print(a)</a:t>
            </a:r>
            <a:endParaRPr sz="1200">
              <a:solidFill>
                <a:schemeClr val="dk1"/>
              </a:solidFill>
              <a:latin typeface="Cambria"/>
              <a:ea typeface="Cambria"/>
              <a:cs typeface="Cambria"/>
              <a:sym typeface="Cambria"/>
            </a:endParaRPr>
          </a:p>
          <a:p>
            <a:pPr indent="0" lvl="0" marL="0" rtl="0" algn="l">
              <a:spcBef>
                <a:spcPts val="1000"/>
              </a:spcBef>
              <a:spcAft>
                <a:spcPts val="1000"/>
              </a:spcAft>
              <a:buNone/>
            </a:pPr>
            <a:r>
              <a:rPr lang="en" sz="1100">
                <a:solidFill>
                  <a:schemeClr val="dk1"/>
                </a:solidFill>
                <a:latin typeface="Consolas"/>
                <a:ea typeface="Consolas"/>
                <a:cs typeface="Consolas"/>
                <a:sym typeface="Consolas"/>
              </a:rPr>
              <a:t>enter a number: 1000</a:t>
            </a:r>
            <a:br>
              <a:rPr lang="en" sz="1200">
                <a:solidFill>
                  <a:schemeClr val="dk1"/>
                </a:solidFill>
                <a:latin typeface="Cambria"/>
                <a:ea typeface="Cambria"/>
                <a:cs typeface="Cambria"/>
                <a:sym typeface="Cambria"/>
              </a:rPr>
            </a:br>
            <a:r>
              <a:rPr lang="en" sz="1100">
                <a:solidFill>
                  <a:schemeClr val="dk1"/>
                </a:solidFill>
                <a:latin typeface="Consolas"/>
                <a:ea typeface="Consolas"/>
                <a:cs typeface="Consolas"/>
                <a:sym typeface="Consolas"/>
              </a:rPr>
              <a:t>1000</a:t>
            </a:r>
            <a:endParaRPr sz="1100">
              <a:solidFill>
                <a:schemeClr val="dk1"/>
              </a:solidFill>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id="128" name="Google Shape;128;p23"/>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129" name="Google Shape;129;p23"/>
          <p:cNvPicPr preferRelativeResize="0"/>
          <p:nvPr/>
        </p:nvPicPr>
        <p:blipFill rotWithShape="1">
          <a:blip r:embed="rId4">
            <a:alphaModFix/>
          </a:blip>
          <a:srcRect b="0" l="0" r="4342" t="6829"/>
          <a:stretch/>
        </p:blipFill>
        <p:spPr>
          <a:xfrm>
            <a:off x="8285250" y="193900"/>
            <a:ext cx="858750" cy="479575"/>
          </a:xfrm>
          <a:prstGeom prst="rect">
            <a:avLst/>
          </a:prstGeom>
          <a:noFill/>
          <a:ln>
            <a:noFill/>
          </a:ln>
        </p:spPr>
      </p:pic>
      <p:sp>
        <p:nvSpPr>
          <p:cNvPr id="130" name="Google Shape;130;p23"/>
          <p:cNvSpPr txBox="1"/>
          <p:nvPr/>
        </p:nvSpPr>
        <p:spPr>
          <a:xfrm>
            <a:off x="85800" y="193900"/>
            <a:ext cx="8972400" cy="454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Cambria"/>
                <a:ea typeface="Cambria"/>
                <a:cs typeface="Cambria"/>
                <a:sym typeface="Cambria"/>
              </a:rPr>
              <a:t>We will take one variable movie and assign a value using the input function</a:t>
            </a:r>
            <a:endParaRPr sz="1200">
              <a:solidFill>
                <a:schemeClr val="dk1"/>
              </a:solidFill>
              <a:latin typeface="Cambria"/>
              <a:ea typeface="Cambria"/>
              <a:cs typeface="Cambria"/>
              <a:sym typeface="Cambria"/>
            </a:endParaRPr>
          </a:p>
          <a:p>
            <a:pPr indent="0" lvl="0" marL="0" rtl="0" algn="l">
              <a:spcBef>
                <a:spcPts val="1000"/>
              </a:spcBef>
              <a:spcAft>
                <a:spcPts val="0"/>
              </a:spcAft>
              <a:buNone/>
            </a:pPr>
            <a:r>
              <a:t/>
            </a:r>
            <a:endParaRPr sz="1200">
              <a:solidFill>
                <a:schemeClr val="dk1"/>
              </a:solidFill>
              <a:latin typeface="Cambria"/>
              <a:ea typeface="Cambria"/>
              <a:cs typeface="Cambria"/>
              <a:sym typeface="Cambria"/>
            </a:endParaRPr>
          </a:p>
          <a:p>
            <a:pPr indent="0" lvl="0" marL="0" rtl="0" algn="l">
              <a:spcBef>
                <a:spcPts val="1000"/>
              </a:spcBef>
              <a:spcAft>
                <a:spcPts val="0"/>
              </a:spcAft>
              <a:buNone/>
            </a:pPr>
            <a:r>
              <a:rPr lang="en" sz="1100">
                <a:solidFill>
                  <a:schemeClr val="dk1"/>
                </a:solidFill>
                <a:latin typeface="Consolas"/>
                <a:ea typeface="Consolas"/>
                <a:cs typeface="Consolas"/>
                <a:sym typeface="Consolas"/>
              </a:rPr>
              <a:t>movie=input(‘enter your favorite movie character :  ’)</a:t>
            </a:r>
            <a:endParaRPr sz="1100">
              <a:solidFill>
                <a:schemeClr val="dk1"/>
              </a:solidFill>
              <a:latin typeface="Consolas"/>
              <a:ea typeface="Consolas"/>
              <a:cs typeface="Consolas"/>
              <a:sym typeface="Consolas"/>
            </a:endParaRPr>
          </a:p>
          <a:p>
            <a:pPr indent="0" lvl="0" marL="0" rtl="0" algn="l">
              <a:spcBef>
                <a:spcPts val="1000"/>
              </a:spcBef>
              <a:spcAft>
                <a:spcPts val="0"/>
              </a:spcAft>
              <a:buNone/>
            </a:pPr>
            <a:r>
              <a:rPr lang="en" sz="1100">
                <a:solidFill>
                  <a:schemeClr val="dk1"/>
                </a:solidFill>
                <a:latin typeface="Consolas"/>
                <a:ea typeface="Consolas"/>
                <a:cs typeface="Consolas"/>
                <a:sym typeface="Consolas"/>
              </a:rPr>
              <a:t>print(movie)</a:t>
            </a:r>
            <a:endParaRPr sz="1100">
              <a:solidFill>
                <a:schemeClr val="dk1"/>
              </a:solidFill>
              <a:latin typeface="Consolas"/>
              <a:ea typeface="Consolas"/>
              <a:cs typeface="Consolas"/>
              <a:sym typeface="Consolas"/>
            </a:endParaRPr>
          </a:p>
          <a:p>
            <a:pPr indent="0" lvl="0" marL="0" rtl="0" algn="l">
              <a:spcBef>
                <a:spcPts val="1000"/>
              </a:spcBef>
              <a:spcAft>
                <a:spcPts val="0"/>
              </a:spcAft>
              <a:buNone/>
            </a:pPr>
            <a:r>
              <a:rPr lang="en" sz="1100">
                <a:solidFill>
                  <a:schemeClr val="accent2"/>
                </a:solidFill>
                <a:highlight>
                  <a:srgbClr val="FFFFFF"/>
                </a:highlight>
                <a:latin typeface="Consolas"/>
                <a:ea typeface="Consolas"/>
                <a:cs typeface="Consolas"/>
                <a:sym typeface="Consolas"/>
              </a:rPr>
              <a:t>enter your favorite movie character: Master Shifu</a:t>
            </a:r>
            <a:endParaRPr sz="1100">
              <a:solidFill>
                <a:schemeClr val="accent2"/>
              </a:solidFill>
              <a:highlight>
                <a:srgbClr val="FFFFFF"/>
              </a:highlight>
              <a:latin typeface="Consolas"/>
              <a:ea typeface="Consolas"/>
              <a:cs typeface="Consolas"/>
              <a:sym typeface="Consolas"/>
            </a:endParaRPr>
          </a:p>
          <a:p>
            <a:pPr indent="0" lvl="0" marL="0" rtl="0" algn="l">
              <a:spcBef>
                <a:spcPts val="1000"/>
              </a:spcBef>
              <a:spcAft>
                <a:spcPts val="0"/>
              </a:spcAft>
              <a:buNone/>
            </a:pPr>
            <a:r>
              <a:rPr lang="en" sz="1100">
                <a:solidFill>
                  <a:schemeClr val="accent2"/>
                </a:solidFill>
                <a:highlight>
                  <a:srgbClr val="FFFFFF"/>
                </a:highlight>
                <a:latin typeface="Consolas"/>
                <a:ea typeface="Consolas"/>
                <a:cs typeface="Consolas"/>
                <a:sym typeface="Consolas"/>
              </a:rPr>
              <a:t>Master Shifu</a:t>
            </a:r>
            <a:endParaRPr sz="1100">
              <a:solidFill>
                <a:schemeClr val="accent2"/>
              </a:solidFill>
              <a:highlight>
                <a:srgbClr val="FFFFFF"/>
              </a:highlight>
              <a:latin typeface="Consolas"/>
              <a:ea typeface="Consolas"/>
              <a:cs typeface="Consolas"/>
              <a:sym typeface="Consolas"/>
            </a:endParaRPr>
          </a:p>
          <a:p>
            <a:pPr indent="0" lvl="0" marL="0" rtl="0" algn="l">
              <a:spcBef>
                <a:spcPts val="1000"/>
              </a:spcBef>
              <a:spcAft>
                <a:spcPts val="0"/>
              </a:spcAft>
              <a:buNone/>
            </a:pPr>
            <a:r>
              <a:t/>
            </a:r>
            <a:endParaRPr sz="1050">
              <a:solidFill>
                <a:schemeClr val="accent2"/>
              </a:solidFill>
              <a:highlight>
                <a:srgbClr val="FFFFFF"/>
              </a:highlight>
              <a:latin typeface="Consolas"/>
              <a:ea typeface="Consolas"/>
              <a:cs typeface="Consolas"/>
              <a:sym typeface="Consolas"/>
            </a:endParaRPr>
          </a:p>
          <a:p>
            <a:pPr indent="0" lvl="0" marL="0" rtl="0" algn="l">
              <a:spcBef>
                <a:spcPts val="1000"/>
              </a:spcBef>
              <a:spcAft>
                <a:spcPts val="0"/>
              </a:spcAft>
              <a:buNone/>
            </a:pPr>
            <a:r>
              <a:rPr lang="en" sz="1200">
                <a:solidFill>
                  <a:schemeClr val="dk1"/>
                </a:solidFill>
                <a:latin typeface="Cambria"/>
                <a:ea typeface="Cambria"/>
                <a:cs typeface="Cambria"/>
                <a:sym typeface="Cambria"/>
              </a:rPr>
              <a:t>In the above example, we are taking input and storing the data into variable </a:t>
            </a:r>
            <a:r>
              <a:rPr lang="en" sz="1100">
                <a:solidFill>
                  <a:schemeClr val="dk1"/>
                </a:solidFill>
                <a:latin typeface="Consolas"/>
                <a:ea typeface="Consolas"/>
                <a:cs typeface="Consolas"/>
                <a:sym typeface="Consolas"/>
              </a:rPr>
              <a:t>a</a:t>
            </a:r>
            <a:r>
              <a:rPr lang="en" sz="1200">
                <a:solidFill>
                  <a:schemeClr val="dk1"/>
                </a:solidFill>
                <a:latin typeface="Cambria"/>
                <a:ea typeface="Cambria"/>
                <a:cs typeface="Cambria"/>
                <a:sym typeface="Cambria"/>
              </a:rPr>
              <a:t> and later printing it out</a:t>
            </a:r>
            <a:endParaRPr sz="1200">
              <a:solidFill>
                <a:schemeClr val="dk1"/>
              </a:solidFill>
              <a:latin typeface="Cambria"/>
              <a:ea typeface="Cambria"/>
              <a:cs typeface="Cambria"/>
              <a:sym typeface="Cambria"/>
            </a:endParaRPr>
          </a:p>
          <a:p>
            <a:pPr indent="0" lvl="0" marL="0" rtl="0" algn="l">
              <a:spcBef>
                <a:spcPts val="900"/>
              </a:spcBef>
              <a:spcAft>
                <a:spcPts val="0"/>
              </a:spcAft>
              <a:buNone/>
            </a:pPr>
            <a:r>
              <a:rPr lang="en" sz="1200">
                <a:solidFill>
                  <a:schemeClr val="dk1"/>
                </a:solidFill>
                <a:latin typeface="Cambria"/>
                <a:ea typeface="Cambria"/>
                <a:cs typeface="Cambria"/>
                <a:sym typeface="Cambria"/>
              </a:rPr>
              <a:t>You can also assign data to variables directly and solve math equations</a:t>
            </a:r>
            <a:endParaRPr sz="1200">
              <a:solidFill>
                <a:schemeClr val="dk1"/>
              </a:solidFill>
              <a:latin typeface="Cambria"/>
              <a:ea typeface="Cambria"/>
              <a:cs typeface="Cambria"/>
              <a:sym typeface="Cambria"/>
            </a:endParaRPr>
          </a:p>
          <a:p>
            <a:pPr indent="0" lvl="0" marL="0" rtl="0" algn="l">
              <a:spcBef>
                <a:spcPts val="900"/>
              </a:spcBef>
              <a:spcAft>
                <a:spcPts val="0"/>
              </a:spcAft>
              <a:buNone/>
            </a:pPr>
            <a:r>
              <a:rPr lang="en" sz="1100">
                <a:solidFill>
                  <a:schemeClr val="dk1"/>
                </a:solidFill>
                <a:latin typeface="Consolas"/>
                <a:ea typeface="Consolas"/>
                <a:cs typeface="Consolas"/>
                <a:sym typeface="Consolas"/>
              </a:rPr>
              <a:t>a </a:t>
            </a:r>
            <a:r>
              <a:rPr lang="en" sz="1100">
                <a:solidFill>
                  <a:srgbClr val="666666"/>
                </a:solidFill>
                <a:latin typeface="Consolas"/>
                <a:ea typeface="Consolas"/>
                <a:cs typeface="Consolas"/>
                <a:sym typeface="Consolas"/>
              </a:rPr>
              <a:t>=</a:t>
            </a:r>
            <a:r>
              <a:rPr lang="en" sz="1100">
                <a:solidFill>
                  <a:schemeClr val="dk1"/>
                </a:solidFill>
                <a:latin typeface="Consolas"/>
                <a:ea typeface="Consolas"/>
                <a:cs typeface="Consolas"/>
                <a:sym typeface="Consolas"/>
              </a:rPr>
              <a:t> </a:t>
            </a:r>
            <a:r>
              <a:rPr lang="en" sz="1100">
                <a:solidFill>
                  <a:srgbClr val="40A070"/>
                </a:solidFill>
                <a:latin typeface="Consolas"/>
                <a:ea typeface="Consolas"/>
                <a:cs typeface="Consolas"/>
                <a:sym typeface="Consolas"/>
              </a:rPr>
              <a:t>10</a:t>
            </a:r>
            <a:br>
              <a:rPr lang="en" sz="1200">
                <a:solidFill>
                  <a:schemeClr val="dk1"/>
                </a:solidFill>
                <a:latin typeface="Cambria"/>
                <a:ea typeface="Cambria"/>
                <a:cs typeface="Cambria"/>
                <a:sym typeface="Cambria"/>
              </a:rPr>
            </a:br>
            <a:r>
              <a:rPr lang="en" sz="1100">
                <a:solidFill>
                  <a:schemeClr val="dk1"/>
                </a:solidFill>
                <a:latin typeface="Consolas"/>
                <a:ea typeface="Consolas"/>
                <a:cs typeface="Consolas"/>
                <a:sym typeface="Consolas"/>
              </a:rPr>
              <a:t>b </a:t>
            </a:r>
            <a:r>
              <a:rPr lang="en" sz="1100">
                <a:solidFill>
                  <a:srgbClr val="666666"/>
                </a:solidFill>
                <a:latin typeface="Consolas"/>
                <a:ea typeface="Consolas"/>
                <a:cs typeface="Consolas"/>
                <a:sym typeface="Consolas"/>
              </a:rPr>
              <a:t>=</a:t>
            </a:r>
            <a:r>
              <a:rPr lang="en" sz="1100">
                <a:solidFill>
                  <a:schemeClr val="dk1"/>
                </a:solidFill>
                <a:latin typeface="Consolas"/>
                <a:ea typeface="Consolas"/>
                <a:cs typeface="Consolas"/>
                <a:sym typeface="Consolas"/>
              </a:rPr>
              <a:t> </a:t>
            </a:r>
            <a:r>
              <a:rPr lang="en" sz="1100">
                <a:solidFill>
                  <a:srgbClr val="40A070"/>
                </a:solidFill>
                <a:latin typeface="Consolas"/>
                <a:ea typeface="Consolas"/>
                <a:cs typeface="Consolas"/>
                <a:sym typeface="Consolas"/>
              </a:rPr>
              <a:t>20</a:t>
            </a:r>
            <a:br>
              <a:rPr lang="en" sz="1200">
                <a:solidFill>
                  <a:schemeClr val="dk1"/>
                </a:solidFill>
                <a:latin typeface="Cambria"/>
                <a:ea typeface="Cambria"/>
                <a:cs typeface="Cambria"/>
                <a:sym typeface="Cambria"/>
              </a:rPr>
            </a:br>
            <a:r>
              <a:rPr lang="en" sz="1100">
                <a:solidFill>
                  <a:schemeClr val="dk1"/>
                </a:solidFill>
                <a:latin typeface="Consolas"/>
                <a:ea typeface="Consolas"/>
                <a:cs typeface="Consolas"/>
                <a:sym typeface="Consolas"/>
              </a:rPr>
              <a:t>c </a:t>
            </a:r>
            <a:r>
              <a:rPr lang="en" sz="1100">
                <a:solidFill>
                  <a:srgbClr val="666666"/>
                </a:solidFill>
                <a:latin typeface="Consolas"/>
                <a:ea typeface="Consolas"/>
                <a:cs typeface="Consolas"/>
                <a:sym typeface="Consolas"/>
              </a:rPr>
              <a:t>=</a:t>
            </a:r>
            <a:r>
              <a:rPr lang="en" sz="1100">
                <a:solidFill>
                  <a:schemeClr val="dk1"/>
                </a:solidFill>
                <a:latin typeface="Consolas"/>
                <a:ea typeface="Consolas"/>
                <a:cs typeface="Consolas"/>
                <a:sym typeface="Consolas"/>
              </a:rPr>
              <a:t> a</a:t>
            </a:r>
            <a:r>
              <a:rPr lang="en" sz="1100">
                <a:solidFill>
                  <a:srgbClr val="666666"/>
                </a:solidFill>
                <a:latin typeface="Consolas"/>
                <a:ea typeface="Consolas"/>
                <a:cs typeface="Consolas"/>
                <a:sym typeface="Consolas"/>
              </a:rPr>
              <a:t>+</a:t>
            </a:r>
            <a:r>
              <a:rPr lang="en" sz="1100">
                <a:solidFill>
                  <a:schemeClr val="dk1"/>
                </a:solidFill>
                <a:latin typeface="Consolas"/>
                <a:ea typeface="Consolas"/>
                <a:cs typeface="Consolas"/>
                <a:sym typeface="Consolas"/>
              </a:rPr>
              <a:t>b</a:t>
            </a:r>
            <a:br>
              <a:rPr lang="en" sz="1200">
                <a:solidFill>
                  <a:schemeClr val="dk1"/>
                </a:solidFill>
                <a:latin typeface="Cambria"/>
                <a:ea typeface="Cambria"/>
                <a:cs typeface="Cambria"/>
                <a:sym typeface="Cambria"/>
              </a:rPr>
            </a:br>
            <a:br>
              <a:rPr lang="en" sz="1200">
                <a:solidFill>
                  <a:schemeClr val="dk1"/>
                </a:solidFill>
                <a:latin typeface="Cambria"/>
                <a:ea typeface="Cambria"/>
                <a:cs typeface="Cambria"/>
                <a:sym typeface="Cambria"/>
              </a:rPr>
            </a:br>
            <a:r>
              <a:rPr lang="en" sz="1100">
                <a:solidFill>
                  <a:schemeClr val="dk1"/>
                </a:solidFill>
                <a:latin typeface="Consolas"/>
                <a:ea typeface="Consolas"/>
                <a:cs typeface="Consolas"/>
                <a:sym typeface="Consolas"/>
              </a:rPr>
              <a:t>print(c)</a:t>
            </a:r>
            <a:endParaRPr sz="1200">
              <a:solidFill>
                <a:schemeClr val="dk1"/>
              </a:solidFill>
              <a:latin typeface="Cambria"/>
              <a:ea typeface="Cambria"/>
              <a:cs typeface="Cambria"/>
              <a:sym typeface="Cambria"/>
            </a:endParaRPr>
          </a:p>
          <a:p>
            <a:pPr indent="0" lvl="0" marL="0" rtl="0" algn="l">
              <a:spcBef>
                <a:spcPts val="1000"/>
              </a:spcBef>
              <a:spcAft>
                <a:spcPts val="0"/>
              </a:spcAft>
              <a:buNone/>
            </a:pPr>
            <a:r>
              <a:rPr lang="en" sz="1100">
                <a:solidFill>
                  <a:schemeClr val="dk1"/>
                </a:solidFill>
                <a:latin typeface="Consolas"/>
                <a:ea typeface="Consolas"/>
                <a:cs typeface="Consolas"/>
                <a:sym typeface="Consolas"/>
              </a:rPr>
              <a:t>30</a:t>
            </a:r>
            <a:endParaRPr sz="1200">
              <a:solidFill>
                <a:schemeClr val="dk1"/>
              </a:solidFill>
              <a:latin typeface="Cambria"/>
              <a:ea typeface="Cambria"/>
              <a:cs typeface="Cambria"/>
              <a:sym typeface="Cambria"/>
            </a:endParaRPr>
          </a:p>
          <a:p>
            <a:pPr indent="0" lvl="0" marL="0" rtl="0" algn="l">
              <a:spcBef>
                <a:spcPts val="1000"/>
              </a:spcBef>
              <a:spcAft>
                <a:spcPts val="900"/>
              </a:spcAft>
              <a:buNone/>
            </a:pPr>
            <a:r>
              <a:rPr b="1" lang="en" sz="1200">
                <a:solidFill>
                  <a:schemeClr val="dk1"/>
                </a:solidFill>
                <a:latin typeface="Cambria"/>
                <a:ea typeface="Cambria"/>
                <a:cs typeface="Cambria"/>
                <a:sym typeface="Cambria"/>
              </a:rPr>
              <a:t>NOTE: We are not writing the variable name in inverted quotes</a:t>
            </a:r>
            <a:r>
              <a:rPr lang="en" sz="1200">
                <a:solidFill>
                  <a:schemeClr val="dk1"/>
                </a:solidFill>
                <a:latin typeface="Cambria"/>
                <a:ea typeface="Cambria"/>
                <a:cs typeface="Cambria"/>
                <a:sym typeface="Cambria"/>
              </a:rPr>
              <a:t> This is because we need to print the value of the data stored in the variable and not the character "a" itself.</a:t>
            </a:r>
            <a:endParaRPr sz="1200">
              <a:solidFill>
                <a:schemeClr val="dk1"/>
              </a:solidFill>
              <a:latin typeface="Cambria"/>
              <a:ea typeface="Cambria"/>
              <a:cs typeface="Cambria"/>
              <a:sym typeface="Cambr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24"/>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136" name="Google Shape;136;p24"/>
          <p:cNvPicPr preferRelativeResize="0"/>
          <p:nvPr/>
        </p:nvPicPr>
        <p:blipFill rotWithShape="1">
          <a:blip r:embed="rId4">
            <a:alphaModFix/>
          </a:blip>
          <a:srcRect b="0" l="0" r="4342" t="6829"/>
          <a:stretch/>
        </p:blipFill>
        <p:spPr>
          <a:xfrm>
            <a:off x="8285250" y="193900"/>
            <a:ext cx="858750" cy="479575"/>
          </a:xfrm>
          <a:prstGeom prst="rect">
            <a:avLst/>
          </a:prstGeom>
          <a:noFill/>
          <a:ln>
            <a:noFill/>
          </a:ln>
        </p:spPr>
      </p:pic>
      <p:sp>
        <p:nvSpPr>
          <p:cNvPr id="137" name="Google Shape;137;p24"/>
          <p:cNvSpPr txBox="1"/>
          <p:nvPr/>
        </p:nvSpPr>
        <p:spPr>
          <a:xfrm>
            <a:off x="61800" y="193900"/>
            <a:ext cx="9082200" cy="4628100"/>
          </a:xfrm>
          <a:prstGeom prst="rect">
            <a:avLst/>
          </a:prstGeom>
          <a:noFill/>
          <a:ln>
            <a:noFill/>
          </a:ln>
        </p:spPr>
        <p:txBody>
          <a:bodyPr anchorCtr="0" anchor="t" bIns="91425" lIns="91425" spcFirstLastPara="1" rIns="91425" wrap="square" tIns="91425">
            <a:spAutoFit/>
          </a:bodyPr>
          <a:lstStyle/>
          <a:p>
            <a:pPr indent="0" lvl="0" marL="0" rtl="0" algn="l">
              <a:spcBef>
                <a:spcPts val="900"/>
              </a:spcBef>
              <a:spcAft>
                <a:spcPts val="0"/>
              </a:spcAft>
              <a:buNone/>
            </a:pPr>
            <a:r>
              <a:rPr b="1" lang="en" sz="1200">
                <a:solidFill>
                  <a:schemeClr val="dk1"/>
                </a:solidFill>
                <a:latin typeface="Cambria"/>
                <a:ea typeface="Cambria"/>
                <a:cs typeface="Cambria"/>
                <a:sym typeface="Cambria"/>
              </a:rPr>
              <a:t>REVISION</a:t>
            </a:r>
            <a:endParaRPr sz="1200">
              <a:solidFill>
                <a:schemeClr val="dk1"/>
              </a:solidFill>
              <a:latin typeface="Cambria"/>
              <a:ea typeface="Cambria"/>
              <a:cs typeface="Cambria"/>
              <a:sym typeface="Cambria"/>
            </a:endParaRPr>
          </a:p>
          <a:p>
            <a:pPr indent="-381000" lvl="0" marL="457200" rtl="0" algn="l">
              <a:spcBef>
                <a:spcPts val="900"/>
              </a:spcBef>
              <a:spcAft>
                <a:spcPts val="0"/>
              </a:spcAft>
              <a:buClr>
                <a:schemeClr val="dk1"/>
              </a:buClr>
              <a:buSzPts val="1200"/>
              <a:buFont typeface="Cambria"/>
              <a:buAutoNum type="arabicPeriod"/>
            </a:pPr>
            <a:r>
              <a:rPr lang="en" sz="1200">
                <a:solidFill>
                  <a:schemeClr val="dk1"/>
                </a:solidFill>
                <a:latin typeface="Cambria"/>
                <a:ea typeface="Cambria"/>
                <a:cs typeface="Cambria"/>
                <a:sym typeface="Cambria"/>
              </a:rPr>
              <a:t>Understanding: python, syntax</a:t>
            </a:r>
            <a:endParaRPr sz="1200">
              <a:solidFill>
                <a:schemeClr val="dk1"/>
              </a:solidFill>
              <a:latin typeface="Cambria"/>
              <a:ea typeface="Cambria"/>
              <a:cs typeface="Cambria"/>
              <a:sym typeface="Cambria"/>
            </a:endParaRPr>
          </a:p>
          <a:p>
            <a:pPr indent="-381000" lvl="0" marL="457200" rtl="0" algn="l">
              <a:spcBef>
                <a:spcPts val="180"/>
              </a:spcBef>
              <a:spcAft>
                <a:spcPts val="0"/>
              </a:spcAft>
              <a:buClr>
                <a:schemeClr val="dk1"/>
              </a:buClr>
              <a:buSzPts val="1200"/>
              <a:buFont typeface="Cambria"/>
              <a:buAutoNum type="arabicPeriod"/>
            </a:pPr>
            <a:r>
              <a:rPr lang="en" sz="1200">
                <a:solidFill>
                  <a:schemeClr val="dk1"/>
                </a:solidFill>
                <a:latin typeface="Cambria"/>
                <a:ea typeface="Cambria"/>
                <a:cs typeface="Cambria"/>
                <a:sym typeface="Cambria"/>
              </a:rPr>
              <a:t>input command</a:t>
            </a:r>
            <a:endParaRPr sz="1200">
              <a:solidFill>
                <a:schemeClr val="dk1"/>
              </a:solidFill>
              <a:latin typeface="Cambria"/>
              <a:ea typeface="Cambria"/>
              <a:cs typeface="Cambria"/>
              <a:sym typeface="Cambria"/>
            </a:endParaRPr>
          </a:p>
          <a:p>
            <a:pPr indent="-381000" lvl="0" marL="457200" rtl="0" algn="l">
              <a:spcBef>
                <a:spcPts val="180"/>
              </a:spcBef>
              <a:spcAft>
                <a:spcPts val="0"/>
              </a:spcAft>
              <a:buClr>
                <a:schemeClr val="dk1"/>
              </a:buClr>
              <a:buSzPts val="1200"/>
              <a:buFont typeface="Cambria"/>
              <a:buAutoNum type="arabicPeriod"/>
            </a:pPr>
            <a:r>
              <a:rPr lang="en" sz="1200">
                <a:solidFill>
                  <a:schemeClr val="dk1"/>
                </a:solidFill>
                <a:latin typeface="Cambria"/>
                <a:ea typeface="Cambria"/>
                <a:cs typeface="Cambria"/>
                <a:sym typeface="Cambria"/>
              </a:rPr>
              <a:t>print command</a:t>
            </a:r>
            <a:endParaRPr sz="1200">
              <a:solidFill>
                <a:schemeClr val="dk1"/>
              </a:solidFill>
              <a:latin typeface="Cambria"/>
              <a:ea typeface="Cambria"/>
              <a:cs typeface="Cambria"/>
              <a:sym typeface="Cambria"/>
            </a:endParaRPr>
          </a:p>
          <a:p>
            <a:pPr indent="-381000" lvl="0" marL="457200" rtl="0" algn="l">
              <a:spcBef>
                <a:spcPts val="180"/>
              </a:spcBef>
              <a:spcAft>
                <a:spcPts val="0"/>
              </a:spcAft>
              <a:buClr>
                <a:schemeClr val="dk1"/>
              </a:buClr>
              <a:buSzPts val="1200"/>
              <a:buFont typeface="Cambria"/>
              <a:buAutoNum type="arabicPeriod"/>
            </a:pPr>
            <a:r>
              <a:rPr lang="en" sz="1200">
                <a:solidFill>
                  <a:schemeClr val="dk1"/>
                </a:solidFill>
                <a:latin typeface="Cambria"/>
                <a:ea typeface="Cambria"/>
                <a:cs typeface="Cambria"/>
                <a:sym typeface="Cambria"/>
              </a:rPr>
              <a:t>Variable and its rules</a:t>
            </a:r>
            <a:endParaRPr sz="1200">
              <a:solidFill>
                <a:schemeClr val="dk1"/>
              </a:solidFill>
              <a:latin typeface="Cambria"/>
              <a:ea typeface="Cambria"/>
              <a:cs typeface="Cambria"/>
              <a:sym typeface="Cambria"/>
            </a:endParaRPr>
          </a:p>
          <a:p>
            <a:pPr indent="0" lvl="0" marL="0" rtl="0" algn="l">
              <a:spcBef>
                <a:spcPts val="180"/>
              </a:spcBef>
              <a:spcAft>
                <a:spcPts val="0"/>
              </a:spcAft>
              <a:buNone/>
            </a:pPr>
            <a:r>
              <a:t/>
            </a:r>
            <a:endParaRPr sz="1200">
              <a:solidFill>
                <a:schemeClr val="dk1"/>
              </a:solidFill>
              <a:latin typeface="Cambria"/>
              <a:ea typeface="Cambria"/>
              <a:cs typeface="Cambria"/>
              <a:sym typeface="Cambria"/>
            </a:endParaRPr>
          </a:p>
          <a:p>
            <a:pPr indent="0" lvl="0" marL="0" rtl="0" algn="l">
              <a:spcBef>
                <a:spcPts val="1000"/>
              </a:spcBef>
              <a:spcAft>
                <a:spcPts val="0"/>
              </a:spcAft>
              <a:buNone/>
            </a:pPr>
            <a:r>
              <a:rPr b="1" lang="en" sz="1200">
                <a:solidFill>
                  <a:schemeClr val="dk1"/>
                </a:solidFill>
                <a:latin typeface="Cambria"/>
                <a:ea typeface="Cambria"/>
                <a:cs typeface="Cambria"/>
                <a:sym typeface="Cambria"/>
              </a:rPr>
              <a:t>HOMEWORK</a:t>
            </a:r>
            <a:endParaRPr sz="1200">
              <a:solidFill>
                <a:schemeClr val="dk1"/>
              </a:solidFill>
              <a:latin typeface="Cambria"/>
              <a:ea typeface="Cambria"/>
              <a:cs typeface="Cambria"/>
              <a:sym typeface="Cambria"/>
            </a:endParaRPr>
          </a:p>
          <a:p>
            <a:pPr indent="-381000" lvl="0" marL="457200" rtl="0" algn="l">
              <a:spcBef>
                <a:spcPts val="900"/>
              </a:spcBef>
              <a:spcAft>
                <a:spcPts val="0"/>
              </a:spcAft>
              <a:buClr>
                <a:schemeClr val="dk1"/>
              </a:buClr>
              <a:buSzPts val="1200"/>
              <a:buFont typeface="Cambria"/>
              <a:buAutoNum type="arabicPeriod"/>
            </a:pPr>
            <a:r>
              <a:rPr lang="en" sz="1200">
                <a:solidFill>
                  <a:schemeClr val="dk1"/>
                </a:solidFill>
                <a:latin typeface="Cambria"/>
                <a:ea typeface="Cambria"/>
                <a:cs typeface="Cambria"/>
                <a:sym typeface="Cambria"/>
              </a:rPr>
              <a:t>Take input from users like name, age, fruit, etc., and print the information</a:t>
            </a:r>
            <a:endParaRPr sz="1200">
              <a:solidFill>
                <a:schemeClr val="dk1"/>
              </a:solidFill>
              <a:latin typeface="Cambria"/>
              <a:ea typeface="Cambria"/>
              <a:cs typeface="Cambria"/>
              <a:sym typeface="Cambria"/>
            </a:endParaRPr>
          </a:p>
          <a:p>
            <a:pPr indent="-381000" lvl="0" marL="457200" rtl="0" algn="l">
              <a:spcBef>
                <a:spcPts val="180"/>
              </a:spcBef>
              <a:spcAft>
                <a:spcPts val="0"/>
              </a:spcAft>
              <a:buClr>
                <a:schemeClr val="dk1"/>
              </a:buClr>
              <a:buSzPts val="1200"/>
              <a:buFont typeface="Cambria"/>
              <a:buAutoNum type="arabicPeriod"/>
            </a:pPr>
            <a:r>
              <a:rPr lang="en" sz="1200">
                <a:solidFill>
                  <a:schemeClr val="dk1"/>
                </a:solidFill>
                <a:latin typeface="Cambria"/>
                <a:ea typeface="Cambria"/>
                <a:cs typeface="Cambria"/>
                <a:sym typeface="Cambria"/>
              </a:rPr>
              <a:t>Try to make a simple calculator to take 2 numbers as input and do the multiplication, division, and subtraction of the numbers</a:t>
            </a:r>
            <a:endParaRPr sz="1200">
              <a:solidFill>
                <a:schemeClr val="dk1"/>
              </a:solidFill>
              <a:latin typeface="Cambria"/>
              <a:ea typeface="Cambria"/>
              <a:cs typeface="Cambria"/>
              <a:sym typeface="Cambria"/>
            </a:endParaRPr>
          </a:p>
          <a:p>
            <a:pPr indent="-381000" lvl="0" marL="457200" rtl="0" algn="l">
              <a:spcBef>
                <a:spcPts val="0"/>
              </a:spcBef>
              <a:spcAft>
                <a:spcPts val="0"/>
              </a:spcAft>
              <a:buClr>
                <a:schemeClr val="dk1"/>
              </a:buClr>
              <a:buSzPts val="1200"/>
              <a:buFont typeface="Cambria"/>
              <a:buAutoNum type="arabicPeriod"/>
            </a:pPr>
            <a:r>
              <a:rPr lang="en" sz="1200">
                <a:solidFill>
                  <a:schemeClr val="dk1"/>
                </a:solidFill>
                <a:latin typeface="Cambria"/>
                <a:ea typeface="Cambria"/>
                <a:cs typeface="Cambria"/>
                <a:sym typeface="Cambria"/>
              </a:rPr>
              <a:t>Ask 3 people to enter their name and age. Display the details collected neatly using the print statement.</a:t>
            </a:r>
            <a:endParaRPr sz="1200">
              <a:solidFill>
                <a:schemeClr val="dk1"/>
              </a:solidFill>
              <a:latin typeface="Cambria"/>
              <a:ea typeface="Cambria"/>
              <a:cs typeface="Cambria"/>
              <a:sym typeface="Cambria"/>
            </a:endParaRPr>
          </a:p>
          <a:p>
            <a:pPr indent="0" lvl="0" marL="0" rtl="0" algn="l">
              <a:spcBef>
                <a:spcPts val="1000"/>
              </a:spcBef>
              <a:spcAft>
                <a:spcPts val="0"/>
              </a:spcAft>
              <a:buNone/>
            </a:pPr>
            <a:r>
              <a:rPr lang="en" sz="1200">
                <a:solidFill>
                  <a:schemeClr val="dk1"/>
                </a:solidFill>
                <a:latin typeface="Cambria"/>
                <a:ea typeface="Cambria"/>
                <a:cs typeface="Cambria"/>
                <a:sym typeface="Cambria"/>
              </a:rPr>
              <a:t>Example output.</a:t>
            </a:r>
            <a:endParaRPr sz="1200">
              <a:solidFill>
                <a:schemeClr val="dk1"/>
              </a:solidFill>
              <a:latin typeface="Cambria"/>
              <a:ea typeface="Cambria"/>
              <a:cs typeface="Cambria"/>
              <a:sym typeface="Cambria"/>
            </a:endParaRPr>
          </a:p>
          <a:p>
            <a:pPr indent="0" lvl="0" marL="0" rtl="0" algn="l">
              <a:spcBef>
                <a:spcPts val="900"/>
              </a:spcBef>
              <a:spcAft>
                <a:spcPts val="1000"/>
              </a:spcAft>
              <a:buNone/>
            </a:pPr>
            <a:r>
              <a:rPr lang="en" sz="1100">
                <a:solidFill>
                  <a:schemeClr val="dk1"/>
                </a:solidFill>
                <a:latin typeface="Consolas"/>
                <a:ea typeface="Consolas"/>
                <a:cs typeface="Consolas"/>
                <a:sym typeface="Consolas"/>
              </a:rPr>
              <a:t>    Enter your name: Rejin</a:t>
            </a:r>
            <a:br>
              <a:rPr lang="en" sz="1200">
                <a:solidFill>
                  <a:schemeClr val="dk1"/>
                </a:solidFill>
                <a:latin typeface="Cambria"/>
                <a:ea typeface="Cambria"/>
                <a:cs typeface="Cambria"/>
                <a:sym typeface="Cambria"/>
              </a:rPr>
            </a:br>
            <a:r>
              <a:rPr lang="en" sz="1100">
                <a:solidFill>
                  <a:schemeClr val="dk1"/>
                </a:solidFill>
                <a:latin typeface="Consolas"/>
                <a:ea typeface="Consolas"/>
                <a:cs typeface="Consolas"/>
                <a:sym typeface="Consolas"/>
              </a:rPr>
              <a:t>    Enter your Age: 25</a:t>
            </a:r>
            <a:br>
              <a:rPr lang="en" sz="1200">
                <a:solidFill>
                  <a:schemeClr val="dk1"/>
                </a:solidFill>
                <a:latin typeface="Cambria"/>
                <a:ea typeface="Cambria"/>
                <a:cs typeface="Cambria"/>
                <a:sym typeface="Cambria"/>
              </a:rPr>
            </a:br>
            <a:r>
              <a:rPr lang="en" sz="1100">
                <a:solidFill>
                  <a:schemeClr val="dk1"/>
                </a:solidFill>
                <a:latin typeface="Consolas"/>
                <a:ea typeface="Consolas"/>
                <a:cs typeface="Consolas"/>
                <a:sym typeface="Consolas"/>
              </a:rPr>
              <a:t>    Enter your name: Vinay</a:t>
            </a:r>
            <a:br>
              <a:rPr lang="en" sz="1200">
                <a:solidFill>
                  <a:schemeClr val="dk1"/>
                </a:solidFill>
                <a:latin typeface="Cambria"/>
                <a:ea typeface="Cambria"/>
                <a:cs typeface="Cambria"/>
                <a:sym typeface="Cambria"/>
              </a:rPr>
            </a:br>
            <a:r>
              <a:rPr lang="en" sz="1100">
                <a:solidFill>
                  <a:schemeClr val="dk1"/>
                </a:solidFill>
                <a:latin typeface="Consolas"/>
                <a:ea typeface="Consolas"/>
                <a:cs typeface="Consolas"/>
                <a:sym typeface="Consolas"/>
              </a:rPr>
              <a:t>    Enter your Age: 25</a:t>
            </a:r>
            <a:br>
              <a:rPr lang="en" sz="1200">
                <a:solidFill>
                  <a:schemeClr val="dk1"/>
                </a:solidFill>
                <a:latin typeface="Cambria"/>
                <a:ea typeface="Cambria"/>
                <a:cs typeface="Cambria"/>
                <a:sym typeface="Cambria"/>
              </a:rPr>
            </a:br>
            <a:r>
              <a:rPr lang="en" sz="1100">
                <a:solidFill>
                  <a:schemeClr val="dk1"/>
                </a:solidFill>
                <a:latin typeface="Consolas"/>
                <a:ea typeface="Consolas"/>
                <a:cs typeface="Consolas"/>
                <a:sym typeface="Consolas"/>
              </a:rPr>
              <a:t>    Enter your name: Amey</a:t>
            </a:r>
            <a:br>
              <a:rPr lang="en" sz="1200">
                <a:solidFill>
                  <a:schemeClr val="dk1"/>
                </a:solidFill>
                <a:latin typeface="Cambria"/>
                <a:ea typeface="Cambria"/>
                <a:cs typeface="Cambria"/>
                <a:sym typeface="Cambria"/>
              </a:rPr>
            </a:br>
            <a:r>
              <a:rPr lang="en" sz="1100">
                <a:solidFill>
                  <a:schemeClr val="dk1"/>
                </a:solidFill>
                <a:latin typeface="Consolas"/>
                <a:ea typeface="Consolas"/>
                <a:cs typeface="Consolas"/>
                <a:sym typeface="Consolas"/>
              </a:rPr>
              <a:t>    Enter your Age: 26</a:t>
            </a:r>
            <a:br>
              <a:rPr lang="en" sz="1200">
                <a:solidFill>
                  <a:schemeClr val="dk1"/>
                </a:solidFill>
                <a:latin typeface="Cambria"/>
                <a:ea typeface="Cambria"/>
                <a:cs typeface="Cambria"/>
                <a:sym typeface="Cambria"/>
              </a:rPr>
            </a:br>
            <a:r>
              <a:rPr lang="en" sz="1100">
                <a:solidFill>
                  <a:schemeClr val="dk1"/>
                </a:solidFill>
                <a:latin typeface="Consolas"/>
                <a:ea typeface="Consolas"/>
                <a:cs typeface="Consolas"/>
                <a:sym typeface="Consolas"/>
              </a:rPr>
              <a:t>    </a:t>
            </a:r>
            <a:br>
              <a:rPr lang="en" sz="1200">
                <a:solidFill>
                  <a:schemeClr val="dk1"/>
                </a:solidFill>
                <a:latin typeface="Cambria"/>
                <a:ea typeface="Cambria"/>
                <a:cs typeface="Cambria"/>
                <a:sym typeface="Cambria"/>
              </a:rPr>
            </a:br>
            <a:r>
              <a:rPr lang="en" sz="1100">
                <a:solidFill>
                  <a:schemeClr val="dk1"/>
                </a:solidFill>
                <a:latin typeface="Consolas"/>
                <a:ea typeface="Consolas"/>
                <a:cs typeface="Consolas"/>
                <a:sym typeface="Consolas"/>
              </a:rPr>
              <a:t>    Hello Rejin. Your Age is 25</a:t>
            </a:r>
            <a:br>
              <a:rPr lang="en" sz="1200">
                <a:solidFill>
                  <a:schemeClr val="dk1"/>
                </a:solidFill>
                <a:latin typeface="Cambria"/>
                <a:ea typeface="Cambria"/>
                <a:cs typeface="Cambria"/>
                <a:sym typeface="Cambria"/>
              </a:rPr>
            </a:br>
            <a:r>
              <a:rPr lang="en" sz="1100">
                <a:solidFill>
                  <a:schemeClr val="dk1"/>
                </a:solidFill>
                <a:latin typeface="Consolas"/>
                <a:ea typeface="Consolas"/>
                <a:cs typeface="Consolas"/>
                <a:sym typeface="Consolas"/>
              </a:rPr>
              <a:t>    Hello Vinay. Your Age is 25</a:t>
            </a:r>
            <a:br>
              <a:rPr lang="en" sz="1200">
                <a:solidFill>
                  <a:schemeClr val="dk1"/>
                </a:solidFill>
                <a:latin typeface="Cambria"/>
                <a:ea typeface="Cambria"/>
                <a:cs typeface="Cambria"/>
                <a:sym typeface="Cambria"/>
              </a:rPr>
            </a:br>
            <a:r>
              <a:rPr lang="en" sz="1100">
                <a:solidFill>
                  <a:schemeClr val="dk1"/>
                </a:solidFill>
                <a:latin typeface="Consolas"/>
                <a:ea typeface="Consolas"/>
                <a:cs typeface="Consolas"/>
                <a:sym typeface="Consolas"/>
              </a:rPr>
              <a:t>    Hello Amey. Your Age is 26</a:t>
            </a:r>
            <a:endParaRPr sz="1200">
              <a:solidFill>
                <a:schemeClr val="dk1"/>
              </a:solidFill>
              <a:latin typeface="Cambria"/>
              <a:ea typeface="Cambria"/>
              <a:cs typeface="Cambria"/>
              <a:sym typeface="Cambr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25"/>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143" name="Google Shape;143;p25"/>
          <p:cNvPicPr preferRelativeResize="0"/>
          <p:nvPr/>
        </p:nvPicPr>
        <p:blipFill rotWithShape="1">
          <a:blip r:embed="rId4">
            <a:alphaModFix/>
          </a:blip>
          <a:srcRect b="0" l="0" r="4342" t="6829"/>
          <a:stretch/>
        </p:blipFill>
        <p:spPr>
          <a:xfrm>
            <a:off x="8285250" y="193900"/>
            <a:ext cx="858750" cy="479575"/>
          </a:xfrm>
          <a:prstGeom prst="rect">
            <a:avLst/>
          </a:prstGeom>
          <a:noFill/>
          <a:ln>
            <a:noFill/>
          </a:ln>
        </p:spPr>
      </p:pic>
      <p:sp>
        <p:nvSpPr>
          <p:cNvPr id="144" name="Google Shape;144;p25"/>
          <p:cNvSpPr txBox="1"/>
          <p:nvPr/>
        </p:nvSpPr>
        <p:spPr>
          <a:xfrm>
            <a:off x="210125" y="566425"/>
            <a:ext cx="3000000" cy="33528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900"/>
              </a:spcBef>
              <a:spcAft>
                <a:spcPts val="0"/>
              </a:spcAft>
              <a:buNone/>
            </a:pPr>
            <a:r>
              <a:rPr b="1" lang="en" sz="1200">
                <a:solidFill>
                  <a:schemeClr val="dk1"/>
                </a:solidFill>
                <a:latin typeface="Cambria"/>
                <a:ea typeface="Cambria"/>
                <a:cs typeface="Cambria"/>
                <a:sym typeface="Cambria"/>
              </a:rPr>
              <a:t>HOMEWORK SOLUTION</a:t>
            </a:r>
            <a:endParaRPr sz="1200">
              <a:solidFill>
                <a:schemeClr val="dk1"/>
              </a:solidFill>
              <a:latin typeface="Cambria"/>
              <a:ea typeface="Cambria"/>
              <a:cs typeface="Cambria"/>
              <a:sym typeface="Cambria"/>
            </a:endParaRPr>
          </a:p>
          <a:p>
            <a:pPr indent="0" lvl="0" marL="0" rtl="0" algn="l">
              <a:spcBef>
                <a:spcPts val="900"/>
              </a:spcBef>
              <a:spcAft>
                <a:spcPts val="0"/>
              </a:spcAft>
              <a:buNone/>
            </a:pPr>
            <a:r>
              <a:rPr i="1" lang="en" sz="1100">
                <a:solidFill>
                  <a:srgbClr val="60A0B0"/>
                </a:solidFill>
                <a:latin typeface="Consolas"/>
                <a:ea typeface="Consolas"/>
                <a:cs typeface="Consolas"/>
                <a:sym typeface="Consolas"/>
              </a:rPr>
              <a:t>#TASK 1</a:t>
            </a:r>
            <a:br>
              <a:rPr lang="en" sz="1200">
                <a:solidFill>
                  <a:schemeClr val="dk1"/>
                </a:solidFill>
                <a:latin typeface="Cambria"/>
                <a:ea typeface="Cambria"/>
                <a:cs typeface="Cambria"/>
                <a:sym typeface="Cambria"/>
              </a:rPr>
            </a:br>
            <a:br>
              <a:rPr lang="en" sz="1200">
                <a:solidFill>
                  <a:schemeClr val="dk1"/>
                </a:solidFill>
                <a:latin typeface="Cambria"/>
                <a:ea typeface="Cambria"/>
                <a:cs typeface="Cambria"/>
                <a:sym typeface="Cambria"/>
              </a:rPr>
            </a:br>
            <a:r>
              <a:rPr lang="en" sz="1100">
                <a:solidFill>
                  <a:schemeClr val="dk1"/>
                </a:solidFill>
                <a:latin typeface="Consolas"/>
                <a:ea typeface="Consolas"/>
                <a:cs typeface="Consolas"/>
                <a:sym typeface="Consolas"/>
              </a:rPr>
              <a:t>name </a:t>
            </a:r>
            <a:r>
              <a:rPr lang="en" sz="1100">
                <a:solidFill>
                  <a:srgbClr val="666666"/>
                </a:solidFill>
                <a:latin typeface="Consolas"/>
                <a:ea typeface="Consolas"/>
                <a:cs typeface="Consolas"/>
                <a:sym typeface="Consolas"/>
              </a:rPr>
              <a:t>=</a:t>
            </a:r>
            <a:r>
              <a:rPr lang="en" sz="1100">
                <a:solidFill>
                  <a:schemeClr val="dk1"/>
                </a:solidFill>
                <a:latin typeface="Consolas"/>
                <a:ea typeface="Consolas"/>
                <a:cs typeface="Consolas"/>
                <a:sym typeface="Consolas"/>
              </a:rPr>
              <a:t>input(</a:t>
            </a:r>
            <a:r>
              <a:rPr lang="en" sz="1100">
                <a:solidFill>
                  <a:srgbClr val="4070A0"/>
                </a:solidFill>
                <a:latin typeface="Consolas"/>
                <a:ea typeface="Consolas"/>
                <a:cs typeface="Consolas"/>
                <a:sym typeface="Consolas"/>
              </a:rPr>
              <a:t>"Enter your name :  "</a:t>
            </a:r>
            <a:r>
              <a:rPr lang="en" sz="1100">
                <a:solidFill>
                  <a:schemeClr val="dk1"/>
                </a:solidFill>
                <a:latin typeface="Consolas"/>
                <a:ea typeface="Consolas"/>
                <a:cs typeface="Consolas"/>
                <a:sym typeface="Consolas"/>
              </a:rPr>
              <a:t>)</a:t>
            </a:r>
            <a:br>
              <a:rPr lang="en" sz="1200">
                <a:solidFill>
                  <a:schemeClr val="dk1"/>
                </a:solidFill>
                <a:latin typeface="Cambria"/>
                <a:ea typeface="Cambria"/>
                <a:cs typeface="Cambria"/>
                <a:sym typeface="Cambria"/>
              </a:rPr>
            </a:br>
            <a:r>
              <a:rPr lang="en" sz="1100">
                <a:solidFill>
                  <a:schemeClr val="dk1"/>
                </a:solidFill>
                <a:latin typeface="Consolas"/>
                <a:ea typeface="Consolas"/>
                <a:cs typeface="Consolas"/>
                <a:sym typeface="Consolas"/>
              </a:rPr>
              <a:t>age </a:t>
            </a:r>
            <a:r>
              <a:rPr lang="en" sz="1100">
                <a:solidFill>
                  <a:srgbClr val="666666"/>
                </a:solidFill>
                <a:latin typeface="Consolas"/>
                <a:ea typeface="Consolas"/>
                <a:cs typeface="Consolas"/>
                <a:sym typeface="Consolas"/>
              </a:rPr>
              <a:t>=</a:t>
            </a:r>
            <a:r>
              <a:rPr lang="en" sz="1100">
                <a:solidFill>
                  <a:schemeClr val="dk1"/>
                </a:solidFill>
                <a:latin typeface="Consolas"/>
                <a:ea typeface="Consolas"/>
                <a:cs typeface="Consolas"/>
                <a:sym typeface="Consolas"/>
              </a:rPr>
              <a:t> input(</a:t>
            </a:r>
            <a:r>
              <a:rPr lang="en" sz="1100">
                <a:solidFill>
                  <a:srgbClr val="4070A0"/>
                </a:solidFill>
                <a:latin typeface="Consolas"/>
                <a:ea typeface="Consolas"/>
                <a:cs typeface="Consolas"/>
                <a:sym typeface="Consolas"/>
              </a:rPr>
              <a:t>"Enter your age :  "</a:t>
            </a:r>
            <a:r>
              <a:rPr lang="en" sz="1100">
                <a:solidFill>
                  <a:schemeClr val="dk1"/>
                </a:solidFill>
                <a:latin typeface="Consolas"/>
                <a:ea typeface="Consolas"/>
                <a:cs typeface="Consolas"/>
                <a:sym typeface="Consolas"/>
              </a:rPr>
              <a:t>)</a:t>
            </a:r>
            <a:br>
              <a:rPr lang="en" sz="1200">
                <a:solidFill>
                  <a:schemeClr val="dk1"/>
                </a:solidFill>
                <a:latin typeface="Cambria"/>
                <a:ea typeface="Cambria"/>
                <a:cs typeface="Cambria"/>
                <a:sym typeface="Cambria"/>
              </a:rPr>
            </a:br>
            <a:r>
              <a:rPr lang="en" sz="1100">
                <a:solidFill>
                  <a:schemeClr val="dk1"/>
                </a:solidFill>
                <a:latin typeface="Consolas"/>
                <a:ea typeface="Consolas"/>
                <a:cs typeface="Consolas"/>
                <a:sym typeface="Consolas"/>
              </a:rPr>
              <a:t>fruit </a:t>
            </a:r>
            <a:r>
              <a:rPr lang="en" sz="1100">
                <a:solidFill>
                  <a:srgbClr val="666666"/>
                </a:solidFill>
                <a:latin typeface="Consolas"/>
                <a:ea typeface="Consolas"/>
                <a:cs typeface="Consolas"/>
                <a:sym typeface="Consolas"/>
              </a:rPr>
              <a:t>=</a:t>
            </a:r>
            <a:r>
              <a:rPr lang="en" sz="1100">
                <a:solidFill>
                  <a:schemeClr val="dk1"/>
                </a:solidFill>
                <a:latin typeface="Consolas"/>
                <a:ea typeface="Consolas"/>
                <a:cs typeface="Consolas"/>
                <a:sym typeface="Consolas"/>
              </a:rPr>
              <a:t> input(</a:t>
            </a:r>
            <a:r>
              <a:rPr lang="en" sz="1100">
                <a:solidFill>
                  <a:srgbClr val="4070A0"/>
                </a:solidFill>
                <a:latin typeface="Consolas"/>
                <a:ea typeface="Consolas"/>
                <a:cs typeface="Consolas"/>
                <a:sym typeface="Consolas"/>
              </a:rPr>
              <a:t>"Enter your favorites' fruit: "</a:t>
            </a:r>
            <a:r>
              <a:rPr lang="en" sz="1100">
                <a:solidFill>
                  <a:schemeClr val="dk1"/>
                </a:solidFill>
                <a:latin typeface="Consolas"/>
                <a:ea typeface="Consolas"/>
                <a:cs typeface="Consolas"/>
                <a:sym typeface="Consolas"/>
              </a:rPr>
              <a:t>)</a:t>
            </a:r>
            <a:br>
              <a:rPr lang="en" sz="1200">
                <a:solidFill>
                  <a:schemeClr val="dk1"/>
                </a:solidFill>
                <a:latin typeface="Cambria"/>
                <a:ea typeface="Cambria"/>
                <a:cs typeface="Cambria"/>
                <a:sym typeface="Cambria"/>
              </a:rPr>
            </a:br>
            <a:br>
              <a:rPr lang="en" sz="1200">
                <a:solidFill>
                  <a:schemeClr val="dk1"/>
                </a:solidFill>
                <a:latin typeface="Cambria"/>
                <a:ea typeface="Cambria"/>
                <a:cs typeface="Cambria"/>
                <a:sym typeface="Cambria"/>
              </a:rPr>
            </a:br>
            <a:r>
              <a:rPr lang="en" sz="1100">
                <a:solidFill>
                  <a:schemeClr val="dk1"/>
                </a:solidFill>
                <a:latin typeface="Consolas"/>
                <a:ea typeface="Consolas"/>
                <a:cs typeface="Consolas"/>
                <a:sym typeface="Consolas"/>
              </a:rPr>
              <a:t>print(name)</a:t>
            </a:r>
            <a:br>
              <a:rPr lang="en" sz="1200">
                <a:solidFill>
                  <a:schemeClr val="dk1"/>
                </a:solidFill>
                <a:latin typeface="Cambria"/>
                <a:ea typeface="Cambria"/>
                <a:cs typeface="Cambria"/>
                <a:sym typeface="Cambria"/>
              </a:rPr>
            </a:br>
            <a:r>
              <a:rPr lang="en" sz="1100">
                <a:solidFill>
                  <a:schemeClr val="dk1"/>
                </a:solidFill>
                <a:latin typeface="Consolas"/>
                <a:ea typeface="Consolas"/>
                <a:cs typeface="Consolas"/>
                <a:sym typeface="Consolas"/>
              </a:rPr>
              <a:t>print(age)</a:t>
            </a:r>
            <a:br>
              <a:rPr lang="en" sz="1200">
                <a:solidFill>
                  <a:schemeClr val="dk1"/>
                </a:solidFill>
                <a:latin typeface="Cambria"/>
                <a:ea typeface="Cambria"/>
                <a:cs typeface="Cambria"/>
                <a:sym typeface="Cambria"/>
              </a:rPr>
            </a:br>
            <a:r>
              <a:rPr lang="en" sz="1100">
                <a:solidFill>
                  <a:schemeClr val="dk1"/>
                </a:solidFill>
                <a:latin typeface="Consolas"/>
                <a:ea typeface="Consolas"/>
                <a:cs typeface="Consolas"/>
                <a:sym typeface="Consolas"/>
              </a:rPr>
              <a:t>print(fruit)</a:t>
            </a:r>
            <a:endParaRPr sz="1200">
              <a:solidFill>
                <a:schemeClr val="dk1"/>
              </a:solidFill>
              <a:latin typeface="Cambria"/>
              <a:ea typeface="Cambria"/>
              <a:cs typeface="Cambria"/>
              <a:sym typeface="Cambria"/>
            </a:endParaRPr>
          </a:p>
          <a:p>
            <a:pPr indent="0" lvl="0" marL="0" rtl="0" algn="l">
              <a:spcBef>
                <a:spcPts val="1000"/>
              </a:spcBef>
              <a:spcAft>
                <a:spcPts val="1000"/>
              </a:spcAft>
              <a:buNone/>
            </a:pPr>
            <a:r>
              <a:rPr lang="en" sz="1100">
                <a:solidFill>
                  <a:schemeClr val="dk1"/>
                </a:solidFill>
                <a:latin typeface="Consolas"/>
                <a:ea typeface="Consolas"/>
                <a:cs typeface="Consolas"/>
                <a:sym typeface="Consolas"/>
              </a:rPr>
              <a:t>Enter your name:  omotec</a:t>
            </a:r>
            <a:br>
              <a:rPr lang="en" sz="1200">
                <a:solidFill>
                  <a:schemeClr val="dk1"/>
                </a:solidFill>
                <a:latin typeface="Cambria"/>
                <a:ea typeface="Cambria"/>
                <a:cs typeface="Cambria"/>
                <a:sym typeface="Cambria"/>
              </a:rPr>
            </a:br>
            <a:r>
              <a:rPr lang="en" sz="1100">
                <a:solidFill>
                  <a:schemeClr val="dk1"/>
                </a:solidFill>
                <a:latin typeface="Consolas"/>
                <a:ea typeface="Consolas"/>
                <a:cs typeface="Consolas"/>
                <a:sym typeface="Consolas"/>
              </a:rPr>
              <a:t>Enter your age:  5</a:t>
            </a:r>
            <a:br>
              <a:rPr lang="en" sz="1200">
                <a:solidFill>
                  <a:schemeClr val="dk1"/>
                </a:solidFill>
                <a:latin typeface="Cambria"/>
                <a:ea typeface="Cambria"/>
                <a:cs typeface="Cambria"/>
                <a:sym typeface="Cambria"/>
              </a:rPr>
            </a:br>
            <a:r>
              <a:rPr lang="en" sz="1100">
                <a:solidFill>
                  <a:schemeClr val="dk1"/>
                </a:solidFill>
                <a:latin typeface="Consolas"/>
                <a:ea typeface="Consolas"/>
                <a:cs typeface="Consolas"/>
                <a:sym typeface="Consolas"/>
              </a:rPr>
              <a:t>Enter your favorite fruit: robotics</a:t>
            </a:r>
            <a:br>
              <a:rPr lang="en" sz="1200">
                <a:solidFill>
                  <a:schemeClr val="dk1"/>
                </a:solidFill>
                <a:latin typeface="Cambria"/>
                <a:ea typeface="Cambria"/>
                <a:cs typeface="Cambria"/>
                <a:sym typeface="Cambria"/>
              </a:rPr>
            </a:br>
            <a:r>
              <a:rPr lang="en" sz="1100">
                <a:solidFill>
                  <a:schemeClr val="dk1"/>
                </a:solidFill>
                <a:latin typeface="Consolas"/>
                <a:ea typeface="Consolas"/>
                <a:cs typeface="Consolas"/>
                <a:sym typeface="Consolas"/>
              </a:rPr>
              <a:t>omotec</a:t>
            </a:r>
            <a:br>
              <a:rPr lang="en" sz="1200">
                <a:solidFill>
                  <a:schemeClr val="dk1"/>
                </a:solidFill>
                <a:latin typeface="Cambria"/>
                <a:ea typeface="Cambria"/>
                <a:cs typeface="Cambria"/>
                <a:sym typeface="Cambria"/>
              </a:rPr>
            </a:br>
            <a:r>
              <a:rPr lang="en" sz="1100">
                <a:solidFill>
                  <a:schemeClr val="dk1"/>
                </a:solidFill>
                <a:latin typeface="Consolas"/>
                <a:ea typeface="Consolas"/>
                <a:cs typeface="Consolas"/>
                <a:sym typeface="Consolas"/>
              </a:rPr>
              <a:t>5</a:t>
            </a:r>
            <a:br>
              <a:rPr lang="en" sz="1200">
                <a:solidFill>
                  <a:schemeClr val="dk1"/>
                </a:solidFill>
                <a:latin typeface="Cambria"/>
                <a:ea typeface="Cambria"/>
                <a:cs typeface="Cambria"/>
                <a:sym typeface="Cambria"/>
              </a:rPr>
            </a:br>
            <a:r>
              <a:rPr lang="en" sz="1100">
                <a:solidFill>
                  <a:schemeClr val="dk1"/>
                </a:solidFill>
                <a:latin typeface="Consolas"/>
                <a:ea typeface="Consolas"/>
                <a:cs typeface="Consolas"/>
                <a:sym typeface="Consolas"/>
              </a:rPr>
              <a:t>robotics</a:t>
            </a:r>
            <a:endParaRPr sz="1200">
              <a:solidFill>
                <a:schemeClr val="dk1"/>
              </a:solidFill>
              <a:latin typeface="Cambria"/>
              <a:ea typeface="Cambria"/>
              <a:cs typeface="Cambria"/>
              <a:sym typeface="Cambria"/>
            </a:endParaRPr>
          </a:p>
        </p:txBody>
      </p:sp>
      <p:sp>
        <p:nvSpPr>
          <p:cNvPr id="145" name="Google Shape;145;p25"/>
          <p:cNvSpPr txBox="1"/>
          <p:nvPr/>
        </p:nvSpPr>
        <p:spPr>
          <a:xfrm>
            <a:off x="3441325" y="566425"/>
            <a:ext cx="3000000" cy="35376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900"/>
              </a:spcBef>
              <a:spcAft>
                <a:spcPts val="0"/>
              </a:spcAft>
              <a:buNone/>
            </a:pPr>
            <a:r>
              <a:rPr b="1" lang="en" sz="1200">
                <a:solidFill>
                  <a:schemeClr val="dk1"/>
                </a:solidFill>
                <a:latin typeface="Cambria"/>
                <a:ea typeface="Cambria"/>
                <a:cs typeface="Cambria"/>
                <a:sym typeface="Cambria"/>
              </a:rPr>
              <a:t>HOMEWORK SOLUTION</a:t>
            </a:r>
            <a:endParaRPr sz="1200">
              <a:solidFill>
                <a:schemeClr val="dk1"/>
              </a:solidFill>
              <a:latin typeface="Cambria"/>
              <a:ea typeface="Cambria"/>
              <a:cs typeface="Cambria"/>
              <a:sym typeface="Cambria"/>
            </a:endParaRPr>
          </a:p>
          <a:p>
            <a:pPr indent="0" lvl="0" marL="0" rtl="0" algn="l">
              <a:spcBef>
                <a:spcPts val="900"/>
              </a:spcBef>
              <a:spcAft>
                <a:spcPts val="0"/>
              </a:spcAft>
              <a:buNone/>
            </a:pPr>
            <a:r>
              <a:rPr i="1" lang="en" sz="1100">
                <a:solidFill>
                  <a:srgbClr val="60A0B0"/>
                </a:solidFill>
                <a:latin typeface="Consolas"/>
                <a:ea typeface="Consolas"/>
                <a:cs typeface="Consolas"/>
                <a:sym typeface="Consolas"/>
              </a:rPr>
              <a:t>#TASK 2</a:t>
            </a:r>
            <a:br>
              <a:rPr lang="en" sz="1200">
                <a:solidFill>
                  <a:schemeClr val="dk1"/>
                </a:solidFill>
                <a:latin typeface="Cambria"/>
                <a:ea typeface="Cambria"/>
                <a:cs typeface="Cambria"/>
                <a:sym typeface="Cambria"/>
              </a:rPr>
            </a:br>
            <a:br>
              <a:rPr lang="en" sz="1200">
                <a:solidFill>
                  <a:schemeClr val="dk1"/>
                </a:solidFill>
                <a:latin typeface="Cambria"/>
                <a:ea typeface="Cambria"/>
                <a:cs typeface="Cambria"/>
                <a:sym typeface="Cambria"/>
              </a:rPr>
            </a:br>
            <a:r>
              <a:rPr lang="en" sz="1100">
                <a:solidFill>
                  <a:schemeClr val="dk1"/>
                </a:solidFill>
                <a:latin typeface="Consolas"/>
                <a:ea typeface="Consolas"/>
                <a:cs typeface="Consolas"/>
                <a:sym typeface="Consolas"/>
              </a:rPr>
              <a:t>a </a:t>
            </a:r>
            <a:r>
              <a:rPr lang="en" sz="1100">
                <a:solidFill>
                  <a:srgbClr val="666666"/>
                </a:solidFill>
                <a:latin typeface="Consolas"/>
                <a:ea typeface="Consolas"/>
                <a:cs typeface="Consolas"/>
                <a:sym typeface="Consolas"/>
              </a:rPr>
              <a:t>=</a:t>
            </a:r>
            <a:r>
              <a:rPr lang="en" sz="1100">
                <a:solidFill>
                  <a:schemeClr val="dk1"/>
                </a:solidFill>
                <a:latin typeface="Consolas"/>
                <a:ea typeface="Consolas"/>
                <a:cs typeface="Consolas"/>
                <a:sym typeface="Consolas"/>
              </a:rPr>
              <a:t> int(input(</a:t>
            </a:r>
            <a:r>
              <a:rPr lang="en" sz="1100">
                <a:solidFill>
                  <a:srgbClr val="4070A0"/>
                </a:solidFill>
                <a:latin typeface="Consolas"/>
                <a:ea typeface="Consolas"/>
                <a:cs typeface="Consolas"/>
                <a:sym typeface="Consolas"/>
              </a:rPr>
              <a:t>"Enter a number: "</a:t>
            </a:r>
            <a:r>
              <a:rPr lang="en" sz="1100">
                <a:solidFill>
                  <a:schemeClr val="dk1"/>
                </a:solidFill>
                <a:latin typeface="Consolas"/>
                <a:ea typeface="Consolas"/>
                <a:cs typeface="Consolas"/>
                <a:sym typeface="Consolas"/>
              </a:rPr>
              <a:t>))</a:t>
            </a:r>
            <a:br>
              <a:rPr lang="en" sz="1200">
                <a:solidFill>
                  <a:schemeClr val="dk1"/>
                </a:solidFill>
                <a:latin typeface="Cambria"/>
                <a:ea typeface="Cambria"/>
                <a:cs typeface="Cambria"/>
                <a:sym typeface="Cambria"/>
              </a:rPr>
            </a:br>
            <a:r>
              <a:rPr lang="en" sz="1100">
                <a:solidFill>
                  <a:schemeClr val="dk1"/>
                </a:solidFill>
                <a:latin typeface="Consolas"/>
                <a:ea typeface="Consolas"/>
                <a:cs typeface="Consolas"/>
                <a:sym typeface="Consolas"/>
              </a:rPr>
              <a:t>b </a:t>
            </a:r>
            <a:r>
              <a:rPr lang="en" sz="1100">
                <a:solidFill>
                  <a:srgbClr val="666666"/>
                </a:solidFill>
                <a:latin typeface="Consolas"/>
                <a:ea typeface="Consolas"/>
                <a:cs typeface="Consolas"/>
                <a:sym typeface="Consolas"/>
              </a:rPr>
              <a:t>=</a:t>
            </a:r>
            <a:r>
              <a:rPr lang="en" sz="1100">
                <a:solidFill>
                  <a:schemeClr val="dk1"/>
                </a:solidFill>
                <a:latin typeface="Consolas"/>
                <a:ea typeface="Consolas"/>
                <a:cs typeface="Consolas"/>
                <a:sym typeface="Consolas"/>
              </a:rPr>
              <a:t> int(input(</a:t>
            </a:r>
            <a:r>
              <a:rPr lang="en" sz="1100">
                <a:solidFill>
                  <a:srgbClr val="4070A0"/>
                </a:solidFill>
                <a:latin typeface="Consolas"/>
                <a:ea typeface="Consolas"/>
                <a:cs typeface="Consolas"/>
                <a:sym typeface="Consolas"/>
              </a:rPr>
              <a:t>"Enter a number: "</a:t>
            </a:r>
            <a:r>
              <a:rPr lang="en" sz="1100">
                <a:solidFill>
                  <a:schemeClr val="dk1"/>
                </a:solidFill>
                <a:latin typeface="Consolas"/>
                <a:ea typeface="Consolas"/>
                <a:cs typeface="Consolas"/>
                <a:sym typeface="Consolas"/>
              </a:rPr>
              <a:t>))</a:t>
            </a:r>
            <a:br>
              <a:rPr lang="en" sz="1200">
                <a:solidFill>
                  <a:schemeClr val="dk1"/>
                </a:solidFill>
                <a:latin typeface="Cambria"/>
                <a:ea typeface="Cambria"/>
                <a:cs typeface="Cambria"/>
                <a:sym typeface="Cambria"/>
              </a:rPr>
            </a:br>
            <a:br>
              <a:rPr lang="en" sz="1200">
                <a:solidFill>
                  <a:schemeClr val="dk1"/>
                </a:solidFill>
                <a:latin typeface="Cambria"/>
                <a:ea typeface="Cambria"/>
                <a:cs typeface="Cambria"/>
                <a:sym typeface="Cambria"/>
              </a:rPr>
            </a:br>
            <a:r>
              <a:rPr lang="en" sz="1100">
                <a:solidFill>
                  <a:schemeClr val="dk1"/>
                </a:solidFill>
                <a:latin typeface="Consolas"/>
                <a:ea typeface="Consolas"/>
                <a:cs typeface="Consolas"/>
                <a:sym typeface="Consolas"/>
              </a:rPr>
              <a:t>div </a:t>
            </a:r>
            <a:r>
              <a:rPr lang="en" sz="1100">
                <a:solidFill>
                  <a:srgbClr val="666666"/>
                </a:solidFill>
                <a:latin typeface="Consolas"/>
                <a:ea typeface="Consolas"/>
                <a:cs typeface="Consolas"/>
                <a:sym typeface="Consolas"/>
              </a:rPr>
              <a:t>=</a:t>
            </a:r>
            <a:r>
              <a:rPr lang="en" sz="1100">
                <a:solidFill>
                  <a:schemeClr val="dk1"/>
                </a:solidFill>
                <a:latin typeface="Consolas"/>
                <a:ea typeface="Consolas"/>
                <a:cs typeface="Consolas"/>
                <a:sym typeface="Consolas"/>
              </a:rPr>
              <a:t> a</a:t>
            </a:r>
            <a:r>
              <a:rPr lang="en" sz="1100">
                <a:solidFill>
                  <a:srgbClr val="666666"/>
                </a:solidFill>
                <a:latin typeface="Consolas"/>
                <a:ea typeface="Consolas"/>
                <a:cs typeface="Consolas"/>
                <a:sym typeface="Consolas"/>
              </a:rPr>
              <a:t>/</a:t>
            </a:r>
            <a:r>
              <a:rPr lang="en" sz="1100">
                <a:solidFill>
                  <a:schemeClr val="dk1"/>
                </a:solidFill>
                <a:latin typeface="Consolas"/>
                <a:ea typeface="Consolas"/>
                <a:cs typeface="Consolas"/>
                <a:sym typeface="Consolas"/>
              </a:rPr>
              <a:t>b</a:t>
            </a:r>
            <a:br>
              <a:rPr lang="en" sz="1200">
                <a:solidFill>
                  <a:schemeClr val="dk1"/>
                </a:solidFill>
                <a:latin typeface="Cambria"/>
                <a:ea typeface="Cambria"/>
                <a:cs typeface="Cambria"/>
                <a:sym typeface="Cambria"/>
              </a:rPr>
            </a:br>
            <a:r>
              <a:rPr lang="en" sz="1100">
                <a:solidFill>
                  <a:schemeClr val="dk1"/>
                </a:solidFill>
                <a:latin typeface="Consolas"/>
                <a:ea typeface="Consolas"/>
                <a:cs typeface="Consolas"/>
                <a:sym typeface="Consolas"/>
              </a:rPr>
              <a:t>sub </a:t>
            </a:r>
            <a:r>
              <a:rPr lang="en" sz="1100">
                <a:solidFill>
                  <a:srgbClr val="666666"/>
                </a:solidFill>
                <a:latin typeface="Consolas"/>
                <a:ea typeface="Consolas"/>
                <a:cs typeface="Consolas"/>
                <a:sym typeface="Consolas"/>
              </a:rPr>
              <a:t>=</a:t>
            </a:r>
            <a:r>
              <a:rPr lang="en" sz="1100">
                <a:solidFill>
                  <a:schemeClr val="dk1"/>
                </a:solidFill>
                <a:latin typeface="Consolas"/>
                <a:ea typeface="Consolas"/>
                <a:cs typeface="Consolas"/>
                <a:sym typeface="Consolas"/>
              </a:rPr>
              <a:t> a</a:t>
            </a:r>
            <a:r>
              <a:rPr lang="en" sz="1100">
                <a:solidFill>
                  <a:srgbClr val="666666"/>
                </a:solidFill>
                <a:latin typeface="Consolas"/>
                <a:ea typeface="Consolas"/>
                <a:cs typeface="Consolas"/>
                <a:sym typeface="Consolas"/>
              </a:rPr>
              <a:t>-</a:t>
            </a:r>
            <a:r>
              <a:rPr lang="en" sz="1100">
                <a:solidFill>
                  <a:schemeClr val="dk1"/>
                </a:solidFill>
                <a:latin typeface="Consolas"/>
                <a:ea typeface="Consolas"/>
                <a:cs typeface="Consolas"/>
                <a:sym typeface="Consolas"/>
              </a:rPr>
              <a:t>b</a:t>
            </a:r>
            <a:br>
              <a:rPr lang="en" sz="1200">
                <a:solidFill>
                  <a:schemeClr val="dk1"/>
                </a:solidFill>
                <a:latin typeface="Cambria"/>
                <a:ea typeface="Cambria"/>
                <a:cs typeface="Cambria"/>
                <a:sym typeface="Cambria"/>
              </a:rPr>
            </a:br>
            <a:r>
              <a:rPr lang="en" sz="1100">
                <a:solidFill>
                  <a:schemeClr val="dk1"/>
                </a:solidFill>
                <a:latin typeface="Consolas"/>
                <a:ea typeface="Consolas"/>
                <a:cs typeface="Consolas"/>
                <a:sym typeface="Consolas"/>
              </a:rPr>
              <a:t>mul </a:t>
            </a:r>
            <a:r>
              <a:rPr lang="en" sz="1100">
                <a:solidFill>
                  <a:srgbClr val="666666"/>
                </a:solidFill>
                <a:latin typeface="Consolas"/>
                <a:ea typeface="Consolas"/>
                <a:cs typeface="Consolas"/>
                <a:sym typeface="Consolas"/>
              </a:rPr>
              <a:t>=</a:t>
            </a:r>
            <a:r>
              <a:rPr lang="en" sz="1100">
                <a:solidFill>
                  <a:schemeClr val="dk1"/>
                </a:solidFill>
                <a:latin typeface="Consolas"/>
                <a:ea typeface="Consolas"/>
                <a:cs typeface="Consolas"/>
                <a:sym typeface="Consolas"/>
              </a:rPr>
              <a:t> a</a:t>
            </a:r>
            <a:r>
              <a:rPr lang="en" sz="1100">
                <a:solidFill>
                  <a:srgbClr val="666666"/>
                </a:solidFill>
                <a:latin typeface="Consolas"/>
                <a:ea typeface="Consolas"/>
                <a:cs typeface="Consolas"/>
                <a:sym typeface="Consolas"/>
              </a:rPr>
              <a:t>*</a:t>
            </a:r>
            <a:r>
              <a:rPr lang="en" sz="1100">
                <a:solidFill>
                  <a:schemeClr val="dk1"/>
                </a:solidFill>
                <a:latin typeface="Consolas"/>
                <a:ea typeface="Consolas"/>
                <a:cs typeface="Consolas"/>
                <a:sym typeface="Consolas"/>
              </a:rPr>
              <a:t>b</a:t>
            </a:r>
            <a:br>
              <a:rPr lang="en" sz="1200">
                <a:solidFill>
                  <a:schemeClr val="dk1"/>
                </a:solidFill>
                <a:latin typeface="Cambria"/>
                <a:ea typeface="Cambria"/>
                <a:cs typeface="Cambria"/>
                <a:sym typeface="Cambria"/>
              </a:rPr>
            </a:br>
            <a:br>
              <a:rPr lang="en" sz="1200">
                <a:solidFill>
                  <a:schemeClr val="dk1"/>
                </a:solidFill>
                <a:latin typeface="Cambria"/>
                <a:ea typeface="Cambria"/>
                <a:cs typeface="Cambria"/>
                <a:sym typeface="Cambria"/>
              </a:rPr>
            </a:br>
            <a:r>
              <a:rPr lang="en" sz="1100">
                <a:solidFill>
                  <a:schemeClr val="dk1"/>
                </a:solidFill>
                <a:latin typeface="Consolas"/>
                <a:ea typeface="Consolas"/>
                <a:cs typeface="Consolas"/>
                <a:sym typeface="Consolas"/>
              </a:rPr>
              <a:t>print(div)</a:t>
            </a:r>
            <a:br>
              <a:rPr lang="en" sz="1200">
                <a:solidFill>
                  <a:schemeClr val="dk1"/>
                </a:solidFill>
                <a:latin typeface="Cambria"/>
                <a:ea typeface="Cambria"/>
                <a:cs typeface="Cambria"/>
                <a:sym typeface="Cambria"/>
              </a:rPr>
            </a:br>
            <a:r>
              <a:rPr lang="en" sz="1100">
                <a:solidFill>
                  <a:schemeClr val="dk1"/>
                </a:solidFill>
                <a:latin typeface="Consolas"/>
                <a:ea typeface="Consolas"/>
                <a:cs typeface="Consolas"/>
                <a:sym typeface="Consolas"/>
              </a:rPr>
              <a:t>print(sub)</a:t>
            </a:r>
            <a:br>
              <a:rPr lang="en" sz="1200">
                <a:solidFill>
                  <a:schemeClr val="dk1"/>
                </a:solidFill>
                <a:latin typeface="Cambria"/>
                <a:ea typeface="Cambria"/>
                <a:cs typeface="Cambria"/>
                <a:sym typeface="Cambria"/>
              </a:rPr>
            </a:br>
            <a:r>
              <a:rPr lang="en" sz="1100">
                <a:solidFill>
                  <a:schemeClr val="dk1"/>
                </a:solidFill>
                <a:latin typeface="Consolas"/>
                <a:ea typeface="Consolas"/>
                <a:cs typeface="Consolas"/>
                <a:sym typeface="Consolas"/>
              </a:rPr>
              <a:t>print(mul)</a:t>
            </a:r>
            <a:endParaRPr sz="1200">
              <a:solidFill>
                <a:schemeClr val="dk1"/>
              </a:solidFill>
              <a:latin typeface="Cambria"/>
              <a:ea typeface="Cambria"/>
              <a:cs typeface="Cambria"/>
              <a:sym typeface="Cambria"/>
            </a:endParaRPr>
          </a:p>
          <a:p>
            <a:pPr indent="0" lvl="0" marL="0" rtl="0" algn="l">
              <a:spcBef>
                <a:spcPts val="1000"/>
              </a:spcBef>
              <a:spcAft>
                <a:spcPts val="1000"/>
              </a:spcAft>
              <a:buNone/>
            </a:pPr>
            <a:r>
              <a:rPr lang="en" sz="1100">
                <a:solidFill>
                  <a:schemeClr val="dk1"/>
                </a:solidFill>
                <a:latin typeface="Consolas"/>
                <a:ea typeface="Consolas"/>
                <a:cs typeface="Consolas"/>
                <a:sym typeface="Consolas"/>
              </a:rPr>
              <a:t>Enter a number: 10</a:t>
            </a:r>
            <a:br>
              <a:rPr lang="en" sz="1200">
                <a:solidFill>
                  <a:schemeClr val="dk1"/>
                </a:solidFill>
                <a:latin typeface="Cambria"/>
                <a:ea typeface="Cambria"/>
                <a:cs typeface="Cambria"/>
                <a:sym typeface="Cambria"/>
              </a:rPr>
            </a:br>
            <a:r>
              <a:rPr lang="en" sz="1100">
                <a:solidFill>
                  <a:schemeClr val="dk1"/>
                </a:solidFill>
                <a:latin typeface="Consolas"/>
                <a:ea typeface="Consolas"/>
                <a:cs typeface="Consolas"/>
                <a:sym typeface="Consolas"/>
              </a:rPr>
              <a:t>Enter a number: 20</a:t>
            </a:r>
            <a:br>
              <a:rPr lang="en" sz="1200">
                <a:solidFill>
                  <a:schemeClr val="dk1"/>
                </a:solidFill>
                <a:latin typeface="Cambria"/>
                <a:ea typeface="Cambria"/>
                <a:cs typeface="Cambria"/>
                <a:sym typeface="Cambria"/>
              </a:rPr>
            </a:br>
            <a:r>
              <a:rPr lang="en" sz="1100">
                <a:solidFill>
                  <a:schemeClr val="dk1"/>
                </a:solidFill>
                <a:latin typeface="Consolas"/>
                <a:ea typeface="Consolas"/>
                <a:cs typeface="Consolas"/>
                <a:sym typeface="Consolas"/>
              </a:rPr>
              <a:t>0.5</a:t>
            </a:r>
            <a:br>
              <a:rPr lang="en" sz="1200">
                <a:solidFill>
                  <a:schemeClr val="dk1"/>
                </a:solidFill>
                <a:latin typeface="Cambria"/>
                <a:ea typeface="Cambria"/>
                <a:cs typeface="Cambria"/>
                <a:sym typeface="Cambria"/>
              </a:rPr>
            </a:br>
            <a:r>
              <a:rPr lang="en" sz="1100">
                <a:solidFill>
                  <a:schemeClr val="dk1"/>
                </a:solidFill>
                <a:latin typeface="Consolas"/>
                <a:ea typeface="Consolas"/>
                <a:cs typeface="Consolas"/>
                <a:sym typeface="Consolas"/>
              </a:rPr>
              <a:t>-10</a:t>
            </a:r>
            <a:br>
              <a:rPr lang="en" sz="1200">
                <a:solidFill>
                  <a:schemeClr val="dk1"/>
                </a:solidFill>
                <a:latin typeface="Cambria"/>
                <a:ea typeface="Cambria"/>
                <a:cs typeface="Cambria"/>
                <a:sym typeface="Cambria"/>
              </a:rPr>
            </a:br>
            <a:r>
              <a:rPr lang="en" sz="1100">
                <a:solidFill>
                  <a:schemeClr val="dk1"/>
                </a:solidFill>
                <a:latin typeface="Consolas"/>
                <a:ea typeface="Consolas"/>
                <a:cs typeface="Consolas"/>
                <a:sym typeface="Consolas"/>
              </a:rPr>
              <a:t>200</a:t>
            </a:r>
            <a:endParaRPr sz="1100">
              <a:solidFill>
                <a:schemeClr val="dk1"/>
              </a:solidFill>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pic>
        <p:nvPicPr>
          <p:cNvPr id="150" name="Google Shape;150;p26"/>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151" name="Google Shape;151;p26"/>
          <p:cNvPicPr preferRelativeResize="0"/>
          <p:nvPr/>
        </p:nvPicPr>
        <p:blipFill rotWithShape="1">
          <a:blip r:embed="rId4">
            <a:alphaModFix/>
          </a:blip>
          <a:srcRect b="0" l="0" r="4342" t="6829"/>
          <a:stretch/>
        </p:blipFill>
        <p:spPr>
          <a:xfrm>
            <a:off x="8285250" y="193900"/>
            <a:ext cx="858750" cy="479575"/>
          </a:xfrm>
          <a:prstGeom prst="rect">
            <a:avLst/>
          </a:prstGeom>
          <a:noFill/>
          <a:ln>
            <a:noFill/>
          </a:ln>
        </p:spPr>
      </p:pic>
      <p:sp>
        <p:nvSpPr>
          <p:cNvPr id="152" name="Google Shape;152;p26"/>
          <p:cNvSpPr txBox="1"/>
          <p:nvPr/>
        </p:nvSpPr>
        <p:spPr>
          <a:xfrm>
            <a:off x="182700" y="1498275"/>
            <a:ext cx="8570400" cy="1569900"/>
          </a:xfrm>
          <a:prstGeom prst="rect">
            <a:avLst/>
          </a:prstGeom>
          <a:noFill/>
          <a:ln>
            <a:noFill/>
          </a:ln>
        </p:spPr>
        <p:txBody>
          <a:bodyPr anchorCtr="0" anchor="t" bIns="91425" lIns="91425" spcFirstLastPara="1" rIns="91425" wrap="square" tIns="91425">
            <a:spAutoFit/>
          </a:bodyPr>
          <a:lstStyle/>
          <a:p>
            <a:pPr indent="0" lvl="0" marL="0" rtl="0" algn="l">
              <a:spcBef>
                <a:spcPts val="900"/>
              </a:spcBef>
              <a:spcAft>
                <a:spcPts val="0"/>
              </a:spcAft>
              <a:buNone/>
            </a:pPr>
            <a:r>
              <a:rPr lang="en" sz="1200">
                <a:solidFill>
                  <a:schemeClr val="dk1"/>
                </a:solidFill>
                <a:latin typeface="Cambria"/>
                <a:ea typeface="Cambria"/>
                <a:cs typeface="Cambria"/>
                <a:sym typeface="Cambria"/>
              </a:rPr>
              <a:t>#TASK 3 Assigning a single value to a multiple variable</a:t>
            </a:r>
            <a:endParaRPr sz="1200">
              <a:solidFill>
                <a:schemeClr val="dk1"/>
              </a:solidFill>
              <a:latin typeface="Cambria"/>
              <a:ea typeface="Cambria"/>
              <a:cs typeface="Cambria"/>
              <a:sym typeface="Cambria"/>
            </a:endParaRPr>
          </a:p>
          <a:p>
            <a:pPr indent="0" lvl="0" marL="0" rtl="0" algn="l">
              <a:spcBef>
                <a:spcPts val="900"/>
              </a:spcBef>
              <a:spcAft>
                <a:spcPts val="0"/>
              </a:spcAft>
              <a:buNone/>
            </a:pPr>
            <a:r>
              <a:rPr lang="en" sz="1200">
                <a:solidFill>
                  <a:schemeClr val="dk1"/>
                </a:solidFill>
                <a:latin typeface="Cambria"/>
                <a:ea typeface="Cambria"/>
                <a:cs typeface="Cambria"/>
                <a:sym typeface="Cambria"/>
              </a:rPr>
              <a:t>#TASK 4 Assigning different values to multiple variables</a:t>
            </a:r>
            <a:endParaRPr sz="1200">
              <a:solidFill>
                <a:schemeClr val="dk1"/>
              </a:solidFill>
              <a:latin typeface="Cambria"/>
              <a:ea typeface="Cambria"/>
              <a:cs typeface="Cambria"/>
              <a:sym typeface="Cambria"/>
            </a:endParaRPr>
          </a:p>
          <a:p>
            <a:pPr indent="0" lvl="0" marL="0" rtl="0" algn="l">
              <a:spcBef>
                <a:spcPts val="900"/>
              </a:spcBef>
              <a:spcAft>
                <a:spcPts val="0"/>
              </a:spcAft>
              <a:buNone/>
            </a:pPr>
            <a:r>
              <a:rPr lang="en" sz="1200">
                <a:solidFill>
                  <a:schemeClr val="dk1"/>
                </a:solidFill>
                <a:latin typeface="Cambria"/>
                <a:ea typeface="Cambria"/>
                <a:cs typeface="Cambria"/>
                <a:sym typeface="Cambria"/>
              </a:rPr>
              <a:t>#TASK 5 Assign one value with a block letter variable and another with a small letter variable</a:t>
            </a:r>
            <a:endParaRPr sz="1200">
              <a:solidFill>
                <a:schemeClr val="dk1"/>
              </a:solidFill>
              <a:latin typeface="Cambria"/>
              <a:ea typeface="Cambria"/>
              <a:cs typeface="Cambria"/>
              <a:sym typeface="Cambria"/>
            </a:endParaRPr>
          </a:p>
          <a:p>
            <a:pPr indent="0" lvl="0" marL="0" rtl="0" algn="l">
              <a:spcBef>
                <a:spcPts val="900"/>
              </a:spcBef>
              <a:spcAft>
                <a:spcPts val="0"/>
              </a:spcAft>
              <a:buNone/>
            </a:pPr>
            <a:r>
              <a:rPr lang="en" sz="1200">
                <a:solidFill>
                  <a:schemeClr val="dk1"/>
                </a:solidFill>
                <a:latin typeface="Cambria"/>
                <a:ea typeface="Cambria"/>
                <a:cs typeface="Cambria"/>
                <a:sym typeface="Cambria"/>
              </a:rPr>
              <a:t>#TASK 6 Taking input from the user with a message</a:t>
            </a:r>
            <a:endParaRPr sz="1200">
              <a:solidFill>
                <a:schemeClr val="dk1"/>
              </a:solidFill>
              <a:latin typeface="Cambria"/>
              <a:ea typeface="Cambria"/>
              <a:cs typeface="Cambria"/>
              <a:sym typeface="Cambria"/>
            </a:endParaRPr>
          </a:p>
          <a:p>
            <a:pPr indent="0" lvl="0" marL="0" rtl="0" algn="l">
              <a:spcBef>
                <a:spcPts val="900"/>
              </a:spcBef>
              <a:spcAft>
                <a:spcPts val="900"/>
              </a:spcAft>
              <a:buNone/>
            </a:pPr>
            <a:r>
              <a:rPr lang="en" sz="1200">
                <a:solidFill>
                  <a:schemeClr val="dk1"/>
                </a:solidFill>
                <a:latin typeface="Cambria"/>
                <a:ea typeface="Cambria"/>
                <a:cs typeface="Cambria"/>
                <a:sym typeface="Cambria"/>
              </a:rPr>
              <a:t>#TASK 7 Taking input from the user as a list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27"/>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158" name="Google Shape;158;p27"/>
          <p:cNvPicPr preferRelativeResize="0"/>
          <p:nvPr/>
        </p:nvPicPr>
        <p:blipFill rotWithShape="1">
          <a:blip r:embed="rId4">
            <a:alphaModFix/>
          </a:blip>
          <a:srcRect b="0" l="0" r="4342" t="6829"/>
          <a:stretch/>
        </p:blipFill>
        <p:spPr>
          <a:xfrm>
            <a:off x="8285250" y="193900"/>
            <a:ext cx="858750" cy="479575"/>
          </a:xfrm>
          <a:prstGeom prst="rect">
            <a:avLst/>
          </a:prstGeom>
          <a:noFill/>
          <a:ln>
            <a:noFill/>
          </a:ln>
        </p:spPr>
      </p:pic>
      <p:sp>
        <p:nvSpPr>
          <p:cNvPr id="159" name="Google Shape;159;p27"/>
          <p:cNvSpPr txBox="1"/>
          <p:nvPr/>
        </p:nvSpPr>
        <p:spPr>
          <a:xfrm>
            <a:off x="3022950" y="2167225"/>
            <a:ext cx="52623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600">
                <a:solidFill>
                  <a:schemeClr val="dk2"/>
                </a:solidFill>
              </a:rPr>
              <a:t>THANK - YOU</a:t>
            </a:r>
            <a:endParaRPr b="1" sz="26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id="61" name="Google Shape;61;p14"/>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62" name="Google Shape;62;p14"/>
          <p:cNvPicPr preferRelativeResize="0"/>
          <p:nvPr/>
        </p:nvPicPr>
        <p:blipFill rotWithShape="1">
          <a:blip r:embed="rId4">
            <a:alphaModFix/>
          </a:blip>
          <a:srcRect b="0" l="0" r="4342" t="6829"/>
          <a:stretch/>
        </p:blipFill>
        <p:spPr>
          <a:xfrm>
            <a:off x="8285250" y="193900"/>
            <a:ext cx="858750" cy="479575"/>
          </a:xfrm>
          <a:prstGeom prst="rect">
            <a:avLst/>
          </a:prstGeom>
          <a:noFill/>
          <a:ln>
            <a:noFill/>
          </a:ln>
        </p:spPr>
      </p:pic>
      <p:sp>
        <p:nvSpPr>
          <p:cNvPr id="63" name="Google Shape;63;p14"/>
          <p:cNvSpPr txBox="1"/>
          <p:nvPr/>
        </p:nvSpPr>
        <p:spPr>
          <a:xfrm>
            <a:off x="764776" y="379905"/>
            <a:ext cx="7893900" cy="421500"/>
          </a:xfrm>
          <a:prstGeom prst="rect">
            <a:avLst/>
          </a:prstGeom>
          <a:noFill/>
          <a:ln>
            <a:noFill/>
          </a:ln>
        </p:spPr>
        <p:txBody>
          <a:bodyPr anchorCtr="0" anchor="ctr" bIns="45700" lIns="91425" spcFirstLastPara="1" rIns="91425" wrap="square" tIns="45700">
            <a:normAutofit fontScale="62500" lnSpcReduction="20000"/>
          </a:bodyPr>
          <a:lstStyle/>
          <a:p>
            <a:pPr indent="0" lvl="0" marL="0" rtl="0" algn="ctr">
              <a:lnSpc>
                <a:spcPct val="90000"/>
              </a:lnSpc>
              <a:spcBef>
                <a:spcPts val="0"/>
              </a:spcBef>
              <a:spcAft>
                <a:spcPts val="0"/>
              </a:spcAft>
              <a:buNone/>
            </a:pPr>
            <a:r>
              <a:rPr b="1" lang="en" sz="4600">
                <a:solidFill>
                  <a:srgbClr val="000000"/>
                </a:solidFill>
                <a:latin typeface="Trebuchet MS"/>
                <a:ea typeface="Trebuchet MS"/>
                <a:cs typeface="Trebuchet MS"/>
                <a:sym typeface="Trebuchet MS"/>
              </a:rPr>
              <a:t>Learning Outcomes</a:t>
            </a:r>
            <a:endParaRPr b="1" sz="4600">
              <a:solidFill>
                <a:srgbClr val="000000"/>
              </a:solidFill>
              <a:latin typeface="Trebuchet MS"/>
              <a:ea typeface="Trebuchet MS"/>
              <a:cs typeface="Trebuchet MS"/>
              <a:sym typeface="Trebuchet MS"/>
            </a:endParaRPr>
          </a:p>
        </p:txBody>
      </p:sp>
      <p:sp>
        <p:nvSpPr>
          <p:cNvPr id="64" name="Google Shape;64;p14"/>
          <p:cNvSpPr txBox="1"/>
          <p:nvPr/>
        </p:nvSpPr>
        <p:spPr>
          <a:xfrm>
            <a:off x="1056850" y="1230425"/>
            <a:ext cx="3000000" cy="1177500"/>
          </a:xfrm>
          <a:prstGeom prst="rect">
            <a:avLst/>
          </a:prstGeom>
          <a:noFill/>
          <a:ln>
            <a:noFill/>
          </a:ln>
        </p:spPr>
        <p:txBody>
          <a:bodyPr anchorCtr="0" anchor="t" bIns="91425" lIns="91425" spcFirstLastPara="1" rIns="91425" wrap="square" tIns="91425">
            <a:spAutoFit/>
          </a:bodyPr>
          <a:lstStyle/>
          <a:p>
            <a:pPr indent="-381000" lvl="0" marL="457200" rtl="0" algn="l">
              <a:spcBef>
                <a:spcPts val="180"/>
              </a:spcBef>
              <a:spcAft>
                <a:spcPts val="0"/>
              </a:spcAft>
              <a:buClr>
                <a:schemeClr val="dk1"/>
              </a:buClr>
              <a:buSzPts val="1200"/>
              <a:buFont typeface="Cambria"/>
              <a:buAutoNum type="arabicPeriod"/>
            </a:pPr>
            <a:r>
              <a:rPr lang="en" sz="1200">
                <a:solidFill>
                  <a:schemeClr val="dk1"/>
                </a:solidFill>
                <a:latin typeface="Cambria"/>
                <a:ea typeface="Cambria"/>
                <a:cs typeface="Cambria"/>
                <a:sym typeface="Cambria"/>
              </a:rPr>
              <a:t>Setting up Jupyter Notebook / VS code</a:t>
            </a:r>
            <a:endParaRPr sz="1200">
              <a:solidFill>
                <a:schemeClr val="dk1"/>
              </a:solidFill>
              <a:latin typeface="Cambria"/>
              <a:ea typeface="Cambria"/>
              <a:cs typeface="Cambria"/>
              <a:sym typeface="Cambria"/>
            </a:endParaRPr>
          </a:p>
          <a:p>
            <a:pPr indent="-381000" lvl="0" marL="457200" rtl="0" algn="l">
              <a:spcBef>
                <a:spcPts val="180"/>
              </a:spcBef>
              <a:spcAft>
                <a:spcPts val="0"/>
              </a:spcAft>
              <a:buClr>
                <a:schemeClr val="dk1"/>
              </a:buClr>
              <a:buSzPts val="1200"/>
              <a:buFont typeface="Cambria"/>
              <a:buAutoNum type="arabicPeriod"/>
            </a:pPr>
            <a:r>
              <a:rPr lang="en" sz="1200">
                <a:solidFill>
                  <a:schemeClr val="dk1"/>
                </a:solidFill>
                <a:latin typeface="Cambria"/>
                <a:ea typeface="Cambria"/>
                <a:cs typeface="Cambria"/>
                <a:sym typeface="Cambria"/>
              </a:rPr>
              <a:t>print() function</a:t>
            </a:r>
            <a:endParaRPr sz="1200">
              <a:solidFill>
                <a:schemeClr val="dk1"/>
              </a:solidFill>
              <a:latin typeface="Cambria"/>
              <a:ea typeface="Cambria"/>
              <a:cs typeface="Cambria"/>
              <a:sym typeface="Cambria"/>
            </a:endParaRPr>
          </a:p>
          <a:p>
            <a:pPr indent="-381000" lvl="0" marL="457200" rtl="0" algn="l">
              <a:spcBef>
                <a:spcPts val="180"/>
              </a:spcBef>
              <a:spcAft>
                <a:spcPts val="0"/>
              </a:spcAft>
              <a:buClr>
                <a:schemeClr val="dk1"/>
              </a:buClr>
              <a:buSzPts val="1200"/>
              <a:buFont typeface="Cambria"/>
              <a:buAutoNum type="arabicPeriod"/>
            </a:pPr>
            <a:r>
              <a:rPr lang="en" sz="1200">
                <a:solidFill>
                  <a:schemeClr val="dk1"/>
                </a:solidFill>
                <a:latin typeface="Cambria"/>
                <a:ea typeface="Cambria"/>
                <a:cs typeface="Cambria"/>
                <a:sym typeface="Cambria"/>
              </a:rPr>
              <a:t>input() function</a:t>
            </a:r>
            <a:endParaRPr sz="1200">
              <a:solidFill>
                <a:schemeClr val="dk1"/>
              </a:solidFill>
              <a:latin typeface="Cambria"/>
              <a:ea typeface="Cambria"/>
              <a:cs typeface="Cambria"/>
              <a:sym typeface="Cambria"/>
            </a:endParaRPr>
          </a:p>
          <a:p>
            <a:pPr indent="-381000" lvl="0" marL="457200" rtl="0" algn="l">
              <a:spcBef>
                <a:spcPts val="180"/>
              </a:spcBef>
              <a:spcAft>
                <a:spcPts val="180"/>
              </a:spcAft>
              <a:buClr>
                <a:schemeClr val="dk1"/>
              </a:buClr>
              <a:buSzPts val="1200"/>
              <a:buFont typeface="Cambria"/>
              <a:buAutoNum type="arabicPeriod"/>
            </a:pPr>
            <a:r>
              <a:rPr lang="en" sz="1200">
                <a:solidFill>
                  <a:schemeClr val="dk1"/>
                </a:solidFill>
                <a:latin typeface="Cambria"/>
                <a:ea typeface="Cambria"/>
                <a:cs typeface="Cambria"/>
                <a:sym typeface="Cambria"/>
              </a:rPr>
              <a:t>Variables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pic>
        <p:nvPicPr>
          <p:cNvPr id="69" name="Google Shape;69;p15"/>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70" name="Google Shape;70;p15"/>
          <p:cNvPicPr preferRelativeResize="0"/>
          <p:nvPr/>
        </p:nvPicPr>
        <p:blipFill rotWithShape="1">
          <a:blip r:embed="rId4">
            <a:alphaModFix/>
          </a:blip>
          <a:srcRect b="0" l="0" r="4342" t="6829"/>
          <a:stretch/>
        </p:blipFill>
        <p:spPr>
          <a:xfrm>
            <a:off x="8285250" y="193900"/>
            <a:ext cx="858750" cy="479575"/>
          </a:xfrm>
          <a:prstGeom prst="rect">
            <a:avLst/>
          </a:prstGeom>
          <a:noFill/>
          <a:ln>
            <a:noFill/>
          </a:ln>
        </p:spPr>
      </p:pic>
      <p:sp>
        <p:nvSpPr>
          <p:cNvPr id="71" name="Google Shape;71;p15"/>
          <p:cNvSpPr txBox="1"/>
          <p:nvPr/>
        </p:nvSpPr>
        <p:spPr>
          <a:xfrm>
            <a:off x="764776" y="379905"/>
            <a:ext cx="7893900" cy="421500"/>
          </a:xfrm>
          <a:prstGeom prst="rect">
            <a:avLst/>
          </a:prstGeom>
          <a:noFill/>
          <a:ln>
            <a:noFill/>
          </a:ln>
        </p:spPr>
        <p:txBody>
          <a:bodyPr anchorCtr="0" anchor="ctr" bIns="45700" lIns="91425" spcFirstLastPara="1" rIns="91425" wrap="square" tIns="45700">
            <a:normAutofit fontScale="62500" lnSpcReduction="20000"/>
          </a:bodyPr>
          <a:lstStyle/>
          <a:p>
            <a:pPr indent="0" lvl="0" marL="0" rtl="0" algn="ctr">
              <a:lnSpc>
                <a:spcPct val="90000"/>
              </a:lnSpc>
              <a:spcBef>
                <a:spcPts val="0"/>
              </a:spcBef>
              <a:spcAft>
                <a:spcPts val="0"/>
              </a:spcAft>
              <a:buNone/>
            </a:pPr>
            <a:r>
              <a:rPr b="1" lang="en" sz="4600">
                <a:solidFill>
                  <a:srgbClr val="000000"/>
                </a:solidFill>
                <a:latin typeface="Trebuchet MS"/>
                <a:ea typeface="Trebuchet MS"/>
                <a:cs typeface="Trebuchet MS"/>
                <a:sym typeface="Trebuchet MS"/>
              </a:rPr>
              <a:t>Learning Outcomes</a:t>
            </a:r>
            <a:endParaRPr b="1" sz="4600">
              <a:solidFill>
                <a:srgbClr val="000000"/>
              </a:solidFill>
              <a:latin typeface="Trebuchet MS"/>
              <a:ea typeface="Trebuchet MS"/>
              <a:cs typeface="Trebuchet MS"/>
              <a:sym typeface="Trebuchet MS"/>
            </a:endParaRPr>
          </a:p>
        </p:txBody>
      </p:sp>
      <p:sp>
        <p:nvSpPr>
          <p:cNvPr id="72" name="Google Shape;72;p15"/>
          <p:cNvSpPr txBox="1"/>
          <p:nvPr/>
        </p:nvSpPr>
        <p:spPr>
          <a:xfrm>
            <a:off x="39300" y="801400"/>
            <a:ext cx="9065400" cy="4085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1200">
                <a:solidFill>
                  <a:srgbClr val="374151"/>
                </a:solidFill>
                <a:latin typeface="Roboto"/>
                <a:ea typeface="Roboto"/>
                <a:cs typeface="Roboto"/>
                <a:sym typeface="Roboto"/>
              </a:rPr>
              <a:t>Remember :</a:t>
            </a:r>
            <a:endParaRPr b="1"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Recall the steps involved in installing Python on different operating systems (Windows, macOS, Linux).</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Identify the necessary components required for setting up a Python development environment.</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List basic input/output functions in Python.</a:t>
            </a:r>
            <a:endParaRPr sz="1200">
              <a:solidFill>
                <a:srgbClr val="374151"/>
              </a:solidFill>
              <a:latin typeface="Roboto"/>
              <a:ea typeface="Roboto"/>
              <a:cs typeface="Roboto"/>
              <a:sym typeface="Roboto"/>
            </a:endParaRPr>
          </a:p>
          <a:p>
            <a:pPr indent="0" lvl="0" marL="457200" rtl="0" algn="l">
              <a:lnSpc>
                <a:spcPct val="115000"/>
              </a:lnSpc>
              <a:spcBef>
                <a:spcPts val="1500"/>
              </a:spcBef>
              <a:spcAft>
                <a:spcPts val="0"/>
              </a:spcAft>
              <a:buNone/>
            </a:pPr>
            <a:r>
              <a:t/>
            </a:r>
            <a:endParaRPr sz="1200">
              <a:solidFill>
                <a:srgbClr val="374151"/>
              </a:solidFill>
              <a:latin typeface="Roboto"/>
              <a:ea typeface="Roboto"/>
              <a:cs typeface="Roboto"/>
              <a:sym typeface="Roboto"/>
            </a:endParaRPr>
          </a:p>
          <a:p>
            <a:pPr indent="0" lvl="0" marL="0" rtl="0" algn="l">
              <a:lnSpc>
                <a:spcPct val="115000"/>
              </a:lnSpc>
              <a:spcBef>
                <a:spcPts val="0"/>
              </a:spcBef>
              <a:spcAft>
                <a:spcPts val="0"/>
              </a:spcAft>
              <a:buNone/>
            </a:pPr>
            <a:r>
              <a:rPr b="1" lang="en" sz="1200">
                <a:solidFill>
                  <a:srgbClr val="374151"/>
                </a:solidFill>
                <a:latin typeface="Roboto"/>
                <a:ea typeface="Roboto"/>
                <a:cs typeface="Roboto"/>
                <a:sym typeface="Roboto"/>
              </a:rPr>
              <a:t>Understand :</a:t>
            </a:r>
            <a:endParaRPr b="1"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Explain the purpose and significance of Python's input and output functions.</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Describe the importance of syntax in programming languages.</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Differentiate between various Python versions and understand their compatibility.</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Learn about Variables</a:t>
            </a:r>
            <a:endParaRPr sz="1200">
              <a:solidFill>
                <a:srgbClr val="374151"/>
              </a:solidFill>
              <a:latin typeface="Roboto"/>
              <a:ea typeface="Roboto"/>
              <a:cs typeface="Roboto"/>
              <a:sym typeface="Roboto"/>
            </a:endParaRPr>
          </a:p>
          <a:p>
            <a:pPr indent="0" lvl="0" marL="0" rtl="0" algn="l">
              <a:lnSpc>
                <a:spcPct val="115000"/>
              </a:lnSpc>
              <a:spcBef>
                <a:spcPts val="1500"/>
              </a:spcBef>
              <a:spcAft>
                <a:spcPts val="0"/>
              </a:spcAft>
              <a:buNone/>
            </a:pPr>
            <a:r>
              <a:rPr b="1" lang="en" sz="1200">
                <a:solidFill>
                  <a:srgbClr val="374151"/>
                </a:solidFill>
                <a:latin typeface="Roboto"/>
                <a:ea typeface="Roboto"/>
                <a:cs typeface="Roboto"/>
                <a:sym typeface="Roboto"/>
              </a:rPr>
              <a:t>Apply :</a:t>
            </a:r>
            <a:endParaRPr b="1"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Install Python on a computer using appropriate installation methods for the respective operating system.</a:t>
            </a:r>
            <a:endParaRPr sz="1200">
              <a:solidFill>
                <a:srgbClr val="374151"/>
              </a:solidFill>
              <a:latin typeface="Roboto"/>
              <a:ea typeface="Roboto"/>
              <a:cs typeface="Roboto"/>
              <a:sym typeface="Roboto"/>
            </a:endParaRPr>
          </a:p>
          <a:p>
            <a:pPr indent="-304800" lvl="0" marL="457200" rtl="0" algn="l">
              <a:lnSpc>
                <a:spcPct val="115000"/>
              </a:lnSpc>
              <a:spcBef>
                <a:spcPts val="0"/>
              </a:spcBef>
              <a:spcAft>
                <a:spcPts val="0"/>
              </a:spcAft>
              <a:buClr>
                <a:srgbClr val="374151"/>
              </a:buClr>
              <a:buSzPts val="1200"/>
              <a:buFont typeface="Roboto"/>
              <a:buChar char="●"/>
            </a:pPr>
            <a:r>
              <a:rPr lang="en" sz="1200">
                <a:solidFill>
                  <a:srgbClr val="374151"/>
                </a:solidFill>
                <a:latin typeface="Roboto"/>
                <a:ea typeface="Roboto"/>
                <a:cs typeface="Roboto"/>
                <a:sym typeface="Roboto"/>
              </a:rPr>
              <a:t>Write Python code to accept user input and display output using basic input/output functions (e.g., </a:t>
            </a:r>
            <a:r>
              <a:rPr lang="en" sz="1050">
                <a:solidFill>
                  <a:srgbClr val="374151"/>
                </a:solidFill>
                <a:latin typeface="Courier New"/>
                <a:ea typeface="Courier New"/>
                <a:cs typeface="Courier New"/>
                <a:sym typeface="Courier New"/>
              </a:rPr>
              <a:t>input()</a:t>
            </a:r>
            <a:r>
              <a:rPr lang="en" sz="1200">
                <a:solidFill>
                  <a:srgbClr val="374151"/>
                </a:solidFill>
                <a:latin typeface="Roboto"/>
                <a:ea typeface="Roboto"/>
                <a:cs typeface="Roboto"/>
                <a:sym typeface="Roboto"/>
              </a:rPr>
              <a:t>, </a:t>
            </a:r>
            <a:r>
              <a:rPr lang="en" sz="1050">
                <a:solidFill>
                  <a:srgbClr val="374151"/>
                </a:solidFill>
                <a:latin typeface="Courier New"/>
                <a:ea typeface="Courier New"/>
                <a:cs typeface="Courier New"/>
                <a:sym typeface="Courier New"/>
              </a:rPr>
              <a:t>print()</a:t>
            </a:r>
            <a:r>
              <a:rPr lang="en" sz="1200">
                <a:solidFill>
                  <a:srgbClr val="374151"/>
                </a:solidFill>
                <a:latin typeface="Roboto"/>
                <a:ea typeface="Roboto"/>
                <a:cs typeface="Roboto"/>
                <a:sym typeface="Roboto"/>
              </a:rPr>
              <a:t>).</a:t>
            </a:r>
            <a:endParaRPr sz="1200">
              <a:solidFill>
                <a:srgbClr val="374151"/>
              </a:solidFill>
              <a:latin typeface="Roboto"/>
              <a:ea typeface="Roboto"/>
              <a:cs typeface="Roboto"/>
              <a:sym typeface="Roboto"/>
            </a:endParaRPr>
          </a:p>
          <a:p>
            <a:pPr indent="0" lvl="0" marL="0" rtl="0" algn="l">
              <a:lnSpc>
                <a:spcPct val="115000"/>
              </a:lnSpc>
              <a:spcBef>
                <a:spcPts val="1500"/>
              </a:spcBef>
              <a:spcAft>
                <a:spcPts val="0"/>
              </a:spcAft>
              <a:buNone/>
            </a:pPr>
            <a:r>
              <a:t/>
            </a:r>
            <a:endParaRPr sz="1200">
              <a:solidFill>
                <a:srgbClr val="374151"/>
              </a:solidFill>
              <a:latin typeface="Roboto"/>
              <a:ea typeface="Roboto"/>
              <a:cs typeface="Roboto"/>
              <a:sym typeface="Roboto"/>
            </a:endParaRPr>
          </a:p>
          <a:p>
            <a:pPr indent="0" lvl="0" marL="0" rtl="0" algn="l">
              <a:lnSpc>
                <a:spcPct val="115000"/>
              </a:lnSpc>
              <a:spcBef>
                <a:spcPts val="1500"/>
              </a:spcBef>
              <a:spcAft>
                <a:spcPts val="0"/>
              </a:spcAft>
              <a:buNone/>
            </a:pPr>
            <a:r>
              <a:t/>
            </a:r>
            <a:endParaRPr sz="1200">
              <a:solidFill>
                <a:srgbClr val="37415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pic>
        <p:nvPicPr>
          <p:cNvPr id="77" name="Google Shape;77;p16"/>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78" name="Google Shape;78;p16"/>
          <p:cNvPicPr preferRelativeResize="0"/>
          <p:nvPr/>
        </p:nvPicPr>
        <p:blipFill rotWithShape="1">
          <a:blip r:embed="rId4">
            <a:alphaModFix/>
          </a:blip>
          <a:srcRect b="0" l="0" r="4342" t="6829"/>
          <a:stretch/>
        </p:blipFill>
        <p:spPr>
          <a:xfrm>
            <a:off x="8285250" y="193900"/>
            <a:ext cx="858750" cy="479575"/>
          </a:xfrm>
          <a:prstGeom prst="rect">
            <a:avLst/>
          </a:prstGeom>
          <a:noFill/>
          <a:ln>
            <a:noFill/>
          </a:ln>
        </p:spPr>
      </p:pic>
      <p:sp>
        <p:nvSpPr>
          <p:cNvPr id="79" name="Google Shape;79;p16"/>
          <p:cNvSpPr txBox="1"/>
          <p:nvPr/>
        </p:nvSpPr>
        <p:spPr>
          <a:xfrm>
            <a:off x="764776" y="379905"/>
            <a:ext cx="7893900" cy="421500"/>
          </a:xfrm>
          <a:prstGeom prst="rect">
            <a:avLst/>
          </a:prstGeom>
          <a:noFill/>
          <a:ln>
            <a:noFill/>
          </a:ln>
        </p:spPr>
        <p:txBody>
          <a:bodyPr anchorCtr="0" anchor="ctr" bIns="45700" lIns="91425" spcFirstLastPara="1" rIns="91425" wrap="square" tIns="45700">
            <a:normAutofit fontScale="62500" lnSpcReduction="20000"/>
          </a:bodyPr>
          <a:lstStyle/>
          <a:p>
            <a:pPr indent="0" lvl="0" marL="0" rtl="0" algn="ctr">
              <a:lnSpc>
                <a:spcPct val="90000"/>
              </a:lnSpc>
              <a:spcBef>
                <a:spcPts val="0"/>
              </a:spcBef>
              <a:spcAft>
                <a:spcPts val="0"/>
              </a:spcAft>
              <a:buNone/>
            </a:pPr>
            <a:r>
              <a:rPr b="1" lang="en" sz="4600">
                <a:solidFill>
                  <a:srgbClr val="000000"/>
                </a:solidFill>
                <a:latin typeface="Trebuchet MS"/>
                <a:ea typeface="Trebuchet MS"/>
                <a:cs typeface="Trebuchet MS"/>
                <a:sym typeface="Trebuchet MS"/>
              </a:rPr>
              <a:t>Learning Outcomes</a:t>
            </a:r>
            <a:endParaRPr b="1" sz="4600">
              <a:solidFill>
                <a:srgbClr val="000000"/>
              </a:solidFill>
              <a:latin typeface="Trebuchet MS"/>
              <a:ea typeface="Trebuchet MS"/>
              <a:cs typeface="Trebuchet MS"/>
              <a:sym typeface="Trebuchet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7"/>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85" name="Google Shape;85;p17"/>
          <p:cNvPicPr preferRelativeResize="0"/>
          <p:nvPr/>
        </p:nvPicPr>
        <p:blipFill rotWithShape="1">
          <a:blip r:embed="rId4">
            <a:alphaModFix/>
          </a:blip>
          <a:srcRect b="0" l="0" r="4342" t="6829"/>
          <a:stretch/>
        </p:blipFill>
        <p:spPr>
          <a:xfrm>
            <a:off x="8285250" y="193900"/>
            <a:ext cx="858750" cy="479575"/>
          </a:xfrm>
          <a:prstGeom prst="rect">
            <a:avLst/>
          </a:prstGeom>
          <a:noFill/>
          <a:ln>
            <a:noFill/>
          </a:ln>
        </p:spPr>
      </p:pic>
      <p:sp>
        <p:nvSpPr>
          <p:cNvPr id="86" name="Google Shape;86;p17"/>
          <p:cNvSpPr txBox="1"/>
          <p:nvPr/>
        </p:nvSpPr>
        <p:spPr>
          <a:xfrm>
            <a:off x="45675" y="1269875"/>
            <a:ext cx="8616300" cy="10389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i="1" lang="en" sz="1200">
                <a:solidFill>
                  <a:srgbClr val="4F81BD"/>
                </a:solidFill>
                <a:latin typeface="Calibri"/>
                <a:ea typeface="Calibri"/>
                <a:cs typeface="Calibri"/>
                <a:sym typeface="Calibri"/>
              </a:rPr>
              <a:t>There are multiple ways in which we can set up your computer to code in Python. But the few recommended ways are to use Jupyter Notebook or VS code. Other options include IDLE, python's built-in editor, Atom, or PyCharm.</a:t>
            </a:r>
            <a:endParaRPr i="1" sz="1200">
              <a:solidFill>
                <a:srgbClr val="4F81BD"/>
              </a:solidFill>
              <a:latin typeface="Calibri"/>
              <a:ea typeface="Calibri"/>
              <a:cs typeface="Calibri"/>
              <a:sym typeface="Calibri"/>
            </a:endParaRPr>
          </a:p>
          <a:p>
            <a:pPr indent="0" lvl="0" marL="0" rtl="0" algn="l">
              <a:spcBef>
                <a:spcPts val="900"/>
              </a:spcBef>
              <a:spcAft>
                <a:spcPts val="900"/>
              </a:spcAft>
              <a:buNone/>
            </a:pPr>
            <a:r>
              <a:rPr lang="en" sz="1200">
                <a:solidFill>
                  <a:schemeClr val="dk1"/>
                </a:solidFill>
                <a:latin typeface="Cambria"/>
                <a:ea typeface="Cambria"/>
                <a:cs typeface="Cambria"/>
                <a:sym typeface="Cambria"/>
              </a:rPr>
              <a:t>The reason we want to use an editor is to use the extensive features provided by them which include code auto-completion, easy-to-run-and-see output, and many more..</a:t>
            </a:r>
            <a:endParaRPr/>
          </a:p>
        </p:txBody>
      </p:sp>
      <p:sp>
        <p:nvSpPr>
          <p:cNvPr id="87" name="Google Shape;87;p17"/>
          <p:cNvSpPr txBox="1"/>
          <p:nvPr/>
        </p:nvSpPr>
        <p:spPr>
          <a:xfrm>
            <a:off x="96300" y="2454650"/>
            <a:ext cx="8951400" cy="15957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b="1" lang="en" sz="1200">
                <a:solidFill>
                  <a:srgbClr val="4F81BD"/>
                </a:solidFill>
                <a:latin typeface="Calibri"/>
                <a:ea typeface="Calibri"/>
                <a:cs typeface="Calibri"/>
                <a:sym typeface="Calibri"/>
              </a:rPr>
              <a:t>Setting up Python</a:t>
            </a:r>
            <a:endParaRPr b="1" sz="1200">
              <a:solidFill>
                <a:srgbClr val="4F81BD"/>
              </a:solidFill>
              <a:latin typeface="Calibri"/>
              <a:ea typeface="Calibri"/>
              <a:cs typeface="Calibri"/>
              <a:sym typeface="Calibri"/>
            </a:endParaRPr>
          </a:p>
          <a:p>
            <a:pPr indent="0" lvl="0" marL="0" rtl="0" algn="l">
              <a:spcBef>
                <a:spcPts val="900"/>
              </a:spcBef>
              <a:spcAft>
                <a:spcPts val="0"/>
              </a:spcAft>
              <a:buNone/>
            </a:pPr>
            <a:r>
              <a:rPr lang="en" sz="1200">
                <a:solidFill>
                  <a:schemeClr val="dk1"/>
                </a:solidFill>
                <a:latin typeface="Cambria"/>
                <a:ea typeface="Cambria"/>
                <a:cs typeface="Cambria"/>
                <a:sym typeface="Cambria"/>
              </a:rPr>
              <a:t>Setting up Python is a very easy process all you need to do is download the installer from the official website</a:t>
            </a:r>
            <a:endParaRPr sz="1200">
              <a:solidFill>
                <a:schemeClr val="dk1"/>
              </a:solidFill>
              <a:latin typeface="Cambria"/>
              <a:ea typeface="Cambria"/>
              <a:cs typeface="Cambria"/>
              <a:sym typeface="Cambria"/>
            </a:endParaRPr>
          </a:p>
          <a:p>
            <a:pPr indent="0" lvl="0" marL="0" rtl="0" algn="l">
              <a:spcBef>
                <a:spcPts val="1000"/>
              </a:spcBef>
              <a:spcAft>
                <a:spcPts val="0"/>
              </a:spcAft>
              <a:buNone/>
            </a:pPr>
            <a:r>
              <a:rPr i="1" lang="en" sz="1200">
                <a:solidFill>
                  <a:srgbClr val="4F81BD"/>
                </a:solidFill>
                <a:latin typeface="Calibri"/>
                <a:ea typeface="Calibri"/>
                <a:cs typeface="Calibri"/>
                <a:sym typeface="Calibri"/>
              </a:rPr>
              <a:t>Windows user please note to check the box which says 'add to the path' when the installer is launched as highlighted in the below image</a:t>
            </a:r>
            <a:endParaRPr sz="1200">
              <a:solidFill>
                <a:srgbClr val="4F81BD"/>
              </a:solidFill>
              <a:latin typeface="Calibri"/>
              <a:ea typeface="Calibri"/>
              <a:cs typeface="Calibri"/>
              <a:sym typeface="Calibri"/>
            </a:endParaRPr>
          </a:p>
          <a:p>
            <a:pPr indent="0" lvl="0" marL="0" rtl="0" algn="l">
              <a:spcBef>
                <a:spcPts val="900"/>
              </a:spcBef>
              <a:spcAft>
                <a:spcPts val="0"/>
              </a:spcAft>
              <a:buNone/>
            </a:pPr>
            <a:r>
              <a:t/>
            </a:r>
            <a:endParaRPr sz="1200">
              <a:solidFill>
                <a:schemeClr val="dk1"/>
              </a:solidFill>
              <a:latin typeface="Cambria"/>
              <a:ea typeface="Cambria"/>
              <a:cs typeface="Cambria"/>
              <a:sym typeface="Cambria"/>
            </a:endParaRPr>
          </a:p>
          <a:p>
            <a:pPr indent="0" lvl="0" marL="0" rtl="0" algn="l">
              <a:spcBef>
                <a:spcPts val="1000"/>
              </a:spcBef>
              <a:spcAft>
                <a:spcPts val="0"/>
              </a:spcAft>
              <a:buNone/>
            </a:pPr>
            <a:r>
              <a:rPr i="1" lang="en" sz="1200">
                <a:solidFill>
                  <a:srgbClr val="4F81BD"/>
                </a:solidFill>
                <a:latin typeface="Calibri"/>
                <a:ea typeface="Calibri"/>
                <a:cs typeface="Calibri"/>
                <a:sym typeface="Calibri"/>
              </a:rPr>
              <a:t>Students have the choice to use either jupyter notebook or VS code for this course.</a:t>
            </a:r>
            <a:endParaRPr sz="1200">
              <a:solidFill>
                <a:srgbClr val="4F81BD"/>
              </a:solidFill>
              <a:latin typeface="Calibri"/>
              <a:ea typeface="Calibri"/>
              <a:cs typeface="Calibri"/>
              <a:sym typeface="Calibri"/>
            </a:endParaRPr>
          </a:p>
        </p:txBody>
      </p:sp>
      <p:sp>
        <p:nvSpPr>
          <p:cNvPr id="88" name="Google Shape;88;p17"/>
          <p:cNvSpPr txBox="1"/>
          <p:nvPr/>
        </p:nvSpPr>
        <p:spPr>
          <a:xfrm>
            <a:off x="2893175" y="508700"/>
            <a:ext cx="3000000" cy="554100"/>
          </a:xfrm>
          <a:prstGeom prst="rect">
            <a:avLst/>
          </a:prstGeom>
          <a:noFill/>
          <a:ln>
            <a:noFill/>
          </a:ln>
        </p:spPr>
        <p:txBody>
          <a:bodyPr anchorCtr="0" anchor="t" bIns="91425" lIns="91425" spcFirstLastPara="1" rIns="91425" wrap="square" tIns="91425">
            <a:spAutoFit/>
          </a:bodyPr>
          <a:lstStyle/>
          <a:p>
            <a:pPr indent="0" lvl="0" marL="0" rtl="0" algn="ctr">
              <a:spcBef>
                <a:spcPts val="1000"/>
              </a:spcBef>
              <a:spcAft>
                <a:spcPts val="0"/>
              </a:spcAft>
              <a:buNone/>
            </a:pPr>
            <a:r>
              <a:rPr b="1" lang="en" sz="2400">
                <a:solidFill>
                  <a:schemeClr val="dk1"/>
                </a:solidFill>
                <a:highlight>
                  <a:schemeClr val="lt1"/>
                </a:highlight>
                <a:latin typeface="Roboto"/>
                <a:ea typeface="Roboto"/>
                <a:cs typeface="Roboto"/>
                <a:sym typeface="Roboto"/>
              </a:rPr>
              <a:t>Setting up Python</a:t>
            </a:r>
            <a:endParaRPr sz="2400">
              <a:solidFill>
                <a:schemeClr val="dk1"/>
              </a:solidFill>
              <a:highlight>
                <a:schemeClr val="lt1"/>
              </a:highlight>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p18"/>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94" name="Google Shape;94;p18"/>
          <p:cNvPicPr preferRelativeResize="0"/>
          <p:nvPr/>
        </p:nvPicPr>
        <p:blipFill rotWithShape="1">
          <a:blip r:embed="rId4">
            <a:alphaModFix/>
          </a:blip>
          <a:srcRect b="0" l="0" r="4342" t="6829"/>
          <a:stretch/>
        </p:blipFill>
        <p:spPr>
          <a:xfrm>
            <a:off x="8285250" y="193900"/>
            <a:ext cx="858750" cy="479575"/>
          </a:xfrm>
          <a:prstGeom prst="rect">
            <a:avLst/>
          </a:prstGeom>
          <a:noFill/>
          <a:ln>
            <a:noFill/>
          </a:ln>
        </p:spPr>
      </p:pic>
      <p:sp>
        <p:nvSpPr>
          <p:cNvPr id="95" name="Google Shape;95;p18"/>
          <p:cNvSpPr txBox="1"/>
          <p:nvPr/>
        </p:nvSpPr>
        <p:spPr>
          <a:xfrm>
            <a:off x="45675" y="193900"/>
            <a:ext cx="9144000" cy="5017800"/>
          </a:xfrm>
          <a:prstGeom prst="rect">
            <a:avLst/>
          </a:prstGeom>
          <a:noFill/>
          <a:ln>
            <a:noFill/>
          </a:ln>
        </p:spPr>
        <p:txBody>
          <a:bodyPr anchorCtr="0" anchor="t" bIns="91425" lIns="91425" spcFirstLastPara="1" rIns="91425" wrap="square" tIns="91425">
            <a:spAutoFit/>
          </a:bodyPr>
          <a:lstStyle/>
          <a:p>
            <a:pPr indent="0" lvl="0" marL="0" rtl="0" algn="ctr">
              <a:spcBef>
                <a:spcPts val="1000"/>
              </a:spcBef>
              <a:spcAft>
                <a:spcPts val="0"/>
              </a:spcAft>
              <a:buNone/>
            </a:pPr>
            <a:r>
              <a:rPr b="1" lang="en" sz="2400">
                <a:solidFill>
                  <a:schemeClr val="dk1"/>
                </a:solidFill>
                <a:latin typeface="Roboto"/>
                <a:ea typeface="Roboto"/>
                <a:cs typeface="Roboto"/>
                <a:sym typeface="Roboto"/>
              </a:rPr>
              <a:t>Setting up Jupyter notebook</a:t>
            </a:r>
            <a:endParaRPr b="1" sz="2400">
              <a:solidFill>
                <a:schemeClr val="dk1"/>
              </a:solidFill>
              <a:latin typeface="Roboto"/>
              <a:ea typeface="Roboto"/>
              <a:cs typeface="Roboto"/>
              <a:sym typeface="Roboto"/>
            </a:endParaRPr>
          </a:p>
          <a:p>
            <a:pPr indent="0" lvl="0" marL="0" rtl="0" algn="l">
              <a:spcBef>
                <a:spcPts val="900"/>
              </a:spcBef>
              <a:spcAft>
                <a:spcPts val="0"/>
              </a:spcAft>
              <a:buNone/>
            </a:pPr>
            <a:r>
              <a:rPr lang="en" sz="1200">
                <a:solidFill>
                  <a:schemeClr val="dk1"/>
                </a:solidFill>
                <a:latin typeface="Cambria"/>
                <a:ea typeface="Cambria"/>
                <a:cs typeface="Cambria"/>
                <a:sym typeface="Cambria"/>
              </a:rPr>
              <a:t>We will be installing a jupyter notebook inside the Python installation itself. So make sure you have installed Python and are working properly. To check if Python is working properly just open the command prompt (terminal for Mac users) and type in the commands "python" and press enter ("python3" for Mac users). You should get the output like the below image which will have the version number of the python that you would have installed.</a:t>
            </a:r>
            <a:endParaRPr sz="1200">
              <a:solidFill>
                <a:schemeClr val="dk1"/>
              </a:solidFill>
              <a:latin typeface="Cambria"/>
              <a:ea typeface="Cambria"/>
              <a:cs typeface="Cambria"/>
              <a:sym typeface="Cambria"/>
            </a:endParaRPr>
          </a:p>
          <a:p>
            <a:pPr indent="0" lvl="0" marL="0" rtl="0" algn="l">
              <a:spcBef>
                <a:spcPts val="900"/>
              </a:spcBef>
              <a:spcAft>
                <a:spcPts val="0"/>
              </a:spcAft>
              <a:buNone/>
            </a:pPr>
            <a:r>
              <a:t/>
            </a:r>
            <a:endParaRPr sz="1200">
              <a:solidFill>
                <a:schemeClr val="dk1"/>
              </a:solidFill>
              <a:latin typeface="Cambria"/>
              <a:ea typeface="Cambria"/>
              <a:cs typeface="Cambria"/>
              <a:sym typeface="Cambria"/>
            </a:endParaRPr>
          </a:p>
          <a:p>
            <a:pPr indent="0" lvl="0" marL="0" rtl="0" algn="l">
              <a:spcBef>
                <a:spcPts val="900"/>
              </a:spcBef>
              <a:spcAft>
                <a:spcPts val="0"/>
              </a:spcAft>
              <a:buNone/>
            </a:pPr>
            <a:r>
              <a:rPr b="1" lang="en" sz="1200">
                <a:solidFill>
                  <a:schemeClr val="dk1"/>
                </a:solidFill>
                <a:latin typeface="Cambria"/>
                <a:ea typeface="Cambria"/>
                <a:cs typeface="Cambria"/>
                <a:sym typeface="Cambria"/>
              </a:rPr>
              <a:t>For Windows</a:t>
            </a:r>
            <a:endParaRPr sz="1200">
              <a:solidFill>
                <a:schemeClr val="dk1"/>
              </a:solidFill>
              <a:latin typeface="Cambria"/>
              <a:ea typeface="Cambria"/>
              <a:cs typeface="Cambria"/>
              <a:sym typeface="Cambria"/>
            </a:endParaRPr>
          </a:p>
          <a:p>
            <a:pPr indent="-381000" lvl="0" marL="457200" rtl="0" algn="l">
              <a:spcBef>
                <a:spcPts val="900"/>
              </a:spcBef>
              <a:spcAft>
                <a:spcPts val="0"/>
              </a:spcAft>
              <a:buClr>
                <a:schemeClr val="dk1"/>
              </a:buClr>
              <a:buSzPts val="1200"/>
              <a:buFont typeface="Cambria"/>
              <a:buChar char="•"/>
            </a:pPr>
            <a:r>
              <a:rPr lang="en" sz="1200">
                <a:solidFill>
                  <a:schemeClr val="dk1"/>
                </a:solidFill>
                <a:latin typeface="Cambria"/>
                <a:ea typeface="Cambria"/>
                <a:cs typeface="Cambria"/>
                <a:sym typeface="Cambria"/>
              </a:rPr>
              <a:t>open the command prompt and type</a:t>
            </a:r>
            <a:endParaRPr sz="1200">
              <a:solidFill>
                <a:schemeClr val="dk1"/>
              </a:solidFill>
              <a:latin typeface="Cambria"/>
              <a:ea typeface="Cambria"/>
              <a:cs typeface="Cambria"/>
              <a:sym typeface="Cambria"/>
            </a:endParaRPr>
          </a:p>
          <a:p>
            <a:pPr indent="0" lvl="0" marL="0" rtl="0" algn="l">
              <a:spcBef>
                <a:spcPts val="900"/>
              </a:spcBef>
              <a:spcAft>
                <a:spcPts val="0"/>
              </a:spcAft>
              <a:buNone/>
            </a:pPr>
            <a:r>
              <a:rPr lang="en" sz="1100">
                <a:solidFill>
                  <a:schemeClr val="dk1"/>
                </a:solidFill>
                <a:latin typeface="Consolas"/>
                <a:ea typeface="Consolas"/>
                <a:cs typeface="Consolas"/>
                <a:sym typeface="Consolas"/>
              </a:rPr>
              <a:t>pip install jupyter</a:t>
            </a:r>
            <a:endParaRPr sz="1200">
              <a:solidFill>
                <a:schemeClr val="dk1"/>
              </a:solidFill>
              <a:latin typeface="Cambria"/>
              <a:ea typeface="Cambria"/>
              <a:cs typeface="Cambria"/>
              <a:sym typeface="Cambria"/>
            </a:endParaRPr>
          </a:p>
          <a:p>
            <a:pPr indent="0" lvl="0" marL="0" rtl="0" algn="l">
              <a:spcBef>
                <a:spcPts val="900"/>
              </a:spcBef>
              <a:spcAft>
                <a:spcPts val="0"/>
              </a:spcAft>
              <a:buNone/>
            </a:pPr>
            <a:r>
              <a:t/>
            </a:r>
            <a:endParaRPr sz="1200">
              <a:solidFill>
                <a:schemeClr val="dk1"/>
              </a:solidFill>
              <a:latin typeface="Cambria"/>
              <a:ea typeface="Cambria"/>
              <a:cs typeface="Cambria"/>
              <a:sym typeface="Cambria"/>
            </a:endParaRPr>
          </a:p>
          <a:p>
            <a:pPr indent="0" lvl="0" marL="0" rtl="0" algn="l">
              <a:spcBef>
                <a:spcPts val="1000"/>
              </a:spcBef>
              <a:spcAft>
                <a:spcPts val="0"/>
              </a:spcAft>
              <a:buNone/>
            </a:pPr>
            <a:r>
              <a:rPr b="1" lang="en" sz="1200">
                <a:solidFill>
                  <a:schemeClr val="dk1"/>
                </a:solidFill>
                <a:latin typeface="Cambria"/>
                <a:ea typeface="Cambria"/>
                <a:cs typeface="Cambria"/>
                <a:sym typeface="Cambria"/>
              </a:rPr>
              <a:t>For Mac</a:t>
            </a:r>
            <a:endParaRPr sz="1200">
              <a:solidFill>
                <a:schemeClr val="dk1"/>
              </a:solidFill>
              <a:latin typeface="Cambria"/>
              <a:ea typeface="Cambria"/>
              <a:cs typeface="Cambria"/>
              <a:sym typeface="Cambria"/>
            </a:endParaRPr>
          </a:p>
          <a:p>
            <a:pPr indent="-381000" lvl="0" marL="457200" rtl="0" algn="l">
              <a:spcBef>
                <a:spcPts val="900"/>
              </a:spcBef>
              <a:spcAft>
                <a:spcPts val="0"/>
              </a:spcAft>
              <a:buClr>
                <a:schemeClr val="dk1"/>
              </a:buClr>
              <a:buSzPts val="1200"/>
              <a:buFont typeface="Cambria"/>
              <a:buChar char="•"/>
            </a:pPr>
            <a:r>
              <a:rPr lang="en" sz="1200">
                <a:solidFill>
                  <a:schemeClr val="dk1"/>
                </a:solidFill>
                <a:latin typeface="Cambria"/>
                <a:ea typeface="Cambria"/>
                <a:cs typeface="Cambria"/>
                <a:sym typeface="Cambria"/>
              </a:rPr>
              <a:t>open Terminal and type</a:t>
            </a:r>
            <a:endParaRPr sz="1200">
              <a:solidFill>
                <a:schemeClr val="dk1"/>
              </a:solidFill>
              <a:latin typeface="Cambria"/>
              <a:ea typeface="Cambria"/>
              <a:cs typeface="Cambria"/>
              <a:sym typeface="Cambria"/>
            </a:endParaRPr>
          </a:p>
          <a:p>
            <a:pPr indent="0" lvl="0" marL="0" rtl="0" algn="l">
              <a:spcBef>
                <a:spcPts val="900"/>
              </a:spcBef>
              <a:spcAft>
                <a:spcPts val="0"/>
              </a:spcAft>
              <a:buNone/>
            </a:pPr>
            <a:r>
              <a:rPr lang="en" sz="1100">
                <a:solidFill>
                  <a:schemeClr val="dk1"/>
                </a:solidFill>
                <a:latin typeface="Consolas"/>
                <a:ea typeface="Consolas"/>
                <a:cs typeface="Consolas"/>
                <a:sym typeface="Consolas"/>
              </a:rPr>
              <a:t>pip3 install jupyter</a:t>
            </a:r>
            <a:endParaRPr sz="1200">
              <a:solidFill>
                <a:schemeClr val="dk1"/>
              </a:solidFill>
              <a:latin typeface="Cambria"/>
              <a:ea typeface="Cambria"/>
              <a:cs typeface="Cambria"/>
              <a:sym typeface="Cambria"/>
            </a:endParaRPr>
          </a:p>
          <a:p>
            <a:pPr indent="0" lvl="0" marL="0" rtl="0" algn="l">
              <a:spcBef>
                <a:spcPts val="1000"/>
              </a:spcBef>
              <a:spcAft>
                <a:spcPts val="0"/>
              </a:spcAft>
              <a:buNone/>
            </a:pPr>
            <a:r>
              <a:rPr i="1" lang="en" sz="1200">
                <a:solidFill>
                  <a:srgbClr val="4F81BD"/>
                </a:solidFill>
                <a:latin typeface="Calibri"/>
                <a:ea typeface="Calibri"/>
                <a:cs typeface="Calibri"/>
                <a:sym typeface="Calibri"/>
              </a:rPr>
              <a:t>Once the installation process is over open the command prompt or terminal and type </a:t>
            </a:r>
            <a:r>
              <a:rPr i="1" lang="en" sz="1100">
                <a:solidFill>
                  <a:srgbClr val="4F81BD"/>
                </a:solidFill>
                <a:latin typeface="Consolas"/>
                <a:ea typeface="Consolas"/>
                <a:cs typeface="Consolas"/>
                <a:sym typeface="Consolas"/>
              </a:rPr>
              <a:t>jupyter notebook</a:t>
            </a:r>
            <a:endParaRPr i="1" sz="1200">
              <a:solidFill>
                <a:srgbClr val="4F81BD"/>
              </a:solidFill>
              <a:latin typeface="Calibri"/>
              <a:ea typeface="Calibri"/>
              <a:cs typeface="Calibri"/>
              <a:sym typeface="Calibri"/>
            </a:endParaRPr>
          </a:p>
          <a:p>
            <a:pPr indent="0" lvl="0" marL="0" rtl="0" algn="l">
              <a:spcBef>
                <a:spcPts val="1000"/>
              </a:spcBef>
              <a:spcAft>
                <a:spcPts val="0"/>
              </a:spcAft>
              <a:buNone/>
            </a:pPr>
            <a:r>
              <a:rPr i="1" lang="en" sz="1200">
                <a:solidFill>
                  <a:srgbClr val="4F81BD"/>
                </a:solidFill>
                <a:latin typeface="Calibri"/>
                <a:ea typeface="Calibri"/>
                <a:cs typeface="Calibri"/>
                <a:sym typeface="Calibri"/>
              </a:rPr>
              <a:t>This should open a new browser window which is the Jupyter notebook</a:t>
            </a:r>
            <a:endParaRPr i="1" sz="1200">
              <a:solidFill>
                <a:srgbClr val="4F81BD"/>
              </a:solidFill>
              <a:latin typeface="Calibri"/>
              <a:ea typeface="Calibri"/>
              <a:cs typeface="Calibri"/>
              <a:sym typeface="Calibri"/>
            </a:endParaRPr>
          </a:p>
          <a:p>
            <a:pPr indent="0" lvl="0" marL="0" rtl="0" algn="l">
              <a:spcBef>
                <a:spcPts val="900"/>
              </a:spcBef>
              <a:spcAft>
                <a:spcPts val="0"/>
              </a:spcAft>
              <a:buNone/>
            </a:pPr>
            <a:r>
              <a:rPr b="1" lang="en" sz="1200">
                <a:solidFill>
                  <a:schemeClr val="dk1"/>
                </a:solidFill>
                <a:latin typeface="Cambria"/>
                <a:ea typeface="Cambria"/>
                <a:cs typeface="Cambria"/>
                <a:sym typeface="Cambria"/>
              </a:rPr>
              <a:t>NOTE: Don't close the terminal/command prompt while you are using jupyter notebook</a:t>
            </a:r>
            <a:endParaRPr sz="1200">
              <a:solidFill>
                <a:schemeClr val="dk1"/>
              </a:solidFill>
              <a:latin typeface="Cambria"/>
              <a:ea typeface="Cambria"/>
              <a:cs typeface="Cambria"/>
              <a:sym typeface="Cambria"/>
            </a:endParaRPr>
          </a:p>
          <a:p>
            <a:pPr indent="0" lvl="0" marL="0" rtl="0" algn="l">
              <a:spcBef>
                <a:spcPts val="900"/>
              </a:spcBef>
              <a:spcAft>
                <a:spcPts val="1000"/>
              </a:spcAft>
              <a:buNone/>
            </a:pPr>
            <a:r>
              <a:t/>
            </a:r>
            <a:endParaRPr sz="1200">
              <a:solidFill>
                <a:schemeClr val="dk1"/>
              </a:solidFill>
              <a:latin typeface="Cambria"/>
              <a:ea typeface="Cambria"/>
              <a:cs typeface="Cambria"/>
              <a:sym typeface="Cambr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p19"/>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101" name="Google Shape;101;p19"/>
          <p:cNvPicPr preferRelativeResize="0"/>
          <p:nvPr/>
        </p:nvPicPr>
        <p:blipFill rotWithShape="1">
          <a:blip r:embed="rId4">
            <a:alphaModFix/>
          </a:blip>
          <a:srcRect b="0" l="0" r="4342" t="6829"/>
          <a:stretch/>
        </p:blipFill>
        <p:spPr>
          <a:xfrm>
            <a:off x="8285250" y="193900"/>
            <a:ext cx="858750" cy="479575"/>
          </a:xfrm>
          <a:prstGeom prst="rect">
            <a:avLst/>
          </a:prstGeom>
          <a:noFill/>
          <a:ln>
            <a:noFill/>
          </a:ln>
        </p:spPr>
      </p:pic>
      <p:sp>
        <p:nvSpPr>
          <p:cNvPr id="102" name="Google Shape;102;p19"/>
          <p:cNvSpPr txBox="1"/>
          <p:nvPr/>
        </p:nvSpPr>
        <p:spPr>
          <a:xfrm>
            <a:off x="45675" y="420250"/>
            <a:ext cx="8899500" cy="3399000"/>
          </a:xfrm>
          <a:prstGeom prst="rect">
            <a:avLst/>
          </a:prstGeom>
          <a:noFill/>
          <a:ln>
            <a:noFill/>
          </a:ln>
        </p:spPr>
        <p:txBody>
          <a:bodyPr anchorCtr="0" anchor="t" bIns="91425" lIns="91425" spcFirstLastPara="1" rIns="91425" wrap="square" tIns="91425">
            <a:spAutoFit/>
          </a:bodyPr>
          <a:lstStyle/>
          <a:p>
            <a:pPr indent="0" lvl="0" marL="0" rtl="0" algn="ctr">
              <a:spcBef>
                <a:spcPts val="1000"/>
              </a:spcBef>
              <a:spcAft>
                <a:spcPts val="0"/>
              </a:spcAft>
              <a:buNone/>
            </a:pPr>
            <a:r>
              <a:rPr b="1" lang="en" sz="2400">
                <a:solidFill>
                  <a:schemeClr val="dk1"/>
                </a:solidFill>
                <a:latin typeface="Roboto"/>
                <a:ea typeface="Roboto"/>
                <a:cs typeface="Roboto"/>
                <a:sym typeface="Roboto"/>
              </a:rPr>
              <a:t>Setting up VS code</a:t>
            </a:r>
            <a:endParaRPr i="1" sz="2400">
              <a:solidFill>
                <a:schemeClr val="dk1"/>
              </a:solidFill>
              <a:latin typeface="Roboto"/>
              <a:ea typeface="Roboto"/>
              <a:cs typeface="Roboto"/>
              <a:sym typeface="Roboto"/>
            </a:endParaRPr>
          </a:p>
          <a:p>
            <a:pPr indent="0" lvl="0" marL="0" rtl="0" algn="l">
              <a:spcBef>
                <a:spcPts val="1000"/>
              </a:spcBef>
              <a:spcAft>
                <a:spcPts val="0"/>
              </a:spcAft>
              <a:buNone/>
            </a:pPr>
            <a:r>
              <a:t/>
            </a:r>
            <a:endParaRPr i="1" sz="1200">
              <a:solidFill>
                <a:srgbClr val="4F81BD"/>
              </a:solidFill>
              <a:latin typeface="Calibri"/>
              <a:ea typeface="Calibri"/>
              <a:cs typeface="Calibri"/>
              <a:sym typeface="Calibri"/>
            </a:endParaRPr>
          </a:p>
          <a:p>
            <a:pPr indent="0" lvl="0" marL="0" rtl="0" algn="l">
              <a:spcBef>
                <a:spcPts val="1000"/>
              </a:spcBef>
              <a:spcAft>
                <a:spcPts val="0"/>
              </a:spcAft>
              <a:buNone/>
            </a:pPr>
            <a:r>
              <a:rPr i="1" lang="en" sz="1200">
                <a:solidFill>
                  <a:srgbClr val="4F81BD"/>
                </a:solidFill>
                <a:latin typeface="Calibri"/>
                <a:ea typeface="Calibri"/>
                <a:cs typeface="Calibri"/>
                <a:sym typeface="Calibri"/>
              </a:rPr>
              <a:t>To learn about how to use a jupyter notebook Please check out the link below.</a:t>
            </a:r>
            <a:endParaRPr i="1" sz="1200">
              <a:solidFill>
                <a:srgbClr val="4F81BD"/>
              </a:solidFill>
              <a:latin typeface="Calibri"/>
              <a:ea typeface="Calibri"/>
              <a:cs typeface="Calibri"/>
              <a:sym typeface="Calibri"/>
            </a:endParaRPr>
          </a:p>
          <a:p>
            <a:pPr indent="0" lvl="0" marL="0" rtl="0" algn="l">
              <a:spcBef>
                <a:spcPts val="900"/>
              </a:spcBef>
              <a:spcAft>
                <a:spcPts val="0"/>
              </a:spcAft>
              <a:buNone/>
            </a:pPr>
            <a:r>
              <a:rPr lang="en" sz="1200">
                <a:solidFill>
                  <a:schemeClr val="dk1"/>
                </a:solidFill>
                <a:latin typeface="Cambria"/>
                <a:ea typeface="Cambria"/>
                <a:cs typeface="Cambria"/>
                <a:sym typeface="Cambria"/>
              </a:rPr>
              <a:t> Jupyter Documentation</a:t>
            </a:r>
            <a:endParaRPr sz="1200">
              <a:solidFill>
                <a:schemeClr val="dk1"/>
              </a:solidFill>
              <a:latin typeface="Cambria"/>
              <a:ea typeface="Cambria"/>
              <a:cs typeface="Cambria"/>
              <a:sym typeface="Cambria"/>
            </a:endParaRPr>
          </a:p>
          <a:p>
            <a:pPr indent="0" lvl="0" marL="0" rtl="0" algn="l">
              <a:spcBef>
                <a:spcPts val="1000"/>
              </a:spcBef>
              <a:spcAft>
                <a:spcPts val="0"/>
              </a:spcAft>
              <a:buNone/>
            </a:pPr>
            <a:r>
              <a:rPr b="1" lang="en" sz="1200">
                <a:solidFill>
                  <a:srgbClr val="4F81BD"/>
                </a:solidFill>
                <a:latin typeface="Calibri"/>
                <a:ea typeface="Calibri"/>
                <a:cs typeface="Calibri"/>
                <a:sym typeface="Calibri"/>
              </a:rPr>
              <a:t>Setting up VS code</a:t>
            </a:r>
            <a:endParaRPr b="1" sz="1200">
              <a:solidFill>
                <a:srgbClr val="4F81BD"/>
              </a:solidFill>
              <a:latin typeface="Calibri"/>
              <a:ea typeface="Calibri"/>
              <a:cs typeface="Calibri"/>
              <a:sym typeface="Calibri"/>
            </a:endParaRPr>
          </a:p>
          <a:p>
            <a:pPr indent="0" lvl="0" marL="0" rtl="0" algn="l">
              <a:spcBef>
                <a:spcPts val="900"/>
              </a:spcBef>
              <a:spcAft>
                <a:spcPts val="0"/>
              </a:spcAft>
              <a:buNone/>
            </a:pPr>
            <a:r>
              <a:rPr lang="en" sz="1200">
                <a:solidFill>
                  <a:schemeClr val="dk1"/>
                </a:solidFill>
                <a:latin typeface="Cambria"/>
                <a:ea typeface="Cambria"/>
                <a:cs typeface="Cambria"/>
                <a:sym typeface="Cambria"/>
              </a:rPr>
              <a:t>Visual Studio Code is a popular editor by Microsoft. It supports the majority of the programming languages. It also has an extension store where we can install add-ons to help us customize the look and the features. Again it requires you to have Python installed and working. Please follow the steps in jupyter notebook installation to check if Python is installed and working properly.</a:t>
            </a:r>
            <a:endParaRPr sz="1200">
              <a:solidFill>
                <a:schemeClr val="dk1"/>
              </a:solidFill>
              <a:latin typeface="Cambria"/>
              <a:ea typeface="Cambria"/>
              <a:cs typeface="Cambria"/>
              <a:sym typeface="Cambria"/>
            </a:endParaRPr>
          </a:p>
          <a:p>
            <a:pPr indent="0" lvl="0" marL="0" rtl="0" algn="l">
              <a:spcBef>
                <a:spcPts val="1000"/>
              </a:spcBef>
              <a:spcAft>
                <a:spcPts val="0"/>
              </a:spcAft>
              <a:buNone/>
            </a:pPr>
            <a:r>
              <a:rPr i="1" lang="en" sz="1200">
                <a:solidFill>
                  <a:srgbClr val="4F81BD"/>
                </a:solidFill>
                <a:latin typeface="Calibri"/>
                <a:ea typeface="Calibri"/>
                <a:cs typeface="Calibri"/>
                <a:sym typeface="Calibri"/>
              </a:rPr>
              <a:t>Follow the below steps to install and set up the VS code.</a:t>
            </a:r>
            <a:endParaRPr i="1" sz="1200">
              <a:solidFill>
                <a:srgbClr val="4F81BD"/>
              </a:solidFill>
              <a:latin typeface="Calibri"/>
              <a:ea typeface="Calibri"/>
              <a:cs typeface="Calibri"/>
              <a:sym typeface="Calibri"/>
            </a:endParaRPr>
          </a:p>
          <a:p>
            <a:pPr indent="-381000" lvl="0" marL="457200" rtl="0" algn="l">
              <a:spcBef>
                <a:spcPts val="180"/>
              </a:spcBef>
              <a:spcAft>
                <a:spcPts val="0"/>
              </a:spcAft>
              <a:buClr>
                <a:schemeClr val="dk1"/>
              </a:buClr>
              <a:buSzPts val="1200"/>
              <a:buFont typeface="Cambria"/>
              <a:buAutoNum type="arabicPeriod"/>
            </a:pPr>
            <a:r>
              <a:rPr lang="en" sz="1200">
                <a:solidFill>
                  <a:schemeClr val="dk1"/>
                </a:solidFill>
                <a:latin typeface="Cambria"/>
                <a:ea typeface="Cambria"/>
                <a:cs typeface="Cambria"/>
                <a:sym typeface="Cambria"/>
              </a:rPr>
              <a:t>Download the installer using the following link.  VS code </a:t>
            </a:r>
            <a:endParaRPr sz="1200">
              <a:solidFill>
                <a:schemeClr val="dk1"/>
              </a:solidFill>
              <a:latin typeface="Cambria"/>
              <a:ea typeface="Cambria"/>
              <a:cs typeface="Cambria"/>
              <a:sym typeface="Cambria"/>
            </a:endParaRPr>
          </a:p>
          <a:p>
            <a:pPr indent="-381000" lvl="0" marL="457200" rtl="0" algn="l">
              <a:spcBef>
                <a:spcPts val="180"/>
              </a:spcBef>
              <a:spcAft>
                <a:spcPts val="0"/>
              </a:spcAft>
              <a:buClr>
                <a:schemeClr val="dk1"/>
              </a:buClr>
              <a:buSzPts val="1200"/>
              <a:buFont typeface="Cambria"/>
              <a:buAutoNum type="arabicPeriod"/>
            </a:pPr>
            <a:r>
              <a:rPr lang="en" sz="1200">
                <a:solidFill>
                  <a:schemeClr val="dk1"/>
                </a:solidFill>
                <a:latin typeface="Cambria"/>
                <a:ea typeface="Cambria"/>
                <a:cs typeface="Cambria"/>
                <a:sym typeface="Cambria"/>
              </a:rPr>
              <a:t>Run the installer and follow the on-screen instructions. keep all the default settings.</a:t>
            </a:r>
            <a:endParaRPr sz="1200">
              <a:solidFill>
                <a:schemeClr val="dk1"/>
              </a:solidFill>
              <a:latin typeface="Cambria"/>
              <a:ea typeface="Cambria"/>
              <a:cs typeface="Cambria"/>
              <a:sym typeface="Cambria"/>
            </a:endParaRPr>
          </a:p>
          <a:p>
            <a:pPr indent="-381000" lvl="0" marL="457200" rtl="0" algn="l">
              <a:spcBef>
                <a:spcPts val="180"/>
              </a:spcBef>
              <a:spcAft>
                <a:spcPts val="180"/>
              </a:spcAft>
              <a:buClr>
                <a:schemeClr val="dk1"/>
              </a:buClr>
              <a:buSzPts val="1200"/>
              <a:buFont typeface="Cambria"/>
              <a:buAutoNum type="arabicPeriod"/>
            </a:pPr>
            <a:r>
              <a:rPr lang="en" sz="1200">
                <a:solidFill>
                  <a:schemeClr val="dk1"/>
                </a:solidFill>
                <a:latin typeface="Cambria"/>
                <a:ea typeface="Cambria"/>
                <a:cs typeface="Cambria"/>
                <a:sym typeface="Cambria"/>
              </a:rPr>
              <a:t>Once the first 3 steps are completed follow the below video to set up Vs code for Python. </a:t>
            </a:r>
            <a:r>
              <a:rPr i="1" lang="en" sz="1200">
                <a:solidFill>
                  <a:schemeClr val="dk1"/>
                </a:solidFill>
                <a:latin typeface="Cambria"/>
                <a:ea typeface="Cambria"/>
                <a:cs typeface="Cambria"/>
                <a:sym typeface="Cambria"/>
              </a:rPr>
              <a:t>if not visible go to the videos folder</a:t>
            </a:r>
            <a:endParaRPr sz="1200">
              <a:solidFill>
                <a:schemeClr val="dk1"/>
              </a:solidFill>
              <a:latin typeface="Cambria"/>
              <a:ea typeface="Cambria"/>
              <a:cs typeface="Cambria"/>
              <a:sym typeface="Cambr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20"/>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108" name="Google Shape;108;p20"/>
          <p:cNvPicPr preferRelativeResize="0"/>
          <p:nvPr/>
        </p:nvPicPr>
        <p:blipFill rotWithShape="1">
          <a:blip r:embed="rId4">
            <a:alphaModFix/>
          </a:blip>
          <a:srcRect b="0" l="0" r="4342" t="6829"/>
          <a:stretch/>
        </p:blipFill>
        <p:spPr>
          <a:xfrm>
            <a:off x="8285250" y="193900"/>
            <a:ext cx="858750" cy="479575"/>
          </a:xfrm>
          <a:prstGeom prst="rect">
            <a:avLst/>
          </a:prstGeom>
          <a:noFill/>
          <a:ln>
            <a:noFill/>
          </a:ln>
        </p:spPr>
      </p:pic>
      <p:sp>
        <p:nvSpPr>
          <p:cNvPr id="109" name="Google Shape;109;p20"/>
          <p:cNvSpPr txBox="1"/>
          <p:nvPr/>
        </p:nvSpPr>
        <p:spPr>
          <a:xfrm>
            <a:off x="246675" y="460350"/>
            <a:ext cx="8780700" cy="2111400"/>
          </a:xfrm>
          <a:prstGeom prst="rect">
            <a:avLst/>
          </a:prstGeom>
          <a:noFill/>
          <a:ln>
            <a:noFill/>
          </a:ln>
        </p:spPr>
        <p:txBody>
          <a:bodyPr anchorCtr="0" anchor="t" bIns="91425" lIns="91425" spcFirstLastPara="1" rIns="91425" wrap="square" tIns="91425">
            <a:spAutoFit/>
          </a:bodyPr>
          <a:lstStyle/>
          <a:p>
            <a:pPr indent="0" lvl="0" marL="0" rtl="0" algn="l">
              <a:spcBef>
                <a:spcPts val="2400"/>
              </a:spcBef>
              <a:spcAft>
                <a:spcPts val="0"/>
              </a:spcAft>
              <a:buNone/>
            </a:pPr>
            <a:r>
              <a:rPr b="1" lang="en" sz="1600">
                <a:solidFill>
                  <a:srgbClr val="4F81BD"/>
                </a:solidFill>
                <a:latin typeface="Calibri"/>
                <a:ea typeface="Calibri"/>
                <a:cs typeface="Calibri"/>
                <a:sym typeface="Calibri"/>
              </a:rPr>
              <a:t>print() function</a:t>
            </a:r>
            <a:endParaRPr b="1" sz="1600">
              <a:solidFill>
                <a:srgbClr val="4F81BD"/>
              </a:solidFill>
              <a:latin typeface="Calibri"/>
              <a:ea typeface="Calibri"/>
              <a:cs typeface="Calibri"/>
              <a:sym typeface="Calibri"/>
            </a:endParaRPr>
          </a:p>
          <a:p>
            <a:pPr indent="0" lvl="0" marL="0" rtl="0" algn="l">
              <a:spcBef>
                <a:spcPts val="900"/>
              </a:spcBef>
              <a:spcAft>
                <a:spcPts val="0"/>
              </a:spcAft>
              <a:buNone/>
            </a:pPr>
            <a:r>
              <a:rPr lang="en" sz="1200">
                <a:solidFill>
                  <a:schemeClr val="dk1"/>
                </a:solidFill>
                <a:latin typeface="Cambria"/>
                <a:ea typeface="Cambria"/>
                <a:cs typeface="Cambria"/>
                <a:sym typeface="Cambria"/>
              </a:rPr>
              <a:t>The print function allows Python to output useful information. Anything we write in inverted quotes inside the function will come up as it is on the screen</a:t>
            </a:r>
            <a:endParaRPr sz="1200">
              <a:solidFill>
                <a:schemeClr val="dk1"/>
              </a:solidFill>
              <a:latin typeface="Cambria"/>
              <a:ea typeface="Cambria"/>
              <a:cs typeface="Cambria"/>
              <a:sym typeface="Cambria"/>
            </a:endParaRPr>
          </a:p>
          <a:p>
            <a:pPr indent="0" lvl="0" marL="0" rtl="0" algn="l">
              <a:spcBef>
                <a:spcPts val="900"/>
              </a:spcBef>
              <a:spcAft>
                <a:spcPts val="0"/>
              </a:spcAft>
              <a:buNone/>
            </a:pPr>
            <a:r>
              <a:rPr b="1" lang="en" sz="1200">
                <a:solidFill>
                  <a:schemeClr val="dk1"/>
                </a:solidFill>
                <a:latin typeface="Cambria"/>
                <a:ea typeface="Cambria"/>
                <a:cs typeface="Cambria"/>
                <a:sym typeface="Cambria"/>
              </a:rPr>
              <a:t>NOTE: Functions will always have open and close brackets</a:t>
            </a:r>
            <a:endParaRPr sz="1200">
              <a:solidFill>
                <a:schemeClr val="dk1"/>
              </a:solidFill>
              <a:latin typeface="Cambria"/>
              <a:ea typeface="Cambria"/>
              <a:cs typeface="Cambria"/>
              <a:sym typeface="Cambria"/>
            </a:endParaRPr>
          </a:p>
          <a:p>
            <a:pPr indent="0" lvl="0" marL="0" rtl="0" algn="l">
              <a:spcBef>
                <a:spcPts val="900"/>
              </a:spcBef>
              <a:spcAft>
                <a:spcPts val="0"/>
              </a:spcAft>
              <a:buNone/>
            </a:pPr>
            <a:r>
              <a:rPr lang="en" sz="1100">
                <a:solidFill>
                  <a:schemeClr val="dk1"/>
                </a:solidFill>
                <a:latin typeface="Consolas"/>
                <a:ea typeface="Consolas"/>
                <a:cs typeface="Consolas"/>
                <a:sym typeface="Consolas"/>
              </a:rPr>
              <a:t>print(</a:t>
            </a:r>
            <a:r>
              <a:rPr lang="en" sz="1100">
                <a:solidFill>
                  <a:srgbClr val="4070A0"/>
                </a:solidFill>
                <a:latin typeface="Consolas"/>
                <a:ea typeface="Consolas"/>
                <a:cs typeface="Consolas"/>
                <a:sym typeface="Consolas"/>
              </a:rPr>
              <a:t>"hello world"</a:t>
            </a:r>
            <a:r>
              <a:rPr lang="en" sz="1100">
                <a:solidFill>
                  <a:schemeClr val="dk1"/>
                </a:solidFill>
                <a:latin typeface="Consolas"/>
                <a:ea typeface="Consolas"/>
                <a:cs typeface="Consolas"/>
                <a:sym typeface="Consolas"/>
              </a:rPr>
              <a:t>)</a:t>
            </a:r>
            <a:endParaRPr sz="1200">
              <a:solidFill>
                <a:schemeClr val="dk1"/>
              </a:solidFill>
              <a:latin typeface="Cambria"/>
              <a:ea typeface="Cambria"/>
              <a:cs typeface="Cambria"/>
              <a:sym typeface="Cambria"/>
            </a:endParaRPr>
          </a:p>
          <a:p>
            <a:pPr indent="0" lvl="0" marL="0" rtl="0" algn="l">
              <a:spcBef>
                <a:spcPts val="1000"/>
              </a:spcBef>
              <a:spcAft>
                <a:spcPts val="0"/>
              </a:spcAft>
              <a:buNone/>
            </a:pPr>
            <a:r>
              <a:rPr lang="en" sz="1100">
                <a:solidFill>
                  <a:schemeClr val="dk1"/>
                </a:solidFill>
                <a:latin typeface="Consolas"/>
                <a:ea typeface="Consolas"/>
                <a:cs typeface="Consolas"/>
                <a:sym typeface="Consolas"/>
              </a:rPr>
              <a:t>hello world</a:t>
            </a:r>
            <a:endParaRPr sz="1200">
              <a:solidFill>
                <a:schemeClr val="dk1"/>
              </a:solidFill>
              <a:latin typeface="Cambria"/>
              <a:ea typeface="Cambria"/>
              <a:cs typeface="Cambria"/>
              <a:sym typeface="Cambria"/>
            </a:endParaRPr>
          </a:p>
          <a:p>
            <a:pPr indent="0" lvl="0" marL="0" rtl="0" algn="l">
              <a:spcBef>
                <a:spcPts val="1000"/>
              </a:spcBef>
              <a:spcAft>
                <a:spcPts val="900"/>
              </a:spcAft>
              <a:buNone/>
            </a:pPr>
            <a:r>
              <a:rPr lang="en" sz="1200">
                <a:solidFill>
                  <a:schemeClr val="dk1"/>
                </a:solidFill>
                <a:latin typeface="Cambria"/>
                <a:ea typeface="Cambria"/>
                <a:cs typeface="Cambria"/>
                <a:sym typeface="Cambria"/>
              </a:rPr>
              <a:t>Anything written in inverted quotes is considered a string in Python. We will be learning about strings in detail in the next session.</a:t>
            </a:r>
            <a:endParaRPr sz="1200">
              <a:solidFill>
                <a:schemeClr val="dk1"/>
              </a:solidFill>
              <a:latin typeface="Cambria"/>
              <a:ea typeface="Cambria"/>
              <a:cs typeface="Cambria"/>
              <a:sym typeface="Cambr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21"/>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115" name="Google Shape;115;p21"/>
          <p:cNvPicPr preferRelativeResize="0"/>
          <p:nvPr/>
        </p:nvPicPr>
        <p:blipFill rotWithShape="1">
          <a:blip r:embed="rId4">
            <a:alphaModFix/>
          </a:blip>
          <a:srcRect b="0" l="0" r="4342" t="6829"/>
          <a:stretch/>
        </p:blipFill>
        <p:spPr>
          <a:xfrm>
            <a:off x="8285250" y="193900"/>
            <a:ext cx="858750" cy="479575"/>
          </a:xfrm>
          <a:prstGeom prst="rect">
            <a:avLst/>
          </a:prstGeom>
          <a:noFill/>
          <a:ln>
            <a:noFill/>
          </a:ln>
        </p:spPr>
      </p:pic>
      <p:sp>
        <p:nvSpPr>
          <p:cNvPr id="116" name="Google Shape;116;p21"/>
          <p:cNvSpPr txBox="1"/>
          <p:nvPr/>
        </p:nvSpPr>
        <p:spPr>
          <a:xfrm>
            <a:off x="195450" y="1023200"/>
            <a:ext cx="8753100" cy="2537100"/>
          </a:xfrm>
          <a:prstGeom prst="rect">
            <a:avLst/>
          </a:prstGeom>
          <a:noFill/>
          <a:ln>
            <a:noFill/>
          </a:ln>
        </p:spPr>
        <p:txBody>
          <a:bodyPr anchorCtr="0" anchor="t" bIns="91425" lIns="91425" spcFirstLastPara="1" rIns="91425" wrap="square" tIns="91425">
            <a:spAutoFit/>
          </a:bodyPr>
          <a:lstStyle/>
          <a:p>
            <a:pPr indent="0" lvl="0" marL="0" rtl="0" algn="l">
              <a:spcBef>
                <a:spcPts val="2400"/>
              </a:spcBef>
              <a:spcAft>
                <a:spcPts val="0"/>
              </a:spcAft>
              <a:buNone/>
            </a:pPr>
            <a:r>
              <a:rPr b="1" lang="en" sz="1600">
                <a:solidFill>
                  <a:srgbClr val="4F81BD"/>
                </a:solidFill>
                <a:latin typeface="Calibri"/>
                <a:ea typeface="Calibri"/>
                <a:cs typeface="Calibri"/>
                <a:sym typeface="Calibri"/>
              </a:rPr>
              <a:t> input() function</a:t>
            </a:r>
            <a:endParaRPr b="1" sz="1600">
              <a:solidFill>
                <a:srgbClr val="4F81BD"/>
              </a:solidFill>
              <a:latin typeface="Calibri"/>
              <a:ea typeface="Calibri"/>
              <a:cs typeface="Calibri"/>
              <a:sym typeface="Calibri"/>
            </a:endParaRPr>
          </a:p>
          <a:p>
            <a:pPr indent="0" lvl="0" marL="0" rtl="0" algn="l">
              <a:spcBef>
                <a:spcPts val="900"/>
              </a:spcBef>
              <a:spcAft>
                <a:spcPts val="0"/>
              </a:spcAft>
              <a:buNone/>
            </a:pPr>
            <a:r>
              <a:rPr lang="en" sz="1200">
                <a:solidFill>
                  <a:schemeClr val="dk1"/>
                </a:solidFill>
                <a:latin typeface="Cambria"/>
                <a:ea typeface="Cambria"/>
                <a:cs typeface="Cambria"/>
                <a:sym typeface="Cambria"/>
              </a:rPr>
              <a:t>Input function allows Python to take in input from users While taking inputs we have an option to prompt the user.</a:t>
            </a:r>
            <a:endParaRPr sz="1200">
              <a:solidFill>
                <a:schemeClr val="dk1"/>
              </a:solidFill>
              <a:latin typeface="Cambria"/>
              <a:ea typeface="Cambria"/>
              <a:cs typeface="Cambria"/>
              <a:sym typeface="Cambria"/>
            </a:endParaRPr>
          </a:p>
          <a:p>
            <a:pPr indent="0" lvl="0" marL="0" rtl="0" algn="l">
              <a:spcBef>
                <a:spcPts val="900"/>
              </a:spcBef>
              <a:spcAft>
                <a:spcPts val="0"/>
              </a:spcAft>
              <a:buNone/>
            </a:pPr>
            <a:r>
              <a:rPr b="1" lang="en" sz="1200">
                <a:solidFill>
                  <a:schemeClr val="dk1"/>
                </a:solidFill>
                <a:latin typeface="Cambria"/>
                <a:ea typeface="Cambria"/>
                <a:cs typeface="Cambria"/>
                <a:sym typeface="Cambria"/>
              </a:rPr>
              <a:t>NOTE: Functions will always have open and close brackets</a:t>
            </a:r>
            <a:endParaRPr sz="1200">
              <a:solidFill>
                <a:schemeClr val="dk1"/>
              </a:solidFill>
              <a:latin typeface="Cambria"/>
              <a:ea typeface="Cambria"/>
              <a:cs typeface="Cambria"/>
              <a:sym typeface="Cambria"/>
            </a:endParaRPr>
          </a:p>
          <a:p>
            <a:pPr indent="0" lvl="0" marL="0" rtl="0" algn="l">
              <a:spcBef>
                <a:spcPts val="900"/>
              </a:spcBef>
              <a:spcAft>
                <a:spcPts val="0"/>
              </a:spcAft>
              <a:buNone/>
            </a:pPr>
            <a:r>
              <a:rPr lang="en" sz="1100">
                <a:solidFill>
                  <a:schemeClr val="dk1"/>
                </a:solidFill>
                <a:latin typeface="Consolas"/>
                <a:ea typeface="Consolas"/>
                <a:cs typeface="Consolas"/>
                <a:sym typeface="Consolas"/>
              </a:rPr>
              <a:t>input(</a:t>
            </a:r>
            <a:r>
              <a:rPr lang="en" sz="1100">
                <a:solidFill>
                  <a:srgbClr val="4070A0"/>
                </a:solidFill>
                <a:latin typeface="Consolas"/>
                <a:ea typeface="Consolas"/>
                <a:cs typeface="Consolas"/>
                <a:sym typeface="Consolas"/>
              </a:rPr>
              <a:t>"enter a number : "</a:t>
            </a:r>
            <a:r>
              <a:rPr lang="en" sz="1100">
                <a:solidFill>
                  <a:schemeClr val="dk1"/>
                </a:solidFill>
                <a:latin typeface="Consolas"/>
                <a:ea typeface="Consolas"/>
                <a:cs typeface="Consolas"/>
                <a:sym typeface="Consolas"/>
              </a:rPr>
              <a:t>)</a:t>
            </a:r>
            <a:endParaRPr sz="1200">
              <a:solidFill>
                <a:schemeClr val="dk1"/>
              </a:solidFill>
              <a:latin typeface="Cambria"/>
              <a:ea typeface="Cambria"/>
              <a:cs typeface="Cambria"/>
              <a:sym typeface="Cambria"/>
            </a:endParaRPr>
          </a:p>
          <a:p>
            <a:pPr indent="0" lvl="0" marL="0" rtl="0" algn="l">
              <a:spcBef>
                <a:spcPts val="1000"/>
              </a:spcBef>
              <a:spcAft>
                <a:spcPts val="0"/>
              </a:spcAft>
              <a:buNone/>
            </a:pPr>
            <a:r>
              <a:rPr lang="en" sz="1100">
                <a:solidFill>
                  <a:schemeClr val="dk1"/>
                </a:solidFill>
                <a:latin typeface="Consolas"/>
                <a:ea typeface="Consolas"/>
                <a:cs typeface="Consolas"/>
                <a:sym typeface="Consolas"/>
              </a:rPr>
              <a:t>enter a number: 1000</a:t>
            </a:r>
            <a:endParaRPr sz="1200">
              <a:solidFill>
                <a:schemeClr val="dk1"/>
              </a:solidFill>
              <a:latin typeface="Cambria"/>
              <a:ea typeface="Cambria"/>
              <a:cs typeface="Cambria"/>
              <a:sym typeface="Cambria"/>
            </a:endParaRPr>
          </a:p>
          <a:p>
            <a:pPr indent="0" lvl="0" marL="0" rtl="0" algn="l">
              <a:spcBef>
                <a:spcPts val="1000"/>
              </a:spcBef>
              <a:spcAft>
                <a:spcPts val="0"/>
              </a:spcAft>
              <a:buNone/>
            </a:pPr>
            <a:r>
              <a:rPr lang="en" sz="1100">
                <a:solidFill>
                  <a:schemeClr val="dk1"/>
                </a:solidFill>
                <a:latin typeface="Consolas"/>
                <a:ea typeface="Consolas"/>
                <a:cs typeface="Consolas"/>
                <a:sym typeface="Consolas"/>
              </a:rPr>
              <a:t>'1000'</a:t>
            </a:r>
            <a:endParaRPr sz="1200">
              <a:solidFill>
                <a:schemeClr val="dk1"/>
              </a:solidFill>
              <a:latin typeface="Cambria"/>
              <a:ea typeface="Cambria"/>
              <a:cs typeface="Cambria"/>
              <a:sym typeface="Cambria"/>
            </a:endParaRPr>
          </a:p>
          <a:p>
            <a:pPr indent="0" lvl="0" marL="0" rtl="0" algn="l">
              <a:spcBef>
                <a:spcPts val="1000"/>
              </a:spcBef>
              <a:spcAft>
                <a:spcPts val="0"/>
              </a:spcAft>
              <a:buNone/>
            </a:pPr>
            <a:r>
              <a:rPr i="1" lang="en" sz="1200">
                <a:solidFill>
                  <a:srgbClr val="4F81BD"/>
                </a:solidFill>
                <a:latin typeface="Calibri"/>
                <a:ea typeface="Calibri"/>
                <a:cs typeface="Calibri"/>
                <a:sym typeface="Calibri"/>
              </a:rPr>
              <a:t>The above line of code does not make sense as we are taking input from the user and not storing it anywhere</a:t>
            </a:r>
            <a:endParaRPr i="1" sz="1200">
              <a:solidFill>
                <a:srgbClr val="4F81BD"/>
              </a:solidFill>
              <a:latin typeface="Calibri"/>
              <a:ea typeface="Calibri"/>
              <a:cs typeface="Calibri"/>
              <a:sym typeface="Calibri"/>
            </a:endParaRPr>
          </a:p>
          <a:p>
            <a:pPr indent="0" lvl="0" marL="0" rtl="0" algn="l">
              <a:spcBef>
                <a:spcPts val="1000"/>
              </a:spcBef>
              <a:spcAft>
                <a:spcPts val="0"/>
              </a:spcAft>
              <a:buNone/>
            </a:pPr>
            <a:r>
              <a:rPr i="1" lang="en" sz="1200">
                <a:solidFill>
                  <a:srgbClr val="4F81BD"/>
                </a:solidFill>
                <a:latin typeface="Calibri"/>
                <a:ea typeface="Calibri"/>
                <a:cs typeface="Calibri"/>
                <a:sym typeface="Calibri"/>
              </a:rPr>
              <a:t>To store data we need to use variables</a:t>
            </a:r>
            <a:endParaRPr i="1" sz="1200">
              <a:solidFill>
                <a:srgbClr val="4F81BD"/>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