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4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9" r:id="rId10"/>
    <p:sldId id="264" r:id="rId11"/>
    <p:sldId id="270" r:id="rId12"/>
    <p:sldId id="271" r:id="rId13"/>
    <p:sldId id="272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2" name="Google Shape;52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4b0f0cd5_0_7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8" name="Google Shape;118;g29e4b0f0cd5_0_7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4b0f0cd5_0_7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5" name="Google Shape;125;g29e4b0f0cd5_0_7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4b0f0cd5_0_84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33" name="Google Shape;133;g29e4b0f0cd5_0_84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4b0f0cd5_0_5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29e4b0f0cd5_0_5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4b0f0cd5_0_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9" name="Google Shape;59;g29e4b0f0cd5_0_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4b0f0cd5_0_1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6" name="Google Shape;76;g29e4b0f0cd5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4b0f0cd5_0_1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83" name="Google Shape;83;g29e4b0f0cd5_0_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4b0f0cd5_0_2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0" name="Google Shape;90;g29e4b0f0cd5_0_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e4b0f0cd5_0_56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04" name="Google Shape;104;g29e4b0f0cd5_0_56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e4b0f0cd5_0_6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1" name="Google Shape;111;g29e4b0f0cd5_0_6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56600" y="1693450"/>
            <a:ext cx="5450700" cy="1845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Syntax - 1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8089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950" y="721750"/>
            <a:ext cx="9144000" cy="125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Difference between list and array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sz="16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  <p:pic>
        <p:nvPicPr>
          <p:cNvPr id="110" name="image2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094614" y="1574800"/>
            <a:ext cx="6644679" cy="24185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0" y="290316"/>
            <a:ext cx="9144000" cy="5264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6) Indexing and Slicing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Indexing refers to accessing individual elements on a collection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Slicing refers to accessing a group of elements from the collection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200" b="1" i="0" u="none" strike="noStrike">
                <a:solidFill>
                  <a:schemeClr val="accent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Indexing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my_list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  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 : 44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The Index number of elements starts from 0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list elements: 11 22 33 44 55 66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index numbers :  0  1  2  3  4  5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The Indexing can also be applied to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a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x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"hello"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x[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       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Output : 'o'</a:t>
            </a:r>
            <a:endParaRPr lang="en-US" sz="1200" b="1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examples we saw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were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of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single-dimensional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indexing. We can also do indexing on multi-dimensional objects to access elements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     Output: [4, 5, 6]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endParaRPr lang="en-US" sz="1200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sz="16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0" y="290316"/>
            <a:ext cx="9144000" cy="50562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Indexing continued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we can use negative indexing to get the elements from the last of a list or collection datatype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list elements: 11  22  33  44  55  66</a:t>
            </a:r>
            <a:br>
              <a:rPr lang="en-US" sz="1309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index numbers: -6  -5  -4  -3  -2  -1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309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my_list[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309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Slicing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syntax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my_list[start index : stop index : step size]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55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66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77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88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99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309" b="0" i="0" u="none" strike="noStrike"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my_list[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sz="1309" b="0" i="0" u="none" strike="noStrike"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latin typeface="Consolas" charset="0"/>
                <a:ea typeface="Consolas" charset="0"/>
                <a:cs typeface="Consolas" charset="0"/>
              </a:rPr>
              <a:t>[33, 44, 55]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sz="16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1800" y="193900"/>
            <a:ext cx="9082200" cy="4588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REVISION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Python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Basic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(int, float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bool)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type() function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Type casting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 and list indexing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Indexing and Slicing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endParaRPr lang="en-US" sz="1309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Try to grab the number 400 using </a:t>
            </a:r>
            <a:r>
              <a:rPr lang="en-US" sz="1309" b="0" i="0" u="none" strike="noStrike">
                <a:latin typeface="Cambria" charset="0"/>
                <a:ea typeface="Cambria" charset="0"/>
                <a:cs typeface="Cambria" charset="0"/>
              </a:rPr>
              <a:t>a </a:t>
            </a: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</a:t>
            </a:r>
            <a:r>
              <a:rPr lang="en-US" sz="12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'hello'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,[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200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300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400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]]]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Try to grab the word 'own' from the below string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my_str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"ON my own technology"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Replace the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3rd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item in the list with the string "OMOTEC"    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my_lst </a:t>
            </a:r>
            <a:r>
              <a:rPr lang="en-US" sz="1008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"welcome"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"to"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008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"on my own technology"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AutoNum type="arabicPeriod" startAt="1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create a basic calculator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Take 2 numbers from the user (using input statement)</a:t>
            </a:r>
          </a:p>
          <a:p>
            <a:pPr marL="9144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–"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Print out the addition and multiplication of those 2 numbers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2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" sz="1100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  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210125" y="566425"/>
            <a:ext cx="5163910" cy="14393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 SOLUTION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#TASK 1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my_list = [[1,2,3],'hello',[7,8,[100,200,300,400]]]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print(</a:t>
            </a:r>
            <a:r>
              <a:rPr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my_list[2][2][3]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400</a:t>
            </a:r>
          </a:p>
        </p:txBody>
      </p:sp>
      <p:sp>
        <p:nvSpPr>
          <p:cNvPr id="130" name="Google Shape;130;p23"/>
          <p:cNvSpPr txBox="1"/>
          <p:nvPr/>
        </p:nvSpPr>
        <p:spPr>
          <a:xfrm>
            <a:off x="210125" y="2005778"/>
            <a:ext cx="5163910" cy="18888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HOMEWORK SOLUTION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  <a:sym typeface="Consolas" charset="0"/>
              </a:rPr>
              <a:t>#TASK 2</a:t>
            </a:r>
            <a:endParaRPr lang="en-US" sz="1100" i="1">
              <a:solidFill>
                <a:srgbClr val="60A0B0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my_str = "ON my own technology"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print(my_str[6:9])</a:t>
            </a:r>
            <a:endParaRPr lang="en-US"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own</a:t>
            </a: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b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</a:b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82700" y="1498275"/>
            <a:ext cx="8759152" cy="17517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5</a:t>
            </a: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</a:t>
            </a:r>
            <a: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Find the position of bat list2 = ['cat', 'bat', 'mat', 'cat', 'pet']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  </a:t>
            </a:r>
          </a:p>
          <a:p>
            <a:pPr marL="152400" marR="0" indent="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6.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Find the position of 55 from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the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 using index fruits = [22,33,42,55,61]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   </a:t>
            </a: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7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Use the step parameter to return every third item using the slice:   a = ("a", "b", "c", "d", "e", "f", "g", "h")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   </a:t>
            </a: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#TASK </a:t>
            </a:r>
            <a:r>
              <a:rPr lang="en-US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8</a:t>
            </a:r>
            <a:r>
              <a:rPr lang="en" sz="12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Start the slice object at position 3, and slice to position 5, and return the result:    a = ("s",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"e",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"n",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"t",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"e",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"n",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"c",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"e")</a:t>
            </a:r>
          </a:p>
          <a:p>
            <a:pPr marL="0" marR="0" indent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022950" y="2167225"/>
            <a:ext cx="5262300" cy="5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</a:rPr>
              <a:t>THANK - YOU</a:t>
            </a:r>
            <a:endParaRPr sz="2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4776" y="379905"/>
            <a:ext cx="7893900" cy="4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 fontScale="62500" lnSpcReduction="20000"/>
          </a:bodyPr>
          <a:lstStyle/>
          <a:p>
            <a:pPr mar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Outcomes</a:t>
            </a:r>
            <a:endParaRPr sz="4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56850" y="1230425"/>
            <a:ext cx="4496536" cy="19689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Python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Basic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(int, float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bool)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type() function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Type casting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Lists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String and list indexing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Indexing and Slicing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5026" y="558202"/>
            <a:ext cx="8616300" cy="101317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1) Python data types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159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000000" cy="556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image4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330554" y="1276843"/>
            <a:ext cx="5943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1" y="-22414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5675" y="193900"/>
            <a:ext cx="9144000" cy="49750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 b="1" i="0" u="none" strike="noStrike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Basic data types (int, float, and bool)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 the above cell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we are assigning the integer value to the variable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So the datatype of variable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is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variable name can be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any combination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of characters as long as it follows the rules for defining variable names we discussed earlier.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Usually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when we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define a variable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we name it depending on the value that it is going to hold. This helps us recognize and remember the variable name later in the code.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my_varibale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no_of_lines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Since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Python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is dynamically typed, the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variable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is determined by the value we assign to it on the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right-hand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side of the assignment operator (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)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my_float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12.12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 the above line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,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 variable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my_float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is of the type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since we are assigning it a decimal point number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my_bool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sz="1309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bool_2 </a:t>
            </a:r>
            <a:r>
              <a:rPr lang="en-US" sz="12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When we assign the value of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False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to the variable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my_bool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bool_2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they are considered as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datatype by </a:t>
            </a:r>
            <a:r>
              <a:rPr lang="en-US" sz="1200" b="1" i="0" u="none" strike="noStrike">
                <a:latin typeface="Cambria" charset="0"/>
                <a:ea typeface="Cambria" charset="0"/>
                <a:cs typeface="Cambria" charset="0"/>
              </a:rPr>
              <a:t>Python.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 T and F in True and False should be capital</a:t>
            </a:r>
            <a:endParaRPr lang="en-US" sz="1200" b="0" i="0" u="none" strike="noStrike">
              <a:solidFill>
                <a:srgbClr val="19177C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-72077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0" y="367339"/>
            <a:ext cx="8899500" cy="43942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2) type() function</a:t>
            </a:r>
          </a:p>
          <a:p>
            <a:pPr marL="323850" marR="0" indent="-17145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Font typeface="Arial"/>
              <a:buChar char="•"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    The type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function is used to check the datatype of the variable declared.</a:t>
            </a: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This function will show the keyword used by the python for that particular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457200" marR="0" indent="-304800" algn="l">
              <a:lnSpc>
                <a:spcPct val="100000"/>
              </a:lnSpc>
              <a:spcBef>
                <a:spcPts val="180"/>
              </a:spcBef>
              <a:spcAft>
                <a:spcPts val="180"/>
              </a:spcAft>
              <a:buChar char="•"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type() function returns a string which should be printed out to see the output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500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print(type(a))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&lt;class 'int'&gt;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19177C"/>
                </a:solidFill>
                <a:latin typeface="Consolas" charset="0"/>
                <a:ea typeface="Consolas" charset="0"/>
                <a:cs typeface="Consolas" charset="0"/>
              </a:rPr>
              <a:t>True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print(type(a))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&lt;class 'bool'&gt;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mystring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print(mystring)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print(type(mystring))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hello world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&lt;class 'str'&gt;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500.12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   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print(type(b)) 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&lt;class 'float'&gt;</a:t>
            </a:r>
            <a:r>
              <a:rPr lang="en" sz="11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 </a:t>
            </a: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81649" y="287434"/>
            <a:ext cx="8780700" cy="48632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3) String datatype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A string is a collection of characters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 other languages we have a separate </a:t>
            </a:r>
            <a:r>
              <a:rPr lang="en-US" sz="1100" b="1" i="0" u="none" strike="noStrike">
                <a:latin typeface="Cambria" charset="0"/>
                <a:ea typeface="Cambria" charset="0"/>
                <a:cs typeface="Cambria" charset="0"/>
              </a:rPr>
              <a:t>data type</a:t>
            </a: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called </a:t>
            </a:r>
            <a:r>
              <a:rPr lang="en-US" sz="1100" b="1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which stores individual characters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 </a:t>
            </a:r>
            <a:r>
              <a:rPr lang="en-US" sz="1100" b="1" i="0" u="none" strike="noStrike">
                <a:latin typeface="Cambria" charset="0"/>
                <a:ea typeface="Cambria" charset="0"/>
                <a:cs typeface="Cambria" charset="0"/>
              </a:rPr>
              <a:t>Python</a:t>
            </a:r>
            <a:r>
              <a:rPr lang="en-US" sz="11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we can get the same behavior by defining a string of length 1.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In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Python,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 string can be defined by enclosing the characters in single double or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triple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quotes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my_string1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'hello world'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my_string2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"hello world"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my_string3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''' hello world'''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The intention behind providing this kind of flexibility is considering the cases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where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we will have to have an actual single or double quote in our sentence Suppose we want to print the following line </a:t>
            </a:r>
            <a:r>
              <a:rPr lang="en-US" sz="1008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This is Sam's house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my_string1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'This is Sam'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 house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File "&lt;ipython-input-11-6f004d05cb8a&gt;", line 1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my_string1 = 'This is Sam's house'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                      ^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SyntaxError: invalid syntax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0" i="0" u="none" strike="noStrike">
              <a:solidFill>
                <a:srgbClr val="4070A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8089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950" y="721750"/>
            <a:ext cx="9144000" cy="39360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4) Type Casting</a:t>
            </a:r>
            <a:endParaRPr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1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Type casting is the process of converting one datatype to another datatype.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Let's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try to build an application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that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takes input from the user and </a:t>
            </a:r>
            <a:r>
              <a:rPr lang="en-US" sz="1200" b="0" i="0" u="none" strike="noStrike">
                <a:latin typeface="Cambria" charset="0"/>
                <a:ea typeface="Cambria" charset="0"/>
                <a:cs typeface="Cambria" charset="0"/>
              </a:rPr>
              <a:t>returns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the 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number entered + 10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input(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"enter the number : "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enter the number: 20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TypeError                                 Traceback (most recent call last)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&lt;ipython-input-8-f16ddfb0e55c&gt; in &lt;module&gt;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1 a = input("enter the number : ")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----&gt; 2 print(a+10)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TypeError: can only concatenate str (not "int") to str</a:t>
            </a:r>
            <a:r>
              <a:rPr lang="en" sz="110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  <a:sym typeface="Cambria" charset="0"/>
              </a:rPr>
              <a:t>r value 10 to the variable 'a'</a:t>
            </a:r>
            <a:endParaRPr sz="1100">
              <a:solidFill>
                <a:schemeClr val="dk1"/>
              </a:solidFill>
              <a:latin typeface="Cambria" charset="0"/>
              <a:ea typeface="Cambria" charset="0"/>
              <a:cs typeface="Cambria" charset="0"/>
              <a:sym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input(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"enter the number : "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a_int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int(a)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print(a_int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+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enter the number: 20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-8089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3950" y="721750"/>
            <a:ext cx="9144000" cy="7077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 b="1" i="0" u="none" strike="noStrike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4) Lists</a:t>
            </a:r>
            <a:endParaRPr sz="16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 charset="0"/>
              <a:ea typeface="Consolas" charset="0"/>
              <a:cs typeface="Consolas" charset="0"/>
              <a:sym typeface="Consolas" charset="0"/>
            </a:endParaRPr>
          </a:p>
        </p:txBody>
      </p:sp>
      <p:pic>
        <p:nvPicPr>
          <p:cNvPr id="109" name="image3.png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1317072" y="1330660"/>
            <a:ext cx="5943600" cy="29810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85800" y="193900"/>
            <a:ext cx="8972400" cy="4179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Lists are constructed with brackets </a:t>
            </a:r>
            <a:r>
              <a:rPr lang="en-US" sz="12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 ]</a:t>
            </a:r>
            <a: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 and commas separating every element in the list.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0" i="1" u="none" strike="noStrike">
              <a:solidFill>
                <a:srgbClr val="60A0B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1" u="none" strike="noStrike">
                <a:solidFill>
                  <a:srgbClr val="60A0B0"/>
                </a:solidFill>
                <a:latin typeface="Consolas" charset="0"/>
                <a:ea typeface="Consolas" charset="0"/>
                <a:cs typeface="Consolas" charset="0"/>
              </a:rPr>
              <a:t># Assign a list to a variable named my_list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[1, 2, 3]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We just created a list of integers, but lists can hold different object types. For example: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'A string'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100.232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70A0"/>
                </a:solidFill>
                <a:latin typeface="Consolas" charset="0"/>
                <a:ea typeface="Consolas" charset="0"/>
                <a:cs typeface="Consolas" charset="0"/>
              </a:rPr>
              <a:t>'o'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['A string', 23, 100.232, 'o']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1100" b="0" i="0" u="none" strike="noStrike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Lists can hold any object in </a:t>
            </a:r>
            <a:r>
              <a:rPr lang="en-US" sz="1100" b="0" i="0" u="none" strike="noStrike">
                <a:latin typeface="Cambria" charset="0"/>
                <a:ea typeface="Cambria" charset="0"/>
                <a:cs typeface="Cambria" charset="0"/>
              </a:rPr>
              <a:t>Python</a:t>
            </a:r>
            <a:r>
              <a:rPr lang="en-US" sz="11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Including another list.  Such a list can also be called a multi-dimensional list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my_list </a:t>
            </a:r>
            <a:r>
              <a:rPr lang="en-US" sz="1100" b="0" i="0" u="none" strike="noStrike">
                <a:solidFill>
                  <a:srgbClr val="666666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[[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],[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100" b="0" i="0" u="none" strike="noStrike">
                <a:solidFill>
                  <a:srgbClr val="40A07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]]</a:t>
            </a:r>
            <a:br>
              <a:rPr lang="en-US" sz="1200" b="0" i="0" u="none" strike="noStrike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print(my_list)</a:t>
            </a:r>
            <a:endParaRPr lang="en-US" sz="12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0" i="0" u="none" strike="noStrike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[[1, 2, 3], [4, 5, 6], [7, 8, 9]]</a:t>
            </a:r>
            <a:endParaRPr lang="en-US" sz="1100" b="0" i="0" u="none" strike="noStrike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METRO</cp:lastModifiedBy>
  <dcterms:modified xsi:type="dcterms:W3CDTF">2023-11-23T15:05:08Z</dcterms:modified>
</cp:coreProperties>
</file>