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57" r:id="rId4"/>
    <p:sldId id="258" r:id="rId5"/>
    <p:sldId id="269" r:id="rId6"/>
    <p:sldId id="270" r:id="rId7"/>
    <p:sldId id="271" r:id="rId8"/>
    <p:sldId id="272" r:id="rId9"/>
    <p:sldId id="273" r:id="rId10"/>
    <p:sldId id="265" r:id="rId11"/>
    <p:sldId id="266" r:id="rId12"/>
    <p:sldId id="268" r:id="rId13"/>
    <p:sldId id="267" r:id="rId14"/>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51;p:notes"/>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2" name="Google Shape;52;p: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124;g29e4b0f0cd5_0_7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25" name="Google Shape;125;g29e4b0f0cd5_0_75: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139;g29e4b0f0cd5_0_51: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40" name="Google Shape;140;g29e4b0f0cd5_0_51: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2;g29e4b0f0cd5_0_8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33" name="Google Shape;133;g29e4b0f0cd5_0_84: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Google Shape;58;g29e4b0f0cd5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9" name="Google Shape;59;g29e4b0f0cd5_0_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117;g29e4b0f0cd5_0_7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18" name="Google Shape;118;g29e4b0f0cd5_0_70: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wrap="square" lIns="91425" tIns="91425" rIns="91425" bIns="91425" anchor="b">
            <a:normAutofit/>
          </a:bodyPr>
          <a:lstStyle>
            <a:lvl1pPr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wrap="square" lIns="91425" tIns="91425" rIns="91425" bIns="91425" anchor="t">
            <a:normAutofit/>
          </a:bodyPr>
          <a:lstStyle>
            <a:lvl1pPr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wrap="square" lIns="91425" tIns="91425" rIns="91425" bIns="91425" anchor="b">
            <a:normAutofit/>
          </a:bodyPr>
          <a:lstStyle>
            <a:lvl1pPr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wrap="square" lIns="91425" tIns="91425" rIns="91425" bIns="91425" anchor="t">
            <a:normAutofit/>
          </a:bodyPr>
          <a:lstStyle>
            <a:lvl1pPr marL="45720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wrap="square" lIns="91425" tIns="91425" rIns="91425" bIns="91425" anchor="ctr">
            <a:normAutofit/>
          </a:bodyPr>
          <a:lstStyle>
            <a:lvl1pPr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wrap="square" lIns="91425" tIns="91425" rIns="91425" bIns="91425" anchor="t">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wrap="square" lIns="91425" tIns="91425" rIns="91425" bIns="91425" anchor="b">
            <a:normAutofit/>
          </a:bodyPr>
          <a:lstStyle>
            <a:lvl1pP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wrap="square" lIns="91425" tIns="91425" rIns="91425" bIns="91425" anchor="t">
            <a:normAutofit/>
          </a:bodyPr>
          <a:lstStyle>
            <a:lvl1pPr marL="45720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wrap="square" lIns="91425" tIns="91425" rIns="91425" bIns="91425" anchor="ctr">
            <a:normAutofit/>
          </a:bodyPr>
          <a:lstStyle>
            <a:lvl1pP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wrap="square" lIns="91425" tIns="91425" rIns="91425" bIns="91425" anchor="b">
            <a:normAutofit/>
          </a:bodyPr>
          <a:lstStyle>
            <a:lvl1pPr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wrap="square" lIns="91425" tIns="91425" rIns="91425" bIns="91425" anchor="t">
            <a:normAutofit/>
          </a:bodyPr>
          <a:lstStyle>
            <a:lvl1pPr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075"/>
            <a:ext cx="3837000" cy="3695100"/>
          </a:xfrm>
          <a:prstGeom prst="rect">
            <a:avLst/>
          </a:prstGeom>
        </p:spPr>
        <p:txBody>
          <a:bodyPr wrap="square" lIns="91425" tIns="91425" rIns="91425" bIns="91425" anchor="ctr">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wrap="square" lIns="91425" tIns="91425" rIns="91425" bIns="91425" anchor="ctr">
            <a:normAutofit/>
          </a:bodyPr>
          <a:lstStyle>
            <a:lvl1pPr marL="457200" indent="-22860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wrap="square" lIns="91425" tIns="91425" rIns="91425" bIns="91425" anchor="t">
            <a:normAutofit/>
          </a:bodyPr>
          <a:lstStyle>
            <a:lvl1pPr>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wrap="square" lIns="91425" tIns="91425" rIns="91425" bIns="91425" anchor="t">
            <a:normAutofit/>
          </a:bodyPr>
          <a:lstStyle>
            <a:lvl1pPr marL="45720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wrap="square" lIns="91425" tIns="91425" rIns="91425" bIns="91425" anchor="ctr">
            <a:normAutofit/>
          </a:bodyPr>
          <a:lstStyle>
            <a:lvl1pPr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indent="0" algn="r" rtl="0">
              <a:spcBef>
                <a:spcPts val="0"/>
              </a:spcBef>
              <a:spcAft>
                <a:spcPts val="0"/>
              </a:spcAft>
              <a:buNone/>
            </a:pPr>
            <a:fld id="{00000000-1234-1234-1234-123412341234}" type="slidenum">
              <a:rPr lang="en"/>
              <a:t>‹#›</a:t>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Google Shape;54;p13"/>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56" name="Google Shape;56;p13"/>
          <p:cNvSpPr txBox="1"/>
          <p:nvPr/>
        </p:nvSpPr>
        <p:spPr>
          <a:xfrm>
            <a:off x="2056600" y="1693450"/>
            <a:ext cx="5450700" cy="1845340"/>
          </a:xfrm>
          <a:prstGeom prst="rect">
            <a:avLst/>
          </a:prstGeom>
          <a:noFill/>
          <a:ln>
            <a:noFill/>
          </a:ln>
        </p:spPr>
        <p:txBody>
          <a:bodyPr wrap="square" lIns="91425" tIns="91425" rIns="91425" bIns="91425" anchor="t">
            <a:spAutoFit/>
          </a:bodyPr>
          <a:lstStyle/>
          <a:p>
            <a:pPr marL="0" indent="0" algn="ctr" rtl="0">
              <a:spcBef>
                <a:spcPts val="2400"/>
              </a:spcBef>
              <a:spcAft>
                <a:spcPts val="0"/>
              </a:spcAft>
              <a:buNone/>
            </a:pPr>
            <a:r>
              <a:rPr lang="en" sz="2300" b="1">
                <a:solidFill>
                  <a:schemeClr val="dk1"/>
                </a:solidFill>
                <a:latin typeface="Calibri"/>
                <a:ea typeface="Calibri"/>
                <a:cs typeface="Calibri"/>
                <a:sym typeface="Calibri"/>
              </a:rPr>
              <a:t>Session </a:t>
            </a:r>
            <a:r>
              <a:rPr lang="en-US" sz="2300" b="1">
                <a:solidFill>
                  <a:schemeClr val="dk1"/>
                </a:solidFill>
                <a:latin typeface="Calibri"/>
                <a:ea typeface="Calibri"/>
                <a:cs typeface="Calibri"/>
                <a:sym typeface="Calibri"/>
              </a:rPr>
              <a:t>5</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 sz="2300" b="1">
                <a:solidFill>
                  <a:schemeClr val="dk1"/>
                </a:solidFill>
                <a:latin typeface="Calibri"/>
                <a:ea typeface="Calibri"/>
                <a:cs typeface="Calibri"/>
                <a:sym typeface="Calibri"/>
              </a:rPr>
              <a:t>Python Syntax - 1</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US" sz="2300" b="1">
                <a:solidFill>
                  <a:schemeClr val="dk1"/>
                </a:solidFill>
                <a:latin typeface="Calibri"/>
                <a:ea typeface="Calibri"/>
                <a:cs typeface="Calibri"/>
                <a:sym typeface="Calibri"/>
              </a:rPr>
              <a:t>LOOPS</a:t>
            </a:r>
            <a:r>
              <a:rPr lang="en" sz="2300" b="1">
                <a:solidFill>
                  <a:schemeClr val="dk1"/>
                </a:solidFill>
                <a:latin typeface="Calibri"/>
                <a:ea typeface="Calibri"/>
                <a:cs typeface="Calibri"/>
                <a:sym typeface="Calibri"/>
              </a:rPr>
              <a:t> </a:t>
            </a:r>
            <a:endParaRPr sz="23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127;p23"/>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28" name="Google Shape;128;p23"/>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29" name="Google Shape;129;p23"/>
          <p:cNvSpPr txBox="1"/>
          <p:nvPr/>
        </p:nvSpPr>
        <p:spPr>
          <a:xfrm>
            <a:off x="210125" y="566425"/>
            <a:ext cx="3000000" cy="3352800"/>
          </a:xfrm>
          <a:prstGeom prst="rect">
            <a:avLst/>
          </a:prstGeom>
          <a:noFill/>
          <a:ln w="9525" cap="flat" cmpd="sng">
            <a:solidFill>
              <a:schemeClr val="dk1"/>
            </a:solidFill>
            <a:prstDash val="solid"/>
            <a:round/>
            <a:headEnd type="none" w="sm" len="sm"/>
            <a:tailEnd type="none" w="sm" len="sm"/>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100" i="1">
                <a:solidFill>
                  <a:srgbClr val="60A0B0"/>
                </a:solidFill>
                <a:latin typeface="Consolas"/>
                <a:ea typeface="Consolas"/>
                <a:cs typeface="Consolas"/>
                <a:sym typeface="Consolas"/>
              </a:rPr>
              <a:t>#TASK 1</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name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input(</a:t>
            </a:r>
            <a:r>
              <a:rPr lang="en" sz="1100">
                <a:solidFill>
                  <a:srgbClr val="4070A0"/>
                </a:solidFill>
                <a:latin typeface="Consolas"/>
                <a:ea typeface="Consolas"/>
                <a:cs typeface="Consolas"/>
                <a:sym typeface="Consolas"/>
              </a:rPr>
              <a:t>"Enter your name :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age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input(</a:t>
            </a:r>
            <a:r>
              <a:rPr lang="en" sz="1100">
                <a:solidFill>
                  <a:srgbClr val="4070A0"/>
                </a:solidFill>
                <a:latin typeface="Consolas"/>
                <a:ea typeface="Consolas"/>
                <a:cs typeface="Consolas"/>
                <a:sym typeface="Consolas"/>
              </a:rPr>
              <a:t>"Enter your age :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fruit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input(</a:t>
            </a:r>
            <a:r>
              <a:rPr lang="en" sz="1100">
                <a:solidFill>
                  <a:srgbClr val="4070A0"/>
                </a:solidFill>
                <a:latin typeface="Consolas"/>
                <a:ea typeface="Consolas"/>
                <a:cs typeface="Consolas"/>
                <a:sym typeface="Consolas"/>
              </a:rPr>
              <a:t>"Enter your favorites' fruit: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print(name)</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print(age)</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print(fruit)</a:t>
            </a:r>
            <a:endParaRPr sz="1200">
              <a:solidFill>
                <a:schemeClr val="dk1"/>
              </a:solidFill>
              <a:latin typeface="Cambria"/>
              <a:ea typeface="Cambria"/>
              <a:cs typeface="Cambria"/>
              <a:sym typeface="Cambria"/>
            </a:endParaRPr>
          </a:p>
          <a:p>
            <a:pPr marL="0" indent="0" algn="l" rtl="0">
              <a:spcBef>
                <a:spcPts val="1000"/>
              </a:spcBef>
              <a:spcAft>
                <a:spcPts val="1000"/>
              </a:spcAft>
              <a:buNone/>
            </a:pPr>
            <a:r>
              <a:rPr lang="en" sz="1100">
                <a:solidFill>
                  <a:schemeClr val="dk1"/>
                </a:solidFill>
                <a:latin typeface="Consolas"/>
                <a:ea typeface="Consolas"/>
                <a:cs typeface="Consolas"/>
                <a:sym typeface="Consolas"/>
              </a:rPr>
              <a:t>Enter your name:  omotec</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Enter your age:  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Enter your favorite fruit: robotics</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omotec</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robotics</a:t>
            </a:r>
            <a:endParaRPr sz="1200">
              <a:solidFill>
                <a:schemeClr val="dk1"/>
              </a:solidFill>
              <a:latin typeface="Cambria"/>
              <a:ea typeface="Cambria"/>
              <a:cs typeface="Cambria"/>
              <a:sym typeface="Cambria"/>
            </a:endParaRPr>
          </a:p>
        </p:txBody>
      </p:sp>
      <p:sp>
        <p:nvSpPr>
          <p:cNvPr id="130" name="Google Shape;130;p23"/>
          <p:cNvSpPr txBox="1"/>
          <p:nvPr/>
        </p:nvSpPr>
        <p:spPr>
          <a:xfrm>
            <a:off x="3441325" y="566425"/>
            <a:ext cx="3000000" cy="3537600"/>
          </a:xfrm>
          <a:prstGeom prst="rect">
            <a:avLst/>
          </a:prstGeom>
          <a:noFill/>
          <a:ln w="9525" cap="flat" cmpd="sng">
            <a:solidFill>
              <a:schemeClr val="dk1"/>
            </a:solidFill>
            <a:prstDash val="solid"/>
            <a:round/>
            <a:headEnd type="none" w="sm" len="sm"/>
            <a:tailEnd type="none" w="sm" len="sm"/>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100" i="1">
                <a:solidFill>
                  <a:srgbClr val="60A0B0"/>
                </a:solidFill>
                <a:latin typeface="Consolas"/>
                <a:ea typeface="Consolas"/>
                <a:cs typeface="Consolas"/>
                <a:sym typeface="Consolas"/>
              </a:rPr>
              <a:t>#TASK 2</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a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int(input(</a:t>
            </a:r>
            <a:r>
              <a:rPr lang="en" sz="1100">
                <a:solidFill>
                  <a:srgbClr val="4070A0"/>
                </a:solidFill>
                <a:latin typeface="Consolas"/>
                <a:ea typeface="Consolas"/>
                <a:cs typeface="Consolas"/>
                <a:sym typeface="Consolas"/>
              </a:rPr>
              <a:t>"Enter a number: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b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int(input(</a:t>
            </a:r>
            <a:r>
              <a:rPr lang="en" sz="1100">
                <a:solidFill>
                  <a:srgbClr val="4070A0"/>
                </a:solidFill>
                <a:latin typeface="Consolas"/>
                <a:ea typeface="Consolas"/>
                <a:cs typeface="Consolas"/>
                <a:sym typeface="Consolas"/>
              </a:rPr>
              <a:t>"Enter a number: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div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b</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sub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b</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mul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b</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print(div)</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print(sub)</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print(mul)</a:t>
            </a:r>
            <a:endParaRPr sz="1200">
              <a:solidFill>
                <a:schemeClr val="dk1"/>
              </a:solidFill>
              <a:latin typeface="Cambria"/>
              <a:ea typeface="Cambria"/>
              <a:cs typeface="Cambria"/>
              <a:sym typeface="Cambria"/>
            </a:endParaRPr>
          </a:p>
          <a:p>
            <a:pPr marL="0" indent="0" algn="l" rtl="0">
              <a:spcBef>
                <a:spcPts val="1000"/>
              </a:spcBef>
              <a:spcAft>
                <a:spcPts val="1000"/>
              </a:spcAft>
              <a:buNone/>
            </a:pPr>
            <a:r>
              <a:rPr lang="en" sz="1100">
                <a:solidFill>
                  <a:schemeClr val="dk1"/>
                </a:solidFill>
                <a:latin typeface="Consolas"/>
                <a:ea typeface="Consolas"/>
                <a:cs typeface="Consolas"/>
                <a:sym typeface="Consolas"/>
              </a:rPr>
              <a:t>Enter a number: 10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Enter a number: 20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0.5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-10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200</a:t>
            </a:r>
            <a:endParaRPr sz="11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142;p2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43" name="Google Shape;143;p2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44" name="Google Shape;144;p25"/>
          <p:cNvSpPr txBox="1"/>
          <p:nvPr/>
        </p:nvSpPr>
        <p:spPr>
          <a:xfrm>
            <a:off x="3022950" y="2167225"/>
            <a:ext cx="5262300" cy="585000"/>
          </a:xfrm>
          <a:prstGeom prst="rect">
            <a:avLst/>
          </a:prstGeom>
          <a:noFill/>
          <a:ln>
            <a:noFill/>
          </a:ln>
        </p:spPr>
        <p:txBody>
          <a:bodyPr wrap="square" lIns="91425" tIns="91425" rIns="91425" bIns="91425" anchor="t">
            <a:spAutoFit/>
          </a:bodyPr>
          <a:lstStyle/>
          <a:p>
            <a:pPr marL="0" indent="0" algn="l" rtl="0">
              <a:spcBef>
                <a:spcPts val="0"/>
              </a:spcBef>
              <a:spcAft>
                <a:spcPts val="0"/>
              </a:spcAft>
              <a:buNone/>
            </a:pPr>
            <a:r>
              <a:rPr lang="en" sz="2600" b="1">
                <a:solidFill>
                  <a:schemeClr val="dk2"/>
                </a:solidFill>
              </a:rPr>
              <a:t>THANK - YOU</a:t>
            </a:r>
            <a:endParaRPr sz="2600" b="1">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Google Shape;135;p24"/>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36" name="Google Shape;136;p24"/>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37" name="Google Shape;137;p24"/>
          <p:cNvSpPr txBox="1"/>
          <p:nvPr/>
        </p:nvSpPr>
        <p:spPr>
          <a:xfrm>
            <a:off x="182700" y="1498275"/>
            <a:ext cx="8570400" cy="3502377"/>
          </a:xfrm>
          <a:prstGeom prst="rect">
            <a:avLst/>
          </a:prstGeom>
          <a:noFill/>
          <a:ln>
            <a:noFill/>
          </a:ln>
        </p:spPr>
        <p:txBody>
          <a:bodyPr wrap="square" lIns="91425" tIns="91425" rIns="91425" bIns="91425" anchor="t">
            <a:spAutoFit/>
          </a:bodyPr>
          <a:lstStyle/>
          <a:p>
            <a:pPr marL="0" indent="0" algn="l" rtl="0">
              <a:spcBef>
                <a:spcPts val="900"/>
              </a:spcBef>
              <a:spcAft>
                <a:spcPts val="0"/>
              </a:spcAft>
              <a:buNone/>
            </a:pPr>
            <a:r>
              <a:rPr lang="en" sz="1200">
                <a:solidFill>
                  <a:schemeClr val="dk1"/>
                </a:solidFill>
                <a:latin typeface="Cambria"/>
                <a:ea typeface="Cambria"/>
                <a:cs typeface="Cambria"/>
                <a:sym typeface="Cambria"/>
              </a:rPr>
              <a:t>#TASK 3  print the above pattern but the number of rows depends on the user input</a:t>
            </a:r>
            <a:endParaRPr lang="en-US" sz="1200">
              <a:solidFill>
                <a:schemeClr val="dk1"/>
              </a:solidFill>
              <a:latin typeface="Cambria"/>
              <a:ea typeface="Cambria"/>
              <a:cs typeface="Cambria"/>
              <a:sym typeface="Cambria"/>
            </a:endParaRPr>
          </a:p>
          <a:p>
            <a:pPr marL="0" indent="0" algn="l" rtl="0">
              <a:spcBef>
                <a:spcPts val="900"/>
              </a:spcBef>
              <a:spcAft>
                <a:spcPts val="0"/>
              </a:spcAft>
              <a:buNone/>
            </a:pPr>
            <a:r>
              <a:rPr lang="en-US" sz="1200">
                <a:solidFill>
                  <a:schemeClr val="dk1"/>
                </a:solidFill>
                <a:latin typeface="Cambria"/>
                <a:ea typeface="Cambria"/>
                <a:cs typeface="Cambria"/>
                <a:sym typeface="Cambria"/>
              </a:rPr>
              <a:t>----*</a:t>
            </a:r>
          </a:p>
          <a:p>
            <a:pPr marL="0" indent="0" algn="l" rtl="0">
              <a:spcBef>
                <a:spcPts val="900"/>
              </a:spcBef>
              <a:spcAft>
                <a:spcPts val="0"/>
              </a:spcAft>
              <a:buNone/>
            </a:pPr>
            <a:r>
              <a:rPr lang="en-US" sz="1200">
                <a:solidFill>
                  <a:schemeClr val="dk1"/>
                </a:solidFill>
                <a:latin typeface="Cambria"/>
                <a:ea typeface="Cambria"/>
                <a:cs typeface="Cambria"/>
                <a:sym typeface="Cambria"/>
              </a:rPr>
              <a:t>---**</a:t>
            </a:r>
          </a:p>
          <a:p>
            <a:pPr marL="0" indent="0" algn="l" rtl="0">
              <a:spcBef>
                <a:spcPts val="900"/>
              </a:spcBef>
              <a:spcAft>
                <a:spcPts val="0"/>
              </a:spcAft>
              <a:buNone/>
            </a:pPr>
            <a:r>
              <a:rPr lang="en-US" sz="1200">
                <a:solidFill>
                  <a:schemeClr val="dk1"/>
                </a:solidFill>
                <a:latin typeface="Cambria"/>
                <a:ea typeface="Cambria"/>
                <a:cs typeface="Cambria"/>
                <a:sym typeface="Cambria"/>
              </a:rPr>
              <a:t>--***</a:t>
            </a:r>
          </a:p>
          <a:p>
            <a:pPr marL="0" indent="0" algn="l" rtl="0">
              <a:spcBef>
                <a:spcPts val="900"/>
              </a:spcBef>
              <a:spcAft>
                <a:spcPts val="0"/>
              </a:spcAft>
              <a:buNone/>
            </a:pPr>
            <a:r>
              <a:rPr lang="en-US" sz="1200">
                <a:solidFill>
                  <a:schemeClr val="dk1"/>
                </a:solidFill>
                <a:latin typeface="Cambria"/>
                <a:ea typeface="Cambria"/>
                <a:cs typeface="Cambria"/>
                <a:sym typeface="Cambria"/>
              </a:rPr>
              <a:t>-****</a:t>
            </a:r>
          </a:p>
          <a:p>
            <a:pPr marL="0" indent="0" algn="l" rtl="0">
              <a:spcBef>
                <a:spcPts val="900"/>
              </a:spcBef>
              <a:spcAft>
                <a:spcPts val="0"/>
              </a:spcAft>
              <a:buNone/>
            </a:pPr>
            <a:r>
              <a:rPr lang="en-US" sz="1200">
                <a:solidFill>
                  <a:schemeClr val="dk1"/>
                </a:solidFill>
                <a:latin typeface="Cambria"/>
                <a:ea typeface="Cambria"/>
                <a:cs typeface="Cambria"/>
                <a:sym typeface="Cambria"/>
              </a:rPr>
              <a:t>*****</a:t>
            </a:r>
          </a:p>
          <a:p>
            <a:pPr marL="0" indent="0" algn="l" rtl="0">
              <a:spcBef>
                <a:spcPts val="900"/>
              </a:spcBef>
              <a:spcAft>
                <a:spcPts val="0"/>
              </a:spcAft>
              <a:buNone/>
            </a:pPr>
            <a:r>
              <a:rPr lang="en" sz="1200">
                <a:solidFill>
                  <a:schemeClr val="dk1"/>
                </a:solidFill>
                <a:latin typeface="Cambria"/>
                <a:ea typeface="Cambria"/>
                <a:cs typeface="Cambria"/>
                <a:sym typeface="Cambria"/>
              </a:rPr>
              <a:t>#TASK 4  Write a program that prints the integers from 1 to 100. - But for multiples of three print "Fizz" instead of the number - For the multiples of five print "Buzz". - For numbers that are multiples of both three and five print "FizzBuzz".</a:t>
            </a:r>
          </a:p>
          <a:p>
            <a:pPr marL="0" indent="0" algn="l" rtl="0">
              <a:spcBef>
                <a:spcPts val="900"/>
              </a:spcBef>
              <a:spcAft>
                <a:spcPts val="0"/>
              </a:spcAft>
              <a:buNone/>
            </a:pPr>
            <a:r>
              <a:rPr lang="en" sz="1200">
                <a:solidFill>
                  <a:schemeClr val="dk1"/>
                </a:solidFill>
                <a:latin typeface="Cambria"/>
                <a:ea typeface="Cambria"/>
                <a:cs typeface="Cambria"/>
                <a:sym typeface="Cambria"/>
              </a:rPr>
              <a:t>#TASK 5 Create a Guessing Game</a:t>
            </a:r>
            <a:r>
              <a:rPr lang="en-US" sz="1200">
                <a:solidFill>
                  <a:schemeClr val="dk1"/>
                </a:solidFill>
                <a:latin typeface="Cambria"/>
                <a:ea typeface="Cambria"/>
                <a:cs typeface="Cambria"/>
                <a:sym typeface="Cambria"/>
              </a:rPr>
              <a:t>. The user has 5 chances to guess a random number.</a:t>
            </a:r>
            <a:r>
              <a:rPr sz="1200">
                <a:latin typeface="Cambria"/>
                <a:ea typeface="Cambria"/>
                <a:cs typeface="Cambria"/>
              </a:rPr>
              <a:t>After every guess the user should be given a hint if the guessed number was lesser than or greater than the actual random number</a:t>
            </a:r>
            <a:r>
              <a:rPr lang="en-US" sz="1200">
                <a:latin typeface="Cambria"/>
                <a:ea typeface="Cambria"/>
                <a:cs typeface="Cambria"/>
              </a:rPr>
              <a:t>.</a:t>
            </a:r>
            <a:r>
              <a:rPr sz="1200">
                <a:latin typeface="Cambria"/>
                <a:ea typeface="Cambria"/>
                <a:cs typeface="Cambria"/>
              </a:rPr>
              <a:t>If the user wins the game by guessing the correct number before his 5 chance is over. "you have won" should be printed.If the user is not able to guess the number. Print "you lost" along with the actual number.</a:t>
            </a:r>
          </a:p>
          <a:p>
            <a:pPr marL="0" indent="0" algn="l" rtl="0">
              <a:spcBef>
                <a:spcPts val="90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61;p14"/>
          <p:cNvPicPr preferRelativeResize="0"/>
          <p:nvPr/>
        </p:nvPicPr>
        <p:blipFill>
          <a:blip r:embed="rId1">
            <a:alphaModFix/>
          </a:blip>
          <a:srcRect/>
          <a:stretch>
            <a:fillRect/>
          </a:stretch>
        </p:blipFill>
        <p:spPr>
          <a:xfrm>
            <a:off x="-114600" y="0"/>
            <a:ext cx="9144000" cy="5143500"/>
          </a:xfrm>
          <a:prstGeom prst="rect">
            <a:avLst/>
          </a:prstGeom>
          <a:noFill/>
          <a:ln>
            <a:noFill/>
          </a:ln>
        </p:spPr>
      </p:pic>
      <p:pic>
        <p:nvPicPr>
          <p:cNvPr id="62" name="Google Shape;62;p14"/>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63" name="Google Shape;63;p14"/>
          <p:cNvSpPr txBox="1"/>
          <p:nvPr/>
        </p:nvSpPr>
        <p:spPr>
          <a:xfrm>
            <a:off x="764776" y="379905"/>
            <a:ext cx="7893900" cy="421500"/>
          </a:xfrm>
          <a:prstGeom prst="rect">
            <a:avLst/>
          </a:prstGeom>
          <a:noFill/>
          <a:ln>
            <a:noFill/>
          </a:ln>
        </p:spPr>
        <p:txBody>
          <a:bodyPr wrap="square" lIns="91425" tIns="45700" rIns="91425" bIns="45700" anchor="ctr">
            <a:normAutofit fontScale="62500" lnSpcReduction="20000"/>
          </a:bodyPr>
          <a:lstStyle/>
          <a:p>
            <a:pPr marL="0" indent="0" algn="ctr" rtl="0">
              <a:lnSpc>
                <a:spcPct val="90000"/>
              </a:lnSpc>
              <a:spcBef>
                <a:spcPts val="0"/>
              </a:spcBef>
              <a:spcAft>
                <a:spcPts val="0"/>
              </a:spcAft>
              <a:buNone/>
            </a:pPr>
            <a:r>
              <a:rPr lang="en" sz="4600" b="1">
                <a:solidFill>
                  <a:srgbClr val="000000"/>
                </a:solidFill>
                <a:latin typeface="Trebuchet MS"/>
                <a:ea typeface="Trebuchet MS"/>
                <a:cs typeface="Trebuchet MS"/>
                <a:sym typeface="Trebuchet MS"/>
              </a:rPr>
              <a:t>Learning Outcomes</a:t>
            </a:r>
            <a:endParaRPr sz="4600" b="1">
              <a:solidFill>
                <a:srgbClr val="000000"/>
              </a:solidFill>
              <a:latin typeface="Trebuchet MS"/>
              <a:ea typeface="Trebuchet MS"/>
              <a:cs typeface="Trebuchet MS"/>
              <a:sym typeface="Trebuchet MS"/>
            </a:endParaRPr>
          </a:p>
        </p:txBody>
      </p:sp>
      <p:sp>
        <p:nvSpPr>
          <p:cNvPr id="64" name="Google Shape;64;p14"/>
          <p:cNvSpPr txBox="1"/>
          <p:nvPr/>
        </p:nvSpPr>
        <p:spPr>
          <a:xfrm>
            <a:off x="1056850" y="1230425"/>
            <a:ext cx="3515150" cy="1574517"/>
          </a:xfrm>
          <a:prstGeom prst="rect">
            <a:avLst/>
          </a:prstGeom>
          <a:noFill/>
          <a:ln>
            <a:noFill/>
          </a:ln>
        </p:spPr>
        <p:txBody>
          <a:bodyPr wrap="square" lIns="91425" tIns="91425" rIns="91425" bIns="91425" anchor="t">
            <a:spAutoFit/>
          </a:bodyPr>
          <a:lstStyle/>
          <a:p>
            <a:pPr marL="361950" indent="-285750" algn="l" rtl="0">
              <a:spcBef>
                <a:spcPts val="180"/>
              </a:spcBef>
              <a:spcAft>
                <a:spcPts val="0"/>
              </a:spcAft>
              <a:buFont typeface="Arial"/>
              <a:buChar char="•"/>
            </a:pPr>
            <a:r>
              <a:t>Importance of Loops in</a:t>
            </a:r>
            <a:r>
              <a:rPr lang="en-US"/>
              <a:t> </a:t>
            </a:r>
            <a:r>
              <a:t>Programming</a:t>
            </a:r>
          </a:p>
          <a:p>
            <a:pPr marL="361950" indent="-285750" algn="l" rtl="0">
              <a:spcBef>
                <a:spcPts val="180"/>
              </a:spcBef>
              <a:spcAft>
                <a:spcPts val="0"/>
              </a:spcAft>
              <a:buFont typeface="Arial"/>
              <a:buChar char="•"/>
            </a:pPr>
            <a:r>
              <a:t>For loop</a:t>
            </a:r>
          </a:p>
          <a:p>
            <a:pPr marL="361950" indent="-285750" algn="l" rtl="0">
              <a:spcBef>
                <a:spcPts val="180"/>
              </a:spcBef>
              <a:spcAft>
                <a:spcPts val="0"/>
              </a:spcAft>
              <a:buFont typeface="Arial"/>
              <a:buChar char="•"/>
            </a:pPr>
            <a:r>
              <a:t>range() function</a:t>
            </a:r>
          </a:p>
          <a:p>
            <a:pPr marL="361950" indent="-285750" algn="l" rtl="0">
              <a:spcBef>
                <a:spcPts val="180"/>
              </a:spcBef>
              <a:spcAft>
                <a:spcPts val="0"/>
              </a:spcAft>
              <a:buFont typeface="Arial"/>
              <a:buChar char="•"/>
            </a:pPr>
            <a:r>
              <a:t>While loop</a:t>
            </a:r>
          </a:p>
          <a:p>
            <a:pPr marL="361950" indent="-285750" algn="l" rtl="0">
              <a:spcBef>
                <a:spcPts val="180"/>
              </a:spcBef>
              <a:spcAft>
                <a:spcPts val="0"/>
              </a:spcAft>
              <a:buFont typeface="Arial"/>
              <a:buChar char="•"/>
            </a:pPr>
            <a:r>
              <a:t>Loop control statement</a:t>
            </a:r>
          </a:p>
          <a:p>
            <a:pPr marL="76200" indent="0" algn="l" rtl="0">
              <a:spcBef>
                <a:spcPts val="180"/>
              </a:spcBef>
              <a:spcAft>
                <a:spcPts val="0"/>
              </a:spcAft>
              <a:buFont typeface="Cambria"/>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rot="21600000">
            <a:off x="0" y="673475"/>
            <a:ext cx="8616300" cy="6400679"/>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sz="1600" b="1">
                <a:solidFill>
                  <a:schemeClr val="accent1">
                    <a:lumMod val="75000"/>
                  </a:schemeClr>
                </a:solidFill>
                <a:highlight>
                  <a:schemeClr val="lt1"/>
                </a:highlight>
                <a:latin typeface="Roboto"/>
                <a:ea typeface="Roboto"/>
                <a:cs typeface="Roboto"/>
                <a:sym typeface="Roboto"/>
              </a:rPr>
              <a:t>Importance of loops in Programming</a:t>
            </a:r>
            <a:endParaRPr lang="en-US" sz="1600" b="1">
              <a:solidFill>
                <a:schemeClr val="accent1">
                  <a:lumMod val="75000"/>
                </a:schemeClr>
              </a:solidFill>
              <a:highlight>
                <a:schemeClr val="lt1"/>
              </a:highlight>
              <a:latin typeface="Roboto"/>
              <a:ea typeface="Roboto"/>
              <a:cs typeface="Roboto"/>
              <a:sym typeface="Roboto"/>
            </a:endParaRPr>
          </a:p>
          <a:p>
            <a:pPr marL="0" indent="0" algn="l" rtl="0">
              <a:spcBef>
                <a:spcPts val="1000"/>
              </a:spcBef>
              <a:spcAft>
                <a:spcPts val="0"/>
              </a:spcAft>
              <a:buNone/>
            </a:pPr>
            <a:r>
              <a:rPr lang="en-US" sz="1100">
                <a:solidFill>
                  <a:schemeClr val="tx1"/>
                </a:solidFill>
                <a:highlight>
                  <a:schemeClr val="lt1"/>
                </a:highlight>
                <a:latin typeface="Cambria"/>
                <a:ea typeface="Cambria"/>
                <a:cs typeface="Cambria"/>
                <a:sym typeface="Roboto"/>
              </a:rPr>
              <a:t>let's say we wanted to print Hello World 5 times. </a:t>
            </a:r>
          </a:p>
          <a:p>
            <a:pPr marL="0" indent="0" algn="l" rtl="0">
              <a:spcBef>
                <a:spcPts val="1000"/>
              </a:spcBef>
              <a:spcAft>
                <a:spcPts val="0"/>
              </a:spcAft>
              <a:buNone/>
            </a:pPr>
            <a:r>
              <a:rPr lang="en-US" sz="1100">
                <a:solidFill>
                  <a:schemeClr val="tx1"/>
                </a:solidFill>
                <a:highlight>
                  <a:schemeClr val="lt1"/>
                </a:highlight>
                <a:latin typeface="Cambria"/>
                <a:ea typeface="Cambria"/>
                <a:cs typeface="Cambria"/>
                <a:sym typeface="Roboto"/>
              </a:rPr>
              <a:t>The below cell shows how it can be implemented without for loops</a:t>
            </a:r>
          </a:p>
          <a:p>
            <a:pPr marL="0" indent="0" algn="l" rtl="0">
              <a:spcBef>
                <a:spcPts val="1000"/>
              </a:spcBef>
              <a:spcAft>
                <a:spcPts val="0"/>
              </a:spcAft>
              <a:buNone/>
            </a:pPr>
            <a:r>
              <a:rPr lang="en-US" sz="1000">
                <a:solidFill>
                  <a:schemeClr val="tx1"/>
                </a:solidFill>
                <a:highlight>
                  <a:schemeClr val="lt1"/>
                </a:highlight>
                <a:latin typeface="Consolas"/>
                <a:ea typeface="Consolas"/>
                <a:cs typeface="Consolas"/>
                <a:sym typeface="Roboto"/>
              </a:rPr>
              <a:t>print("Hello world")</a:t>
            </a:r>
          </a:p>
          <a:p>
            <a:pPr marL="0" indent="0" algn="l" rtl="0">
              <a:spcBef>
                <a:spcPts val="1000"/>
              </a:spcBef>
              <a:spcAft>
                <a:spcPts val="0"/>
              </a:spcAft>
              <a:buNone/>
            </a:pPr>
            <a:r>
              <a:rPr lang="en-US" sz="1000">
                <a:solidFill>
                  <a:schemeClr val="tx1"/>
                </a:solidFill>
                <a:highlight>
                  <a:schemeClr val="lt1"/>
                </a:highlight>
                <a:latin typeface="Consolas"/>
                <a:ea typeface="Consolas"/>
                <a:cs typeface="Consolas"/>
                <a:sym typeface="Roboto"/>
              </a:rPr>
              <a:t>print("Hello world")</a:t>
            </a:r>
          </a:p>
          <a:p>
            <a:pPr marL="0" indent="0" algn="l" rtl="0">
              <a:spcBef>
                <a:spcPts val="1000"/>
              </a:spcBef>
              <a:spcAft>
                <a:spcPts val="0"/>
              </a:spcAft>
              <a:buNone/>
            </a:pPr>
            <a:r>
              <a:rPr lang="en-US" sz="1000">
                <a:solidFill>
                  <a:schemeClr val="tx1"/>
                </a:solidFill>
                <a:highlight>
                  <a:schemeClr val="lt1"/>
                </a:highlight>
                <a:latin typeface="Consolas"/>
                <a:ea typeface="Consolas"/>
                <a:cs typeface="Consolas"/>
                <a:sym typeface="Roboto"/>
              </a:rPr>
              <a:t>print("Hello world")</a:t>
            </a:r>
          </a:p>
          <a:p>
            <a:pPr marL="0" indent="0" algn="l" rtl="0">
              <a:spcBef>
                <a:spcPts val="1000"/>
              </a:spcBef>
              <a:spcAft>
                <a:spcPts val="0"/>
              </a:spcAft>
              <a:buNone/>
            </a:pPr>
            <a:r>
              <a:rPr lang="en-US" sz="1000">
                <a:solidFill>
                  <a:schemeClr val="tx1"/>
                </a:solidFill>
                <a:highlight>
                  <a:schemeClr val="lt1"/>
                </a:highlight>
                <a:latin typeface="Consolas"/>
                <a:ea typeface="Consolas"/>
                <a:cs typeface="Consolas"/>
                <a:sym typeface="Roboto"/>
              </a:rPr>
              <a:t>print("Hello world")</a:t>
            </a:r>
          </a:p>
          <a:p>
            <a:pPr marL="0" indent="0" algn="l" rtl="0">
              <a:spcBef>
                <a:spcPts val="1000"/>
              </a:spcBef>
              <a:spcAft>
                <a:spcPts val="0"/>
              </a:spcAft>
              <a:buNone/>
            </a:pPr>
            <a:r>
              <a:rPr lang="en-US" sz="1000">
                <a:solidFill>
                  <a:schemeClr val="tx1"/>
                </a:solidFill>
                <a:highlight>
                  <a:schemeClr val="lt1"/>
                </a:highlight>
                <a:latin typeface="Consolas"/>
                <a:ea typeface="Consolas"/>
                <a:cs typeface="Consolas"/>
                <a:sym typeface="Roboto"/>
              </a:rPr>
              <a:t>print("Hello world")</a:t>
            </a:r>
          </a:p>
          <a:p>
            <a:pPr marL="0" indent="0" algn="l" rtl="0">
              <a:spcBef>
                <a:spcPts val="1000"/>
              </a:spcBef>
              <a:spcAft>
                <a:spcPts val="0"/>
              </a:spcAft>
              <a:buNone/>
            </a:pPr>
            <a:r>
              <a:rPr lang="en-US" sz="1100" b="1">
                <a:solidFill>
                  <a:schemeClr val="tx1"/>
                </a:solidFill>
                <a:highlight>
                  <a:schemeClr val="lt1"/>
                </a:highlight>
                <a:latin typeface="Cambria"/>
                <a:ea typeface="Cambria"/>
                <a:cs typeface="Cambria"/>
                <a:sym typeface="Roboto"/>
              </a:rPr>
              <a:t>The Idea behind using loops is to</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Reduce the copy-paste work</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Reduce the number of lines of code (the memory footprint)</a:t>
            </a:r>
          </a:p>
          <a:p>
            <a:pPr marL="0" indent="0" algn="l" rtl="0">
              <a:spcBef>
                <a:spcPts val="1000"/>
              </a:spcBef>
              <a:spcAft>
                <a:spcPts val="0"/>
              </a:spcAft>
              <a:buFont typeface="Arial"/>
              <a:buNone/>
            </a:pPr>
            <a:r>
              <a:rPr lang="en-US" sz="1100">
                <a:solidFill>
                  <a:schemeClr val="tx1"/>
                </a:solidFill>
                <a:highlight>
                  <a:schemeClr val="lt1"/>
                </a:highlight>
                <a:latin typeface="Cambria"/>
                <a:ea typeface="Cambria"/>
                <a:cs typeface="Cambria"/>
                <a:sym typeface="Roboto"/>
              </a:rPr>
              <a:t>The above output can be achieved using the for loop as follows :</a:t>
            </a:r>
          </a:p>
          <a:p>
            <a:pPr marL="0" indent="0" algn="l" rtl="0">
              <a:spcBef>
                <a:spcPts val="1000"/>
              </a:spcBef>
              <a:spcAft>
                <a:spcPts val="0"/>
              </a:spcAft>
              <a:buFont typeface="Arial"/>
              <a:buNone/>
            </a:pPr>
            <a:r>
              <a:rPr lang="en-US" sz="1100">
                <a:solidFill>
                  <a:schemeClr val="tx1"/>
                </a:solidFill>
                <a:highlight>
                  <a:schemeClr val="lt1"/>
                </a:highlight>
                <a:latin typeface="Consolas"/>
                <a:ea typeface="Consolas"/>
                <a:cs typeface="Consolas"/>
                <a:sym typeface="Roboto"/>
              </a:rPr>
              <a:t>for x in range(0,5):</a:t>
            </a:r>
          </a:p>
          <a:p>
            <a:pPr marL="0" indent="0" algn="l" rtl="0">
              <a:spcBef>
                <a:spcPts val="1000"/>
              </a:spcBef>
              <a:spcAft>
                <a:spcPts val="0"/>
              </a:spcAft>
              <a:buFont typeface="Arial"/>
              <a:buNone/>
            </a:pPr>
            <a:r>
              <a:rPr lang="en-US" sz="1100">
                <a:solidFill>
                  <a:schemeClr val="tx1"/>
                </a:solidFill>
                <a:highlight>
                  <a:schemeClr val="lt1"/>
                </a:highlight>
                <a:latin typeface="Consolas"/>
                <a:ea typeface="Consolas"/>
                <a:cs typeface="Consolas"/>
                <a:sym typeface="Roboto"/>
              </a:rPr>
              <a:t>    print("hello world")    </a:t>
            </a:r>
            <a:r>
              <a:rPr lang="en-US" sz="1100">
                <a:solidFill>
                  <a:schemeClr val="tx1"/>
                </a:solidFill>
                <a:highlight>
                  <a:schemeClr val="lt1"/>
                </a:highlight>
                <a:latin typeface="Cambria"/>
                <a:ea typeface="Cambria"/>
                <a:cs typeface="Cambria"/>
                <a:sym typeface="Roboto"/>
              </a:rPr>
              <a:t>We can also use a while loop to get the same output  x = 0</a:t>
            </a:r>
          </a:p>
          <a:p>
            <a:pPr marL="0" indent="0" algn="l" rtl="0">
              <a:spcBef>
                <a:spcPts val="1000"/>
              </a:spcBef>
              <a:spcAft>
                <a:spcPts val="0"/>
              </a:spcAft>
              <a:buFont typeface="Arial"/>
              <a:buNone/>
            </a:pPr>
            <a:r>
              <a:rPr lang="en-US" sz="1100">
                <a:solidFill>
                  <a:schemeClr val="tx1"/>
                </a:solidFill>
                <a:highlight>
                  <a:schemeClr val="lt1"/>
                </a:highlight>
                <a:latin typeface="Cambria"/>
                <a:ea typeface="Cambria"/>
                <a:cs typeface="Cambria"/>
                <a:sym typeface="Roboto"/>
              </a:rPr>
              <a:t>while x&lt;5:</a:t>
            </a:r>
          </a:p>
          <a:p>
            <a:pPr marL="0" indent="0" algn="l" rtl="0">
              <a:spcBef>
                <a:spcPts val="1000"/>
              </a:spcBef>
              <a:spcAft>
                <a:spcPts val="0"/>
              </a:spcAft>
              <a:buFont typeface="Arial"/>
              <a:buNone/>
            </a:pPr>
            <a:r>
              <a:rPr lang="en-US" sz="1100">
                <a:solidFill>
                  <a:schemeClr val="tx1"/>
                </a:solidFill>
                <a:highlight>
                  <a:schemeClr val="lt1"/>
                </a:highlight>
                <a:latin typeface="Cambria"/>
                <a:ea typeface="Cambria"/>
                <a:cs typeface="Cambria"/>
                <a:sym typeface="Roboto"/>
              </a:rPr>
              <a:t>    print("hello world")</a:t>
            </a:r>
          </a:p>
          <a:p>
            <a:pPr marL="0" indent="0" algn="l" rtl="0">
              <a:spcBef>
                <a:spcPts val="1000"/>
              </a:spcBef>
              <a:spcAft>
                <a:spcPts val="0"/>
              </a:spcAft>
              <a:buFont typeface="Arial"/>
              <a:buNone/>
            </a:pPr>
            <a:r>
              <a:rPr lang="en-US" sz="1100">
                <a:solidFill>
                  <a:schemeClr val="tx1"/>
                </a:solidFill>
                <a:highlight>
                  <a:schemeClr val="lt1"/>
                </a:highlight>
                <a:latin typeface="Cambria"/>
                <a:ea typeface="Cambria"/>
                <a:cs typeface="Cambria"/>
                <a:sym typeface="Roboto"/>
              </a:rPr>
              <a:t>    x = x+1</a:t>
            </a: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p:txBody>
      </p:sp>
      <p:sp>
        <p:nvSpPr>
          <p:cNvPr id="73" name="Google Shape;73;p15"/>
          <p:cNvSpPr txBox="1"/>
          <p:nvPr/>
        </p:nvSpPr>
        <p:spPr>
          <a:xfrm>
            <a:off x="0" y="508700"/>
            <a:ext cx="5893175" cy="431677"/>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rot="21600000">
            <a:off x="0" y="673475"/>
            <a:ext cx="8616300" cy="5750438"/>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600" b="1">
                <a:solidFill>
                  <a:schemeClr val="accent1">
                    <a:lumMod val="75000"/>
                  </a:schemeClr>
                </a:solidFill>
                <a:highlight>
                  <a:schemeClr val="lt1"/>
                </a:highlight>
                <a:latin typeface="Roboto"/>
                <a:ea typeface="Roboto"/>
                <a:cs typeface="Roboto"/>
                <a:sym typeface="Roboto"/>
              </a:rPr>
              <a:t>For Loop in Python</a:t>
            </a:r>
          </a:p>
          <a:p>
            <a:pPr marL="0" indent="0" algn="l" rtl="0">
              <a:spcBef>
                <a:spcPts val="1000"/>
              </a:spcBef>
              <a:spcAft>
                <a:spcPts val="0"/>
              </a:spcAft>
              <a:buNone/>
            </a:pPr>
            <a:r>
              <a:rPr lang="en-US" sz="1200" b="0">
                <a:solidFill>
                  <a:schemeClr val="tx1"/>
                </a:solidFill>
                <a:highlight>
                  <a:schemeClr val="lt1"/>
                </a:highlight>
                <a:latin typeface="Roboto"/>
                <a:ea typeface="Roboto"/>
                <a:cs typeface="Roboto"/>
                <a:sym typeface="Roboto"/>
              </a:rPr>
              <a:t>For loop in Python is a bit different than other languages. In Python, the for loop is used to loop through another iterable datatype or collection datatype (list, string, etc) This means we must have an iterable datatype declared first if we want to use a for loop</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l = [1,2,3,4,5]       # declaring a list with 5 elements in it</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for x in l:</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    print(x)</a:t>
            </a:r>
          </a:p>
          <a:p>
            <a:pPr marL="0" indent="0" algn="l" rtl="0">
              <a:spcBef>
                <a:spcPts val="1000"/>
              </a:spcBef>
              <a:spcAft>
                <a:spcPts val="0"/>
              </a:spcAft>
              <a:buNone/>
            </a:pPr>
            <a:r>
              <a:rPr lang="en-US" sz="1100">
                <a:solidFill>
                  <a:schemeClr val="tx1"/>
                </a:solidFill>
                <a:highlight>
                  <a:schemeClr val="lt1"/>
                </a:highlight>
                <a:latin typeface="Cambria"/>
                <a:ea typeface="Cambria"/>
                <a:cs typeface="Cambria"/>
                <a:sym typeface="Roboto"/>
              </a:rPr>
              <a:t>The x is just a variable name that is used to hold the elements from the list l one at a time. We can choose to use or not use the variable in our code.</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l = [1,2,3,4,5]       # declaring a list with 5 elements in it</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for abcd in l:</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    print("hello world")</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    x = x+1</a:t>
            </a:r>
          </a:p>
          <a:p>
            <a:pPr marL="0" indent="0" algn="l" rtl="0">
              <a:spcBef>
                <a:spcPts val="1000"/>
              </a:spcBef>
              <a:spcAft>
                <a:spcPts val="0"/>
              </a:spcAft>
              <a:buNone/>
            </a:pPr>
            <a:r>
              <a:rPr lang="en-US" sz="1200">
                <a:solidFill>
                  <a:schemeClr val="tx1"/>
                </a:solidFill>
                <a:highlight>
                  <a:schemeClr val="lt1"/>
                </a:highlight>
                <a:latin typeface="Cambria"/>
                <a:ea typeface="Cambria"/>
                <a:cs typeface="Cambria"/>
                <a:sym typeface="Roboto"/>
              </a:rPr>
              <a:t>As soon as the elements in the iterable object run out the for loop stops. which means if we want to have a for loop run 100 times we will have to create a list or any other iterable that has that many elements in it.</a:t>
            </a: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p:txBody>
      </p:sp>
      <p:sp>
        <p:nvSpPr>
          <p:cNvPr id="73" name="Google Shape;73;p15"/>
          <p:cNvSpPr txBox="1"/>
          <p:nvPr/>
        </p:nvSpPr>
        <p:spPr>
          <a:xfrm>
            <a:off x="0" y="508700"/>
            <a:ext cx="5893175" cy="431677"/>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rot="21600000">
            <a:off x="0" y="673475"/>
            <a:ext cx="8616300" cy="5989199"/>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600" b="1">
                <a:solidFill>
                  <a:schemeClr val="accent1">
                    <a:lumMod val="75000"/>
                  </a:schemeClr>
                </a:solidFill>
                <a:highlight>
                  <a:schemeClr val="lt1"/>
                </a:highlight>
                <a:latin typeface="Roboto"/>
                <a:ea typeface="Roboto"/>
                <a:cs typeface="Roboto"/>
                <a:sym typeface="Roboto"/>
              </a:rPr>
              <a:t>range() function</a:t>
            </a:r>
          </a:p>
          <a:p>
            <a:pPr marL="0" indent="0" algn="l" rtl="0">
              <a:spcBef>
                <a:spcPts val="1000"/>
              </a:spcBef>
              <a:spcAft>
                <a:spcPts val="0"/>
              </a:spcAft>
              <a:buNone/>
            </a:pPr>
            <a:r>
              <a:rPr lang="en-US" sz="1200">
                <a:solidFill>
                  <a:schemeClr val="tx1"/>
                </a:solidFill>
                <a:highlight>
                  <a:schemeClr val="lt1"/>
                </a:highlight>
                <a:latin typeface="Cambria"/>
                <a:ea typeface="Cambria"/>
                <a:cs typeface="Cambria"/>
                <a:sym typeface="Roboto"/>
              </a:rPr>
              <a:t>The range function helps to overcome the above-stated problems with the for loop. The range function is a generator (we will be looking at generators at a later time). All we need to know as of now is that the range function returns the value between the limits entered in the steps provided. </a:t>
            </a:r>
          </a:p>
          <a:p>
            <a:pPr marL="0" indent="0" algn="l" rtl="0">
              <a:spcBef>
                <a:spcPts val="1000"/>
              </a:spcBef>
              <a:spcAft>
                <a:spcPts val="0"/>
              </a:spcAft>
              <a:buNone/>
            </a:pPr>
            <a:r>
              <a:rPr lang="en-US" sz="1200" b="1">
                <a:solidFill>
                  <a:schemeClr val="tx1"/>
                </a:solidFill>
                <a:highlight>
                  <a:schemeClr val="lt1"/>
                </a:highlight>
                <a:latin typeface="Cambria"/>
                <a:ea typeface="Cambria"/>
                <a:cs typeface="Cambria"/>
                <a:sym typeface="Roboto"/>
              </a:rPr>
              <a:t>Syntax for range</a:t>
            </a:r>
            <a:r>
              <a:rPr lang="en-US" sz="1200">
                <a:solidFill>
                  <a:schemeClr val="tx1"/>
                </a:solidFill>
                <a:highlight>
                  <a:schemeClr val="lt1"/>
                </a:highlight>
                <a:latin typeface="Cambria"/>
                <a:ea typeface="Cambria"/>
                <a:cs typeface="Cambria"/>
                <a:sym typeface="Roboto"/>
              </a:rPr>
              <a:t> range(start number, stop number+1, step size)</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The step size is 1 by default so we can skip it :)</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The stop number should always be added by one as the range is not inclusive.</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print(range(0,10))</a:t>
            </a:r>
          </a:p>
          <a:p>
            <a:pPr marL="0" indent="0" algn="l" rtl="0">
              <a:spcBef>
                <a:spcPts val="1000"/>
              </a:spcBef>
              <a:spcAft>
                <a:spcPts val="0"/>
              </a:spcAft>
              <a:buNone/>
            </a:pPr>
            <a:r>
              <a:rPr lang="en-US" sz="1100">
                <a:solidFill>
                  <a:schemeClr val="tx1"/>
                </a:solidFill>
                <a:highlight>
                  <a:schemeClr val="lt1"/>
                </a:highlight>
                <a:latin typeface="Cambria"/>
                <a:ea typeface="Cambria"/>
                <a:cs typeface="Cambria"/>
                <a:sym typeface="Roboto"/>
              </a:rPr>
              <a:t>The above code returns nothing because the range function is a generator. We must either</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cast a range function</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Use it inside a loop</a:t>
            </a:r>
          </a:p>
          <a:p>
            <a:pPr marL="0" indent="0" algn="l" rtl="0">
              <a:spcBef>
                <a:spcPts val="1000"/>
              </a:spcBef>
              <a:spcAft>
                <a:spcPts val="0"/>
              </a:spcAft>
              <a:buFont typeface="Arial"/>
              <a:buNone/>
            </a:pPr>
            <a:r>
              <a:rPr lang="en-US" sz="1100" b="1">
                <a:solidFill>
                  <a:schemeClr val="tx1"/>
                </a:solidFill>
                <a:highlight>
                  <a:schemeClr val="lt1"/>
                </a:highlight>
                <a:latin typeface="Cambria"/>
                <a:ea typeface="Cambria"/>
                <a:cs typeface="Cambria"/>
                <a:sym typeface="Roboto"/>
              </a:rPr>
              <a:t>using Range directly inside the loop</a:t>
            </a:r>
          </a:p>
          <a:p>
            <a:pPr marL="0" indent="0" algn="l" rtl="0">
              <a:spcBef>
                <a:spcPts val="1000"/>
              </a:spcBef>
              <a:spcAft>
                <a:spcPts val="0"/>
              </a:spcAft>
              <a:buFont typeface="Arial"/>
              <a:buNone/>
            </a:pPr>
            <a:r>
              <a:rPr lang="en-US" sz="1100">
                <a:solidFill>
                  <a:schemeClr val="tx1"/>
                </a:solidFill>
                <a:highlight>
                  <a:schemeClr val="lt1"/>
                </a:highlight>
                <a:latin typeface="Consolas"/>
                <a:ea typeface="Consolas"/>
                <a:cs typeface="Consolas"/>
                <a:sym typeface="Roboto"/>
              </a:rPr>
              <a:t>for var in range(1,11):</a:t>
            </a:r>
          </a:p>
          <a:p>
            <a:pPr marL="0" indent="0" algn="l" rtl="0">
              <a:spcBef>
                <a:spcPts val="1000"/>
              </a:spcBef>
              <a:spcAft>
                <a:spcPts val="0"/>
              </a:spcAft>
              <a:buFont typeface="Arial"/>
              <a:buNone/>
            </a:pPr>
            <a:r>
              <a:rPr lang="en-US" sz="1100">
                <a:solidFill>
                  <a:schemeClr val="tx1"/>
                </a:solidFill>
                <a:highlight>
                  <a:schemeClr val="lt1"/>
                </a:highlight>
                <a:latin typeface="Consolas"/>
                <a:ea typeface="Consolas"/>
                <a:cs typeface="Consolas"/>
                <a:sym typeface="Roboto"/>
              </a:rPr>
              <a:t>    print(var)</a:t>
            </a: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p:txBody>
      </p:sp>
      <p:sp>
        <p:nvSpPr>
          <p:cNvPr id="73" name="Google Shape;73;p15"/>
          <p:cNvSpPr txBox="1"/>
          <p:nvPr/>
        </p:nvSpPr>
        <p:spPr>
          <a:xfrm>
            <a:off x="0" y="508700"/>
            <a:ext cx="5893175" cy="431677"/>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1"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rot="21600000">
            <a:off x="0" y="673475"/>
            <a:ext cx="9074698" cy="6349878"/>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600" b="1">
                <a:solidFill>
                  <a:schemeClr val="accent1">
                    <a:lumMod val="75000"/>
                  </a:schemeClr>
                </a:solidFill>
                <a:highlight>
                  <a:schemeClr val="lt1"/>
                </a:highlight>
                <a:latin typeface="Roboto"/>
                <a:ea typeface="Roboto"/>
                <a:cs typeface="Roboto"/>
                <a:sym typeface="Roboto"/>
              </a:rPr>
              <a:t>While Loop in Python</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While loops are useful when we don't know the number of times we might need to execute a certain task</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A While loop in Python is similar to other languages.</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By default, a while loop is an Infinite loop.</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We need to have a control statement to control the execution of a while loop </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This in rare cases can cause the PC to hang a bit.</a:t>
            </a:r>
          </a:p>
          <a:p>
            <a:pPr marL="171450" indent="-171450" algn="l" rtl="0">
              <a:spcBef>
                <a:spcPts val="1000"/>
              </a:spcBef>
              <a:spcAft>
                <a:spcPts val="0"/>
              </a:spcAft>
              <a:buFont typeface="Arial"/>
              <a:buChar char="•"/>
            </a:pPr>
            <a:r>
              <a:rPr lang="en-US" sz="1100">
                <a:solidFill>
                  <a:schemeClr val="tx1"/>
                </a:solidFill>
                <a:highlight>
                  <a:schemeClr val="lt1"/>
                </a:highlight>
                <a:latin typeface="Cambria"/>
                <a:ea typeface="Cambria"/>
                <a:cs typeface="Cambria"/>
                <a:sym typeface="Roboto"/>
              </a:rPr>
              <a:t>You can interrupt the while loop by going to Kernel(menu bar)&gt;Restart&gt;</a:t>
            </a:r>
          </a:p>
          <a:p>
            <a:pPr marL="0" indent="0" algn="l" rtl="0">
              <a:spcBef>
                <a:spcPts val="1000"/>
              </a:spcBef>
              <a:spcAft>
                <a:spcPts val="0"/>
              </a:spcAft>
              <a:buNone/>
            </a:pPr>
            <a:r>
              <a:rPr lang="en-US" sz="1100">
                <a:solidFill>
                  <a:schemeClr val="tx1"/>
                </a:solidFill>
                <a:highlight>
                  <a:schemeClr val="lt1"/>
                </a:highlight>
                <a:latin typeface="Cambria"/>
                <a:ea typeface="Cambria"/>
                <a:cs typeface="Cambria"/>
                <a:sym typeface="Roboto"/>
              </a:rPr>
              <a:t>While loop should be used with a control variable which makes it a finite loop. In the below example, we are using the variable x to control the while loop. Control variables are constantly updated inside the while loop (similar to a counter)</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x = 0</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while x&lt;5:</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    print("hello")</a:t>
            </a:r>
          </a:p>
          <a:p>
            <a:pPr marL="0" indent="0" algn="l" rtl="0">
              <a:spcBef>
                <a:spcPts val="1000"/>
              </a:spcBef>
              <a:spcAft>
                <a:spcPts val="0"/>
              </a:spcAft>
              <a:buNone/>
            </a:pPr>
            <a:r>
              <a:rPr lang="en-US" sz="1100">
                <a:solidFill>
                  <a:schemeClr val="tx1"/>
                </a:solidFill>
                <a:highlight>
                  <a:schemeClr val="lt1"/>
                </a:highlight>
                <a:latin typeface="Consolas"/>
                <a:ea typeface="Consolas"/>
                <a:cs typeface="Consolas"/>
                <a:sym typeface="Roboto"/>
              </a:rPr>
              <a:t>    x = x + 1</a:t>
            </a: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p:txBody>
      </p:sp>
      <p:sp>
        <p:nvSpPr>
          <p:cNvPr id="73" name="Google Shape;73;p15"/>
          <p:cNvSpPr txBox="1"/>
          <p:nvPr/>
        </p:nvSpPr>
        <p:spPr>
          <a:xfrm>
            <a:off x="1" y="457636"/>
            <a:ext cx="5893175" cy="431677"/>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1"/>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rot="21600000">
            <a:off x="0" y="673475"/>
            <a:ext cx="9074698" cy="7884039"/>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600" b="1">
                <a:solidFill>
                  <a:schemeClr val="accent1">
                    <a:lumMod val="75000"/>
                  </a:schemeClr>
                </a:solidFill>
                <a:highlight>
                  <a:schemeClr val="lt1"/>
                </a:highlight>
                <a:latin typeface="Roboto"/>
                <a:ea typeface="Roboto"/>
                <a:cs typeface="Roboto"/>
                <a:sym typeface="Roboto"/>
              </a:rPr>
              <a:t>Control Statements in Python</a:t>
            </a:r>
          </a:p>
          <a:p>
            <a:pPr marL="228600" indent="-228600" algn="l" rtl="0">
              <a:spcBef>
                <a:spcPts val="1000"/>
              </a:spcBef>
              <a:spcAft>
                <a:spcPts val="0"/>
              </a:spcAft>
              <a:buFont typeface="+mj-lt"/>
              <a:buAutoNum type="arabicPeriod"/>
            </a:pPr>
            <a:r>
              <a:rPr lang="en-US" sz="1100">
                <a:solidFill>
                  <a:schemeClr val="tx1"/>
                </a:solidFill>
                <a:highlight>
                  <a:schemeClr val="lt1"/>
                </a:highlight>
                <a:latin typeface="Cambria"/>
                <a:ea typeface="Cambria"/>
                <a:cs typeface="Cambria"/>
                <a:sym typeface="Roboto"/>
              </a:rPr>
              <a:t>pass</a:t>
            </a:r>
          </a:p>
          <a:p>
            <a:pPr marL="228600" indent="-228600" algn="l" rtl="0">
              <a:spcBef>
                <a:spcPts val="1000"/>
              </a:spcBef>
              <a:spcAft>
                <a:spcPts val="0"/>
              </a:spcAft>
              <a:buFont typeface="+mj-lt"/>
              <a:buAutoNum type="arabicPeriod"/>
            </a:pPr>
            <a:r>
              <a:rPr lang="en-US" sz="1100">
                <a:solidFill>
                  <a:schemeClr val="tx1"/>
                </a:solidFill>
                <a:highlight>
                  <a:schemeClr val="lt1"/>
                </a:highlight>
                <a:latin typeface="Cambria"/>
                <a:ea typeface="Cambria"/>
                <a:cs typeface="Cambria"/>
                <a:sym typeface="Roboto"/>
              </a:rPr>
              <a:t>break</a:t>
            </a:r>
          </a:p>
          <a:p>
            <a:pPr marL="228600" indent="-228600" algn="l" rtl="0">
              <a:spcBef>
                <a:spcPts val="1000"/>
              </a:spcBef>
              <a:spcAft>
                <a:spcPts val="0"/>
              </a:spcAft>
              <a:buFont typeface="+mj-lt"/>
              <a:buAutoNum type="arabicPeriod"/>
            </a:pPr>
            <a:r>
              <a:rPr lang="en-US" sz="1100">
                <a:solidFill>
                  <a:schemeClr val="tx1"/>
                </a:solidFill>
                <a:highlight>
                  <a:schemeClr val="lt1"/>
                </a:highlight>
                <a:latin typeface="Cambria"/>
                <a:ea typeface="Cambria"/>
                <a:cs typeface="Cambria"/>
                <a:sym typeface="Roboto"/>
              </a:rPr>
              <a:t>continue</a:t>
            </a:r>
          </a:p>
          <a:p>
            <a:pPr marL="0" indent="0" algn="l" rtl="0">
              <a:spcBef>
                <a:spcPts val="1000"/>
              </a:spcBef>
              <a:spcAft>
                <a:spcPts val="0"/>
              </a:spcAft>
              <a:buFont typeface="+mj-lt"/>
              <a:buNone/>
            </a:pPr>
            <a:r>
              <a:rPr lang="en-US" sz="1100" b="1">
                <a:solidFill>
                  <a:schemeClr val="tx1"/>
                </a:solidFill>
                <a:highlight>
                  <a:schemeClr val="lt1"/>
                </a:highlight>
                <a:latin typeface="Cambria"/>
                <a:ea typeface="Cambria"/>
                <a:cs typeface="Cambria"/>
                <a:sym typeface="Roboto"/>
              </a:rPr>
              <a:t>These keywords interrupt the normal flow of a loop.</a:t>
            </a:r>
            <a:r>
              <a:rPr lang="en-US" sz="1100">
                <a:solidFill>
                  <a:schemeClr val="tx1"/>
                </a:solidFill>
                <a:highlight>
                  <a:schemeClr val="lt1"/>
                </a:highlight>
                <a:latin typeface="Cambria"/>
                <a:ea typeface="Cambria"/>
                <a:cs typeface="Cambria"/>
                <a:sym typeface="Roboto"/>
              </a:rPr>
              <a:t> </a:t>
            </a:r>
          </a:p>
          <a:p>
            <a:pPr marL="171450" indent="-171450" algn="l" rtl="0">
              <a:spcBef>
                <a:spcPts val="1000"/>
              </a:spcBef>
              <a:spcAft>
                <a:spcPts val="0"/>
              </a:spcAft>
              <a:buFont typeface="Arial"/>
              <a:buChar char="•"/>
            </a:pPr>
            <a:r>
              <a:rPr lang="en-US" sz="1100" b="1">
                <a:solidFill>
                  <a:schemeClr val="tx1"/>
                </a:solidFill>
                <a:highlight>
                  <a:schemeClr val="lt1"/>
                </a:highlight>
                <a:latin typeface="Cambria"/>
                <a:ea typeface="Cambria"/>
                <a:cs typeface="Cambria"/>
                <a:sym typeface="Roboto"/>
              </a:rPr>
              <a:t>BREAK- </a:t>
            </a:r>
            <a:r>
              <a:rPr lang="en-US" sz="1100">
                <a:solidFill>
                  <a:schemeClr val="tx1"/>
                </a:solidFill>
                <a:highlight>
                  <a:schemeClr val="lt1"/>
                </a:highlight>
                <a:latin typeface="Cambria"/>
                <a:ea typeface="Cambria"/>
                <a:cs typeface="Cambria"/>
                <a:sym typeface="Roboto"/>
              </a:rPr>
              <a:t>Terminates the loop and passes the control to the statement after the loop. If a break statement is mentioned within a nested loop, then the control will be pulled out of the nesting’s inner loop.</a:t>
            </a:r>
          </a:p>
          <a:p>
            <a:pPr marL="171450" indent="-171450" algn="l" rtl="0">
              <a:spcBef>
                <a:spcPts val="1000"/>
              </a:spcBef>
              <a:spcAft>
                <a:spcPts val="0"/>
              </a:spcAft>
              <a:buFont typeface="Arial"/>
              <a:buChar char="•"/>
            </a:pPr>
            <a:r>
              <a:rPr lang="en-US" sz="1100" b="1">
                <a:solidFill>
                  <a:schemeClr val="tx1"/>
                </a:solidFill>
                <a:highlight>
                  <a:schemeClr val="lt1"/>
                </a:highlight>
                <a:latin typeface="Cambria"/>
                <a:ea typeface="Cambria"/>
                <a:cs typeface="Cambria"/>
                <a:sym typeface="Roboto"/>
              </a:rPr>
              <a:t>CONTINUE- </a:t>
            </a:r>
            <a:r>
              <a:rPr lang="en-US" sz="1100">
                <a:solidFill>
                  <a:schemeClr val="tx1"/>
                </a:solidFill>
                <a:highlight>
                  <a:schemeClr val="lt1"/>
                </a:highlight>
                <a:latin typeface="Cambria"/>
                <a:ea typeface="Cambria"/>
                <a:cs typeface="Cambria"/>
                <a:sym typeface="Roboto"/>
              </a:rPr>
              <a:t>Skips the remaining sentences in the loop and checks the condition posted in the loop.</a:t>
            </a:r>
          </a:p>
          <a:p>
            <a:pPr marL="171450" indent="-171450" algn="l" rtl="0">
              <a:spcBef>
                <a:spcPts val="1000"/>
              </a:spcBef>
              <a:spcAft>
                <a:spcPts val="0"/>
              </a:spcAft>
              <a:buFont typeface="Arial"/>
              <a:buChar char="•"/>
            </a:pPr>
            <a:r>
              <a:rPr lang="en-US" sz="1100" b="1">
                <a:solidFill>
                  <a:schemeClr val="tx1"/>
                </a:solidFill>
                <a:highlight>
                  <a:schemeClr val="lt1"/>
                </a:highlight>
                <a:latin typeface="Cambria"/>
                <a:ea typeface="Cambria"/>
                <a:cs typeface="Cambria"/>
                <a:sym typeface="Roboto"/>
              </a:rPr>
              <a:t>PASS- </a:t>
            </a:r>
            <a:r>
              <a:rPr lang="en-US" sz="1100">
                <a:solidFill>
                  <a:schemeClr val="tx1"/>
                </a:solidFill>
                <a:highlight>
                  <a:schemeClr val="lt1"/>
                </a:highlight>
                <a:latin typeface="Cambria"/>
                <a:ea typeface="Cambria"/>
                <a:cs typeface="Cambria"/>
                <a:sym typeface="Roboto"/>
              </a:rPr>
              <a:t>It just passes the execution when reaching a specific statement. The pass will occur a specific microsecond and then start executing the statement after the pass statement.</a:t>
            </a:r>
          </a:p>
          <a:p>
            <a:pPr marL="0" indent="0" algn="l" rtl="0">
              <a:spcBef>
                <a:spcPts val="1000"/>
              </a:spcBef>
              <a:spcAft>
                <a:spcPts val="0"/>
              </a:spcAft>
              <a:buFont typeface="Arial"/>
              <a:buNone/>
            </a:pPr>
            <a:r>
              <a:rPr lang="en-US" sz="1000">
                <a:solidFill>
                  <a:schemeClr val="tx1"/>
                </a:solidFill>
                <a:highlight>
                  <a:schemeClr val="lt1"/>
                </a:highlight>
                <a:latin typeface="Consolas"/>
                <a:ea typeface="Consolas"/>
                <a:cs typeface="Consolas"/>
                <a:sym typeface="Roboto"/>
              </a:rPr>
              <a:t> for x in range(0,10):</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    if x == 5:</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        continue</a:t>
            </a:r>
          </a:p>
          <a:p>
            <a:pPr marL="0" indent="0" algn="l" rtl="0">
              <a:spcBef>
                <a:spcPts val="1000"/>
              </a:spcBef>
              <a:spcAft>
                <a:spcPts val="0"/>
              </a:spcAft>
              <a:buFont typeface="+mj-lt"/>
              <a:buNone/>
            </a:pPr>
            <a:r>
              <a:rPr lang="en-US" sz="1000">
                <a:solidFill>
                  <a:schemeClr val="tx1"/>
                </a:solidFill>
                <a:highlight>
                  <a:schemeClr val="lt1"/>
                </a:highlight>
                <a:latin typeface="Cambria"/>
                <a:ea typeface="Cambria"/>
                <a:cs typeface="Cambria"/>
                <a:sym typeface="Roboto"/>
              </a:rPr>
              <a:t>        </a:t>
            </a:r>
            <a:r>
              <a:rPr lang="en-US" sz="1000">
                <a:solidFill>
                  <a:schemeClr val="tx1"/>
                </a:solidFill>
                <a:highlight>
                  <a:schemeClr val="lt1"/>
                </a:highlight>
                <a:latin typeface="Consolas"/>
                <a:ea typeface="Consolas"/>
                <a:cs typeface="Consolas"/>
                <a:sym typeface="Roboto"/>
              </a:rPr>
              <a:t> if x == 8:</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        break</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    print(x)</a:t>
            </a:r>
          </a:p>
          <a:p>
            <a:pPr marL="0" indent="0" algn="l" rtl="0">
              <a:spcBef>
                <a:spcPts val="1000"/>
              </a:spcBef>
              <a:spcAft>
                <a:spcPts val="0"/>
              </a:spcAft>
              <a:buFont typeface="+mj-lt"/>
              <a:buNone/>
            </a:pPr>
            <a:endParaRPr lang="en-US" sz="10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mj-l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mj-l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p:txBody>
      </p:sp>
      <p:sp>
        <p:nvSpPr>
          <p:cNvPr id="73" name="Google Shape;73;p15"/>
          <p:cNvSpPr txBox="1"/>
          <p:nvPr/>
        </p:nvSpPr>
        <p:spPr>
          <a:xfrm>
            <a:off x="1" y="457636"/>
            <a:ext cx="5893175" cy="431677"/>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3465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rot="21600000">
            <a:off x="0" y="673475"/>
            <a:ext cx="9074698" cy="7254118"/>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600" b="1">
                <a:solidFill>
                  <a:schemeClr val="accent1">
                    <a:lumMod val="75000"/>
                  </a:schemeClr>
                </a:solidFill>
                <a:highlight>
                  <a:schemeClr val="lt1"/>
                </a:highlight>
                <a:latin typeface="Roboto"/>
                <a:ea typeface="Roboto"/>
                <a:cs typeface="Roboto"/>
                <a:sym typeface="Roboto"/>
              </a:rPr>
              <a:t>Nested loops</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Try printing the following pattern</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 </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a:t>
            </a:r>
          </a:p>
          <a:p>
            <a:pPr marL="0" indent="0" algn="l" rtl="0">
              <a:spcBef>
                <a:spcPts val="1000"/>
              </a:spcBef>
              <a:spcAft>
                <a:spcPts val="0"/>
              </a:spcAft>
              <a:buNone/>
            </a:pPr>
            <a:r>
              <a:rPr lang="en-US" sz="1100" b="0">
                <a:solidFill>
                  <a:schemeClr val="tx1"/>
                </a:solidFill>
                <a:highlight>
                  <a:schemeClr val="lt1"/>
                </a:highlight>
                <a:latin typeface="Consolas"/>
                <a:ea typeface="Consolas"/>
                <a:cs typeface="Consolas"/>
                <a:sym typeface="Roboto"/>
              </a:rPr>
              <a:t>*****</a:t>
            </a:r>
          </a:p>
          <a:p>
            <a:pPr marL="0" indent="0" algn="l" rtl="0">
              <a:spcBef>
                <a:spcPts val="1000"/>
              </a:spcBef>
              <a:spcAft>
                <a:spcPts val="0"/>
              </a:spcAft>
              <a:buFont typeface="+mj-lt"/>
              <a:buNone/>
            </a:pPr>
            <a:r>
              <a:rPr lang="en-US" sz="1000">
                <a:solidFill>
                  <a:schemeClr val="tx1"/>
                </a:solidFill>
                <a:highlight>
                  <a:schemeClr val="lt1"/>
                </a:highlight>
                <a:latin typeface="Cambria"/>
                <a:ea typeface="Cambria"/>
                <a:cs typeface="Cambria"/>
                <a:sym typeface="Roboto"/>
              </a:rPr>
              <a:t>Before we start with the pattern problem we need to understand 2 main concepts</a:t>
            </a:r>
          </a:p>
          <a:p>
            <a:pPr marL="171450" indent="-171450" algn="l" rtl="0">
              <a:spcBef>
                <a:spcPts val="1000"/>
              </a:spcBef>
              <a:spcAft>
                <a:spcPts val="0"/>
              </a:spcAft>
              <a:buFont typeface="Arial"/>
              <a:buChar char="•"/>
            </a:pPr>
            <a:r>
              <a:rPr lang="en-US" sz="1000">
                <a:solidFill>
                  <a:schemeClr val="tx1"/>
                </a:solidFill>
                <a:highlight>
                  <a:schemeClr val="lt1"/>
                </a:highlight>
                <a:latin typeface="Cambria"/>
                <a:ea typeface="Cambria"/>
                <a:cs typeface="Cambria"/>
                <a:sym typeface="Roboto"/>
              </a:rPr>
              <a:t>nested loops</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for x in range(1,6):</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    for i in range(0,x):</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        print("*",end = '')</a:t>
            </a:r>
          </a:p>
          <a:p>
            <a:pPr marL="0" indent="0" algn="l" rtl="0">
              <a:spcBef>
                <a:spcPts val="1000"/>
              </a:spcBef>
              <a:spcAft>
                <a:spcPts val="0"/>
              </a:spcAft>
              <a:buFont typeface="+mj-lt"/>
              <a:buNone/>
            </a:pPr>
            <a:r>
              <a:rPr lang="en-US" sz="1000">
                <a:solidFill>
                  <a:schemeClr val="tx1"/>
                </a:solidFill>
                <a:highlight>
                  <a:schemeClr val="lt1"/>
                </a:highlight>
                <a:latin typeface="Consolas"/>
                <a:ea typeface="Consolas"/>
                <a:cs typeface="Consolas"/>
                <a:sym typeface="Roboto"/>
              </a:rPr>
              <a:t>    print()</a:t>
            </a:r>
          </a:p>
          <a:p>
            <a:pPr marL="0" indent="0" algn="l" rtl="0">
              <a:spcBef>
                <a:spcPts val="1000"/>
              </a:spcBef>
              <a:spcAft>
                <a:spcPts val="0"/>
              </a:spcAft>
              <a:buFont typeface="+mj-lt"/>
              <a:buNone/>
            </a:pPr>
            <a:endParaRPr lang="en-US" sz="1000">
              <a:solidFill>
                <a:schemeClr val="tx1"/>
              </a:solidFill>
              <a:highlight>
                <a:schemeClr val="lt1"/>
              </a:highlight>
              <a:latin typeface="Consolas"/>
              <a:ea typeface="Consolas"/>
              <a:cs typeface="Consolas"/>
              <a:sym typeface="Roboto"/>
            </a:endParaRPr>
          </a:p>
          <a:p>
            <a:pPr marL="0" indent="0" algn="l" rtl="0">
              <a:spcBef>
                <a:spcPts val="1000"/>
              </a:spcBef>
              <a:spcAft>
                <a:spcPts val="0"/>
              </a:spcAft>
              <a:buFont typeface="+mj-l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mj-l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Font typeface="Arial"/>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100">
              <a:solidFill>
                <a:schemeClr val="tx1"/>
              </a:solidFill>
              <a:highlight>
                <a:schemeClr val="lt1"/>
              </a:highlight>
              <a:latin typeface="Cambria"/>
              <a:ea typeface="Cambria"/>
              <a:cs typeface="Cambria"/>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a:p>
            <a:pPr marL="0" indent="0" algn="l" rtl="0">
              <a:spcBef>
                <a:spcPts val="1000"/>
              </a:spcBef>
              <a:spcAft>
                <a:spcPts val="0"/>
              </a:spcAft>
              <a:buNone/>
            </a:pPr>
            <a:endParaRPr lang="en-US" sz="1600">
              <a:solidFill>
                <a:schemeClr val="accent1">
                  <a:lumMod val="75000"/>
                </a:schemeClr>
              </a:solidFill>
              <a:highlight>
                <a:schemeClr val="lt1"/>
              </a:highlight>
              <a:latin typeface="Roboto"/>
              <a:ea typeface="Roboto"/>
              <a:cs typeface="Roboto"/>
              <a:sym typeface="Roboto"/>
            </a:endParaRPr>
          </a:p>
        </p:txBody>
      </p:sp>
      <p:sp>
        <p:nvSpPr>
          <p:cNvPr id="73" name="Google Shape;73;p15"/>
          <p:cNvSpPr txBox="1"/>
          <p:nvPr/>
        </p:nvSpPr>
        <p:spPr>
          <a:xfrm>
            <a:off x="1" y="457636"/>
            <a:ext cx="5893175" cy="431677"/>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Google Shape;120;p22"/>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21" name="Google Shape;121;p22"/>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22" name="Google Shape;122;p22"/>
          <p:cNvSpPr txBox="1"/>
          <p:nvPr/>
        </p:nvSpPr>
        <p:spPr>
          <a:xfrm>
            <a:off x="61800" y="193900"/>
            <a:ext cx="9082200" cy="3981891"/>
          </a:xfrm>
          <a:prstGeom prst="rect">
            <a:avLst/>
          </a:prstGeom>
          <a:noFill/>
          <a:ln>
            <a:noFill/>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REVISION</a:t>
            </a:r>
            <a:endParaRPr lang="en-US" sz="1200" b="1">
              <a:solidFill>
                <a:schemeClr val="dk1"/>
              </a:solidFill>
              <a:latin typeface="Cambria"/>
              <a:ea typeface="Cambria"/>
              <a:cs typeface="Cambria"/>
              <a:sym typeface="Cambria"/>
            </a:endParaRPr>
          </a:p>
          <a:p>
            <a:pPr marL="0" indent="0" algn="l" rtl="0">
              <a:spcBef>
                <a:spcPts val="900"/>
              </a:spcBef>
              <a:spcAft>
                <a:spcPts val="0"/>
              </a:spcAft>
              <a:buNone/>
            </a:pPr>
            <a:r>
              <a:rPr lang="en" sz="1100">
                <a:solidFill>
                  <a:schemeClr val="dk1"/>
                </a:solidFill>
                <a:latin typeface="Cambria"/>
                <a:ea typeface="Cambria"/>
                <a:cs typeface="Cambria"/>
                <a:sym typeface="Cambria"/>
              </a:rPr>
              <a:t>1. for </a:t>
            </a:r>
            <a:endParaRPr lang="en-US" sz="1100">
              <a:solidFill>
                <a:schemeClr val="dk1"/>
              </a:solidFill>
              <a:latin typeface="Cambria"/>
              <a:ea typeface="Cambria"/>
              <a:cs typeface="Cambria"/>
              <a:sym typeface="Cambria"/>
            </a:endParaRPr>
          </a:p>
          <a:p>
            <a:pPr marL="0" indent="0" algn="l" rtl="0">
              <a:spcBef>
                <a:spcPts val="900"/>
              </a:spcBef>
              <a:spcAft>
                <a:spcPts val="0"/>
              </a:spcAft>
              <a:buNone/>
            </a:pPr>
            <a:r>
              <a:rPr lang="en" sz="1100">
                <a:solidFill>
                  <a:schemeClr val="dk1"/>
                </a:solidFill>
                <a:latin typeface="Cambria"/>
                <a:ea typeface="Cambria"/>
                <a:cs typeface="Cambria"/>
                <a:sym typeface="Cambria"/>
              </a:rPr>
              <a:t>2. range </a:t>
            </a:r>
            <a:endParaRPr lang="en-US" sz="1100">
              <a:solidFill>
                <a:schemeClr val="dk1"/>
              </a:solidFill>
              <a:latin typeface="Cambria"/>
              <a:ea typeface="Cambria"/>
              <a:cs typeface="Cambria"/>
              <a:sym typeface="Cambria"/>
            </a:endParaRPr>
          </a:p>
          <a:p>
            <a:pPr marL="0" indent="0" algn="l" rtl="0">
              <a:spcBef>
                <a:spcPts val="900"/>
              </a:spcBef>
              <a:spcAft>
                <a:spcPts val="0"/>
              </a:spcAft>
              <a:buNone/>
            </a:pPr>
            <a:r>
              <a:rPr lang="en" sz="1100">
                <a:solidFill>
                  <a:schemeClr val="dk1"/>
                </a:solidFill>
                <a:latin typeface="Cambria"/>
                <a:ea typeface="Cambria"/>
                <a:cs typeface="Cambria"/>
                <a:sym typeface="Cambria"/>
              </a:rPr>
              <a:t>3. nested for </a:t>
            </a:r>
            <a:endParaRPr lang="en-US" sz="1100">
              <a:solidFill>
                <a:schemeClr val="dk1"/>
              </a:solidFill>
              <a:latin typeface="Cambria"/>
              <a:ea typeface="Cambria"/>
              <a:cs typeface="Cambria"/>
              <a:sym typeface="Cambria"/>
            </a:endParaRPr>
          </a:p>
          <a:p>
            <a:pPr marL="0" indent="0" algn="l" rtl="0">
              <a:spcBef>
                <a:spcPts val="900"/>
              </a:spcBef>
              <a:spcAft>
                <a:spcPts val="0"/>
              </a:spcAft>
              <a:buNone/>
            </a:pPr>
            <a:r>
              <a:rPr lang="en" sz="1100">
                <a:solidFill>
                  <a:schemeClr val="dk1"/>
                </a:solidFill>
                <a:latin typeface="Cambria"/>
                <a:ea typeface="Cambria"/>
                <a:cs typeface="Cambria"/>
                <a:sym typeface="Cambria"/>
              </a:rPr>
              <a:t>4. print function </a:t>
            </a:r>
            <a:endParaRPr lang="en-US" sz="1100">
              <a:solidFill>
                <a:schemeClr val="dk1"/>
              </a:solidFill>
              <a:latin typeface="Cambria"/>
              <a:ea typeface="Cambria"/>
              <a:cs typeface="Cambria"/>
              <a:sym typeface="Cambria"/>
            </a:endParaRPr>
          </a:p>
          <a:p>
            <a:pPr marL="0" indent="0" algn="l" rtl="0">
              <a:spcBef>
                <a:spcPts val="900"/>
              </a:spcBef>
              <a:spcAft>
                <a:spcPts val="0"/>
              </a:spcAft>
              <a:buNone/>
            </a:pPr>
            <a:r>
              <a:rPr lang="en" sz="1100">
                <a:solidFill>
                  <a:schemeClr val="dk1"/>
                </a:solidFill>
                <a:latin typeface="Cambria"/>
                <a:ea typeface="Cambria"/>
                <a:cs typeface="Cambria"/>
                <a:sym typeface="Cambria"/>
              </a:rPr>
              <a:t>5.Control statements (break, continue, pass)</a:t>
            </a:r>
            <a:endParaRPr sz="1100">
              <a:solidFill>
                <a:schemeClr val="dk1"/>
              </a:solidFill>
              <a:latin typeface="Cambria"/>
              <a:ea typeface="Cambria"/>
              <a:cs typeface="Cambria"/>
              <a:sym typeface="Cambria"/>
            </a:endParaRPr>
          </a:p>
          <a:p>
            <a:pPr marL="0" indent="0" algn="l" rtl="0">
              <a:spcBef>
                <a:spcPts val="1000"/>
              </a:spcBef>
              <a:spcAft>
                <a:spcPts val="0"/>
              </a:spcAft>
              <a:buNone/>
            </a:pPr>
            <a:r>
              <a:rPr lang="en" sz="1200" b="1">
                <a:solidFill>
                  <a:schemeClr val="dk1"/>
                </a:solidFill>
                <a:latin typeface="Cambria"/>
                <a:ea typeface="Cambria"/>
                <a:cs typeface="Cambria"/>
                <a:sym typeface="Cambria"/>
              </a:rPr>
              <a:t>HOMEWORK</a:t>
            </a:r>
            <a:endParaRPr sz="1200">
              <a:solidFill>
                <a:schemeClr val="dk1"/>
              </a:solidFill>
              <a:latin typeface="Cambria"/>
              <a:ea typeface="Cambria"/>
              <a:cs typeface="Cambria"/>
              <a:sym typeface="Cambria"/>
            </a:endParaRPr>
          </a:p>
          <a:p>
            <a:pPr marL="457200" indent="-381000" algn="l" rtl="0">
              <a:spcBef>
                <a:spcPts val="90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Reverse the following list using for loop   [2,4,6,8,10]</a:t>
            </a:r>
            <a:endParaRPr sz="1200">
              <a:solidFill>
                <a:schemeClr val="dk1"/>
              </a:solidFill>
              <a:latin typeface="Cambria"/>
              <a:ea typeface="Cambria"/>
              <a:cs typeface="Cambria"/>
              <a:sym typeface="Cambria"/>
            </a:endParaRP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Print the following star pattern using nested for loop</a:t>
            </a:r>
            <a:endParaRPr lang="en-US" sz="1200">
              <a:solidFill>
                <a:schemeClr val="dk1"/>
              </a:solidFill>
              <a:latin typeface="Cambria"/>
              <a:ea typeface="Cambria"/>
              <a:cs typeface="Cambria"/>
              <a:sym typeface="Cambria"/>
            </a:endParaRPr>
          </a:p>
          <a:p>
            <a:pPr marL="76200" indent="0" algn="l" rtl="0">
              <a:spcBef>
                <a:spcPts val="180"/>
              </a:spcBef>
              <a:spcAft>
                <a:spcPts val="0"/>
              </a:spcAft>
              <a:buFont typeface="Cambria"/>
              <a:buNone/>
            </a:pPr>
            <a:r>
              <a:rPr lang="en-US" sz="1200">
                <a:solidFill>
                  <a:schemeClr val="dk1"/>
                </a:solidFill>
                <a:latin typeface="Cambria"/>
                <a:ea typeface="Cambria"/>
                <a:cs typeface="Cambria"/>
                <a:sym typeface="Cambria"/>
              </a:rPr>
              <a:t>*****</a:t>
            </a:r>
          </a:p>
          <a:p>
            <a:pPr marL="76200" indent="0" algn="l" rtl="0">
              <a:spcBef>
                <a:spcPts val="180"/>
              </a:spcBef>
              <a:spcAft>
                <a:spcPts val="0"/>
              </a:spcAft>
              <a:buFont typeface="Cambria"/>
              <a:buNone/>
            </a:pPr>
            <a:r>
              <a:rPr lang="en-US" sz="1200">
                <a:solidFill>
                  <a:schemeClr val="dk1"/>
                </a:solidFill>
                <a:latin typeface="Cambria"/>
                <a:ea typeface="Cambria"/>
                <a:cs typeface="Cambria"/>
                <a:sym typeface="Cambria"/>
              </a:rPr>
              <a:t>****</a:t>
            </a:r>
          </a:p>
          <a:p>
            <a:pPr marL="76200" indent="0" algn="l" rtl="0">
              <a:spcBef>
                <a:spcPts val="180"/>
              </a:spcBef>
              <a:spcAft>
                <a:spcPts val="0"/>
              </a:spcAft>
              <a:buFont typeface="Cambria"/>
              <a:buNone/>
            </a:pPr>
            <a:r>
              <a:rPr lang="en-US" sz="1200">
                <a:solidFill>
                  <a:schemeClr val="dk1"/>
                </a:solidFill>
                <a:latin typeface="Cambria"/>
                <a:ea typeface="Cambria"/>
                <a:cs typeface="Cambria"/>
                <a:sym typeface="Cambria"/>
              </a:rPr>
              <a:t>***</a:t>
            </a:r>
          </a:p>
          <a:p>
            <a:pPr marL="76200" indent="0" algn="l" rtl="0">
              <a:spcBef>
                <a:spcPts val="180"/>
              </a:spcBef>
              <a:spcAft>
                <a:spcPts val="0"/>
              </a:spcAft>
              <a:buFont typeface="Cambria"/>
              <a:buNone/>
            </a:pPr>
            <a:r>
              <a:rPr lang="en-US" sz="1200">
                <a:solidFill>
                  <a:schemeClr val="dk1"/>
                </a:solidFill>
                <a:latin typeface="Cambria"/>
                <a:ea typeface="Cambria"/>
                <a:cs typeface="Cambria"/>
                <a:sym typeface="Cambria"/>
              </a:rPr>
              <a:t>**</a:t>
            </a:r>
          </a:p>
          <a:p>
            <a:pPr marL="76200" indent="0" algn="l" rtl="0">
              <a:spcBef>
                <a:spcPts val="180"/>
              </a:spcBef>
              <a:spcAft>
                <a:spcPts val="0"/>
              </a:spcAft>
              <a:buFont typeface="Cambria"/>
              <a:buNone/>
            </a:pPr>
            <a:r>
              <a:rPr lang="en-US" sz="1200">
                <a:solidFill>
                  <a:schemeClr val="dk1"/>
                </a:solidFill>
                <a:latin typeface="Cambria"/>
                <a:ea typeface="Cambria"/>
                <a:cs typeface="Cambria"/>
                <a:sym typeface="Cambria"/>
              </a:rPr>
              <a:t>*</a:t>
            </a:r>
          </a:p>
          <a:p>
            <a:pPr marL="76200" indent="0" algn="l" rtl="0">
              <a:spcBef>
                <a:spcPts val="0"/>
              </a:spcBef>
              <a:spcAft>
                <a:spcPts val="0"/>
              </a:spcAft>
              <a:buFont typeface="Cambria"/>
              <a:buNone/>
            </a:pPr>
            <a:r>
              <a:rPr lang="en-US" sz="1200">
                <a:solidFill>
                  <a:schemeClr val="dk1"/>
                </a:solidFill>
                <a:latin typeface="Cambria"/>
                <a:ea typeface="Cambria"/>
                <a:cs typeface="Cambria"/>
                <a:sym typeface="Cambria"/>
              </a:rPr>
              <a:t>3. Print the above pattern but the number of rows depends on the user input</a:t>
            </a:r>
          </a:p>
          <a:p>
            <a:pPr marL="76200" indent="0" algn="l" rtl="0">
              <a:spcBef>
                <a:spcPts val="0"/>
              </a:spcBef>
              <a:spcAft>
                <a:spcPts val="0"/>
              </a:spcAft>
              <a:buFont typeface="Cambria"/>
              <a:buNone/>
            </a:pPr>
            <a:r>
              <a:rPr lang="en-US" sz="1200">
                <a:solidFill>
                  <a:schemeClr val="dk1"/>
                </a:solidFill>
                <a:latin typeface="Cambria"/>
                <a:ea typeface="Cambria"/>
                <a:cs typeface="Cambria"/>
                <a:sym typeface="Cambria"/>
              </a:rPr>
              <a:t>4. Create an application that keeps taking input from the user unless he enters a q</a:t>
            </a:r>
            <a:endParaRPr sz="12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METRO</cp:lastModifiedBy>
  <dcterms:modified xsi:type="dcterms:W3CDTF">2023-11-23T13:14:24Z</dcterms:modified>
</cp:coreProperties>
</file>