
<file path=[Content_Types].xml><?xml version="1.0" encoding="utf-8"?>
<Types xmlns="http://schemas.openxmlformats.org/package/2006/content-types">
  <Default Extension="xml" ContentType="application/xml"/>
  <Default Extension="fntdata" ContentType="application/x-fontdata"/>
  <Default Extension="png" ContentType="image/png"/>
  <Default Extension="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docprops/core.xml" ContentType="application/vnd.openxmlformats-package.core-properties+xml"/>
  <Override PartName="/ppt/slides/slide3.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slides/slide13.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
  </p:notesMasterIdLst>
  <p:sldIdLst>
    <p:sldId id="256" r:id="rId3"/>
    <p:sldId id="257" r:id="rId4"/>
    <p:sldId id="258" r:id="rId5"/>
    <p:sldId id="269" r:id="rId6"/>
    <p:sldId id="271" r:id="rId7"/>
    <p:sldId id="260" r:id="rId8"/>
    <p:sldId id="270" r:id="rId9"/>
    <p:sldId id="262" r:id="rId10"/>
    <p:sldId id="263" r:id="rId11"/>
    <p:sldId id="265" r:id="rId12"/>
    <p:sldId id="266" r:id="rId13"/>
    <p:sldId id="267" r:id="rId14"/>
    <p:sldId id="268" r:id="rId15"/>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n"/>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p:txBody>
      </p:sp>
      <p:sp>
        <p:nvSpPr>
          <p:cNvPr id="4" name="Google Shape;4;n"/>
          <p:cNvSpPr>
            <a:spLocks noGrp="1" noEditPoints="1"/>
          </p:cNvSpPr>
          <p:nvPr>
            <p:ph type="body" idx="1"/>
          </p:nvPr>
        </p:nvSpPr>
        <p:spPr>
          <a:xfrm>
            <a:off x="685800" y="4343400"/>
            <a:ext cx="5486400" cy="4114800"/>
          </a:xfrm>
          <a:prstGeom prst="rect">
            <a:avLst/>
          </a:prstGeom>
          <a:noFill/>
          <a:ln>
            <a:noFill/>
          </a:ln>
        </p:spPr>
        <p:txBody>
          <a:bodyPr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p>
        </p:txBody>
      </p:sp>
    </p:spTree>
  </p:cSld>
  <p:clrMap bg1="lt1" tx1="dk1" bg2="dk2" tx2="lt2" accent1="accent1" accent2="accent2" accent3="accent3" accent4="accent4" accent5="accent5" accent6="accent6" hlink="hlink" folHlink="folHlink"/>
  <p:notes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51;p:notes"/>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52" name="Google Shape;52;p: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Google Shape;117;g29e4b0f0cd5_0_70: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18" name="Google Shape;118;g29e4b0f0cd5_0_70: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124;g29e4b0f0cd5_0_75: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25" name="Google Shape;125;g29e4b0f0cd5_0_75: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Google Shape;132;g29e4b0f0cd5_0_84: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33" name="Google Shape;133;g29e4b0f0cd5_0_84: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Google Shape;139;g29e4b0f0cd5_0_51: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40" name="Google Shape;140;g29e4b0f0cd5_0_51: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Google Shape;58;g29e4b0f0cd5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59" name="Google Shape;59;g29e4b0f0cd5_0_2: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Google Shape;75;g29e4b0f0cd5_0_1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76" name="Google Shape;76;g29e4b0f0cd5_0_12: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Google Shape;75;g29e4b0f0cd5_0_1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76" name="Google Shape;76;g29e4b0f0cd5_0_12: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Google Shape;82;g29e4b0f0cd5_0_1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3" name="Google Shape;83;g29e4b0f0cd5_0_1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Google Shape;82;g29e4b0f0cd5_0_1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83" name="Google Shape;83;g29e4b0f0cd5_0_1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Google Shape;96;g29e4b0f0cd5_0_45: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97" name="Google Shape;97;g29e4b0f0cd5_0_45: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Google Shape;103;g29e4b0f0cd5_0_56: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04" name="Google Shape;104;g29e4b0f0cd5_0_56: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0" name="Google Shape;10;p2"/>
          <p:cNvSpPr>
            <a:spLocks noGrp="1" noEditPoints="1"/>
          </p:cNvSpPr>
          <p:nvPr>
            <p:ph type="ctrTitle"/>
          </p:nvPr>
        </p:nvSpPr>
        <p:spPr>
          <a:xfrm>
            <a:off x="311708" y="744575"/>
            <a:ext cx="8520600" cy="2052600"/>
          </a:xfrm>
          <a:prstGeom prst="rect">
            <a:avLst/>
          </a:prstGeom>
        </p:spPr>
        <p:txBody>
          <a:bodyPr wrap="square" lIns="91425" tIns="91425" rIns="91425" bIns="91425" anchor="b">
            <a:normAutofit/>
          </a:bodyPr>
          <a:lstStyle>
            <a:lvl1pPr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a:spLocks noGrp="1" noEditPoints="1"/>
          </p:cNvSpPr>
          <p:nvPr>
            <p:ph type="subTitle" idx="1"/>
          </p:nvPr>
        </p:nvSpPr>
        <p:spPr>
          <a:xfrm>
            <a:off x="311700" y="2834125"/>
            <a:ext cx="8520600" cy="792600"/>
          </a:xfrm>
          <a:prstGeom prst="rect">
            <a:avLst/>
          </a:prstGeom>
        </p:spPr>
        <p:txBody>
          <a:bodyPr wrap="square" lIns="91425" tIns="91425" rIns="91425" bIns="91425" anchor="t">
            <a:normAutofit/>
          </a:bodyPr>
          <a:lstStyle>
            <a:lvl1pPr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lvl="0"/>
          </a:p>
        </p:txBody>
      </p:sp>
      <p:sp>
        <p:nvSpPr>
          <p:cNvPr id="12" name="Google Shape;12;p2"/>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
        <p:cNvGrpSpPr/>
        <p:nvPr/>
      </p:nvGrpSpPr>
      <p:grpSpPr>
        <a:xfrm>
          <a:off x="0" y="0"/>
          <a:ext cx="0" cy="0"/>
          <a:chOff x="0" y="0"/>
          <a:chExt cx="0" cy="0"/>
        </a:xfrm>
      </p:grpSpPr>
      <p:sp>
        <p:nvSpPr>
          <p:cNvPr id="45" name="Google Shape;45;p11"/>
          <p:cNvSpPr>
            <a:spLocks noGrp="1" noEditPoints="1"/>
          </p:cNvSpPr>
          <p:nvPr>
            <p:ph type="title" hasCustomPrompt="1"/>
          </p:nvPr>
        </p:nvSpPr>
        <p:spPr>
          <a:xfrm>
            <a:off x="311700" y="1106125"/>
            <a:ext cx="8520600" cy="1963500"/>
          </a:xfrm>
          <a:prstGeom prst="rect">
            <a:avLst/>
          </a:prstGeom>
        </p:spPr>
        <p:txBody>
          <a:bodyPr wrap="square" lIns="91425" tIns="91425" rIns="91425" bIns="91425" anchor="b">
            <a:normAutofit/>
          </a:bodyPr>
          <a:lstStyle>
            <a:lvl1pPr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a:spLocks noGrp="1" noEditPoints="1"/>
          </p:cNvSpPr>
          <p:nvPr>
            <p:ph type="body" idx="1"/>
          </p:nvPr>
        </p:nvSpPr>
        <p:spPr>
          <a:xfrm>
            <a:off x="311700" y="3152225"/>
            <a:ext cx="8520600" cy="1300800"/>
          </a:xfrm>
          <a:prstGeom prst="rect">
            <a:avLst/>
          </a:prstGeom>
        </p:spPr>
        <p:txBody>
          <a:bodyPr wrap="square" lIns="91425" tIns="91425" rIns="91425" bIns="91425" anchor="t">
            <a:normAutofit/>
          </a:bodyPr>
          <a:lstStyle>
            <a:lvl1pPr marL="457200" indent="-342900" algn="ctr">
              <a:spcBef>
                <a:spcPts val="0"/>
              </a:spcBef>
              <a:spcAft>
                <a:spcPts val="0"/>
              </a:spcAft>
              <a:buSzPts val="1800"/>
              <a:buChar char="●"/>
            </a:lvl1pPr>
            <a:lvl2pPr marL="914400" lvl="1" indent="-317500" algn="ctr">
              <a:spcBef>
                <a:spcPts val="0"/>
              </a:spcBef>
              <a:spcAft>
                <a:spcPts val="0"/>
              </a:spcAft>
              <a:buSzPts val="1400"/>
              <a:buChar char="○"/>
            </a:lvl2pPr>
            <a:lvl3pPr marL="1371600" lvl="2" indent="-317500" algn="ctr">
              <a:spcBef>
                <a:spcPts val="0"/>
              </a:spcBef>
              <a:spcAft>
                <a:spcPts val="0"/>
              </a:spcAft>
              <a:buSzPts val="1400"/>
              <a:buChar char="■"/>
            </a:lvl3pPr>
            <a:lvl4pPr marL="1828800" lvl="3" indent="-317500" algn="ctr">
              <a:spcBef>
                <a:spcPts val="0"/>
              </a:spcBef>
              <a:spcAft>
                <a:spcPts val="0"/>
              </a:spcAft>
              <a:buSzPts val="1400"/>
              <a:buChar char="●"/>
            </a:lvl4pPr>
            <a:lvl5pPr marL="2286000" lvl="4" indent="-317500" algn="ctr">
              <a:spcBef>
                <a:spcPts val="0"/>
              </a:spcBef>
              <a:spcAft>
                <a:spcPts val="0"/>
              </a:spcAft>
              <a:buSzPts val="1400"/>
              <a:buChar char="○"/>
            </a:lvl5pPr>
            <a:lvl6pPr marL="2743200" lvl="5" indent="-317500" algn="ctr">
              <a:spcBef>
                <a:spcPts val="0"/>
              </a:spcBef>
              <a:spcAft>
                <a:spcPts val="0"/>
              </a:spcAft>
              <a:buSzPts val="1400"/>
              <a:buChar char="■"/>
            </a:lvl6pPr>
            <a:lvl7pPr marL="3200400" lvl="6" indent="-317500" algn="ctr">
              <a:spcBef>
                <a:spcPts val="0"/>
              </a:spcBef>
              <a:spcAft>
                <a:spcPts val="0"/>
              </a:spcAft>
              <a:buSzPts val="1400"/>
              <a:buChar char="●"/>
            </a:lvl7pPr>
            <a:lvl8pPr marL="3657600" lvl="7" indent="-317500" algn="ctr">
              <a:spcBef>
                <a:spcPts val="0"/>
              </a:spcBef>
              <a:spcAft>
                <a:spcPts val="0"/>
              </a:spcAft>
              <a:buSzPts val="1400"/>
              <a:buChar char="○"/>
            </a:lvl8pPr>
            <a:lvl9pPr marL="4114800" lvl="8" indent="-317500" algn="ctr">
              <a:spcBef>
                <a:spcPts val="0"/>
              </a:spcBef>
              <a:spcAft>
                <a:spcPts val="0"/>
              </a:spcAft>
              <a:buSzPts val="1400"/>
              <a:buChar char="■"/>
            </a:lvl9pPr>
          </a:lstStyle>
          <a:p>
            <a:pPr lvl="0"/>
          </a:p>
        </p:txBody>
      </p:sp>
      <p:sp>
        <p:nvSpPr>
          <p:cNvPr id="47" name="Google Shape;47;p11"/>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9" name="Google Shape;49;p12"/>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_HEADER">
    <p:spTree>
      <p:nvGrpSpPr>
        <p:cNvPr id="1" name=""/>
        <p:cNvGrpSpPr/>
        <p:nvPr/>
      </p:nvGrpSpPr>
      <p:grpSpPr>
        <a:xfrm>
          <a:off x="0" y="0"/>
          <a:ext cx="0" cy="0"/>
          <a:chOff x="0" y="0"/>
          <a:chExt cx="0" cy="0"/>
        </a:xfrm>
      </p:grpSpPr>
      <p:sp>
        <p:nvSpPr>
          <p:cNvPr id="14" name="Google Shape;14;p3"/>
          <p:cNvSpPr>
            <a:spLocks noGrp="1" noEditPoints="1"/>
          </p:cNvSpPr>
          <p:nvPr>
            <p:ph type="title"/>
          </p:nvPr>
        </p:nvSpPr>
        <p:spPr>
          <a:xfrm>
            <a:off x="311700" y="2150850"/>
            <a:ext cx="8520600" cy="841800"/>
          </a:xfrm>
          <a:prstGeom prst="rect">
            <a:avLst/>
          </a:prstGeom>
        </p:spPr>
        <p:txBody>
          <a:bodyPr wrap="square" lIns="91425" tIns="91425" rIns="91425" bIns="91425" anchor="ctr">
            <a:normAutofit/>
          </a:bodyPr>
          <a:lstStyle>
            <a:lvl1pPr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7" name="Google Shape;17;p4"/>
          <p:cNvSpPr>
            <a:spLocks noGrp="1" noEditPoints="1"/>
          </p:cNvSpPr>
          <p:nvPr>
            <p:ph type="title"/>
          </p:nvPr>
        </p:nvSpPr>
        <p:spPr>
          <a:xfrm>
            <a:off x="311700" y="445025"/>
            <a:ext cx="8520600" cy="572700"/>
          </a:xfrm>
          <a:prstGeom prst="rect">
            <a:avLst/>
          </a:prstGeom>
        </p:spPr>
        <p:txBody>
          <a:bodyPr wrap="square" lIns="91425" tIns="91425" rIns="91425" bIns="91425" anchor="t">
            <a:norm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8" name="Google Shape;18;p4"/>
          <p:cNvSpPr>
            <a:spLocks noGrp="1" noEditPoints="1"/>
          </p:cNvSpPr>
          <p:nvPr>
            <p:ph type="body" idx="1"/>
          </p:nvPr>
        </p:nvSpPr>
        <p:spPr>
          <a:xfrm>
            <a:off x="311700" y="1152475"/>
            <a:ext cx="8520600" cy="3416400"/>
          </a:xfrm>
          <a:prstGeom prst="rect">
            <a:avLst/>
          </a:prstGeom>
        </p:spPr>
        <p:txBody>
          <a:bodyPr wrap="square" lIns="91425" tIns="91425" rIns="91425" bIns="91425" anchor="t">
            <a:normAutofit/>
          </a:bodyPr>
          <a:lstStyle>
            <a:lvl1pPr marL="45720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pPr lvl="0"/>
          </a:p>
        </p:txBody>
      </p:sp>
      <p:sp>
        <p:nvSpPr>
          <p:cNvPr id="19" name="Google Shape;19;p4"/>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reserve="1">
  <p:cSld name="TITLE_AND_TWO_COLUMNS">
    <p:spTree>
      <p:nvGrpSpPr>
        <p:cNvPr id="1" name=""/>
        <p:cNvGrpSpPr/>
        <p:nvPr/>
      </p:nvGrpSpPr>
      <p:grpSpPr>
        <a:xfrm>
          <a:off x="0" y="0"/>
          <a:ext cx="0" cy="0"/>
          <a:chOff x="0" y="0"/>
          <a:chExt cx="0" cy="0"/>
        </a:xfrm>
      </p:grpSpPr>
      <p:sp>
        <p:nvSpPr>
          <p:cNvPr id="21" name="Google Shape;21;p5"/>
          <p:cNvSpPr>
            <a:spLocks noGrp="1" noEditPoints="1"/>
          </p:cNvSpPr>
          <p:nvPr>
            <p:ph type="title"/>
          </p:nvPr>
        </p:nvSpPr>
        <p:spPr>
          <a:xfrm>
            <a:off x="311700" y="445025"/>
            <a:ext cx="8520600" cy="572700"/>
          </a:xfrm>
          <a:prstGeom prst="rect">
            <a:avLst/>
          </a:prstGeom>
        </p:spPr>
        <p:txBody>
          <a:bodyPr wrap="square" lIns="91425" tIns="91425" rIns="91425" bIns="91425" anchor="t">
            <a:norm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22" name="Google Shape;22;p5"/>
          <p:cNvSpPr>
            <a:spLocks noGrp="1" noEditPoints="1"/>
          </p:cNvSpPr>
          <p:nvPr>
            <p:ph type="body" idx="1"/>
          </p:nvPr>
        </p:nvSpPr>
        <p:spPr>
          <a:xfrm>
            <a:off x="311700" y="1152475"/>
            <a:ext cx="3999900" cy="3416400"/>
          </a:xfrm>
          <a:prstGeom prst="rect">
            <a:avLst/>
          </a:prstGeom>
        </p:spPr>
        <p:txBody>
          <a:bodyPr wrap="square" lIns="91425" tIns="91425" rIns="91425" bIns="91425" anchor="t">
            <a:normAutofit/>
          </a:bodyPr>
          <a:lstStyle>
            <a:lvl1pPr marL="45720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p>
        </p:txBody>
      </p:sp>
      <p:sp>
        <p:nvSpPr>
          <p:cNvPr id="23" name="Google Shape;23;p5"/>
          <p:cNvSpPr>
            <a:spLocks noGrp="1" noEditPoints="1"/>
          </p:cNvSpPr>
          <p:nvPr>
            <p:ph type="body" idx="2"/>
          </p:nvPr>
        </p:nvSpPr>
        <p:spPr>
          <a:xfrm>
            <a:off x="4832400" y="1152475"/>
            <a:ext cx="3999900" cy="3416400"/>
          </a:xfrm>
          <a:prstGeom prst="rect">
            <a:avLst/>
          </a:prstGeom>
        </p:spPr>
        <p:txBody>
          <a:bodyPr wrap="square" lIns="91425" tIns="91425" rIns="91425" bIns="91425" anchor="t">
            <a:normAutofit/>
          </a:bodyPr>
          <a:lstStyle>
            <a:lvl1pPr marL="45720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p>
        </p:txBody>
      </p:sp>
      <p:sp>
        <p:nvSpPr>
          <p:cNvPr id="24" name="Google Shape;24;p5"/>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6" name="Google Shape;26;p6"/>
          <p:cNvSpPr>
            <a:spLocks noGrp="1" noEditPoints="1"/>
          </p:cNvSpPr>
          <p:nvPr>
            <p:ph type="title"/>
          </p:nvPr>
        </p:nvSpPr>
        <p:spPr>
          <a:xfrm>
            <a:off x="311700" y="445025"/>
            <a:ext cx="8520600" cy="572700"/>
          </a:xfrm>
          <a:prstGeom prst="rect">
            <a:avLst/>
          </a:prstGeom>
        </p:spPr>
        <p:txBody>
          <a:bodyPr wrap="square" lIns="91425" tIns="91425" rIns="91425" bIns="91425" anchor="t">
            <a:norm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27" name="Google Shape;27;p6"/>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
        <p:cNvGrpSpPr/>
        <p:nvPr/>
      </p:nvGrpSpPr>
      <p:grpSpPr>
        <a:xfrm>
          <a:off x="0" y="0"/>
          <a:ext cx="0" cy="0"/>
          <a:chOff x="0" y="0"/>
          <a:chExt cx="0" cy="0"/>
        </a:xfrm>
      </p:grpSpPr>
      <p:sp>
        <p:nvSpPr>
          <p:cNvPr id="29" name="Google Shape;29;p7"/>
          <p:cNvSpPr>
            <a:spLocks noGrp="1" noEditPoints="1"/>
          </p:cNvSpPr>
          <p:nvPr>
            <p:ph type="title"/>
          </p:nvPr>
        </p:nvSpPr>
        <p:spPr>
          <a:xfrm>
            <a:off x="311700" y="555600"/>
            <a:ext cx="2808000" cy="755700"/>
          </a:xfrm>
          <a:prstGeom prst="rect">
            <a:avLst/>
          </a:prstGeom>
        </p:spPr>
        <p:txBody>
          <a:bodyPr wrap="square" lIns="91425" tIns="91425" rIns="91425" bIns="91425" anchor="b">
            <a:normAutofit/>
          </a:bodyPr>
          <a:lstStyle>
            <a:lvl1pP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a:spLocks noGrp="1" noEditPoints="1"/>
          </p:cNvSpPr>
          <p:nvPr>
            <p:ph type="body" idx="1"/>
          </p:nvPr>
        </p:nvSpPr>
        <p:spPr>
          <a:xfrm>
            <a:off x="311700" y="1389600"/>
            <a:ext cx="2808000" cy="3179400"/>
          </a:xfrm>
          <a:prstGeom prst="rect">
            <a:avLst/>
          </a:prstGeom>
        </p:spPr>
        <p:txBody>
          <a:bodyPr wrap="square" lIns="91425" tIns="91425" rIns="91425" bIns="91425" anchor="t">
            <a:normAutofit/>
          </a:bodyPr>
          <a:lstStyle>
            <a:lvl1pPr marL="45720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p>
        </p:txBody>
      </p:sp>
      <p:sp>
        <p:nvSpPr>
          <p:cNvPr id="31" name="Google Shape;31;p7"/>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
        <p:cNvGrpSpPr/>
        <p:nvPr/>
      </p:nvGrpSpPr>
      <p:grpSpPr>
        <a:xfrm>
          <a:off x="0" y="0"/>
          <a:ext cx="0" cy="0"/>
          <a:chOff x="0" y="0"/>
          <a:chExt cx="0" cy="0"/>
        </a:xfrm>
      </p:grpSpPr>
      <p:sp>
        <p:nvSpPr>
          <p:cNvPr id="33" name="Google Shape;33;p8"/>
          <p:cNvSpPr>
            <a:spLocks noGrp="1" noEditPoints="1"/>
          </p:cNvSpPr>
          <p:nvPr>
            <p:ph type="title"/>
          </p:nvPr>
        </p:nvSpPr>
        <p:spPr>
          <a:xfrm>
            <a:off x="490250" y="450150"/>
            <a:ext cx="6367800" cy="4090800"/>
          </a:xfrm>
          <a:prstGeom prst="rect">
            <a:avLst/>
          </a:prstGeom>
        </p:spPr>
        <p:txBody>
          <a:bodyPr wrap="square" lIns="91425" tIns="91425" rIns="91425" bIns="91425" anchor="ctr">
            <a:normAutofit/>
          </a:bodyPr>
          <a:lstStyle>
            <a:lvl1pP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37" name="Google Shape;37;p9"/>
          <p:cNvSpPr>
            <a:spLocks noGrp="1" noEditPoints="1"/>
          </p:cNvSpPr>
          <p:nvPr>
            <p:ph type="title"/>
          </p:nvPr>
        </p:nvSpPr>
        <p:spPr>
          <a:xfrm>
            <a:off x="265500" y="1233175"/>
            <a:ext cx="4045200" cy="1482300"/>
          </a:xfrm>
          <a:prstGeom prst="rect">
            <a:avLst/>
          </a:prstGeom>
        </p:spPr>
        <p:txBody>
          <a:bodyPr wrap="square" lIns="91425" tIns="91425" rIns="91425" bIns="91425" anchor="b">
            <a:normAutofit/>
          </a:bodyPr>
          <a:lstStyle>
            <a:lvl1pPr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a:spLocks noGrp="1" noEditPoints="1"/>
          </p:cNvSpPr>
          <p:nvPr>
            <p:ph type="subTitle" idx="1"/>
          </p:nvPr>
        </p:nvSpPr>
        <p:spPr>
          <a:xfrm>
            <a:off x="265500" y="2803075"/>
            <a:ext cx="4045200" cy="1235100"/>
          </a:xfrm>
          <a:prstGeom prst="rect">
            <a:avLst/>
          </a:prstGeom>
        </p:spPr>
        <p:txBody>
          <a:bodyPr wrap="square" lIns="91425" tIns="91425" rIns="91425" bIns="91425" anchor="t">
            <a:normAutofit/>
          </a:bodyPr>
          <a:lstStyle>
            <a:lvl1pPr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lvl="0"/>
          </a:p>
        </p:txBody>
      </p:sp>
      <p:sp>
        <p:nvSpPr>
          <p:cNvPr id="39" name="Google Shape;39;p9"/>
          <p:cNvSpPr>
            <a:spLocks noGrp="1" noEditPoints="1"/>
          </p:cNvSpPr>
          <p:nvPr>
            <p:ph type="body" idx="2"/>
          </p:nvPr>
        </p:nvSpPr>
        <p:spPr>
          <a:xfrm>
            <a:off x="4939500" y="724075"/>
            <a:ext cx="3837000" cy="3695100"/>
          </a:xfrm>
          <a:prstGeom prst="rect">
            <a:avLst/>
          </a:prstGeom>
        </p:spPr>
        <p:txBody>
          <a:bodyPr wrap="square" lIns="91425" tIns="91425" rIns="91425" bIns="91425" anchor="ctr">
            <a:normAutofit/>
          </a:bodyPr>
          <a:lstStyle>
            <a:lvl1pPr marL="45720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pPr lvl="0"/>
          </a:p>
        </p:txBody>
      </p:sp>
      <p:sp>
        <p:nvSpPr>
          <p:cNvPr id="40" name="Google Shape;40;p9"/>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
        <p:cNvGrpSpPr/>
        <p:nvPr/>
      </p:nvGrpSpPr>
      <p:grpSpPr>
        <a:xfrm>
          <a:off x="0" y="0"/>
          <a:ext cx="0" cy="0"/>
          <a:chOff x="0" y="0"/>
          <a:chExt cx="0" cy="0"/>
        </a:xfrm>
      </p:grpSpPr>
      <p:sp>
        <p:nvSpPr>
          <p:cNvPr id="42" name="Google Shape;42;p10"/>
          <p:cNvSpPr>
            <a:spLocks noGrp="1" noEditPoints="1"/>
          </p:cNvSpPr>
          <p:nvPr>
            <p:ph type="body" idx="1"/>
          </p:nvPr>
        </p:nvSpPr>
        <p:spPr>
          <a:xfrm>
            <a:off x="311700" y="4230575"/>
            <a:ext cx="5998800" cy="605100"/>
          </a:xfrm>
          <a:prstGeom prst="rect">
            <a:avLst/>
          </a:prstGeom>
        </p:spPr>
        <p:txBody>
          <a:bodyPr wrap="square" lIns="91425" tIns="91425" rIns="91425" bIns="91425" anchor="ctr">
            <a:normAutofit/>
          </a:bodyPr>
          <a:lstStyle>
            <a:lvl1pPr marL="457200" indent="-228600">
              <a:lnSpc>
                <a:spcPct val="100000"/>
              </a:lnSpc>
              <a:spcBef>
                <a:spcPts val="0"/>
              </a:spcBef>
              <a:spcAft>
                <a:spcPts val="0"/>
              </a:spcAft>
              <a:buSzPts val="1800"/>
              <a:buNone/>
            </a:lvl1pPr>
          </a:lstStyle>
          <a:p>
            <a:pPr lvl="0"/>
          </a:p>
        </p:txBody>
      </p:sp>
      <p:sp>
        <p:nvSpPr>
          <p:cNvPr id="43" name="Google Shape;43;p10"/>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 name=""/>
        <p:cNvGrpSpPr/>
        <p:nvPr/>
      </p:nvGrpSpPr>
      <p:grpSpPr>
        <a:xfrm>
          <a:off x="0" y="0"/>
          <a:ext cx="0" cy="0"/>
          <a:chOff x="0" y="0"/>
          <a:chExt cx="0" cy="0"/>
        </a:xfrm>
      </p:grpSpPr>
      <p:sp>
        <p:nvSpPr>
          <p:cNvPr id="6" name="Google Shape;6;p1"/>
          <p:cNvSpPr>
            <a:spLocks noGrp="1" noEditPoints="1"/>
          </p:cNvSpPr>
          <p:nvPr>
            <p:ph type="title"/>
          </p:nvPr>
        </p:nvSpPr>
        <p:spPr>
          <a:xfrm>
            <a:off x="311700" y="445025"/>
            <a:ext cx="8520600" cy="572700"/>
          </a:xfrm>
          <a:prstGeom prst="rect">
            <a:avLst/>
          </a:prstGeom>
          <a:noFill/>
          <a:ln>
            <a:noFill/>
          </a:ln>
        </p:spPr>
        <p:txBody>
          <a:bodyPr wrap="square" lIns="91425" tIns="91425" rIns="91425" bIns="91425" anchor="t">
            <a:normAutofit/>
          </a:bodyPr>
          <a:lstStyle>
            <a:lvl1pPr>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a:spLocks noGrp="1" noEditPoints="1"/>
          </p:cNvSpPr>
          <p:nvPr>
            <p:ph type="body" idx="1"/>
          </p:nvPr>
        </p:nvSpPr>
        <p:spPr>
          <a:xfrm>
            <a:off x="311700" y="1152475"/>
            <a:ext cx="8520600" cy="3416400"/>
          </a:xfrm>
          <a:prstGeom prst="rect">
            <a:avLst/>
          </a:prstGeom>
          <a:noFill/>
          <a:ln>
            <a:noFill/>
          </a:ln>
        </p:spPr>
        <p:txBody>
          <a:bodyPr wrap="square" lIns="91425" tIns="91425" rIns="91425" bIns="91425" anchor="t">
            <a:normAutofit/>
          </a:bodyPr>
          <a:lstStyle>
            <a:lvl1pPr marL="45720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pPr lvl="0"/>
          </a:p>
        </p:txBody>
      </p:sp>
      <p:sp>
        <p:nvSpPr>
          <p:cNvPr id="8" name="Google Shape;8;p1"/>
          <p:cNvSpPr>
            <a:spLocks noGrp="1" noEditPoints="1"/>
          </p:cNvSpPr>
          <p:nvPr>
            <p:ph type="sldNum" idx="12"/>
          </p:nvPr>
        </p:nvSpPr>
        <p:spPr>
          <a:xfrm>
            <a:off x="8472458" y="4663217"/>
            <a:ext cx="548700" cy="393600"/>
          </a:xfrm>
          <a:prstGeom prst="rect">
            <a:avLst/>
          </a:prstGeom>
          <a:noFill/>
          <a:ln>
            <a:noFill/>
          </a:ln>
        </p:spPr>
        <p:txBody>
          <a:bodyPr wrap="square" lIns="91425" tIns="91425" rIns="91425" bIns="91425" anchor="ctr">
            <a:normAutofit/>
          </a:bodyPr>
          <a:lstStyle>
            <a:lvl1pPr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indent="0" algn="r" rtl="0">
              <a:spcBef>
                <a:spcPts val="0"/>
              </a:spcBef>
              <a:spcAft>
                <a:spcPts val="0"/>
              </a:spcAft>
              <a:buNone/>
            </a:pPr>
            <a:fld id="{00000000-1234-1234-1234-123412341234}" type="slidenum">
              <a:rPr lang="en"/>
              <a:t>‹#›</a:t>
            </a:fld>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slideLayout" Target="../slideLayouts/slideLayout1.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Google Shape;54;p13"/>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56" name="Google Shape;56;p13"/>
          <p:cNvSpPr txBox="1"/>
          <p:nvPr/>
        </p:nvSpPr>
        <p:spPr>
          <a:xfrm>
            <a:off x="2056600" y="1693450"/>
            <a:ext cx="5450700" cy="2500660"/>
          </a:xfrm>
          <a:prstGeom prst="rect">
            <a:avLst/>
          </a:prstGeom>
          <a:noFill/>
          <a:ln>
            <a:noFill/>
          </a:ln>
        </p:spPr>
        <p:txBody>
          <a:bodyPr wrap="square" lIns="91425" tIns="91425" rIns="91425" bIns="91425" anchor="t">
            <a:spAutoFit/>
          </a:bodyPr>
          <a:lstStyle/>
          <a:p>
            <a:pPr marL="0" indent="0" algn="ctr" rtl="0">
              <a:spcBef>
                <a:spcPts val="2400"/>
              </a:spcBef>
              <a:spcAft>
                <a:spcPts val="0"/>
              </a:spcAft>
              <a:buNone/>
            </a:pPr>
            <a:r>
              <a:rPr lang="en" sz="2300" b="1">
                <a:solidFill>
                  <a:schemeClr val="dk1"/>
                </a:solidFill>
                <a:latin typeface="Calibri"/>
                <a:ea typeface="Calibri"/>
                <a:cs typeface="Calibri"/>
                <a:sym typeface="Calibri"/>
              </a:rPr>
              <a:t>Session </a:t>
            </a:r>
            <a:r>
              <a:rPr lang="en-US" sz="2300" b="1">
                <a:solidFill>
                  <a:schemeClr val="dk1"/>
                </a:solidFill>
                <a:latin typeface="Calibri"/>
                <a:ea typeface="Calibri"/>
                <a:cs typeface="Calibri"/>
                <a:sym typeface="Calibri"/>
              </a:rPr>
              <a:t>6</a:t>
            </a:r>
            <a:endParaRPr sz="2300" b="1">
              <a:solidFill>
                <a:schemeClr val="dk1"/>
              </a:solidFill>
              <a:latin typeface="Calibri"/>
              <a:ea typeface="Calibri"/>
              <a:cs typeface="Calibri"/>
              <a:sym typeface="Calibri"/>
            </a:endParaRPr>
          </a:p>
          <a:p>
            <a:pPr marL="0" indent="0" algn="ctr" rtl="0">
              <a:spcBef>
                <a:spcPts val="2400"/>
              </a:spcBef>
              <a:spcAft>
                <a:spcPts val="0"/>
              </a:spcAft>
              <a:buNone/>
            </a:pPr>
            <a:r>
              <a:rPr lang="en" sz="2300" b="1">
                <a:solidFill>
                  <a:schemeClr val="dk1"/>
                </a:solidFill>
                <a:latin typeface="Calibri"/>
                <a:ea typeface="Calibri"/>
                <a:cs typeface="Calibri"/>
                <a:sym typeface="Calibri"/>
              </a:rPr>
              <a:t>Python Syntax - 1</a:t>
            </a:r>
            <a:endParaRPr sz="2300" b="1">
              <a:solidFill>
                <a:schemeClr val="dk1"/>
              </a:solidFill>
              <a:latin typeface="Calibri"/>
              <a:ea typeface="Calibri"/>
              <a:cs typeface="Calibri"/>
              <a:sym typeface="Calibri"/>
            </a:endParaRPr>
          </a:p>
          <a:p>
            <a:pPr marL="0" indent="0" algn="ctr" rtl="0">
              <a:spcBef>
                <a:spcPts val="2400"/>
              </a:spcBef>
              <a:spcAft>
                <a:spcPts val="0"/>
              </a:spcAft>
              <a:buNone/>
            </a:pPr>
            <a:r>
              <a:rPr lang="en-US" sz="2300" b="1">
                <a:solidFill>
                  <a:schemeClr val="dk1"/>
                </a:solidFill>
                <a:latin typeface="Calibri"/>
                <a:ea typeface="Calibri"/>
                <a:cs typeface="Calibri"/>
                <a:sym typeface="Calibri"/>
              </a:rPr>
              <a:t>FUNCTION</a:t>
            </a:r>
          </a:p>
          <a:p>
            <a:pPr marL="0" indent="0" algn="ctr" rtl="0">
              <a:spcBef>
                <a:spcPts val="2400"/>
              </a:spcBef>
              <a:spcAft>
                <a:spcPts val="0"/>
              </a:spcAft>
              <a:buNone/>
            </a:pPr>
            <a:r>
              <a:rPr lang="en" sz="2300" b="1">
                <a:solidFill>
                  <a:schemeClr val="dk1"/>
                </a:solidFill>
                <a:latin typeface="Calibri"/>
                <a:ea typeface="Calibri"/>
                <a:cs typeface="Calibri"/>
                <a:sym typeface="Calibri"/>
              </a:rPr>
              <a:t> </a:t>
            </a:r>
            <a:endParaRPr sz="2300" b="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 name="Google Shape;120;p22"/>
          <p:cNvPicPr preferRelativeResize="0"/>
          <p:nvPr/>
        </p:nvPicPr>
        <p:blipFill>
          <a:blip r:embed="rId1">
            <a:alphaModFix/>
          </a:blip>
          <a:srcRect/>
          <a:stretch>
            <a:fillRect/>
          </a:stretch>
        </p:blipFill>
        <p:spPr>
          <a:xfrm>
            <a:off x="30900" y="0"/>
            <a:ext cx="9144000" cy="5143500"/>
          </a:xfrm>
          <a:prstGeom prst="rect">
            <a:avLst/>
          </a:prstGeom>
          <a:noFill/>
          <a:ln>
            <a:noFill/>
          </a:ln>
        </p:spPr>
      </p:pic>
      <p:pic>
        <p:nvPicPr>
          <p:cNvPr id="121" name="Google Shape;121;p22"/>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22" name="Google Shape;122;p22"/>
          <p:cNvSpPr txBox="1"/>
          <p:nvPr/>
        </p:nvSpPr>
        <p:spPr>
          <a:xfrm>
            <a:off x="61800" y="193900"/>
            <a:ext cx="9082200" cy="5401678"/>
          </a:xfrm>
          <a:prstGeom prst="rect">
            <a:avLst/>
          </a:prstGeom>
          <a:noFill/>
          <a:ln>
            <a:noFill/>
          </a:ln>
        </p:spPr>
        <p:txBody>
          <a:bodyPr wrap="square" lIns="91425" tIns="91425" rIns="91425" bIns="91425" anchor="t">
            <a:spAutoFit/>
          </a:bodyPr>
          <a:lstStyle/>
          <a:p>
            <a:pPr marL="0" indent="0" algn="l" rtl="0">
              <a:spcBef>
                <a:spcPts val="900"/>
              </a:spcBef>
              <a:spcAft>
                <a:spcPts val="0"/>
              </a:spcAft>
              <a:buNone/>
            </a:pPr>
            <a:r>
              <a:rPr lang="en" sz="1200" b="1">
                <a:solidFill>
                  <a:schemeClr val="dk1"/>
                </a:solidFill>
                <a:latin typeface="Cambria"/>
                <a:ea typeface="Cambria"/>
                <a:cs typeface="Cambria"/>
                <a:sym typeface="Cambria"/>
              </a:rPr>
              <a:t>REVISION</a:t>
            </a:r>
            <a:endParaRPr lang="en-US" sz="1200" b="1">
              <a:solidFill>
                <a:schemeClr val="dk1"/>
              </a:solidFill>
              <a:latin typeface="Cambria"/>
              <a:ea typeface="Cambria"/>
              <a:cs typeface="Cambria"/>
              <a:sym typeface="Cambria"/>
            </a:endParaRPr>
          </a:p>
          <a:p>
            <a:pPr marL="0" indent="0" algn="l" rtl="0">
              <a:spcBef>
                <a:spcPts val="900"/>
              </a:spcBef>
              <a:spcAft>
                <a:spcPts val="0"/>
              </a:spcAft>
              <a:buNone/>
            </a:pPr>
            <a:r>
              <a:rPr lang="en-US" sz="1200">
                <a:solidFill>
                  <a:schemeClr val="dk1"/>
                </a:solidFill>
                <a:latin typeface="Cambria"/>
                <a:ea typeface="Cambria"/>
                <a:cs typeface="Cambria"/>
                <a:sym typeface="Cambria"/>
              </a:rPr>
              <a:t>1.</a:t>
            </a:r>
            <a:r>
              <a:rPr lang="en" sz="1200">
                <a:solidFill>
                  <a:schemeClr val="dk1"/>
                </a:solidFill>
                <a:latin typeface="Cambria"/>
                <a:ea typeface="Cambria"/>
                <a:cs typeface="Cambria"/>
                <a:sym typeface="Cambria"/>
              </a:rPr>
              <a:t> Function definition</a:t>
            </a:r>
            <a:endParaRPr lang="en-US" sz="1200">
              <a:solidFill>
                <a:schemeClr val="dk1"/>
              </a:solidFill>
              <a:latin typeface="Cambria"/>
              <a:ea typeface="Cambria"/>
              <a:cs typeface="Cambria"/>
              <a:sym typeface="Cambria"/>
            </a:endParaRPr>
          </a:p>
          <a:p>
            <a:pPr marL="0" indent="0" algn="l" rtl="0">
              <a:spcBef>
                <a:spcPts val="900"/>
              </a:spcBef>
              <a:spcAft>
                <a:spcPts val="0"/>
              </a:spcAft>
              <a:buNone/>
            </a:pPr>
            <a:r>
              <a:rPr lang="en" sz="1200">
                <a:solidFill>
                  <a:schemeClr val="dk1"/>
                </a:solidFill>
                <a:latin typeface="Cambria"/>
                <a:ea typeface="Cambria"/>
                <a:cs typeface="Cambria"/>
                <a:sym typeface="Cambria"/>
              </a:rPr>
              <a:t> 2. Passing in arguments </a:t>
            </a:r>
            <a:endParaRPr lang="en-US" sz="1200">
              <a:solidFill>
                <a:schemeClr val="dk1"/>
              </a:solidFill>
              <a:latin typeface="Cambria"/>
              <a:ea typeface="Cambria"/>
              <a:cs typeface="Cambria"/>
              <a:sym typeface="Cambria"/>
            </a:endParaRPr>
          </a:p>
          <a:p>
            <a:pPr marL="0" indent="0" algn="l" rtl="0">
              <a:spcBef>
                <a:spcPts val="900"/>
              </a:spcBef>
              <a:spcAft>
                <a:spcPts val="0"/>
              </a:spcAft>
              <a:buNone/>
            </a:pPr>
            <a:r>
              <a:rPr lang="en" sz="1200">
                <a:solidFill>
                  <a:schemeClr val="dk1"/>
                </a:solidFill>
                <a:latin typeface="Cambria"/>
                <a:ea typeface="Cambria"/>
                <a:cs typeface="Cambria"/>
                <a:sym typeface="Cambria"/>
              </a:rPr>
              <a:t>3. return keyword </a:t>
            </a:r>
            <a:endParaRPr lang="en-US" sz="1200">
              <a:solidFill>
                <a:schemeClr val="dk1"/>
              </a:solidFill>
              <a:latin typeface="Cambria"/>
              <a:ea typeface="Cambria"/>
              <a:cs typeface="Cambria"/>
              <a:sym typeface="Cambria"/>
            </a:endParaRPr>
          </a:p>
          <a:p>
            <a:pPr marL="0" indent="0" algn="l" rtl="0">
              <a:spcBef>
                <a:spcPts val="900"/>
              </a:spcBef>
              <a:spcAft>
                <a:spcPts val="0"/>
              </a:spcAft>
              <a:buNone/>
            </a:pPr>
            <a:r>
              <a:rPr lang="en" sz="1200">
                <a:solidFill>
                  <a:schemeClr val="dk1"/>
                </a:solidFill>
                <a:latin typeface="Cambria"/>
                <a:ea typeface="Cambria"/>
                <a:cs typeface="Cambria"/>
                <a:sym typeface="Cambria"/>
              </a:rPr>
              <a:t>4. scope</a:t>
            </a:r>
            <a:endParaRPr lang="en-US" sz="1200">
              <a:solidFill>
                <a:schemeClr val="dk1"/>
              </a:solidFill>
              <a:latin typeface="Cambria"/>
              <a:ea typeface="Cambria"/>
              <a:cs typeface="Cambria"/>
              <a:sym typeface="Cambria"/>
            </a:endParaRPr>
          </a:p>
          <a:p>
            <a:pPr marL="76200" indent="0" algn="l" rtl="0">
              <a:spcBef>
                <a:spcPts val="900"/>
              </a:spcBef>
              <a:spcAft>
                <a:spcPts val="0"/>
              </a:spcAft>
              <a:buFont typeface="Cambria"/>
              <a:buNone/>
            </a:pPr>
            <a:r>
              <a:rPr lang="en" sz="1200" b="1">
                <a:solidFill>
                  <a:schemeClr val="dk1"/>
                </a:solidFill>
                <a:latin typeface="Cambria"/>
                <a:ea typeface="Cambria"/>
                <a:cs typeface="Cambria"/>
                <a:sym typeface="Cambria"/>
              </a:rPr>
              <a:t>HOMEWORK</a:t>
            </a:r>
            <a:endParaRPr lang="en-US" sz="1200" b="1">
              <a:solidFill>
                <a:schemeClr val="dk1"/>
              </a:solidFill>
              <a:latin typeface="Cambria"/>
              <a:ea typeface="Cambria"/>
              <a:cs typeface="Cambria"/>
              <a:sym typeface="Cambria"/>
            </a:endParaRPr>
          </a:p>
          <a:p>
            <a:pPr marL="76200" indent="0" algn="l" rtl="0">
              <a:spcBef>
                <a:spcPts val="900"/>
              </a:spcBef>
              <a:spcAft>
                <a:spcPts val="0"/>
              </a:spcAft>
              <a:buFont typeface="Cambria"/>
              <a:buNone/>
            </a:pPr>
            <a:endParaRPr lang="en-US" sz="1200" b="1">
              <a:solidFill>
                <a:schemeClr val="dk1"/>
              </a:solidFill>
              <a:latin typeface="Cambria"/>
              <a:ea typeface="Cambria"/>
              <a:cs typeface="Cambria"/>
              <a:sym typeface="Cambria"/>
            </a:endParaRPr>
          </a:p>
          <a:p>
            <a:pPr marL="76200" indent="0" algn="l" rtl="0">
              <a:spcBef>
                <a:spcPts val="900"/>
              </a:spcBef>
              <a:spcAft>
                <a:spcPts val="0"/>
              </a:spcAft>
              <a:buFont typeface="Cambria"/>
              <a:buNone/>
            </a:pPr>
            <a:r>
              <a:rPr lang="en-US" sz="1200" b="1">
                <a:solidFill>
                  <a:schemeClr val="dk1"/>
                </a:solidFill>
                <a:latin typeface="Cambria"/>
                <a:ea typeface="Cambria"/>
                <a:cs typeface="Cambria"/>
                <a:sym typeface="Cambria"/>
              </a:rPr>
              <a:t>TASK 1</a:t>
            </a:r>
            <a:r>
              <a:rPr lang="en-US" sz="1200" b="0">
                <a:solidFill>
                  <a:schemeClr val="dk1"/>
                </a:solidFill>
                <a:latin typeface="Cambria"/>
                <a:ea typeface="Cambria"/>
                <a:cs typeface="Cambria"/>
                <a:sym typeface="Cambria"/>
              </a:rPr>
              <a:t>-Write a function that accepts a single argument and check if it is a Palindrome</a:t>
            </a:r>
          </a:p>
          <a:p>
            <a:pPr marL="247650" indent="-171450" algn="l" rtl="0">
              <a:spcBef>
                <a:spcPts val="900"/>
              </a:spcBef>
              <a:spcAft>
                <a:spcPts val="0"/>
              </a:spcAft>
              <a:buFont typeface="Arial"/>
              <a:buChar char="•"/>
            </a:pPr>
            <a:r>
              <a:rPr lang="en-US" sz="1200" b="0">
                <a:solidFill>
                  <a:schemeClr val="dk1"/>
                </a:solidFill>
                <a:latin typeface="Cambria"/>
                <a:ea typeface="Cambria"/>
                <a:cs typeface="Cambria"/>
                <a:sym typeface="Cambria"/>
              </a:rPr>
              <a:t>The function should return True or False depending on the result</a:t>
            </a:r>
          </a:p>
          <a:p>
            <a:pPr marL="76200" indent="0" algn="l" rtl="0">
              <a:spcBef>
                <a:spcPts val="900"/>
              </a:spcBef>
              <a:spcAft>
                <a:spcPts val="0"/>
              </a:spcAft>
              <a:buFont typeface="Cambria"/>
              <a:buNone/>
            </a:pPr>
            <a:r>
              <a:rPr lang="en-US" sz="1200" b="0">
                <a:solidFill>
                  <a:schemeClr val="dk1"/>
                </a:solidFill>
                <a:latin typeface="Cambria"/>
                <a:ea typeface="Cambria"/>
                <a:cs typeface="Cambria"/>
                <a:sym typeface="Cambria"/>
              </a:rPr>
              <a:t>Ex. of a palindrome: MALAYALAM</a:t>
            </a:r>
          </a:p>
          <a:p>
            <a:pPr marL="76200" indent="0" algn="l" rtl="0">
              <a:spcBef>
                <a:spcPts val="900"/>
              </a:spcBef>
              <a:spcAft>
                <a:spcPts val="0"/>
              </a:spcAft>
              <a:buFont typeface="Cambria"/>
              <a:buNone/>
            </a:pPr>
            <a:endParaRPr lang="en-US" sz="1200" b="0">
              <a:solidFill>
                <a:schemeClr val="dk1"/>
              </a:solidFill>
              <a:latin typeface="Cambria"/>
              <a:ea typeface="Cambria"/>
              <a:cs typeface="Cambria"/>
              <a:sym typeface="Cambria"/>
            </a:endParaRPr>
          </a:p>
          <a:p>
            <a:pPr marL="0" indent="0" algn="l" rtl="0">
              <a:spcBef>
                <a:spcPts val="900"/>
              </a:spcBef>
              <a:spcAft>
                <a:spcPts val="0"/>
              </a:spcAft>
              <a:buNone/>
            </a:pPr>
            <a:r>
              <a:rPr lang="en-US" sz="1200" b="1">
                <a:solidFill>
                  <a:schemeClr val="dk1"/>
                </a:solidFill>
                <a:latin typeface="Cambria"/>
                <a:ea typeface="Cambria"/>
                <a:cs typeface="Cambria"/>
                <a:sym typeface="Cambria"/>
              </a:rPr>
              <a:t>  TASK 2- </a:t>
            </a:r>
            <a:r>
              <a:rPr lang="en" sz="1200">
                <a:solidFill>
                  <a:schemeClr val="dk1"/>
                </a:solidFill>
                <a:latin typeface="Cambria"/>
                <a:ea typeface="Cambria"/>
                <a:cs typeface="Cambria"/>
                <a:sym typeface="Cambria"/>
              </a:rPr>
              <a:t>Write a function that accepts a single argument and prints the factorial of the passed number</a:t>
            </a:r>
            <a:endParaRPr lang="en-US" sz="1200">
              <a:solidFill>
                <a:schemeClr val="dk1"/>
              </a:solidFill>
              <a:latin typeface="Cambria"/>
              <a:ea typeface="Cambria"/>
              <a:cs typeface="Cambria"/>
              <a:sym typeface="Cambria"/>
            </a:endParaRPr>
          </a:p>
          <a:p>
            <a:pPr marL="76200" indent="0" algn="l" rtl="0">
              <a:spcBef>
                <a:spcPts val="900"/>
              </a:spcBef>
              <a:spcAft>
                <a:spcPts val="0"/>
              </a:spcAft>
              <a:buFont typeface="Cambria"/>
              <a:buNone/>
            </a:pPr>
            <a:r>
              <a:rPr lang="en-US" sz="1200" b="1">
                <a:solidFill>
                  <a:schemeClr val="dk1"/>
                </a:solidFill>
                <a:latin typeface="Cambria"/>
                <a:ea typeface="Cambria"/>
                <a:cs typeface="Cambria"/>
                <a:sym typeface="Cambria"/>
              </a:rPr>
              <a:t>TASK 3-</a:t>
            </a:r>
            <a:r>
              <a:rPr lang="en-US" sz="1200" b="0">
                <a:solidFill>
                  <a:schemeClr val="dk1"/>
                </a:solidFill>
                <a:latin typeface="Cambria"/>
                <a:ea typeface="Cambria"/>
                <a:cs typeface="Cambria"/>
                <a:sym typeface="Cambria"/>
              </a:rPr>
              <a:t>Define a function to determine if a number is prime or even</a:t>
            </a:r>
          </a:p>
          <a:p>
            <a:pPr marL="76200" indent="0" algn="l" rtl="0">
              <a:spcBef>
                <a:spcPts val="900"/>
              </a:spcBef>
              <a:spcAft>
                <a:spcPts val="0"/>
              </a:spcAft>
              <a:buFont typeface="Cambria"/>
              <a:buNone/>
            </a:pPr>
            <a:endParaRPr lang="en-US" sz="1200" b="0">
              <a:solidFill>
                <a:schemeClr val="dk1"/>
              </a:solidFill>
              <a:latin typeface="Cambria"/>
              <a:ea typeface="Cambria"/>
              <a:cs typeface="Cambria"/>
              <a:sym typeface="Cambria"/>
            </a:endParaRPr>
          </a:p>
          <a:p>
            <a:pPr marL="76200" indent="0" algn="l" rtl="0">
              <a:spcBef>
                <a:spcPts val="900"/>
              </a:spcBef>
              <a:spcAft>
                <a:spcPts val="0"/>
              </a:spcAft>
              <a:buFont typeface="Cambria"/>
              <a:buNone/>
            </a:pPr>
            <a:endParaRPr lang="en-US" sz="1200" b="0">
              <a:solidFill>
                <a:schemeClr val="dk1"/>
              </a:solidFill>
              <a:latin typeface="Cambria"/>
              <a:ea typeface="Cambria"/>
              <a:cs typeface="Cambria"/>
              <a:sym typeface="Cambria"/>
            </a:endParaRPr>
          </a:p>
          <a:p>
            <a:pPr marL="76200" indent="0" algn="l" rtl="0">
              <a:spcBef>
                <a:spcPts val="900"/>
              </a:spcBef>
              <a:spcAft>
                <a:spcPts val="0"/>
              </a:spcAft>
              <a:buFont typeface="Cambria"/>
              <a:buNone/>
            </a:pPr>
            <a:endParaRPr lang="en-US" sz="1200" b="0">
              <a:solidFill>
                <a:schemeClr val="dk1"/>
              </a:solidFill>
              <a:latin typeface="Cambria"/>
              <a:ea typeface="Cambria"/>
              <a:cs typeface="Cambria"/>
              <a:sym typeface="Cambria"/>
            </a:endParaRPr>
          </a:p>
          <a:p>
            <a:pPr marL="76200" indent="0" algn="l" rtl="0">
              <a:spcBef>
                <a:spcPts val="900"/>
              </a:spcBef>
              <a:spcAft>
                <a:spcPts val="0"/>
              </a:spcAft>
              <a:buFont typeface="Cambria"/>
              <a:buNone/>
            </a:pPr>
            <a:endParaRPr lang="en-US" sz="1200" b="0">
              <a:solidFill>
                <a:schemeClr val="dk1"/>
              </a:solidFill>
              <a:latin typeface="Cambria"/>
              <a:ea typeface="Cambria"/>
              <a:cs typeface="Cambria"/>
              <a:sym typeface="Cambria"/>
            </a:endParaRPr>
          </a:p>
          <a:p>
            <a:pPr marL="457200" indent="-381000" algn="l" rtl="0">
              <a:spcBef>
                <a:spcPts val="900"/>
              </a:spcBef>
              <a:spcAft>
                <a:spcPts val="0"/>
              </a:spcAft>
              <a:buClr>
                <a:schemeClr val="dk1"/>
              </a:buClr>
              <a:buSzPts val="1200"/>
              <a:buFont typeface="Cambria"/>
              <a:buAutoNum type="arabicPeriod"/>
            </a:pPr>
            <a:r>
              <a:rPr lang="en" sz="1100">
                <a:solidFill>
                  <a:schemeClr val="dk1"/>
                </a:solidFill>
                <a:latin typeface="Consolas"/>
                <a:ea typeface="Consolas"/>
                <a:cs typeface="Consolas"/>
                <a:sym typeface="Consolas"/>
              </a:rPr>
              <a:t>    </a:t>
            </a:r>
            <a:endParaRPr sz="1200">
              <a:solidFill>
                <a:schemeClr val="dk1"/>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Google Shape;127;p23"/>
          <p:cNvPicPr preferRelativeResize="0"/>
          <p:nvPr/>
        </p:nvPicPr>
        <p:blipFill>
          <a:blip r:embed="rId1">
            <a:alphaModFix/>
          </a:blip>
          <a:srcRect/>
          <a:stretch>
            <a:fillRect/>
          </a:stretch>
        </p:blipFill>
        <p:spPr>
          <a:xfrm>
            <a:off x="0" y="-149224"/>
            <a:ext cx="9144000" cy="5143500"/>
          </a:xfrm>
          <a:prstGeom prst="rect">
            <a:avLst/>
          </a:prstGeom>
          <a:noFill/>
          <a:ln>
            <a:noFill/>
          </a:ln>
        </p:spPr>
      </p:pic>
      <p:pic>
        <p:nvPicPr>
          <p:cNvPr id="128" name="Google Shape;128;p23"/>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29" name="Google Shape;129;p23"/>
          <p:cNvSpPr txBox="1"/>
          <p:nvPr/>
        </p:nvSpPr>
        <p:spPr>
          <a:xfrm>
            <a:off x="122824" y="193900"/>
            <a:ext cx="3000000" cy="5104571"/>
          </a:xfrm>
          <a:prstGeom prst="rect">
            <a:avLst/>
          </a:prstGeom>
          <a:noFill/>
          <a:ln w="9525" cap="flat" cmpd="sng">
            <a:solidFill>
              <a:schemeClr val="dk1"/>
            </a:solidFill>
            <a:prstDash val="solid"/>
            <a:round/>
            <a:headEnd type="none" w="sm" len="sm"/>
            <a:tailEnd type="none" w="sm" len="sm"/>
          </a:ln>
        </p:spPr>
        <p:txBody>
          <a:bodyPr wrap="square" lIns="91425" tIns="91425" rIns="91425" bIns="91425" anchor="t">
            <a:spAutoFit/>
          </a:bodyPr>
          <a:lstStyle/>
          <a:p>
            <a:pPr marL="0" indent="0" algn="l" rtl="0">
              <a:spcBef>
                <a:spcPts val="900"/>
              </a:spcBef>
              <a:spcAft>
                <a:spcPts val="0"/>
              </a:spcAft>
              <a:buNone/>
            </a:pPr>
            <a:r>
              <a:rPr lang="en" sz="1200" b="1">
                <a:solidFill>
                  <a:schemeClr val="dk1"/>
                </a:solidFill>
                <a:latin typeface="Cambria"/>
                <a:ea typeface="Cambria"/>
                <a:cs typeface="Cambria"/>
                <a:sym typeface="Cambria"/>
              </a:rPr>
              <a:t>HOMEWORK SOLUTION</a:t>
            </a:r>
            <a:endParaRPr sz="1200">
              <a:solidFill>
                <a:schemeClr val="dk1"/>
              </a:solidFill>
              <a:latin typeface="Cambria"/>
              <a:ea typeface="Cambria"/>
              <a:cs typeface="Cambria"/>
              <a:sym typeface="Cambria"/>
            </a:endParaRPr>
          </a:p>
          <a:p>
            <a:pPr marL="0" indent="0" algn="l" rtl="0">
              <a:spcBef>
                <a:spcPts val="900"/>
              </a:spcBef>
              <a:spcAft>
                <a:spcPts val="0"/>
              </a:spcAft>
              <a:buNone/>
            </a:pPr>
            <a:r>
              <a:rPr lang="en" sz="1100" i="1">
                <a:solidFill>
                  <a:srgbClr val="60A0B0"/>
                </a:solidFill>
                <a:latin typeface="Consolas"/>
                <a:ea typeface="Consolas"/>
                <a:cs typeface="Consolas"/>
                <a:sym typeface="Consolas"/>
              </a:rPr>
              <a:t>#TASK 1:</a:t>
            </a:r>
          </a:p>
          <a:p>
            <a:pPr marL="0" indent="0" algn="l" rtl="0">
              <a:spcBef>
                <a:spcPts val="900"/>
              </a:spcBef>
              <a:spcAft>
                <a:spcPts val="0"/>
              </a:spcAft>
              <a:buNone/>
            </a:pPr>
            <a:endParaRPr sz="1200">
              <a:solidFill>
                <a:schemeClr val="dk1"/>
              </a:solidFill>
              <a:latin typeface="Cambria"/>
              <a:ea typeface="Cambria"/>
              <a:cs typeface="Cambria"/>
              <a:sym typeface="Cambria"/>
            </a:endParaRPr>
          </a:p>
          <a:p>
            <a:pPr marL="0" indent="0" algn="l" rtl="0">
              <a:spcBef>
                <a:spcPts val="900"/>
              </a:spcBef>
              <a:spcAft>
                <a:spcPts val="0"/>
              </a:spcAft>
              <a:buNone/>
            </a:pPr>
            <a:r>
              <a:rPr sz="1200">
                <a:solidFill>
                  <a:schemeClr val="dk1"/>
                </a:solidFill>
                <a:latin typeface="Cambria"/>
                <a:ea typeface="Cambria"/>
                <a:cs typeface="Cambria"/>
                <a:sym typeface="Cambria"/>
              </a:rPr>
              <a:t>def isPalindrome(s):</a:t>
            </a:r>
          </a:p>
          <a:p>
            <a:pPr marL="0" indent="0" algn="l" rtl="0">
              <a:spcBef>
                <a:spcPts val="900"/>
              </a:spcBef>
              <a:spcAft>
                <a:spcPts val="0"/>
              </a:spcAft>
              <a:buNone/>
            </a:pPr>
            <a:r>
              <a:rPr sz="1200">
                <a:solidFill>
                  <a:schemeClr val="dk1"/>
                </a:solidFill>
                <a:latin typeface="Cambria"/>
                <a:ea typeface="Cambria"/>
                <a:cs typeface="Cambria"/>
                <a:sym typeface="Cambria"/>
              </a:rPr>
              <a:t>    new_s = s[::-1]</a:t>
            </a:r>
          </a:p>
          <a:p>
            <a:pPr marL="0" indent="0" algn="l" rtl="0">
              <a:spcBef>
                <a:spcPts val="900"/>
              </a:spcBef>
              <a:spcAft>
                <a:spcPts val="0"/>
              </a:spcAft>
              <a:buNone/>
            </a:pPr>
            <a:r>
              <a:rPr sz="1200">
                <a:solidFill>
                  <a:schemeClr val="dk1"/>
                </a:solidFill>
                <a:latin typeface="Cambria"/>
                <a:ea typeface="Cambria"/>
                <a:cs typeface="Cambria"/>
                <a:sym typeface="Cambria"/>
              </a:rPr>
              <a:t>    return new_s</a:t>
            </a:r>
          </a:p>
          <a:p>
            <a:pPr marL="0" indent="0" algn="l" rtl="0">
              <a:spcBef>
                <a:spcPts val="900"/>
              </a:spcBef>
              <a:spcAft>
                <a:spcPts val="0"/>
              </a:spcAft>
              <a:buNone/>
            </a:pPr>
            <a:endParaRPr sz="1200">
              <a:solidFill>
                <a:schemeClr val="dk1"/>
              </a:solidFill>
              <a:latin typeface="Cambria"/>
              <a:ea typeface="Cambria"/>
              <a:cs typeface="Cambria"/>
              <a:sym typeface="Cambria"/>
            </a:endParaRPr>
          </a:p>
          <a:p>
            <a:pPr marL="0" indent="0" algn="l" rtl="0">
              <a:spcBef>
                <a:spcPts val="900"/>
              </a:spcBef>
              <a:spcAft>
                <a:spcPts val="0"/>
              </a:spcAft>
              <a:buNone/>
            </a:pPr>
            <a:r>
              <a:rPr sz="1200">
                <a:solidFill>
                  <a:schemeClr val="dk1"/>
                </a:solidFill>
                <a:latin typeface="Cambria"/>
                <a:ea typeface="Cambria"/>
                <a:cs typeface="Cambria"/>
                <a:sym typeface="Cambria"/>
              </a:rPr>
              <a:t>s = "malayalam"</a:t>
            </a:r>
          </a:p>
          <a:p>
            <a:pPr marL="0" indent="0" algn="l" rtl="0">
              <a:spcBef>
                <a:spcPts val="900"/>
              </a:spcBef>
              <a:spcAft>
                <a:spcPts val="0"/>
              </a:spcAft>
              <a:buNone/>
            </a:pPr>
            <a:r>
              <a:rPr sz="1200">
                <a:solidFill>
                  <a:schemeClr val="dk1"/>
                </a:solidFill>
                <a:latin typeface="Cambria"/>
                <a:ea typeface="Cambria"/>
                <a:cs typeface="Cambria"/>
                <a:sym typeface="Cambria"/>
              </a:rPr>
              <a:t>ans = isPalindrome(s)</a:t>
            </a:r>
          </a:p>
          <a:p>
            <a:pPr marL="0" indent="0" algn="l" rtl="0">
              <a:spcBef>
                <a:spcPts val="900"/>
              </a:spcBef>
              <a:spcAft>
                <a:spcPts val="0"/>
              </a:spcAft>
              <a:buNone/>
            </a:pPr>
            <a:r>
              <a:rPr sz="1200">
                <a:solidFill>
                  <a:schemeClr val="dk1"/>
                </a:solidFill>
                <a:latin typeface="Cambria"/>
                <a:ea typeface="Cambria"/>
                <a:cs typeface="Cambria"/>
                <a:sym typeface="Cambria"/>
              </a:rPr>
              <a:t> </a:t>
            </a:r>
          </a:p>
          <a:p>
            <a:pPr marL="0" indent="0" algn="l" rtl="0">
              <a:spcBef>
                <a:spcPts val="900"/>
              </a:spcBef>
              <a:spcAft>
                <a:spcPts val="0"/>
              </a:spcAft>
              <a:buNone/>
            </a:pPr>
            <a:r>
              <a:rPr sz="1200">
                <a:solidFill>
                  <a:schemeClr val="dk1"/>
                </a:solidFill>
                <a:latin typeface="Cambria"/>
                <a:ea typeface="Cambria"/>
                <a:cs typeface="Cambria"/>
                <a:sym typeface="Cambria"/>
              </a:rPr>
              <a:t>if ans == s:</a:t>
            </a:r>
          </a:p>
          <a:p>
            <a:pPr marL="0" indent="0" algn="l" rtl="0">
              <a:spcBef>
                <a:spcPts val="900"/>
              </a:spcBef>
              <a:spcAft>
                <a:spcPts val="0"/>
              </a:spcAft>
              <a:buNone/>
            </a:pPr>
            <a:r>
              <a:rPr sz="1200">
                <a:solidFill>
                  <a:schemeClr val="dk1"/>
                </a:solidFill>
                <a:latin typeface="Cambria"/>
                <a:ea typeface="Cambria"/>
                <a:cs typeface="Cambria"/>
                <a:sym typeface="Cambria"/>
              </a:rPr>
              <a:t>    print("Yes")</a:t>
            </a:r>
          </a:p>
          <a:p>
            <a:pPr marL="0" indent="0" algn="l" rtl="0">
              <a:spcBef>
                <a:spcPts val="900"/>
              </a:spcBef>
              <a:spcAft>
                <a:spcPts val="0"/>
              </a:spcAft>
              <a:buNone/>
            </a:pPr>
            <a:r>
              <a:rPr sz="1200">
                <a:solidFill>
                  <a:schemeClr val="dk1"/>
                </a:solidFill>
                <a:latin typeface="Cambria"/>
                <a:ea typeface="Cambria"/>
                <a:cs typeface="Cambria"/>
                <a:sym typeface="Cambria"/>
              </a:rPr>
              <a:t>else:</a:t>
            </a:r>
          </a:p>
          <a:p>
            <a:pPr marL="0" indent="0" algn="l" rtl="0">
              <a:spcBef>
                <a:spcPts val="900"/>
              </a:spcBef>
              <a:spcAft>
                <a:spcPts val="0"/>
              </a:spcAft>
              <a:buNone/>
            </a:pPr>
            <a:r>
              <a:rPr sz="1200">
                <a:solidFill>
                  <a:schemeClr val="dk1"/>
                </a:solidFill>
                <a:latin typeface="Cambria"/>
                <a:ea typeface="Cambria"/>
                <a:cs typeface="Cambria"/>
                <a:sym typeface="Cambria"/>
              </a:rPr>
              <a:t>    print("No")</a:t>
            </a:r>
            <a:endParaRPr lang="en-US" sz="1200">
              <a:solidFill>
                <a:schemeClr val="dk1"/>
              </a:solidFill>
              <a:latin typeface="Cambria"/>
              <a:ea typeface="Cambria"/>
              <a:cs typeface="Cambria"/>
              <a:sym typeface="Cambria"/>
            </a:endParaRPr>
          </a:p>
          <a:p>
            <a:pPr marL="0" indent="0" algn="l" rtl="0">
              <a:spcBef>
                <a:spcPts val="900"/>
              </a:spcBef>
              <a:spcAft>
                <a:spcPts val="0"/>
              </a:spcAft>
              <a:buNone/>
            </a:pPr>
            <a:r>
              <a:rPr lang="en-US" sz="1200">
                <a:solidFill>
                  <a:schemeClr val="dk1"/>
                </a:solidFill>
                <a:latin typeface="Cambria"/>
                <a:ea typeface="Cambria"/>
                <a:cs typeface="Cambria"/>
                <a:sym typeface="Cambria"/>
              </a:rPr>
              <a:t>Yes</a:t>
            </a:r>
          </a:p>
          <a:p>
            <a:pPr marL="0" indent="0" algn="l" rtl="0">
              <a:spcBef>
                <a:spcPts val="900"/>
              </a:spcBef>
              <a:spcAft>
                <a:spcPts val="0"/>
              </a:spcAft>
              <a:buNone/>
            </a:pPr>
            <a:endParaRPr lang="en-US" sz="1200">
              <a:solidFill>
                <a:schemeClr val="dk1"/>
              </a:solidFill>
              <a:latin typeface="Cambria"/>
              <a:ea typeface="Cambria"/>
              <a:cs typeface="Cambria"/>
              <a:sym typeface="Cambria"/>
            </a:endParaRPr>
          </a:p>
          <a:p>
            <a:pPr marL="0" indent="0" algn="l" rtl="0">
              <a:spcBef>
                <a:spcPts val="900"/>
              </a:spcBef>
              <a:spcAft>
                <a:spcPts val="0"/>
              </a:spcAft>
              <a:buNone/>
            </a:pPr>
            <a:endParaRPr lang="en-US" sz="1200">
              <a:solidFill>
                <a:schemeClr val="dk1"/>
              </a:solidFill>
              <a:latin typeface="Cambria"/>
              <a:ea typeface="Cambria"/>
              <a:cs typeface="Cambria"/>
              <a:sym typeface="Cambria"/>
            </a:endParaRPr>
          </a:p>
        </p:txBody>
      </p:sp>
      <p:sp>
        <p:nvSpPr>
          <p:cNvPr id="130" name="Google Shape;130;p23"/>
          <p:cNvSpPr txBox="1"/>
          <p:nvPr/>
        </p:nvSpPr>
        <p:spPr>
          <a:xfrm>
            <a:off x="3441325" y="566425"/>
            <a:ext cx="3000000" cy="4197719"/>
          </a:xfrm>
          <a:prstGeom prst="rect">
            <a:avLst/>
          </a:prstGeom>
          <a:noFill/>
          <a:ln w="9525" cap="flat" cmpd="sng">
            <a:solidFill>
              <a:schemeClr val="dk1"/>
            </a:solidFill>
            <a:prstDash val="solid"/>
            <a:round/>
            <a:headEnd type="none" w="sm" len="sm"/>
            <a:tailEnd type="none" w="sm" len="sm"/>
          </a:ln>
        </p:spPr>
        <p:txBody>
          <a:bodyPr wrap="square" lIns="91425" tIns="91425" rIns="91425" bIns="91425" anchor="t">
            <a:spAutoFit/>
          </a:bodyPr>
          <a:lstStyle/>
          <a:p>
            <a:pPr marL="0" indent="0" algn="l" rtl="0">
              <a:spcBef>
                <a:spcPts val="900"/>
              </a:spcBef>
              <a:spcAft>
                <a:spcPts val="0"/>
              </a:spcAft>
              <a:buNone/>
            </a:pPr>
            <a:r>
              <a:rPr lang="en" sz="1200" b="1">
                <a:solidFill>
                  <a:schemeClr val="dk1"/>
                </a:solidFill>
                <a:latin typeface="Cambria"/>
                <a:ea typeface="Cambria"/>
                <a:cs typeface="Cambria"/>
                <a:sym typeface="Cambria"/>
              </a:rPr>
              <a:t>HOMEWORK SOLUTION</a:t>
            </a:r>
            <a:endParaRPr sz="1200">
              <a:solidFill>
                <a:schemeClr val="dk1"/>
              </a:solidFill>
              <a:latin typeface="Cambria"/>
              <a:ea typeface="Cambria"/>
              <a:cs typeface="Cambria"/>
              <a:sym typeface="Cambria"/>
            </a:endParaRPr>
          </a:p>
          <a:p>
            <a:pPr marL="0" indent="0" algn="l" rtl="0">
              <a:spcBef>
                <a:spcPts val="900"/>
              </a:spcBef>
              <a:spcAft>
                <a:spcPts val="0"/>
              </a:spcAft>
              <a:buNone/>
            </a:pPr>
            <a:r>
              <a:rPr lang="en" sz="1100" i="1">
                <a:solidFill>
                  <a:srgbClr val="60A0B0"/>
                </a:solidFill>
                <a:latin typeface="Consolas"/>
                <a:ea typeface="Consolas"/>
                <a:cs typeface="Consolas"/>
                <a:sym typeface="Consolas"/>
              </a:rPr>
              <a:t>#TASK 2:</a:t>
            </a:r>
          </a:p>
          <a:p>
            <a:pPr marL="0" indent="0" algn="l" rtl="0">
              <a:spcBef>
                <a:spcPts val="900"/>
              </a:spcBef>
              <a:spcAft>
                <a:spcPts val="0"/>
              </a:spcAft>
              <a:buNone/>
            </a:pPr>
            <a:endParaRPr lang="en" sz="1100" i="1">
              <a:solidFill>
                <a:srgbClr val="60A0B0"/>
              </a:solidFill>
              <a:latin typeface="Consolas"/>
              <a:ea typeface="Consolas"/>
              <a:cs typeface="Consolas"/>
              <a:sym typeface="Consolas"/>
            </a:endParaRPr>
          </a:p>
          <a:p>
            <a:pPr marL="0" indent="0" algn="l" rtl="0">
              <a:spcBef>
                <a:spcPts val="900"/>
              </a:spcBef>
              <a:spcAft>
                <a:spcPts val="0"/>
              </a:spcAft>
              <a:buNone/>
            </a:pPr>
            <a:r>
              <a:rPr lang="en" sz="1100" i="1">
                <a:solidFill>
                  <a:schemeClr val="tx1"/>
                </a:solidFill>
                <a:latin typeface="Consolas"/>
                <a:ea typeface="Consolas"/>
                <a:cs typeface="Consolas"/>
                <a:sym typeface="Consolas"/>
              </a:rPr>
              <a:t>def fact(n):</a:t>
            </a:r>
          </a:p>
          <a:p>
            <a:pPr marL="0" indent="0" algn="l" rtl="0">
              <a:spcBef>
                <a:spcPts val="900"/>
              </a:spcBef>
              <a:spcAft>
                <a:spcPts val="0"/>
              </a:spcAft>
              <a:buNone/>
            </a:pPr>
            <a:r>
              <a:rPr lang="en" sz="1100" i="1">
                <a:solidFill>
                  <a:schemeClr val="tx1"/>
                </a:solidFill>
                <a:latin typeface="Consolas"/>
                <a:ea typeface="Consolas"/>
                <a:cs typeface="Consolas"/>
                <a:sym typeface="Consolas"/>
              </a:rPr>
              <a:t>    fact = 1</a:t>
            </a:r>
          </a:p>
          <a:p>
            <a:pPr marL="0" indent="0" algn="l" rtl="0">
              <a:spcBef>
                <a:spcPts val="900"/>
              </a:spcBef>
              <a:spcAft>
                <a:spcPts val="0"/>
              </a:spcAft>
              <a:buNone/>
            </a:pPr>
            <a:r>
              <a:rPr lang="en" sz="1100" i="1">
                <a:solidFill>
                  <a:schemeClr val="tx1"/>
                </a:solidFill>
                <a:latin typeface="Consolas"/>
                <a:ea typeface="Consolas"/>
                <a:cs typeface="Consolas"/>
                <a:sym typeface="Consolas"/>
              </a:rPr>
              <a:t>    for i in range(1,n+1):</a:t>
            </a:r>
          </a:p>
          <a:p>
            <a:pPr marL="0" indent="0" algn="l" rtl="0">
              <a:spcBef>
                <a:spcPts val="900"/>
              </a:spcBef>
              <a:spcAft>
                <a:spcPts val="0"/>
              </a:spcAft>
              <a:buNone/>
            </a:pPr>
            <a:r>
              <a:rPr lang="en" sz="1100" i="1">
                <a:solidFill>
                  <a:schemeClr val="tx1"/>
                </a:solidFill>
                <a:latin typeface="Consolas"/>
                <a:ea typeface="Consolas"/>
                <a:cs typeface="Consolas"/>
                <a:sym typeface="Consolas"/>
              </a:rPr>
              <a:t>        fact = fact * i</a:t>
            </a:r>
          </a:p>
          <a:p>
            <a:pPr marL="0" indent="0" algn="l" rtl="0">
              <a:spcBef>
                <a:spcPts val="900"/>
              </a:spcBef>
              <a:spcAft>
                <a:spcPts val="0"/>
              </a:spcAft>
              <a:buNone/>
            </a:pPr>
            <a:r>
              <a:rPr lang="en" sz="1100" i="1">
                <a:solidFill>
                  <a:schemeClr val="tx1"/>
                </a:solidFill>
                <a:latin typeface="Consolas"/>
                <a:ea typeface="Consolas"/>
                <a:cs typeface="Consolas"/>
                <a:sym typeface="Consolas"/>
              </a:rPr>
              <a:t>        </a:t>
            </a:r>
          </a:p>
          <a:p>
            <a:pPr marL="0" indent="0" algn="l" rtl="0">
              <a:spcBef>
                <a:spcPts val="900"/>
              </a:spcBef>
              <a:spcAft>
                <a:spcPts val="0"/>
              </a:spcAft>
              <a:buNone/>
            </a:pPr>
            <a:r>
              <a:rPr lang="en" sz="1100" i="1">
                <a:solidFill>
                  <a:schemeClr val="tx1"/>
                </a:solidFill>
                <a:latin typeface="Consolas"/>
                <a:ea typeface="Consolas"/>
                <a:cs typeface="Consolas"/>
                <a:sym typeface="Consolas"/>
              </a:rPr>
              <a:t>    print(fact)</a:t>
            </a:r>
          </a:p>
          <a:p>
            <a:pPr marL="0" indent="0" algn="l" rtl="0">
              <a:spcBef>
                <a:spcPts val="900"/>
              </a:spcBef>
              <a:spcAft>
                <a:spcPts val="0"/>
              </a:spcAft>
              <a:buNone/>
            </a:pPr>
            <a:r>
              <a:rPr lang="en" sz="1100" i="1">
                <a:solidFill>
                  <a:schemeClr val="tx1"/>
                </a:solidFill>
                <a:latin typeface="Consolas"/>
                <a:ea typeface="Consolas"/>
                <a:cs typeface="Consolas"/>
                <a:sym typeface="Consolas"/>
              </a:rPr>
              <a:t>        </a:t>
            </a:r>
          </a:p>
          <a:p>
            <a:pPr marL="0" indent="0" algn="l" rtl="0">
              <a:spcBef>
                <a:spcPts val="900"/>
              </a:spcBef>
              <a:spcAft>
                <a:spcPts val="0"/>
              </a:spcAft>
              <a:buNone/>
            </a:pPr>
            <a:r>
              <a:rPr lang="en" sz="1100" i="1">
                <a:solidFill>
                  <a:schemeClr val="tx1"/>
                </a:solidFill>
                <a:latin typeface="Consolas"/>
                <a:ea typeface="Consolas"/>
                <a:cs typeface="Consolas"/>
                <a:sym typeface="Consolas"/>
              </a:rPr>
              <a:t>n = int(input("enter your number  "))</a:t>
            </a:r>
          </a:p>
          <a:p>
            <a:pPr marL="0" indent="0" algn="l" rtl="0">
              <a:spcBef>
                <a:spcPts val="900"/>
              </a:spcBef>
              <a:spcAft>
                <a:spcPts val="0"/>
              </a:spcAft>
              <a:buNone/>
            </a:pPr>
            <a:r>
              <a:rPr lang="en" sz="1100" i="1">
                <a:solidFill>
                  <a:schemeClr val="tx1"/>
                </a:solidFill>
                <a:latin typeface="Consolas"/>
                <a:ea typeface="Consolas"/>
                <a:cs typeface="Consolas"/>
                <a:sym typeface="Consolas"/>
              </a:rPr>
              <a:t>fact(n)</a:t>
            </a:r>
            <a:endParaRPr lang="en-US" sz="1100" i="1">
              <a:solidFill>
                <a:schemeClr val="tx1"/>
              </a:solidFill>
              <a:latin typeface="Consolas"/>
              <a:ea typeface="Consolas"/>
              <a:cs typeface="Consolas"/>
              <a:sym typeface="Consolas"/>
            </a:endParaRPr>
          </a:p>
          <a:p>
            <a:pPr marL="0" indent="0" algn="l" rtl="0">
              <a:spcBef>
                <a:spcPts val="900"/>
              </a:spcBef>
              <a:spcAft>
                <a:spcPts val="0"/>
              </a:spcAft>
              <a:buNone/>
            </a:pPr>
            <a:r>
              <a:rPr lang="en-US" sz="1100" b="0" i="0">
                <a:solidFill>
                  <a:schemeClr val="tx1"/>
                </a:solidFill>
                <a:latin typeface="Consolas"/>
                <a:ea typeface="Consolas"/>
                <a:cs typeface="Consolas"/>
                <a:sym typeface="Consolas"/>
              </a:rPr>
              <a:t>enter your number  5</a:t>
            </a:r>
          </a:p>
          <a:p>
            <a:pPr marL="0" indent="0" algn="l" rtl="0">
              <a:spcBef>
                <a:spcPts val="900"/>
              </a:spcBef>
              <a:spcAft>
                <a:spcPts val="0"/>
              </a:spcAft>
              <a:buNone/>
            </a:pPr>
            <a:r>
              <a:rPr lang="en-US" sz="1100" b="0" i="0">
                <a:solidFill>
                  <a:schemeClr val="tx1"/>
                </a:solidFill>
                <a:latin typeface="Consolas"/>
                <a:ea typeface="Consolas"/>
                <a:cs typeface="Consolas"/>
                <a:sym typeface="Consolas"/>
              </a:rPr>
              <a:t>120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 name="Google Shape;135;p24"/>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136" name="Google Shape;136;p24"/>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37" name="Google Shape;137;p24"/>
          <p:cNvSpPr txBox="1"/>
          <p:nvPr/>
        </p:nvSpPr>
        <p:spPr>
          <a:xfrm>
            <a:off x="182700" y="1498275"/>
            <a:ext cx="8570400" cy="2033712"/>
          </a:xfrm>
          <a:prstGeom prst="rect">
            <a:avLst/>
          </a:prstGeom>
          <a:noFill/>
          <a:ln>
            <a:noFill/>
          </a:ln>
        </p:spPr>
        <p:txBody>
          <a:bodyPr wrap="square" lIns="91425" tIns="91425" rIns="91425" bIns="91425" anchor="t">
            <a:spAutoFit/>
          </a:bodyPr>
          <a:lstStyle/>
          <a:p>
            <a:pPr marL="0" indent="0" algn="l" rtl="0">
              <a:spcBef>
                <a:spcPts val="900"/>
              </a:spcBef>
              <a:spcAft>
                <a:spcPts val="0"/>
              </a:spcAft>
              <a:buNone/>
            </a:pPr>
            <a:r>
              <a:rPr lang="en" sz="1200">
                <a:solidFill>
                  <a:schemeClr val="dk1"/>
                </a:solidFill>
                <a:latin typeface="Cambria"/>
                <a:ea typeface="Cambria"/>
                <a:cs typeface="Cambria"/>
                <a:sym typeface="Cambria"/>
              </a:rPr>
              <a:t>#TASK </a:t>
            </a:r>
            <a:r>
              <a:rPr lang="en-US" sz="1200">
                <a:solidFill>
                  <a:schemeClr val="dk1"/>
                </a:solidFill>
                <a:latin typeface="Cambria"/>
                <a:ea typeface="Cambria"/>
                <a:cs typeface="Cambria"/>
                <a:sym typeface="Cambria"/>
              </a:rPr>
              <a:t>4</a:t>
            </a:r>
            <a:r>
              <a:rPr lang="en" sz="1200">
                <a:solidFill>
                  <a:schemeClr val="dk1"/>
                </a:solidFill>
                <a:latin typeface="Cambria"/>
                <a:ea typeface="Cambria"/>
                <a:cs typeface="Cambria"/>
                <a:sym typeface="Cambria"/>
              </a:rPr>
              <a:t> Create a function to convert "Fahrenheit" to "Celcius"</a:t>
            </a:r>
          </a:p>
          <a:p>
            <a:pPr marL="0" indent="0" algn="l" rtl="0">
              <a:spcBef>
                <a:spcPts val="900"/>
              </a:spcBef>
              <a:spcAft>
                <a:spcPts val="0"/>
              </a:spcAft>
              <a:buNone/>
            </a:pPr>
            <a:r>
              <a:rPr lang="en" sz="1200">
                <a:solidFill>
                  <a:schemeClr val="dk1"/>
                </a:solidFill>
                <a:latin typeface="Cambria"/>
                <a:ea typeface="Cambria"/>
                <a:cs typeface="Cambria"/>
                <a:sym typeface="Cambria"/>
              </a:rPr>
              <a:t>#TASK </a:t>
            </a:r>
            <a:r>
              <a:rPr lang="en-US" sz="1200">
                <a:solidFill>
                  <a:schemeClr val="dk1"/>
                </a:solidFill>
                <a:latin typeface="Cambria"/>
                <a:ea typeface="Cambria"/>
                <a:cs typeface="Cambria"/>
                <a:sym typeface="Cambria"/>
              </a:rPr>
              <a:t>5</a:t>
            </a:r>
            <a:r>
              <a:rPr lang="en" sz="1200">
                <a:solidFill>
                  <a:schemeClr val="dk1"/>
                </a:solidFill>
                <a:latin typeface="Cambria"/>
                <a:ea typeface="Cambria"/>
                <a:cs typeface="Cambria"/>
                <a:sym typeface="Cambria"/>
              </a:rPr>
              <a:t>  Write a function that prints the Fibonacci series up to the passed argument number</a:t>
            </a:r>
          </a:p>
          <a:p>
            <a:pPr marL="0" indent="0" algn="l" rtl="0">
              <a:spcBef>
                <a:spcPts val="900"/>
              </a:spcBef>
              <a:spcAft>
                <a:spcPts val="0"/>
              </a:spcAft>
              <a:buNone/>
            </a:pPr>
            <a:r>
              <a:rPr lang="en" sz="1200">
                <a:solidFill>
                  <a:schemeClr val="dk1"/>
                </a:solidFill>
                <a:latin typeface="Cambria"/>
                <a:ea typeface="Cambria"/>
                <a:cs typeface="Cambria"/>
                <a:sym typeface="Cambria"/>
              </a:rPr>
              <a:t>#TASK </a:t>
            </a:r>
            <a:r>
              <a:rPr lang="en-US" sz="1200">
                <a:solidFill>
                  <a:schemeClr val="dk1"/>
                </a:solidFill>
                <a:latin typeface="Cambria"/>
                <a:ea typeface="Cambria"/>
                <a:cs typeface="Cambria"/>
                <a:sym typeface="Cambria"/>
              </a:rPr>
              <a:t>6</a:t>
            </a:r>
            <a:r>
              <a:rPr lang="en" sz="1200">
                <a:solidFill>
                  <a:schemeClr val="dk1"/>
                </a:solidFill>
                <a:latin typeface="Cambria"/>
                <a:ea typeface="Cambria"/>
                <a:cs typeface="Cambria"/>
                <a:sym typeface="Cambria"/>
              </a:rPr>
              <a:t> Write a Python function to find the Max of three numbers</a:t>
            </a:r>
          </a:p>
          <a:p>
            <a:pPr marL="0" indent="0" algn="l" rtl="0">
              <a:spcBef>
                <a:spcPts val="900"/>
              </a:spcBef>
              <a:spcAft>
                <a:spcPts val="0"/>
              </a:spcAft>
              <a:buNone/>
            </a:pPr>
            <a:r>
              <a:rPr lang="en" sz="1200">
                <a:solidFill>
                  <a:schemeClr val="dk1"/>
                </a:solidFill>
                <a:latin typeface="Cambria"/>
                <a:ea typeface="Cambria"/>
                <a:cs typeface="Cambria"/>
                <a:sym typeface="Cambria"/>
              </a:rPr>
              <a:t>#TASK </a:t>
            </a:r>
            <a:r>
              <a:rPr lang="en-US" sz="1200">
                <a:solidFill>
                  <a:schemeClr val="dk1"/>
                </a:solidFill>
                <a:latin typeface="Cambria"/>
                <a:ea typeface="Cambria"/>
                <a:cs typeface="Cambria"/>
                <a:sym typeface="Cambria"/>
              </a:rPr>
              <a:t>7</a:t>
            </a:r>
            <a:r>
              <a:rPr lang="en" sz="1200">
                <a:solidFill>
                  <a:schemeClr val="dk1"/>
                </a:solidFill>
                <a:latin typeface="Cambria"/>
                <a:ea typeface="Cambria"/>
                <a:cs typeface="Cambria"/>
                <a:sym typeface="Cambria"/>
              </a:rPr>
              <a:t> Write a Python function to check whether a number falls in a given range</a:t>
            </a:r>
          </a:p>
          <a:p>
            <a:pPr marL="0" indent="0" algn="l" rtl="0">
              <a:spcBef>
                <a:spcPts val="900"/>
              </a:spcBef>
              <a:spcAft>
                <a:spcPts val="0"/>
              </a:spcAft>
              <a:buNone/>
            </a:pPr>
            <a:r>
              <a:rPr lang="en" sz="1200">
                <a:solidFill>
                  <a:schemeClr val="dk1"/>
                </a:solidFill>
                <a:latin typeface="Cambria"/>
                <a:ea typeface="Cambria"/>
                <a:cs typeface="Cambria"/>
                <a:sym typeface="Cambria"/>
              </a:rPr>
              <a:t>#TASK </a:t>
            </a:r>
            <a:r>
              <a:rPr lang="en-US" sz="1200">
                <a:solidFill>
                  <a:schemeClr val="dk1"/>
                </a:solidFill>
                <a:latin typeface="Cambria"/>
                <a:ea typeface="Cambria"/>
                <a:cs typeface="Cambria"/>
                <a:sym typeface="Cambria"/>
              </a:rPr>
              <a:t>8</a:t>
            </a:r>
            <a:r>
              <a:rPr lang="en" sz="1200">
                <a:solidFill>
                  <a:schemeClr val="dk1"/>
                </a:solidFill>
                <a:latin typeface="Cambria"/>
                <a:ea typeface="Cambria"/>
                <a:cs typeface="Cambria"/>
                <a:sym typeface="Cambria"/>
              </a:rPr>
              <a:t> Write a Python function that takes a list and returns a new list with unique elements of the first list.</a:t>
            </a:r>
            <a:endParaRPr lang="en-US" sz="1200">
              <a:solidFill>
                <a:schemeClr val="dk1"/>
              </a:solidFill>
              <a:latin typeface="Cambria"/>
              <a:ea typeface="Cambria"/>
              <a:cs typeface="Cambria"/>
              <a:sym typeface="Cambria"/>
            </a:endParaRPr>
          </a:p>
          <a:p>
            <a:pPr marL="0" indent="0" algn="l" rtl="0">
              <a:spcBef>
                <a:spcPts val="900"/>
              </a:spcBef>
              <a:spcAft>
                <a:spcPts val="0"/>
              </a:spcAft>
              <a:buNone/>
            </a:pPr>
            <a:r>
              <a:rPr lang="en" sz="1200">
                <a:solidFill>
                  <a:schemeClr val="dk1"/>
                </a:solidFill>
                <a:latin typeface="Cambria"/>
                <a:ea typeface="Cambria"/>
                <a:cs typeface="Cambria"/>
                <a:sym typeface="Cambria"/>
              </a:rPr>
              <a:t>#TASK </a:t>
            </a:r>
            <a:r>
              <a:rPr lang="en-US" sz="1200">
                <a:solidFill>
                  <a:schemeClr val="dk1"/>
                </a:solidFill>
                <a:latin typeface="Cambria"/>
                <a:ea typeface="Cambria"/>
                <a:cs typeface="Cambria"/>
                <a:sym typeface="Cambria"/>
              </a:rPr>
              <a:t>9 Write a program to create function calculation() such that it can accept two variables and calculate addition and    subtraction. Also, it must return both addition and subtraction in a single return call.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142;p2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143" name="Google Shape;143;p2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44" name="Google Shape;144;p25"/>
          <p:cNvSpPr txBox="1"/>
          <p:nvPr/>
        </p:nvSpPr>
        <p:spPr>
          <a:xfrm>
            <a:off x="3022950" y="2167225"/>
            <a:ext cx="5262300" cy="585000"/>
          </a:xfrm>
          <a:prstGeom prst="rect">
            <a:avLst/>
          </a:prstGeom>
          <a:noFill/>
          <a:ln>
            <a:noFill/>
          </a:ln>
        </p:spPr>
        <p:txBody>
          <a:bodyPr wrap="square" lIns="91425" tIns="91425" rIns="91425" bIns="91425" anchor="t">
            <a:spAutoFit/>
          </a:bodyPr>
          <a:lstStyle/>
          <a:p>
            <a:pPr marL="0" indent="0" algn="l" rtl="0">
              <a:spcBef>
                <a:spcPts val="0"/>
              </a:spcBef>
              <a:spcAft>
                <a:spcPts val="0"/>
              </a:spcAft>
              <a:buNone/>
            </a:pPr>
            <a:r>
              <a:rPr lang="en" sz="2600" b="1">
                <a:solidFill>
                  <a:schemeClr val="dk2"/>
                </a:solidFill>
              </a:rPr>
              <a:t>THANK - YOU</a:t>
            </a:r>
            <a:endParaRPr sz="2600" b="1">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oogle Shape;61;p14"/>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62" name="Google Shape;62;p14"/>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63" name="Google Shape;63;p14"/>
          <p:cNvSpPr txBox="1"/>
          <p:nvPr/>
        </p:nvSpPr>
        <p:spPr>
          <a:xfrm>
            <a:off x="764776" y="379905"/>
            <a:ext cx="7893900" cy="421500"/>
          </a:xfrm>
          <a:prstGeom prst="rect">
            <a:avLst/>
          </a:prstGeom>
          <a:noFill/>
          <a:ln>
            <a:noFill/>
          </a:ln>
        </p:spPr>
        <p:txBody>
          <a:bodyPr wrap="square" lIns="91425" tIns="45700" rIns="91425" bIns="45700" anchor="ctr">
            <a:normAutofit fontScale="62500" lnSpcReduction="20000"/>
          </a:bodyPr>
          <a:lstStyle/>
          <a:p>
            <a:pPr marL="0" indent="0" algn="ctr" rtl="0">
              <a:lnSpc>
                <a:spcPct val="90000"/>
              </a:lnSpc>
              <a:spcBef>
                <a:spcPts val="0"/>
              </a:spcBef>
              <a:spcAft>
                <a:spcPts val="0"/>
              </a:spcAft>
              <a:buNone/>
            </a:pPr>
            <a:r>
              <a:rPr lang="en" sz="4600" b="1">
                <a:solidFill>
                  <a:srgbClr val="000000"/>
                </a:solidFill>
                <a:latin typeface="Trebuchet MS"/>
                <a:ea typeface="Trebuchet MS"/>
                <a:cs typeface="Trebuchet MS"/>
                <a:sym typeface="Trebuchet MS"/>
              </a:rPr>
              <a:t>Learning Outcomes</a:t>
            </a:r>
            <a:endParaRPr sz="4600" b="1">
              <a:solidFill>
                <a:srgbClr val="000000"/>
              </a:solidFill>
              <a:latin typeface="Trebuchet MS"/>
              <a:ea typeface="Trebuchet MS"/>
              <a:cs typeface="Trebuchet MS"/>
              <a:sym typeface="Trebuchet MS"/>
            </a:endParaRPr>
          </a:p>
        </p:txBody>
      </p:sp>
      <p:sp>
        <p:nvSpPr>
          <p:cNvPr id="64" name="Google Shape;64;p14"/>
          <p:cNvSpPr txBox="1"/>
          <p:nvPr/>
        </p:nvSpPr>
        <p:spPr>
          <a:xfrm>
            <a:off x="1056850" y="1230425"/>
            <a:ext cx="3000000" cy="1191712"/>
          </a:xfrm>
          <a:prstGeom prst="rect">
            <a:avLst/>
          </a:prstGeom>
          <a:noFill/>
          <a:ln>
            <a:noFill/>
          </a:ln>
        </p:spPr>
        <p:txBody>
          <a:bodyPr wrap="square" lIns="91425" tIns="91425" rIns="91425" bIns="91425" anchor="t">
            <a:spAutoFit/>
          </a:bodyPr>
          <a:lstStyle/>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Introduction to Functions</a:t>
            </a: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Function definition</a:t>
            </a: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Passing in arguments</a:t>
            </a: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Return keyword</a:t>
            </a: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Scope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45675" y="1269875"/>
            <a:ext cx="8616300" cy="368752"/>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p>
        </p:txBody>
      </p:sp>
      <p:sp>
        <p:nvSpPr>
          <p:cNvPr id="72" name="Google Shape;72;p15"/>
          <p:cNvSpPr txBox="1"/>
          <p:nvPr/>
        </p:nvSpPr>
        <p:spPr>
          <a:xfrm>
            <a:off x="96300" y="2454650"/>
            <a:ext cx="8951400" cy="36642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sz="1200">
              <a:solidFill>
                <a:srgbClr val="4F81BD"/>
              </a:solidFill>
              <a:latin typeface="Calibri"/>
              <a:ea typeface="Calibri"/>
              <a:cs typeface="Calibri"/>
              <a:sym typeface="Calibri"/>
            </a:endParaRPr>
          </a:p>
        </p:txBody>
      </p:sp>
      <p:sp>
        <p:nvSpPr>
          <p:cNvPr id="73" name="Google Shape;73;p15"/>
          <p:cNvSpPr txBox="1"/>
          <p:nvPr/>
        </p:nvSpPr>
        <p:spPr>
          <a:xfrm>
            <a:off x="911276" y="508700"/>
            <a:ext cx="6761563" cy="104885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r>
              <a:rPr sz="2400">
                <a:solidFill>
                  <a:schemeClr val="dk1"/>
                </a:solidFill>
                <a:highlight>
                  <a:schemeClr val="lt1"/>
                </a:highlight>
                <a:latin typeface="Roboto"/>
                <a:ea typeface="Roboto"/>
                <a:cs typeface="Roboto"/>
                <a:sym typeface="Roboto"/>
              </a:rPr>
              <a:t>Procedural Vs. Functional Programming</a:t>
            </a:r>
            <a:endParaRPr lang="en-US" sz="2400">
              <a:solidFill>
                <a:schemeClr val="dk1"/>
              </a:solidFill>
              <a:highlight>
                <a:schemeClr val="lt1"/>
              </a:highlight>
              <a:latin typeface="Roboto"/>
              <a:ea typeface="Roboto"/>
              <a:cs typeface="Roboto"/>
              <a:sym typeface="Roboto"/>
            </a:endParaRPr>
          </a:p>
          <a:p>
            <a:pPr marL="0" indent="0" algn="ctr" rtl="0">
              <a:spcBef>
                <a:spcPts val="1000"/>
              </a:spcBef>
              <a:spcAft>
                <a:spcPts val="0"/>
              </a:spcAft>
              <a:buNone/>
            </a:pPr>
            <a:endParaRPr lang="en-US" sz="2400">
              <a:solidFill>
                <a:schemeClr val="dk1"/>
              </a:solidFill>
              <a:highlight>
                <a:schemeClr val="lt1"/>
              </a:highlight>
              <a:latin typeface="Roboto"/>
              <a:ea typeface="Roboto"/>
              <a:cs typeface="Roboto"/>
              <a:sym typeface="Roboto"/>
            </a:endParaRPr>
          </a:p>
        </p:txBody>
      </p:sp>
      <p:pic>
        <p:nvPicPr>
          <p:cNvPr id="74" name="Picture 73"/>
          <p:cNvPicPr>
            <a:picLocks noChangeAspect="1"/>
          </p:cNvPicPr>
          <p:nvPr/>
        </p:nvPicPr>
        <p:blipFill>
          <a:blip r:embed="rId3"/>
          <a:srcRect/>
          <a:stretch>
            <a:fillRect/>
          </a:stretch>
        </p:blipFill>
        <p:spPr>
          <a:xfrm>
            <a:off x="1464628" y="1269875"/>
            <a:ext cx="5778393" cy="33271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Google Shape;78;p16"/>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9" name="Google Shape;79;p16"/>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80" name="Google Shape;80;p16"/>
          <p:cNvSpPr txBox="1"/>
          <p:nvPr/>
        </p:nvSpPr>
        <p:spPr>
          <a:xfrm>
            <a:off x="0" y="193900"/>
            <a:ext cx="9144000" cy="516045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lang="en-US" sz="2400" b="1">
              <a:solidFill>
                <a:schemeClr val="dk1"/>
              </a:solidFill>
              <a:latin typeface="Roboto"/>
              <a:ea typeface="Roboto"/>
              <a:cs typeface="Roboto"/>
              <a:sym typeface="Roboto"/>
            </a:endParaRPr>
          </a:p>
          <a:p>
            <a:pPr marL="0" indent="0" algn="l" rtl="0">
              <a:spcBef>
                <a:spcPts val="400"/>
              </a:spcBef>
              <a:spcAft>
                <a:spcPts val="0"/>
              </a:spcAft>
              <a:buNone/>
            </a:pPr>
            <a:r>
              <a:rPr lang="en" sz="1200" b="0">
                <a:solidFill>
                  <a:schemeClr val="dk1"/>
                </a:solidFill>
                <a:latin typeface="Cambria"/>
                <a:ea typeface="Cambria"/>
                <a:cs typeface="Cambria"/>
                <a:sym typeface="Cambria"/>
              </a:rPr>
              <a:t>In the </a:t>
            </a:r>
            <a:r>
              <a:rPr lang="en-US" sz="1200" b="0">
                <a:solidFill>
                  <a:schemeClr val="dk1"/>
                </a:solidFill>
                <a:latin typeface="Cambria"/>
                <a:ea typeface="Cambria"/>
                <a:cs typeface="Cambria"/>
                <a:sym typeface="Cambria"/>
              </a:rPr>
              <a:t>previous</a:t>
            </a:r>
            <a:r>
              <a:rPr lang="en" sz="1200" b="0">
                <a:solidFill>
                  <a:schemeClr val="dk1"/>
                </a:solidFill>
                <a:latin typeface="Cambria"/>
                <a:ea typeface="Cambria"/>
                <a:cs typeface="Cambria"/>
                <a:sym typeface="Cambria"/>
              </a:rPr>
              <a:t> image, the left-hand side block represents a procedural programming approach. And we can make out that procedural programming for big or multiple tasks can become very complicated. So we go for an alternate approach the functional programming.</a:t>
            </a:r>
          </a:p>
          <a:p>
            <a:pPr marL="0" indent="0" algn="l" rtl="0">
              <a:spcBef>
                <a:spcPts val="400"/>
              </a:spcBef>
              <a:spcAft>
                <a:spcPts val="0"/>
              </a:spcAft>
              <a:buNone/>
            </a:pPr>
            <a:endParaRPr lang="en-US" sz="1200" b="1">
              <a:solidFill>
                <a:schemeClr val="dk1"/>
              </a:solidFill>
              <a:latin typeface="Cambria"/>
              <a:ea typeface="Cambria"/>
              <a:cs typeface="Cambria"/>
              <a:sym typeface="Cambria"/>
            </a:endParaRPr>
          </a:p>
          <a:p>
            <a:pPr marL="0" indent="0" algn="l" rtl="0">
              <a:spcBef>
                <a:spcPts val="400"/>
              </a:spcBef>
              <a:spcAft>
                <a:spcPts val="0"/>
              </a:spcAft>
              <a:buNone/>
            </a:pPr>
            <a:r>
              <a:rPr lang="en-US" sz="1200" b="1">
                <a:solidFill>
                  <a:schemeClr val="dk1"/>
                </a:solidFill>
                <a:latin typeface="Cambria"/>
                <a:ea typeface="Cambria"/>
                <a:cs typeface="Cambria"/>
                <a:sym typeface="Consolas"/>
              </a:rPr>
              <a:t>In functional programming, we can split the code into 2 parts</a:t>
            </a:r>
          </a:p>
          <a:p>
            <a:pPr marL="171450" indent="-171450" algn="l" rtl="0">
              <a:spcBef>
                <a:spcPts val="400"/>
              </a:spcBef>
              <a:spcAft>
                <a:spcPts val="0"/>
              </a:spcAft>
              <a:buFont typeface="Arial"/>
              <a:buChar char="•"/>
            </a:pPr>
            <a:r>
              <a:rPr lang="en-US" sz="1200" b="0">
                <a:solidFill>
                  <a:schemeClr val="dk1"/>
                </a:solidFill>
                <a:latin typeface="Cambria"/>
                <a:ea typeface="Cambria"/>
                <a:cs typeface="Cambria"/>
                <a:sym typeface="Consolas"/>
              </a:rPr>
              <a:t>main program</a:t>
            </a:r>
          </a:p>
          <a:p>
            <a:pPr marL="171450" indent="-171450" algn="l" rtl="0">
              <a:spcBef>
                <a:spcPts val="400"/>
              </a:spcBef>
              <a:spcAft>
                <a:spcPts val="0"/>
              </a:spcAft>
              <a:buFont typeface="Arial"/>
              <a:buChar char="•"/>
            </a:pPr>
            <a:r>
              <a:rPr lang="en-US" sz="1200" b="0">
                <a:solidFill>
                  <a:schemeClr val="dk1"/>
                </a:solidFill>
                <a:latin typeface="Cambria"/>
                <a:ea typeface="Cambria"/>
                <a:cs typeface="Cambria"/>
                <a:sym typeface="Consolas"/>
              </a:rPr>
              <a:t>functions</a:t>
            </a:r>
          </a:p>
          <a:p>
            <a:pPr marL="171450" indent="-171450" algn="l" rtl="0">
              <a:spcBef>
                <a:spcPts val="400"/>
              </a:spcBef>
              <a:spcAft>
                <a:spcPts val="0"/>
              </a:spcAft>
              <a:buFont typeface="Arial"/>
              <a:buChar char="•"/>
            </a:pPr>
            <a:endParaRPr lang="en-US" sz="1200" b="0">
              <a:solidFill>
                <a:schemeClr val="dk1"/>
              </a:solidFill>
              <a:latin typeface="Cambria"/>
              <a:ea typeface="Cambria"/>
              <a:cs typeface="Cambria"/>
              <a:sym typeface="Consolas"/>
            </a:endParaRPr>
          </a:p>
          <a:p>
            <a:pPr marL="0" indent="0" algn="l" rtl="0">
              <a:spcBef>
                <a:spcPts val="400"/>
              </a:spcBef>
              <a:spcAft>
                <a:spcPts val="0"/>
              </a:spcAft>
              <a:buFont typeface="Arial"/>
              <a:buNone/>
            </a:pPr>
            <a:r>
              <a:rPr lang="en-US" sz="1200" b="0">
                <a:solidFill>
                  <a:schemeClr val="dk1"/>
                </a:solidFill>
                <a:latin typeface="Cambria"/>
                <a:ea typeface="Cambria"/>
                <a:cs typeface="Cambria"/>
                <a:sym typeface="Consolas"/>
              </a:rPr>
              <a:t>Each function has a unique name which is used by the main program to call the function so that the task defined inside that function can be executed. In the above image, we have split the procedural code into 2 functions and a main program. This makes the code look a lot cleaner. The main program calls the function name and gives the raw input so that the function can process the input and return some output.</a:t>
            </a:r>
          </a:p>
          <a:p>
            <a:pPr marL="0" indent="0" algn="l" rtl="0">
              <a:spcBef>
                <a:spcPts val="400"/>
              </a:spcBef>
              <a:spcAft>
                <a:spcPts val="0"/>
              </a:spcAft>
              <a:buFont typeface="Arial"/>
              <a:buNone/>
            </a:pPr>
            <a:endParaRPr lang="en-US" sz="1200" b="0">
              <a:solidFill>
                <a:schemeClr val="dk1"/>
              </a:solidFill>
              <a:latin typeface="Cambria"/>
              <a:ea typeface="Cambria"/>
              <a:cs typeface="Cambria"/>
              <a:sym typeface="Consolas"/>
            </a:endParaRPr>
          </a:p>
          <a:p>
            <a:pPr marL="0" indent="0" algn="l" rtl="0">
              <a:spcBef>
                <a:spcPts val="400"/>
              </a:spcBef>
              <a:spcAft>
                <a:spcPts val="0"/>
              </a:spcAft>
              <a:buFont typeface="Arial"/>
              <a:buNone/>
            </a:pPr>
            <a:r>
              <a:rPr lang="en-US" sz="1200" b="0">
                <a:solidFill>
                  <a:schemeClr val="dk1"/>
                </a:solidFill>
                <a:latin typeface="Cambria"/>
                <a:ea typeface="Cambria"/>
                <a:cs typeface="Cambria"/>
                <a:sym typeface="Consolas"/>
              </a:rPr>
              <a:t>The Input and Output functionalities are optional.</a:t>
            </a:r>
          </a:p>
          <a:p>
            <a:pPr marL="0" indent="0" algn="l" rtl="0">
              <a:spcBef>
                <a:spcPts val="400"/>
              </a:spcBef>
              <a:spcAft>
                <a:spcPts val="0"/>
              </a:spcAft>
              <a:buFont typeface="Arial"/>
              <a:buNone/>
            </a:pPr>
            <a:r>
              <a:rPr lang="en-US" sz="1200" b="0">
                <a:solidFill>
                  <a:schemeClr val="dk1"/>
                </a:solidFill>
                <a:latin typeface="Cambria"/>
                <a:ea typeface="Cambria"/>
                <a:cs typeface="Cambria"/>
                <a:sym typeface="Consolas"/>
              </a:rPr>
              <a:t>Another advantage of using function is code reuse. If we refer to the above image of functional programming since we have defined a function called paper production every time the main program wants paper it can call the function name. If the same thing was to be achieved using procedural programming we would have to copy and paste the entire paper production tasks. This return increases the code size.</a:t>
            </a:r>
          </a:p>
          <a:p>
            <a:pPr marL="0" indent="0" algn="l" rtl="0">
              <a:spcBef>
                <a:spcPts val="400"/>
              </a:spcBef>
              <a:spcAft>
                <a:spcPts val="0"/>
              </a:spcAft>
              <a:buNone/>
            </a:pPr>
            <a:endParaRPr lang="en-US" sz="1200" b="1">
              <a:solidFill>
                <a:schemeClr val="dk1"/>
              </a:solidFill>
              <a:latin typeface="Cambria"/>
              <a:ea typeface="Cambria"/>
              <a:cs typeface="Cambria"/>
              <a:sym typeface="Consolas"/>
            </a:endParaRPr>
          </a:p>
          <a:p>
            <a:pPr marL="0" indent="0" algn="l" rtl="0">
              <a:spcBef>
                <a:spcPts val="400"/>
              </a:spcBef>
              <a:spcAft>
                <a:spcPts val="0"/>
              </a:spcAft>
              <a:buNone/>
            </a:pPr>
            <a:endParaRPr lang="en-US" sz="1200" b="1">
              <a:solidFill>
                <a:schemeClr val="dk1"/>
              </a:solidFill>
              <a:latin typeface="Cambria"/>
              <a:ea typeface="Cambria"/>
              <a:cs typeface="Cambria"/>
              <a:sym typeface="Consolas"/>
            </a:endParaRPr>
          </a:p>
          <a:p>
            <a:pPr marL="0" indent="0" algn="l" rtl="0">
              <a:spcBef>
                <a:spcPts val="400"/>
              </a:spcBef>
              <a:spcAft>
                <a:spcPts val="0"/>
              </a:spcAft>
              <a:buNone/>
            </a:pPr>
            <a:endParaRPr lang="en-US" sz="1100" b="1">
              <a:solidFill>
                <a:schemeClr val="dk1"/>
              </a:solidFill>
              <a:latin typeface="Cambria"/>
              <a:ea typeface="Cambria"/>
              <a:cs typeface="Cambria"/>
              <a:sym typeface="Consolas"/>
            </a:endParaRPr>
          </a:p>
          <a:p>
            <a:pPr marL="0" indent="0" algn="l" rtl="0">
              <a:spcBef>
                <a:spcPts val="1000"/>
              </a:spcBef>
              <a:spcAft>
                <a:spcPts val="0"/>
              </a:spcAft>
              <a:buNone/>
            </a:pPr>
            <a:endParaRPr sz="1200">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Google Shape;78;p16"/>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79" name="Google Shape;79;p16"/>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80" name="Google Shape;80;p16"/>
          <p:cNvSpPr txBox="1"/>
          <p:nvPr/>
        </p:nvSpPr>
        <p:spPr>
          <a:xfrm>
            <a:off x="0" y="193900"/>
            <a:ext cx="9144000" cy="2884612"/>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r>
              <a:rPr lang="en" sz="2400" b="1">
                <a:solidFill>
                  <a:schemeClr val="dk1"/>
                </a:solidFill>
                <a:latin typeface="Roboto"/>
                <a:ea typeface="Roboto"/>
                <a:cs typeface="Roboto"/>
                <a:sym typeface="Roboto"/>
              </a:rPr>
              <a:t>Function definition</a:t>
            </a:r>
            <a:endParaRPr lang="en-US" sz="2400" b="1">
              <a:solidFill>
                <a:schemeClr val="dk1"/>
              </a:solidFill>
              <a:latin typeface="Roboto"/>
              <a:ea typeface="Roboto"/>
              <a:cs typeface="Roboto"/>
              <a:sym typeface="Roboto"/>
            </a:endParaRPr>
          </a:p>
          <a:p>
            <a:pPr marL="0" indent="0" algn="l" rtl="0">
              <a:spcBef>
                <a:spcPts val="400"/>
              </a:spcBef>
              <a:spcAft>
                <a:spcPts val="0"/>
              </a:spcAft>
              <a:buNone/>
            </a:pPr>
            <a:r>
              <a:rPr lang="en" sz="1200" b="1">
                <a:solidFill>
                  <a:schemeClr val="dk1"/>
                </a:solidFill>
                <a:latin typeface="Cambria"/>
                <a:ea typeface="Cambria"/>
                <a:cs typeface="Cambria"/>
                <a:sym typeface="Cambria"/>
              </a:rPr>
              <a:t>Function Syntax</a:t>
            </a:r>
            <a:endParaRPr lang="en-US" sz="1200" b="1">
              <a:solidFill>
                <a:schemeClr val="dk1"/>
              </a:solidFill>
              <a:latin typeface="Cambria"/>
              <a:ea typeface="Cambria"/>
              <a:cs typeface="Cambria"/>
              <a:sym typeface="Cambria"/>
            </a:endParaRPr>
          </a:p>
          <a:p>
            <a:pPr marL="0" indent="0" algn="l" rtl="0">
              <a:spcBef>
                <a:spcPts val="400"/>
              </a:spcBef>
              <a:spcAft>
                <a:spcPts val="0"/>
              </a:spcAft>
              <a:buNone/>
            </a:pPr>
            <a:endParaRPr lang="en-US" sz="1200" b="1">
              <a:solidFill>
                <a:schemeClr val="dk1"/>
              </a:solidFill>
              <a:latin typeface="Cambria"/>
              <a:ea typeface="Cambria"/>
              <a:cs typeface="Cambria"/>
              <a:sym typeface="Cambria"/>
            </a:endParaRPr>
          </a:p>
          <a:p>
            <a:pPr marL="0" indent="0" algn="l" rtl="0">
              <a:spcBef>
                <a:spcPts val="400"/>
              </a:spcBef>
              <a:spcAft>
                <a:spcPts val="0"/>
              </a:spcAft>
              <a:buNone/>
            </a:pPr>
            <a:r>
              <a:rPr lang="en-US" sz="1200" b="0">
                <a:solidFill>
                  <a:schemeClr val="dk1"/>
                </a:solidFill>
                <a:latin typeface="Consolas"/>
                <a:ea typeface="Consolas"/>
                <a:cs typeface="Consolas"/>
                <a:sym typeface="Cambria"/>
              </a:rPr>
              <a:t>def name_of_function(arg1,arg2):</a:t>
            </a:r>
          </a:p>
          <a:p>
            <a:pPr marL="0" indent="0" algn="l" rtl="0">
              <a:spcBef>
                <a:spcPts val="400"/>
              </a:spcBef>
              <a:spcAft>
                <a:spcPts val="0"/>
              </a:spcAft>
              <a:buNone/>
            </a:pPr>
            <a:r>
              <a:rPr lang="en-US" sz="1100">
                <a:solidFill>
                  <a:schemeClr val="dk1"/>
                </a:solidFill>
                <a:latin typeface="Consolas"/>
                <a:ea typeface="Consolas"/>
                <a:cs typeface="Consolas"/>
                <a:sym typeface="Consolas"/>
              </a:rPr>
              <a:t>    </a:t>
            </a:r>
            <a:r>
              <a:rPr lang="en" sz="1100">
                <a:solidFill>
                  <a:schemeClr val="dk1"/>
                </a:solidFill>
                <a:latin typeface="Consolas"/>
                <a:ea typeface="Consolas"/>
                <a:cs typeface="Consolas"/>
                <a:sym typeface="Consolas"/>
              </a:rPr>
              <a:t># Do stuff here</a:t>
            </a:r>
          </a:p>
          <a:p>
            <a:pPr marL="0" indent="0" algn="l" rtl="0">
              <a:spcBef>
                <a:spcPts val="400"/>
              </a:spcBef>
              <a:spcAft>
                <a:spcPts val="0"/>
              </a:spcAft>
              <a:buNone/>
            </a:pPr>
            <a:r>
              <a:rPr lang="en" sz="1100">
                <a:solidFill>
                  <a:schemeClr val="dk1"/>
                </a:solidFill>
                <a:latin typeface="Consolas"/>
                <a:ea typeface="Consolas"/>
                <a:cs typeface="Consolas"/>
                <a:sym typeface="Consolas"/>
              </a:rPr>
              <a:t>    # Do stuff here</a:t>
            </a:r>
          </a:p>
          <a:p>
            <a:pPr marL="0" indent="0" algn="l" rtl="0">
              <a:spcBef>
                <a:spcPts val="400"/>
              </a:spcBef>
              <a:spcAft>
                <a:spcPts val="0"/>
              </a:spcAft>
              <a:buNone/>
            </a:pPr>
            <a:r>
              <a:rPr lang="en" sz="1100">
                <a:solidFill>
                  <a:schemeClr val="dk1"/>
                </a:solidFill>
                <a:latin typeface="Consolas"/>
                <a:ea typeface="Consolas"/>
                <a:cs typeface="Consolas"/>
                <a:sym typeface="Consolas"/>
              </a:rPr>
              <a:t>    # Do stuff here</a:t>
            </a:r>
          </a:p>
          <a:p>
            <a:pPr marL="0" indent="0" algn="l" rtl="0">
              <a:spcBef>
                <a:spcPts val="400"/>
              </a:spcBef>
              <a:spcAft>
                <a:spcPts val="0"/>
              </a:spcAft>
              <a:buNone/>
            </a:pPr>
            <a:r>
              <a:rPr lang="en" sz="1100">
                <a:solidFill>
                  <a:schemeClr val="dk1"/>
                </a:solidFill>
                <a:latin typeface="Consolas"/>
                <a:ea typeface="Consolas"/>
                <a:cs typeface="Consolas"/>
                <a:sym typeface="Consolas"/>
              </a:rPr>
              <a:t>    return statement    #Return desired result</a:t>
            </a:r>
            <a:endParaRPr lang="en-US" sz="1100">
              <a:solidFill>
                <a:schemeClr val="dk1"/>
              </a:solidFill>
              <a:latin typeface="Consolas"/>
              <a:ea typeface="Consolas"/>
              <a:cs typeface="Consolas"/>
              <a:sym typeface="Consolas"/>
            </a:endParaRPr>
          </a:p>
          <a:p>
            <a:pPr marL="0" indent="0" algn="l" rtl="0">
              <a:spcBef>
                <a:spcPts val="400"/>
              </a:spcBef>
              <a:spcAft>
                <a:spcPts val="0"/>
              </a:spcAft>
              <a:buNone/>
            </a:pPr>
            <a:r>
              <a:rPr lang="en-US" sz="1200" b="1">
                <a:solidFill>
                  <a:schemeClr val="dk1"/>
                </a:solidFill>
                <a:latin typeface="Cambria"/>
                <a:ea typeface="Cambria"/>
                <a:cs typeface="Cambria"/>
                <a:sym typeface="Consolas"/>
              </a:rPr>
              <a:t>Function Syntax :</a:t>
            </a:r>
          </a:p>
          <a:p>
            <a:pPr marL="0" indent="0" algn="l" rtl="0">
              <a:spcBef>
                <a:spcPts val="400"/>
              </a:spcBef>
              <a:spcAft>
                <a:spcPts val="0"/>
              </a:spcAft>
              <a:buNone/>
            </a:pPr>
            <a:endParaRPr lang="en-US" sz="1100" b="1">
              <a:solidFill>
                <a:schemeClr val="dk1"/>
              </a:solidFill>
              <a:latin typeface="Cambria"/>
              <a:ea typeface="Cambria"/>
              <a:cs typeface="Cambria"/>
              <a:sym typeface="Consolas"/>
            </a:endParaRPr>
          </a:p>
          <a:p>
            <a:pPr marL="0" indent="0" algn="l" rtl="0">
              <a:spcBef>
                <a:spcPts val="1000"/>
              </a:spcBef>
              <a:spcAft>
                <a:spcPts val="0"/>
              </a:spcAft>
              <a:buNone/>
            </a:pPr>
            <a:endParaRPr sz="1200">
              <a:solidFill>
                <a:schemeClr val="dk1"/>
              </a:solidFill>
              <a:latin typeface="Cambria"/>
              <a:ea typeface="Cambria"/>
              <a:cs typeface="Cambria"/>
              <a:sym typeface="Cambria"/>
            </a:endParaRPr>
          </a:p>
        </p:txBody>
      </p:sp>
      <p:pic>
        <p:nvPicPr>
          <p:cNvPr id="81" name="Picture 80"/>
          <p:cNvPicPr>
            <a:picLocks noChangeAspect="1"/>
          </p:cNvPicPr>
          <p:nvPr/>
        </p:nvPicPr>
        <p:blipFill>
          <a:blip r:embed="rId3"/>
          <a:srcRect/>
          <a:stretch>
            <a:fillRect/>
          </a:stretch>
        </p:blipFill>
        <p:spPr>
          <a:xfrm>
            <a:off x="1319619" y="2508034"/>
            <a:ext cx="5893654" cy="215718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oogle Shape;85;p17"/>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86" name="Google Shape;86;p17"/>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87" name="Google Shape;87;p17"/>
          <p:cNvSpPr txBox="1"/>
          <p:nvPr/>
        </p:nvSpPr>
        <p:spPr>
          <a:xfrm>
            <a:off x="0" y="282023"/>
            <a:ext cx="8899500" cy="4916611"/>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 sz="1400" i="1">
                <a:solidFill>
                  <a:srgbClr val="4F81BD"/>
                </a:solidFill>
                <a:latin typeface="Cambria"/>
                <a:ea typeface="Cambria"/>
                <a:cs typeface="Cambria"/>
                <a:sym typeface="Calibri"/>
              </a:rPr>
              <a:t>A simple print 'hello world' function</a:t>
            </a:r>
            <a:endParaRPr lang="en-US" sz="1400" i="1">
              <a:solidFill>
                <a:srgbClr val="4F81BD"/>
              </a:solidFill>
              <a:latin typeface="Cambria"/>
              <a:ea typeface="Cambria"/>
              <a:cs typeface="Cambria"/>
              <a:sym typeface="Calibri"/>
            </a:endParaRPr>
          </a:p>
          <a:p>
            <a:pPr marL="0" indent="0" algn="l" rtl="0">
              <a:spcBef>
                <a:spcPts val="1000"/>
              </a:spcBef>
              <a:spcAft>
                <a:spcPts val="0"/>
              </a:spcAft>
              <a:buNone/>
            </a:pPr>
            <a:endParaRPr lang="en-US" sz="1200">
              <a:solidFill>
                <a:schemeClr val="dk1"/>
              </a:solidFill>
              <a:latin typeface="Consolas"/>
              <a:ea typeface="Consolas"/>
              <a:cs typeface="Consolas"/>
              <a:sym typeface="Cambria"/>
            </a:endParaRPr>
          </a:p>
          <a:p>
            <a:pPr marL="0" indent="0" algn="l" rtl="0">
              <a:spcBef>
                <a:spcPts val="1000"/>
              </a:spcBef>
              <a:spcAft>
                <a:spcPts val="0"/>
              </a:spcAft>
              <a:buNone/>
            </a:pPr>
            <a:r>
              <a:rPr lang="en" sz="1200">
                <a:solidFill>
                  <a:schemeClr val="dk1"/>
                </a:solidFill>
                <a:latin typeface="Consolas"/>
                <a:ea typeface="Consolas"/>
                <a:cs typeface="Consolas"/>
                <a:sym typeface="Cambria"/>
              </a:rPr>
              <a:t>def say_hello():</a:t>
            </a:r>
          </a:p>
          <a:p>
            <a:pPr marL="0" indent="0" algn="l" rtl="0">
              <a:spcBef>
                <a:spcPts val="1000"/>
              </a:spcBef>
              <a:spcAft>
                <a:spcPts val="0"/>
              </a:spcAft>
              <a:buNone/>
            </a:pPr>
            <a:r>
              <a:rPr lang="en" sz="1200">
                <a:solidFill>
                  <a:schemeClr val="dk1"/>
                </a:solidFill>
                <a:latin typeface="Consolas"/>
                <a:ea typeface="Consolas"/>
                <a:cs typeface="Consolas"/>
                <a:sym typeface="Cambria"/>
              </a:rPr>
              <a:t>    print('hello')</a:t>
            </a:r>
          </a:p>
          <a:p>
            <a:pPr marL="0" indent="0" algn="l" rtl="0">
              <a:spcBef>
                <a:spcPts val="1000"/>
              </a:spcBef>
              <a:spcAft>
                <a:spcPts val="0"/>
              </a:spcAft>
              <a:buNone/>
            </a:pPr>
            <a:r>
              <a:rPr lang="en" sz="1200">
                <a:solidFill>
                  <a:schemeClr val="dk1"/>
                </a:solidFill>
                <a:latin typeface="Consolas"/>
                <a:ea typeface="Consolas"/>
                <a:cs typeface="Consolas"/>
                <a:sym typeface="Cambria"/>
              </a:rPr>
              <a:t>    print('world')</a:t>
            </a:r>
            <a:r>
              <a:rPr lang="en" sz="1200">
                <a:solidFill>
                  <a:schemeClr val="dk1"/>
                </a:solidFill>
                <a:latin typeface="Cambria"/>
                <a:ea typeface="Cambria"/>
                <a:cs typeface="Cambria"/>
                <a:sym typeface="Cambria"/>
              </a:rPr>
              <a:t>  </a:t>
            </a:r>
            <a:endParaRPr lang="en-US" sz="1200">
              <a:solidFill>
                <a:schemeClr val="dk1"/>
              </a:solidFill>
              <a:latin typeface="Cambria"/>
              <a:ea typeface="Cambria"/>
              <a:cs typeface="Cambria"/>
              <a:sym typeface="Cambria"/>
            </a:endParaRPr>
          </a:p>
          <a:p>
            <a:pPr marL="0" indent="0" algn="l" rtl="0">
              <a:spcBef>
                <a:spcPts val="1000"/>
              </a:spcBef>
              <a:spcAft>
                <a:spcPts val="0"/>
              </a:spcAft>
              <a:buNone/>
            </a:pPr>
            <a:r>
              <a:rPr lang="en" sz="1200">
                <a:solidFill>
                  <a:schemeClr val="dk1"/>
                </a:solidFill>
                <a:latin typeface="Cambria"/>
                <a:ea typeface="Cambria"/>
                <a:cs typeface="Cambria"/>
                <a:sym typeface="Cambria"/>
              </a:rPr>
              <a:t> </a:t>
            </a:r>
            <a:endParaRPr lang="en-US" sz="1200">
              <a:solidFill>
                <a:schemeClr val="dk1"/>
              </a:solidFill>
              <a:latin typeface="Cambria"/>
              <a:ea typeface="Cambria"/>
              <a:cs typeface="Cambria"/>
              <a:sym typeface="Cambria"/>
            </a:endParaRPr>
          </a:p>
          <a:p>
            <a:pPr marL="0" indent="0" algn="l" rtl="0">
              <a:spcBef>
                <a:spcPts val="1000"/>
              </a:spcBef>
              <a:spcAft>
                <a:spcPts val="0"/>
              </a:spcAft>
              <a:buNone/>
            </a:pPr>
            <a:r>
              <a:rPr lang="en" sz="1200">
                <a:solidFill>
                  <a:schemeClr val="dk1"/>
                </a:solidFill>
                <a:latin typeface="Cambria"/>
                <a:ea typeface="Cambria"/>
                <a:cs typeface="Cambria"/>
                <a:sym typeface="Cambria"/>
              </a:rPr>
              <a:t>We will get no output when we run the above cell. All that we are doing is function definition. </a:t>
            </a:r>
            <a:endParaRPr lang="en-US" sz="1200">
              <a:solidFill>
                <a:schemeClr val="dk1"/>
              </a:solidFill>
              <a:latin typeface="Cambria"/>
              <a:ea typeface="Cambria"/>
              <a:cs typeface="Cambria"/>
              <a:sym typeface="Cambria"/>
            </a:endParaRPr>
          </a:p>
          <a:p>
            <a:pPr marL="0" indent="0" algn="l" rtl="0">
              <a:spcBef>
                <a:spcPts val="1000"/>
              </a:spcBef>
              <a:spcAft>
                <a:spcPts val="0"/>
              </a:spcAft>
              <a:buNone/>
            </a:pPr>
            <a:r>
              <a:rPr lang="en" sz="1200">
                <a:solidFill>
                  <a:schemeClr val="dk1"/>
                </a:solidFill>
                <a:latin typeface="Cambria"/>
                <a:ea typeface="Cambria"/>
                <a:cs typeface="Cambria"/>
                <a:sym typeface="Cambria"/>
              </a:rPr>
              <a:t>The def in the function syntax stands for definition. we are supposed to call the function to run the lines of code in the function</a:t>
            </a:r>
            <a:r>
              <a:rPr lang="en-US" sz="1200">
                <a:solidFill>
                  <a:schemeClr val="dk1"/>
                </a:solidFill>
                <a:latin typeface="Cambria"/>
                <a:ea typeface="Cambria"/>
                <a:cs typeface="Cambria"/>
                <a:sym typeface="Cambria"/>
              </a:rPr>
              <a:t>. </a:t>
            </a:r>
            <a:r>
              <a:rPr lang="en-US" sz="1200" b="1">
                <a:solidFill>
                  <a:schemeClr val="dk1"/>
                </a:solidFill>
                <a:latin typeface="Cambria"/>
                <a:ea typeface="Cambria"/>
                <a:cs typeface="Cambria"/>
                <a:sym typeface="Cambria"/>
              </a:rPr>
              <a:t>Calling a function simply means typing the name of the function followed by open and close brackets.</a:t>
            </a:r>
          </a:p>
          <a:p>
            <a:pPr marL="0" indent="0" algn="l" rtl="0">
              <a:spcBef>
                <a:spcPts val="1000"/>
              </a:spcBef>
              <a:spcAft>
                <a:spcPts val="0"/>
              </a:spcAft>
              <a:buNone/>
            </a:pPr>
            <a:endParaRPr lang="en-US" sz="1200" b="1">
              <a:solidFill>
                <a:schemeClr val="dk1"/>
              </a:solidFill>
              <a:latin typeface="Cambria"/>
              <a:ea typeface="Cambria"/>
              <a:cs typeface="Cambria"/>
              <a:sym typeface="Cambria"/>
            </a:endParaRPr>
          </a:p>
          <a:p>
            <a:pPr marL="0" indent="0" algn="l" rtl="0">
              <a:spcBef>
                <a:spcPts val="1000"/>
              </a:spcBef>
              <a:spcAft>
                <a:spcPts val="0"/>
              </a:spcAft>
              <a:buNone/>
            </a:pPr>
            <a:r>
              <a:rPr lang="en-US" sz="1200" b="0">
                <a:solidFill>
                  <a:schemeClr val="dk1"/>
                </a:solidFill>
                <a:latin typeface="Consolas"/>
                <a:ea typeface="Consolas"/>
                <a:cs typeface="Consolas"/>
                <a:sym typeface="Cambria"/>
              </a:rPr>
              <a:t>say_hello()</a:t>
            </a:r>
          </a:p>
          <a:p>
            <a:pPr marL="0" indent="0" algn="l" rtl="0">
              <a:spcBef>
                <a:spcPts val="1000"/>
              </a:spcBef>
              <a:spcAft>
                <a:spcPts val="0"/>
              </a:spcAft>
              <a:buNone/>
            </a:pPr>
            <a:r>
              <a:rPr lang="en-US" sz="1200" b="0">
                <a:solidFill>
                  <a:schemeClr val="dk1"/>
                </a:solidFill>
                <a:latin typeface="Consolas"/>
                <a:ea typeface="Consolas"/>
                <a:cs typeface="Consolas"/>
                <a:sym typeface="Cambria"/>
              </a:rPr>
              <a:t>hello</a:t>
            </a:r>
          </a:p>
          <a:p>
            <a:pPr marL="0" indent="0" algn="l" rtl="0">
              <a:spcBef>
                <a:spcPts val="1000"/>
              </a:spcBef>
              <a:spcAft>
                <a:spcPts val="0"/>
              </a:spcAft>
              <a:buNone/>
            </a:pPr>
            <a:r>
              <a:rPr lang="en-US" sz="1200" b="0">
                <a:solidFill>
                  <a:schemeClr val="dk1"/>
                </a:solidFill>
                <a:latin typeface="Consolas"/>
                <a:ea typeface="Consolas"/>
                <a:cs typeface="Consolas"/>
                <a:sym typeface="Cambria"/>
              </a:rPr>
              <a:t>world</a:t>
            </a:r>
          </a:p>
          <a:p>
            <a:pPr marL="0" indent="0" algn="l" rtl="0">
              <a:spcBef>
                <a:spcPts val="1000"/>
              </a:spcBef>
              <a:spcAft>
                <a:spcPts val="0"/>
              </a:spcAft>
              <a:buNone/>
            </a:pPr>
            <a:r>
              <a:rPr lang="en-US" sz="1200" b="0">
                <a:solidFill>
                  <a:schemeClr val="tx1"/>
                </a:solidFill>
                <a:latin typeface="Cambria"/>
                <a:ea typeface="Cambria"/>
                <a:cs typeface="Cambria"/>
                <a:sym typeface="Cambria"/>
              </a:rPr>
              <a:t>  </a:t>
            </a:r>
            <a:endParaRPr lang="en-US" sz="1400" b="0">
              <a:solidFill>
                <a:schemeClr val="accent1">
                  <a:lumMod val="75000"/>
                </a:schemeClr>
              </a:solidFill>
              <a:latin typeface="Cambria"/>
              <a:ea typeface="Cambria"/>
              <a:cs typeface="Cambria"/>
              <a:sym typeface="Cambria"/>
            </a:endParaRPr>
          </a:p>
          <a:p>
            <a:pPr marL="0" indent="0" algn="l" rtl="0">
              <a:spcBef>
                <a:spcPts val="1000"/>
              </a:spcBef>
              <a:spcAft>
                <a:spcPts val="0"/>
              </a:spcAft>
              <a:buNone/>
            </a:pPr>
            <a:endParaRPr lang="en-US" sz="1200" b="0">
              <a:solidFill>
                <a:schemeClr val="dk1"/>
              </a:solidFill>
              <a:latin typeface="Consolas"/>
              <a:ea typeface="Consolas"/>
              <a:cs typeface="Consolas"/>
              <a:sym typeface="Cambria"/>
            </a:endParaRPr>
          </a:p>
          <a:p>
            <a:pPr marL="0" indent="0" algn="l" rtl="0">
              <a:spcBef>
                <a:spcPts val="1000"/>
              </a:spcBef>
              <a:spcAft>
                <a:spcPts val="0"/>
              </a:spcAft>
              <a:buNone/>
            </a:pPr>
            <a:endParaRPr sz="1200">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 name="Google Shape;85;p17"/>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86" name="Google Shape;86;p17"/>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87" name="Google Shape;87;p17"/>
          <p:cNvSpPr txBox="1"/>
          <p:nvPr/>
        </p:nvSpPr>
        <p:spPr>
          <a:xfrm>
            <a:off x="0" y="282023"/>
            <a:ext cx="8899500" cy="5190931"/>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lang="en-US" sz="1200" b="0">
              <a:solidFill>
                <a:schemeClr val="dk1"/>
              </a:solidFill>
              <a:latin typeface="Consolas"/>
              <a:ea typeface="Consolas"/>
              <a:cs typeface="Consolas"/>
              <a:sym typeface="Cambria"/>
            </a:endParaRPr>
          </a:p>
          <a:p>
            <a:pPr marL="0" indent="0" algn="l" rtl="0">
              <a:spcBef>
                <a:spcPts val="1000"/>
              </a:spcBef>
              <a:spcAft>
                <a:spcPts val="0"/>
              </a:spcAft>
              <a:buNone/>
            </a:pPr>
            <a:r>
              <a:rPr lang="en-US" sz="1400" b="0">
                <a:solidFill>
                  <a:schemeClr val="accent1">
                    <a:lumMod val="75000"/>
                  </a:schemeClr>
                </a:solidFill>
                <a:latin typeface="Cambria"/>
                <a:ea typeface="Cambria"/>
                <a:cs typeface="Cambria"/>
                <a:sym typeface="Cambria"/>
              </a:rPr>
              <a:t>Arguments or parameters</a:t>
            </a:r>
          </a:p>
          <a:p>
            <a:pPr marL="0" indent="0" algn="l" rtl="0">
              <a:spcBef>
                <a:spcPts val="1000"/>
              </a:spcBef>
              <a:spcAft>
                <a:spcPts val="0"/>
              </a:spcAft>
              <a:buNone/>
            </a:pPr>
            <a:r>
              <a:rPr lang="en-US" sz="1200" b="1">
                <a:solidFill>
                  <a:schemeClr val="tx1"/>
                </a:solidFill>
                <a:latin typeface="Cambria"/>
                <a:ea typeface="Cambria"/>
                <a:cs typeface="Cambria"/>
                <a:sym typeface="Cambria"/>
              </a:rPr>
              <a:t>NOTE: Arguments and parameters are the same thing </a:t>
            </a:r>
            <a:r>
              <a:rPr lang="en-US" sz="1200" b="0">
                <a:solidFill>
                  <a:schemeClr val="tx1"/>
                </a:solidFill>
                <a:latin typeface="Cambria"/>
                <a:ea typeface="Cambria"/>
                <a:cs typeface="Cambria"/>
                <a:sym typeface="Cambria"/>
              </a:rPr>
              <a:t>More often than not we will be required to give input to the function so that the function can act on the input and give us a desired output.</a:t>
            </a:r>
          </a:p>
          <a:p>
            <a:pPr marL="0" indent="0" algn="l" rtl="0">
              <a:spcBef>
                <a:spcPts val="1000"/>
              </a:spcBef>
              <a:spcAft>
                <a:spcPts val="0"/>
              </a:spcAft>
              <a:buNone/>
            </a:pPr>
            <a:r>
              <a:rPr lang="en-US" sz="1200" b="0">
                <a:solidFill>
                  <a:schemeClr val="tx1"/>
                </a:solidFill>
                <a:latin typeface="Cambria"/>
                <a:ea typeface="Cambria"/>
                <a:cs typeface="Cambria"/>
                <a:sym typeface="Cambria"/>
              </a:rPr>
              <a:t>Arguments are nothing but variables defined in the function definition. We assign values to these variables when we call the function.</a:t>
            </a:r>
          </a:p>
          <a:p>
            <a:pPr marL="0" indent="0" algn="l" rtl="0">
              <a:spcBef>
                <a:spcPts val="1000"/>
              </a:spcBef>
              <a:spcAft>
                <a:spcPts val="0"/>
              </a:spcAft>
              <a:buNone/>
            </a:pPr>
            <a:r>
              <a:rPr lang="en-US" sz="1200" b="0">
                <a:solidFill>
                  <a:schemeClr val="tx1"/>
                </a:solidFill>
                <a:latin typeface="Cambria"/>
                <a:ea typeface="Cambria"/>
                <a:cs typeface="Cambria"/>
                <a:sym typeface="Cambria"/>
              </a:rPr>
              <a:t>If the function definition argues it is mandatory to give a value to that argument while calling the function we will get an error . The number of values in the bracket should be equal to the number of argument variables in the function definition.</a:t>
            </a:r>
          </a:p>
          <a:p>
            <a:pPr marL="0" indent="0" algn="l" rtl="0">
              <a:spcBef>
                <a:spcPts val="2400"/>
              </a:spcBef>
              <a:spcAft>
                <a:spcPts val="0"/>
              </a:spcAft>
              <a:buNone/>
            </a:pPr>
            <a:r>
              <a:rPr lang="en" sz="1200" b="0">
                <a:solidFill>
                  <a:schemeClr val="tx1"/>
                </a:solidFill>
                <a:latin typeface="Consolas"/>
                <a:ea typeface="Consolas"/>
                <a:cs typeface="Consolas"/>
                <a:sym typeface="Calibri"/>
              </a:rPr>
              <a:t>def my_add(a,b,c):</a:t>
            </a:r>
          </a:p>
          <a:p>
            <a:pPr marL="0" indent="0" algn="l" rtl="0">
              <a:spcBef>
                <a:spcPts val="2400"/>
              </a:spcBef>
              <a:spcAft>
                <a:spcPts val="0"/>
              </a:spcAft>
              <a:buNone/>
            </a:pPr>
            <a:r>
              <a:rPr lang="en" sz="1200" b="0">
                <a:solidFill>
                  <a:schemeClr val="tx1"/>
                </a:solidFill>
                <a:latin typeface="Consolas"/>
                <a:ea typeface="Consolas"/>
                <a:cs typeface="Consolas"/>
                <a:sym typeface="Calibri"/>
              </a:rPr>
              <a:t>    print(a+b+c)</a:t>
            </a:r>
          </a:p>
          <a:p>
            <a:pPr marL="0" indent="0" algn="l" rtl="0">
              <a:spcBef>
                <a:spcPts val="2400"/>
              </a:spcBef>
              <a:spcAft>
                <a:spcPts val="0"/>
              </a:spcAft>
              <a:buNone/>
            </a:pPr>
            <a:r>
              <a:rPr lang="en" sz="1200" b="0">
                <a:solidFill>
                  <a:schemeClr val="tx1"/>
                </a:solidFill>
                <a:latin typeface="Consolas"/>
                <a:ea typeface="Consolas"/>
                <a:cs typeface="Consolas"/>
                <a:sym typeface="Calibri"/>
              </a:rPr>
              <a:t>my_add(10,100,1000)</a:t>
            </a:r>
            <a:r>
              <a:rPr lang="en-US" sz="1200" b="0">
                <a:solidFill>
                  <a:schemeClr val="tx1"/>
                </a:solidFill>
                <a:latin typeface="Consolas"/>
                <a:ea typeface="Consolas"/>
                <a:cs typeface="Consolas"/>
                <a:sym typeface="Calibri"/>
              </a:rPr>
              <a:t>   </a:t>
            </a:r>
          </a:p>
          <a:p>
            <a:pPr marL="0" indent="0" algn="l" rtl="0">
              <a:spcBef>
                <a:spcPts val="2400"/>
              </a:spcBef>
              <a:spcAft>
                <a:spcPts val="0"/>
              </a:spcAft>
              <a:buNone/>
            </a:pPr>
            <a:r>
              <a:rPr lang="en" sz="1200" b="0">
                <a:solidFill>
                  <a:schemeClr val="tx1"/>
                </a:solidFill>
                <a:latin typeface="Consolas"/>
                <a:ea typeface="Consolas"/>
                <a:cs typeface="Consolas"/>
                <a:sym typeface="Calibri"/>
              </a:rPr>
              <a:t>1110</a:t>
            </a:r>
            <a:endParaRPr lang="en-US" sz="1200" b="0">
              <a:solidFill>
                <a:schemeClr val="tx1"/>
              </a:solidFill>
              <a:latin typeface="Cambria"/>
              <a:ea typeface="Cambria"/>
              <a:cs typeface="Cambria"/>
              <a:sym typeface="Cambria"/>
            </a:endParaRPr>
          </a:p>
          <a:p>
            <a:pPr marL="0" indent="0" algn="l" rtl="0">
              <a:spcBef>
                <a:spcPts val="1000"/>
              </a:spcBef>
              <a:spcAft>
                <a:spcPts val="0"/>
              </a:spcAft>
              <a:buNone/>
            </a:pPr>
            <a:endParaRPr lang="en-US" sz="1200" b="0">
              <a:solidFill>
                <a:schemeClr val="tx1"/>
              </a:solidFill>
              <a:latin typeface="Cambria"/>
              <a:ea typeface="Cambria"/>
              <a:cs typeface="Cambria"/>
              <a:sym typeface="Cambria"/>
            </a:endParaRPr>
          </a:p>
          <a:p>
            <a:pPr marL="0" indent="0" algn="l" rtl="0">
              <a:spcBef>
                <a:spcPts val="1000"/>
              </a:spcBef>
              <a:spcAft>
                <a:spcPts val="0"/>
              </a:spcAft>
              <a:buNone/>
            </a:pPr>
            <a:r>
              <a:rPr lang="en-US" sz="1200" b="0">
                <a:solidFill>
                  <a:schemeClr val="tx1"/>
                </a:solidFill>
                <a:latin typeface="Cambria"/>
                <a:ea typeface="Cambria"/>
                <a:cs typeface="Cambria"/>
                <a:sym typeface="Cambria"/>
              </a:rPr>
              <a:t>.  </a:t>
            </a:r>
            <a:endParaRPr lang="en-US" sz="1400" b="0">
              <a:solidFill>
                <a:schemeClr val="accent1">
                  <a:lumMod val="75000"/>
                </a:schemeClr>
              </a:solidFill>
              <a:latin typeface="Cambria"/>
              <a:ea typeface="Cambria"/>
              <a:cs typeface="Cambria"/>
              <a:sym typeface="Cambria"/>
            </a:endParaRPr>
          </a:p>
          <a:p>
            <a:pPr marL="0" indent="0" algn="l" rtl="0">
              <a:spcBef>
                <a:spcPts val="1000"/>
              </a:spcBef>
              <a:spcAft>
                <a:spcPts val="0"/>
              </a:spcAft>
              <a:buNone/>
            </a:pPr>
            <a:endParaRPr lang="en-US" sz="1200" b="0">
              <a:solidFill>
                <a:schemeClr val="dk1"/>
              </a:solidFill>
              <a:latin typeface="Consolas"/>
              <a:ea typeface="Consolas"/>
              <a:cs typeface="Consolas"/>
              <a:sym typeface="Cambria"/>
            </a:endParaRPr>
          </a:p>
          <a:p>
            <a:pPr marL="0" indent="0" algn="l" rtl="0">
              <a:spcBef>
                <a:spcPts val="1000"/>
              </a:spcBef>
              <a:spcAft>
                <a:spcPts val="0"/>
              </a:spcAft>
              <a:buNone/>
            </a:pPr>
            <a:endParaRPr sz="1200">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 name="Google Shape;99;p19"/>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100" name="Google Shape;100;p19"/>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01" name="Google Shape;101;p19"/>
          <p:cNvSpPr txBox="1"/>
          <p:nvPr/>
        </p:nvSpPr>
        <p:spPr>
          <a:xfrm>
            <a:off x="0" y="193900"/>
            <a:ext cx="8753100" cy="10224166"/>
          </a:xfrm>
          <a:prstGeom prst="rect">
            <a:avLst/>
          </a:prstGeom>
          <a:noFill/>
          <a:ln>
            <a:noFill/>
          </a:ln>
        </p:spPr>
        <p:txBody>
          <a:bodyPr wrap="square" lIns="91425" tIns="91425" rIns="91425" bIns="91425" anchor="t">
            <a:spAutoFit/>
          </a:bodyPr>
          <a:lstStyle/>
          <a:p>
            <a:pPr marL="0" indent="0" algn="l" rtl="0">
              <a:spcBef>
                <a:spcPts val="2400"/>
              </a:spcBef>
              <a:spcAft>
                <a:spcPts val="0"/>
              </a:spcAft>
              <a:buNone/>
            </a:pPr>
            <a:endParaRPr lang="en-US" sz="1400" b="1">
              <a:solidFill>
                <a:schemeClr val="accent1">
                  <a:lumMod val="75000"/>
                </a:schemeClr>
              </a:solidFill>
              <a:latin typeface="Cambria"/>
              <a:ea typeface="Cambria"/>
              <a:cs typeface="Cambria"/>
              <a:sym typeface="Calibri"/>
            </a:endParaRPr>
          </a:p>
          <a:p>
            <a:pPr marL="0" indent="0" algn="l" rtl="0">
              <a:spcBef>
                <a:spcPts val="2400"/>
              </a:spcBef>
              <a:spcAft>
                <a:spcPts val="0"/>
              </a:spcAft>
              <a:buNone/>
            </a:pPr>
            <a:r>
              <a:rPr lang="en-US" sz="1400" b="1">
                <a:solidFill>
                  <a:schemeClr val="accent1">
                    <a:lumMod val="75000"/>
                  </a:schemeClr>
                </a:solidFill>
                <a:latin typeface="Cambria"/>
                <a:ea typeface="Cambria"/>
                <a:cs typeface="Cambria"/>
                <a:sym typeface="Calibri"/>
              </a:rPr>
              <a:t>Using return</a:t>
            </a:r>
          </a:p>
          <a:p>
            <a:pPr marL="0" indent="0" algn="l" rtl="0">
              <a:spcBef>
                <a:spcPts val="2400"/>
              </a:spcBef>
              <a:spcAft>
                <a:spcPts val="0"/>
              </a:spcAft>
              <a:buNone/>
            </a:pPr>
            <a:r>
              <a:rPr lang="en-US" sz="1200" b="0">
                <a:solidFill>
                  <a:schemeClr val="tx1"/>
                </a:solidFill>
                <a:latin typeface="Cambria"/>
                <a:ea typeface="Cambria"/>
                <a:cs typeface="Cambria"/>
                <a:sym typeface="Calibri"/>
              </a:rPr>
              <a:t>Let's see some examples that use a return statement. return allows a function to return a result that can then be stored as a variable, or used in whatever manner a user wants.</a:t>
            </a:r>
          </a:p>
          <a:p>
            <a:pPr marL="0" indent="0" algn="l" rtl="0">
              <a:spcBef>
                <a:spcPts val="2400"/>
              </a:spcBef>
              <a:spcAft>
                <a:spcPts val="0"/>
              </a:spcAft>
              <a:buNone/>
            </a:pPr>
            <a:r>
              <a:rPr lang="en-US" sz="1000" b="0">
                <a:solidFill>
                  <a:schemeClr val="tx1"/>
                </a:solidFill>
                <a:latin typeface="Consolas"/>
                <a:ea typeface="Consolas"/>
                <a:cs typeface="Consolas"/>
                <a:sym typeface="Calibri"/>
              </a:rPr>
              <a:t>def add_10(x,y):</a:t>
            </a:r>
          </a:p>
          <a:p>
            <a:pPr marL="0" indent="0" algn="l" rtl="0">
              <a:spcBef>
                <a:spcPts val="2400"/>
              </a:spcBef>
              <a:spcAft>
                <a:spcPts val="0"/>
              </a:spcAft>
              <a:buNone/>
            </a:pPr>
            <a:r>
              <a:rPr lang="en-US" sz="1000" b="0">
                <a:solidFill>
                  <a:schemeClr val="tx1"/>
                </a:solidFill>
                <a:latin typeface="Consolas"/>
                <a:ea typeface="Consolas"/>
                <a:cs typeface="Consolas"/>
                <a:sym typeface="Calibri"/>
              </a:rPr>
              <a:t>    z = x+y</a:t>
            </a:r>
          </a:p>
          <a:p>
            <a:pPr marL="0" indent="0" algn="l" rtl="0">
              <a:spcBef>
                <a:spcPts val="2400"/>
              </a:spcBef>
              <a:spcAft>
                <a:spcPts val="0"/>
              </a:spcAft>
              <a:buNone/>
            </a:pPr>
            <a:r>
              <a:rPr lang="en-US" sz="1000" b="0">
                <a:solidFill>
                  <a:schemeClr val="tx1"/>
                </a:solidFill>
                <a:latin typeface="Consolas"/>
                <a:ea typeface="Consolas"/>
                <a:cs typeface="Consolas"/>
                <a:sym typeface="Calibri"/>
              </a:rPr>
              <a:t>    return z</a:t>
            </a:r>
          </a:p>
          <a:p>
            <a:pPr marL="0" indent="0" algn="l" rtl="0">
              <a:spcBef>
                <a:spcPts val="2400"/>
              </a:spcBef>
              <a:spcAft>
                <a:spcPts val="0"/>
              </a:spcAft>
              <a:buNone/>
            </a:pPr>
            <a:r>
              <a:rPr lang="en-US" sz="1000" b="0">
                <a:solidFill>
                  <a:schemeClr val="tx1"/>
                </a:solidFill>
                <a:latin typeface="Consolas"/>
                <a:ea typeface="Consolas"/>
                <a:cs typeface="Consolas"/>
                <a:sym typeface="Calibri"/>
              </a:rPr>
              <a:t>a = add_10(4,5)</a:t>
            </a:r>
          </a:p>
          <a:p>
            <a:pPr marL="0" indent="0" algn="l" rtl="0">
              <a:spcBef>
                <a:spcPts val="2400"/>
              </a:spcBef>
              <a:spcAft>
                <a:spcPts val="0"/>
              </a:spcAft>
              <a:buNone/>
            </a:pPr>
            <a:r>
              <a:rPr lang="en-US" sz="1000" b="0">
                <a:solidFill>
                  <a:schemeClr val="tx1"/>
                </a:solidFill>
                <a:latin typeface="Consolas"/>
                <a:ea typeface="Consolas"/>
                <a:cs typeface="Consolas"/>
                <a:sym typeface="Calibri"/>
              </a:rPr>
              <a:t>print(a)   Output : 9</a:t>
            </a:r>
          </a:p>
          <a:p>
            <a:pPr marL="0" indent="0" algn="l" rtl="0">
              <a:spcBef>
                <a:spcPts val="2400"/>
              </a:spcBef>
              <a:spcAft>
                <a:spcPts val="0"/>
              </a:spcAft>
              <a:buNone/>
            </a:pPr>
            <a:r>
              <a:rPr lang="en-US" sz="1200" b="0">
                <a:solidFill>
                  <a:schemeClr val="tx1"/>
                </a:solidFill>
                <a:latin typeface="Cambria"/>
                <a:ea typeface="Cambria"/>
                <a:cs typeface="Cambria"/>
                <a:sym typeface="Calibri"/>
              </a:rPr>
              <a:t>The obvious question in your mind is why would we use a return statement when we could have printed the output in the function itself. </a:t>
            </a:r>
            <a:r>
              <a:rPr lang="en-US" sz="1200" b="1">
                <a:solidFill>
                  <a:schemeClr val="tx1"/>
                </a:solidFill>
                <a:latin typeface="Cambria"/>
                <a:ea typeface="Cambria"/>
                <a:cs typeface="Cambria"/>
                <a:sym typeface="Calibri"/>
              </a:rPr>
              <a:t>Yes,</a:t>
            </a:r>
            <a:r>
              <a:rPr lang="en-US" sz="1200" b="0">
                <a:solidFill>
                  <a:schemeClr val="tx1"/>
                </a:solidFill>
                <a:latin typeface="Cambria"/>
                <a:ea typeface="Cambria"/>
                <a:cs typeface="Cambria"/>
                <a:sym typeface="Calibri"/>
              </a:rPr>
              <a:t> We could have done that but what if we are using the function just to do some operation and we want to use the value of the calculated output outside of the function.</a:t>
            </a:r>
          </a:p>
          <a:p>
            <a:pPr marL="0" indent="0" algn="l" rtl="0">
              <a:spcBef>
                <a:spcPts val="2400"/>
              </a:spcBef>
              <a:spcAft>
                <a:spcPts val="0"/>
              </a:spcAft>
              <a:buNone/>
            </a:pPr>
            <a:r>
              <a:rPr lang="en-US" sz="1000" b="0">
                <a:solidFill>
                  <a:schemeClr val="tx1"/>
                </a:solidFill>
                <a:latin typeface="Consolas"/>
                <a:ea typeface="Consolas"/>
                <a:cs typeface="Consolas"/>
                <a:sym typeface="Calibri"/>
              </a:rPr>
              <a:t> </a:t>
            </a:r>
          </a:p>
          <a:p>
            <a:pPr marL="0" indent="0" algn="l" rtl="0">
              <a:spcBef>
                <a:spcPts val="2400"/>
              </a:spcBef>
              <a:spcAft>
                <a:spcPts val="0"/>
              </a:spcAft>
              <a:buNone/>
            </a:pPr>
            <a:endParaRPr lang="en-US" sz="1000" b="0">
              <a:solidFill>
                <a:schemeClr val="tx1"/>
              </a:solidFill>
              <a:latin typeface="Consolas"/>
              <a:ea typeface="Consolas"/>
              <a:cs typeface="Consolas"/>
              <a:sym typeface="Calibri"/>
            </a:endParaRPr>
          </a:p>
          <a:p>
            <a:pPr marL="0" indent="0" algn="l" rtl="0">
              <a:spcBef>
                <a:spcPts val="2400"/>
              </a:spcBef>
              <a:spcAft>
                <a:spcPts val="0"/>
              </a:spcAft>
              <a:buNone/>
            </a:pPr>
            <a:endParaRPr lang="en-US" sz="1200" b="0">
              <a:solidFill>
                <a:schemeClr val="tx1"/>
              </a:solidFill>
              <a:latin typeface="Consolas"/>
              <a:ea typeface="Consolas"/>
              <a:cs typeface="Consolas"/>
              <a:sym typeface="Calibri"/>
            </a:endParaRPr>
          </a:p>
          <a:p>
            <a:pPr marL="0" indent="0" algn="l" rtl="0">
              <a:spcBef>
                <a:spcPts val="2400"/>
              </a:spcBef>
              <a:spcAft>
                <a:spcPts val="0"/>
              </a:spcAft>
              <a:buNone/>
            </a:pPr>
            <a:endParaRPr lang="en-US" sz="1200" b="0">
              <a:solidFill>
                <a:schemeClr val="tx1"/>
              </a:solidFill>
              <a:latin typeface="Cambria"/>
              <a:ea typeface="Cambria"/>
              <a:cs typeface="Cambria"/>
              <a:sym typeface="Calibri"/>
            </a:endParaRPr>
          </a:p>
          <a:p>
            <a:pPr marL="0" indent="0" algn="l" rtl="0">
              <a:spcBef>
                <a:spcPts val="2400"/>
              </a:spcBef>
              <a:spcAft>
                <a:spcPts val="0"/>
              </a:spcAft>
              <a:buNone/>
            </a:pPr>
            <a:endParaRPr lang="en-US" sz="1200" b="1">
              <a:solidFill>
                <a:schemeClr val="accent1">
                  <a:lumMod val="75000"/>
                </a:schemeClr>
              </a:solidFill>
              <a:latin typeface="Cambria"/>
              <a:ea typeface="Cambria"/>
              <a:cs typeface="Cambria"/>
              <a:sym typeface="Calibri"/>
            </a:endParaRPr>
          </a:p>
          <a:p>
            <a:pPr marL="0" indent="0" algn="l" rtl="0">
              <a:spcBef>
                <a:spcPts val="2400"/>
              </a:spcBef>
              <a:spcAft>
                <a:spcPts val="0"/>
              </a:spcAft>
              <a:buNone/>
            </a:pPr>
            <a:endParaRPr lang="en-US" sz="1200" b="0">
              <a:solidFill>
                <a:schemeClr val="tx1"/>
              </a:solidFill>
              <a:latin typeface="Consolas"/>
              <a:ea typeface="Consolas"/>
              <a:cs typeface="Consolas"/>
              <a:sym typeface="Calibri"/>
            </a:endParaRPr>
          </a:p>
          <a:p>
            <a:pPr marL="0" indent="0" algn="l" rtl="0">
              <a:spcBef>
                <a:spcPts val="2400"/>
              </a:spcBef>
              <a:spcAft>
                <a:spcPts val="0"/>
              </a:spcAft>
              <a:buNone/>
            </a:pPr>
            <a:endParaRPr sz="1600" b="1">
              <a:solidFill>
                <a:srgbClr val="4F81BD"/>
              </a:solidFill>
              <a:latin typeface="Calibri"/>
              <a:ea typeface="Calibri"/>
              <a:cs typeface="Calibri"/>
              <a:sym typeface="Calibri"/>
            </a:endParaRPr>
          </a:p>
          <a:p>
            <a:pPr marL="0" indent="0" algn="l" rtl="0">
              <a:spcBef>
                <a:spcPts val="900"/>
              </a:spcBef>
              <a:spcAft>
                <a:spcPts val="0"/>
              </a:spcAft>
              <a:buNone/>
            </a:pPr>
            <a:r>
              <a:rPr lang="en" sz="1200">
                <a:solidFill>
                  <a:schemeClr val="dk1"/>
                </a:solidFill>
                <a:latin typeface="Cambria"/>
                <a:ea typeface="Cambria"/>
                <a:cs typeface="Cambria"/>
                <a:sym typeface="Cambria"/>
              </a:rPr>
              <a:t>Input function allows Python to take in input from users While taking inputs we have an option to prompt the user.</a:t>
            </a:r>
            <a:endParaRPr sz="1200">
              <a:solidFill>
                <a:schemeClr val="dk1"/>
              </a:solidFill>
              <a:latin typeface="Cambria"/>
              <a:ea typeface="Cambria"/>
              <a:cs typeface="Cambria"/>
              <a:sym typeface="Cambria"/>
            </a:endParaRPr>
          </a:p>
          <a:p>
            <a:pPr marL="0" indent="0" algn="l" rtl="0">
              <a:spcBef>
                <a:spcPts val="900"/>
              </a:spcBef>
              <a:spcAft>
                <a:spcPts val="0"/>
              </a:spcAft>
              <a:buNone/>
            </a:pPr>
            <a:r>
              <a:rPr lang="en" sz="1200" b="1">
                <a:solidFill>
                  <a:schemeClr val="dk1"/>
                </a:solidFill>
                <a:latin typeface="Cambria"/>
                <a:ea typeface="Cambria"/>
                <a:cs typeface="Cambria"/>
                <a:sym typeface="Cambria"/>
              </a:rPr>
              <a:t>NOTE: Functions will always have open and close brackets</a:t>
            </a:r>
            <a:endParaRPr sz="1200">
              <a:solidFill>
                <a:schemeClr val="dk1"/>
              </a:solidFill>
              <a:latin typeface="Cambria"/>
              <a:ea typeface="Cambria"/>
              <a:cs typeface="Cambria"/>
              <a:sym typeface="Cambria"/>
            </a:endParaRPr>
          </a:p>
          <a:p>
            <a:pPr marL="0" indent="0" algn="l" rtl="0">
              <a:spcBef>
                <a:spcPts val="900"/>
              </a:spcBef>
              <a:spcAft>
                <a:spcPts val="0"/>
              </a:spcAft>
              <a:buNone/>
            </a:pPr>
            <a:r>
              <a:rPr lang="en" sz="1100">
                <a:solidFill>
                  <a:schemeClr val="dk1"/>
                </a:solidFill>
                <a:latin typeface="Consolas"/>
                <a:ea typeface="Consolas"/>
                <a:cs typeface="Consolas"/>
                <a:sym typeface="Consolas"/>
              </a:rPr>
              <a:t>input(</a:t>
            </a:r>
            <a:r>
              <a:rPr lang="en" sz="1100">
                <a:solidFill>
                  <a:srgbClr val="4070A0"/>
                </a:solidFill>
                <a:latin typeface="Consolas"/>
                <a:ea typeface="Consolas"/>
                <a:cs typeface="Consolas"/>
                <a:sym typeface="Consolas"/>
              </a:rPr>
              <a:t>"enter a number : "</a:t>
            </a:r>
            <a:r>
              <a:rPr lang="en" sz="1100">
                <a:solidFill>
                  <a:schemeClr val="dk1"/>
                </a:solidFill>
                <a:latin typeface="Consolas"/>
                <a:ea typeface="Consolas"/>
                <a:cs typeface="Consolas"/>
                <a:sym typeface="Consolas"/>
              </a:rPr>
              <a:t>)</a:t>
            </a:r>
            <a:endParaRPr sz="1200">
              <a:solidFill>
                <a:schemeClr val="dk1"/>
              </a:solidFill>
              <a:latin typeface="Cambria"/>
              <a:ea typeface="Cambria"/>
              <a:cs typeface="Cambria"/>
              <a:sym typeface="Cambria"/>
            </a:endParaRPr>
          </a:p>
          <a:p>
            <a:pPr marL="0" indent="0" algn="l" rtl="0">
              <a:spcBef>
                <a:spcPts val="1000"/>
              </a:spcBef>
              <a:spcAft>
                <a:spcPts val="0"/>
              </a:spcAft>
              <a:buNone/>
            </a:pPr>
            <a:r>
              <a:rPr lang="en" sz="1100">
                <a:solidFill>
                  <a:schemeClr val="dk1"/>
                </a:solidFill>
                <a:latin typeface="Consolas"/>
                <a:ea typeface="Consolas"/>
                <a:cs typeface="Consolas"/>
                <a:sym typeface="Consolas"/>
              </a:rPr>
              <a:t>enter a number: 1000</a:t>
            </a:r>
            <a:endParaRPr sz="1200">
              <a:solidFill>
                <a:schemeClr val="dk1"/>
              </a:solidFill>
              <a:latin typeface="Cambria"/>
              <a:ea typeface="Cambria"/>
              <a:cs typeface="Cambria"/>
              <a:sym typeface="Cambria"/>
            </a:endParaRPr>
          </a:p>
          <a:p>
            <a:pPr marL="0" indent="0" algn="l" rtl="0">
              <a:spcBef>
                <a:spcPts val="1000"/>
              </a:spcBef>
              <a:spcAft>
                <a:spcPts val="0"/>
              </a:spcAft>
              <a:buNone/>
            </a:pPr>
            <a:r>
              <a:rPr lang="en" sz="1100">
                <a:solidFill>
                  <a:schemeClr val="dk1"/>
                </a:solidFill>
                <a:latin typeface="Consolas"/>
                <a:ea typeface="Consolas"/>
                <a:cs typeface="Consolas"/>
                <a:sym typeface="Consolas"/>
              </a:rPr>
              <a:t>'1000'</a:t>
            </a:r>
            <a:endParaRPr sz="1200">
              <a:solidFill>
                <a:schemeClr val="dk1"/>
              </a:solidFill>
              <a:latin typeface="Cambria"/>
              <a:ea typeface="Cambria"/>
              <a:cs typeface="Cambria"/>
              <a:sym typeface="Cambria"/>
            </a:endParaRPr>
          </a:p>
          <a:p>
            <a:pPr marL="0" indent="0" algn="l" rtl="0">
              <a:spcBef>
                <a:spcPts val="1000"/>
              </a:spcBef>
              <a:spcAft>
                <a:spcPts val="0"/>
              </a:spcAft>
              <a:buNone/>
            </a:pPr>
            <a:r>
              <a:rPr lang="en" sz="1200" i="1">
                <a:solidFill>
                  <a:srgbClr val="4F81BD"/>
                </a:solidFill>
                <a:latin typeface="Calibri"/>
                <a:ea typeface="Calibri"/>
                <a:cs typeface="Calibri"/>
                <a:sym typeface="Calibri"/>
              </a:rPr>
              <a:t>The above line of code does not make sense as we are taking input from the user and not storing it anywhere</a:t>
            </a:r>
            <a:endParaRPr sz="1200" i="1">
              <a:solidFill>
                <a:srgbClr val="4F81BD"/>
              </a:solidFill>
              <a:latin typeface="Calibri"/>
              <a:ea typeface="Calibri"/>
              <a:cs typeface="Calibri"/>
              <a:sym typeface="Calibri"/>
            </a:endParaRPr>
          </a:p>
          <a:p>
            <a:pPr marL="0" indent="0" algn="l" rtl="0">
              <a:spcBef>
                <a:spcPts val="1000"/>
              </a:spcBef>
              <a:spcAft>
                <a:spcPts val="0"/>
              </a:spcAft>
              <a:buNone/>
            </a:pPr>
            <a:r>
              <a:rPr lang="en" sz="1200" i="1">
                <a:solidFill>
                  <a:srgbClr val="4F81BD"/>
                </a:solidFill>
                <a:latin typeface="Calibri"/>
                <a:ea typeface="Calibri"/>
                <a:cs typeface="Calibri"/>
                <a:sym typeface="Calibri"/>
              </a:rPr>
              <a:t>To store data we need to use variables</a:t>
            </a:r>
            <a:endParaRPr sz="1200" i="1">
              <a:solidFill>
                <a:srgbClr val="4F81BD"/>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 name="Google Shape;106;p20"/>
          <p:cNvPicPr preferRelativeResize="0"/>
          <p:nvPr/>
        </p:nvPicPr>
        <p:blipFill>
          <a:blip r:embed="rId1">
            <a:alphaModFix/>
          </a:blip>
          <a:srcRect/>
          <a:stretch>
            <a:fillRect/>
          </a:stretch>
        </p:blipFill>
        <p:spPr>
          <a:xfrm>
            <a:off x="63951" y="0"/>
            <a:ext cx="9144000" cy="5143500"/>
          </a:xfrm>
          <a:prstGeom prst="rect">
            <a:avLst/>
          </a:prstGeom>
          <a:noFill/>
          <a:ln>
            <a:noFill/>
          </a:ln>
        </p:spPr>
      </p:pic>
      <p:pic>
        <p:nvPicPr>
          <p:cNvPr id="107" name="Google Shape;107;p20"/>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08" name="Google Shape;108;p20"/>
          <p:cNvSpPr txBox="1"/>
          <p:nvPr/>
        </p:nvSpPr>
        <p:spPr>
          <a:xfrm>
            <a:off x="63950" y="721750"/>
            <a:ext cx="9144000" cy="3902104"/>
          </a:xfrm>
          <a:prstGeom prst="rect">
            <a:avLst/>
          </a:prstGeom>
          <a:noFill/>
          <a:ln>
            <a:noFill/>
          </a:ln>
        </p:spPr>
        <p:txBody>
          <a:bodyPr wrap="square" lIns="91425" tIns="91425" rIns="91425" bIns="91425" anchor="t">
            <a:spAutoFit/>
          </a:bodyPr>
          <a:lstStyle/>
          <a:p>
            <a:pPr marL="0" indent="0" algn="l" rtl="0">
              <a:spcBef>
                <a:spcPts val="2400"/>
              </a:spcBef>
              <a:spcAft>
                <a:spcPts val="0"/>
              </a:spcAft>
              <a:buNone/>
            </a:pPr>
            <a:r>
              <a:rPr lang="en" sz="1600" b="1">
                <a:solidFill>
                  <a:srgbClr val="4F81BD"/>
                </a:solidFill>
                <a:latin typeface="Calibri"/>
                <a:ea typeface="Calibri"/>
                <a:cs typeface="Calibri"/>
                <a:sym typeface="Calibri"/>
              </a:rPr>
              <a:t>Scope in python</a:t>
            </a:r>
            <a:endParaRPr lang="en-US" sz="1600" b="1">
              <a:solidFill>
                <a:srgbClr val="4F81BD"/>
              </a:solidFill>
              <a:latin typeface="Calibri"/>
              <a:ea typeface="Calibri"/>
              <a:cs typeface="Calibri"/>
              <a:sym typeface="Calibri"/>
            </a:endParaRPr>
          </a:p>
          <a:p>
            <a:pPr marL="0" indent="0" algn="l" rtl="0">
              <a:spcBef>
                <a:spcPts val="2400"/>
              </a:spcBef>
              <a:spcAft>
                <a:spcPts val="0"/>
              </a:spcAft>
              <a:buNone/>
            </a:pPr>
            <a:r>
              <a:rPr lang="en" sz="1200" b="1">
                <a:solidFill>
                  <a:schemeClr val="dk1"/>
                </a:solidFill>
                <a:latin typeface="Cambria"/>
                <a:ea typeface="Cambria"/>
                <a:cs typeface="Cambria"/>
                <a:sym typeface="Cambria"/>
              </a:rPr>
              <a:t>A variable is only available from inside the region it is created. This is called scope.</a:t>
            </a:r>
            <a:endParaRPr lang="en-US" sz="1200" b="1">
              <a:solidFill>
                <a:schemeClr val="dk1"/>
              </a:solidFill>
              <a:latin typeface="Cambria"/>
              <a:ea typeface="Cambria"/>
              <a:cs typeface="Cambria"/>
              <a:sym typeface="Cambria"/>
            </a:endParaRPr>
          </a:p>
          <a:p>
            <a:pPr marL="0" indent="0" algn="l" rtl="0">
              <a:spcBef>
                <a:spcPts val="2400"/>
              </a:spcBef>
              <a:spcAft>
                <a:spcPts val="0"/>
              </a:spcAft>
              <a:buNone/>
            </a:pPr>
            <a:r>
              <a:rPr lang="en" sz="1200" b="1">
                <a:solidFill>
                  <a:schemeClr val="tx1"/>
                </a:solidFill>
                <a:latin typeface="Cambria"/>
                <a:ea typeface="Cambria"/>
                <a:cs typeface="Cambria"/>
                <a:sym typeface="Calibri"/>
              </a:rPr>
              <a:t>1. Local scope: </a:t>
            </a:r>
            <a:r>
              <a:rPr lang="en" sz="1200" b="0">
                <a:solidFill>
                  <a:schemeClr val="tx1"/>
                </a:solidFill>
                <a:latin typeface="Cambria"/>
                <a:ea typeface="Cambria"/>
                <a:cs typeface="Cambria"/>
                <a:sym typeface="Calibri"/>
              </a:rPr>
              <a:t>A variable created inside a function belongs to the local scope of that function, and can only be used inside that function.</a:t>
            </a:r>
            <a:endParaRPr lang="en-US" sz="1200" b="0">
              <a:solidFill>
                <a:schemeClr val="tx1"/>
              </a:solidFill>
              <a:latin typeface="Cambria"/>
              <a:ea typeface="Cambria"/>
              <a:cs typeface="Cambria"/>
              <a:sym typeface="Calibri"/>
            </a:endParaRPr>
          </a:p>
          <a:p>
            <a:pPr marL="0" indent="0" algn="l" rtl="0">
              <a:spcBef>
                <a:spcPts val="2400"/>
              </a:spcBef>
              <a:spcAft>
                <a:spcPts val="0"/>
              </a:spcAft>
              <a:buNone/>
            </a:pPr>
            <a:r>
              <a:rPr lang="en-US" sz="1200" b="1">
                <a:solidFill>
                  <a:schemeClr val="tx1"/>
                </a:solidFill>
                <a:latin typeface="Cambria"/>
                <a:ea typeface="Cambria"/>
                <a:cs typeface="Cambria"/>
                <a:sym typeface="Calibri"/>
              </a:rPr>
              <a:t>2. Global scope: </a:t>
            </a:r>
            <a:r>
              <a:rPr lang="en-US" sz="1200" b="0">
                <a:solidFill>
                  <a:schemeClr val="tx1"/>
                </a:solidFill>
                <a:latin typeface="Cambria"/>
                <a:ea typeface="Cambria"/>
                <a:cs typeface="Cambria"/>
                <a:sym typeface="Calibri"/>
              </a:rPr>
              <a:t>A variable created in the main body of the Python code is a global variable and belongs to the global scope. Global variables are available from within any scope, global and local.</a:t>
            </a:r>
          </a:p>
          <a:p>
            <a:pPr marL="0" indent="0" algn="l" rtl="0">
              <a:spcBef>
                <a:spcPts val="2400"/>
              </a:spcBef>
              <a:spcAft>
                <a:spcPts val="0"/>
              </a:spcAft>
              <a:buNone/>
            </a:pPr>
            <a:r>
              <a:rPr lang="en-US" sz="1200" b="0">
                <a:solidFill>
                  <a:schemeClr val="tx1"/>
                </a:solidFill>
                <a:latin typeface="Cambria"/>
                <a:ea typeface="Cambria"/>
                <a:cs typeface="Cambria"/>
                <a:sym typeface="Calibri"/>
              </a:rPr>
              <a:t>To keep things simple all we need to know is that a variable that is defined inside a function only exists inside the function. So for the function to be able to get data out we have to use return statements and store the resulting output into a new variable when calling the function.</a:t>
            </a:r>
          </a:p>
          <a:p>
            <a:pPr marL="0" indent="0" algn="l" rtl="0">
              <a:spcBef>
                <a:spcPts val="2400"/>
              </a:spcBef>
              <a:spcAft>
                <a:spcPts val="0"/>
              </a:spcAft>
              <a:buNone/>
            </a:pPr>
            <a:endParaRPr lang="en-US" sz="1200" b="0">
              <a:solidFill>
                <a:schemeClr val="tx1"/>
              </a:solidFill>
              <a:latin typeface="Cambria"/>
              <a:ea typeface="Cambria"/>
              <a:cs typeface="Cambria"/>
              <a:sym typeface="Calibri"/>
            </a:endParaRPr>
          </a:p>
          <a:p>
            <a:pPr marL="0" indent="0" algn="l" rtl="0">
              <a:spcBef>
                <a:spcPts val="2400"/>
              </a:spcBef>
              <a:spcAft>
                <a:spcPts val="0"/>
              </a:spcAft>
              <a:buNone/>
            </a:pPr>
            <a:endParaRPr lang="en-US" sz="1200" b="1">
              <a:solidFill>
                <a:schemeClr val="tx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METRO</cp:lastModifiedBy>
  <dcterms:modified xsi:type="dcterms:W3CDTF">2023-11-27T06:32:10Z</dcterms:modified>
</cp:coreProperties>
</file>