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932" r:id="rId2"/>
    <p:sldMasterId id="2147484042" r:id="rId3"/>
  </p:sldMasterIdLst>
  <p:notesMasterIdLst>
    <p:notesMasterId r:id="rId5"/>
  </p:notesMasterIdLst>
  <p:handoutMasterIdLst>
    <p:handoutMasterId r:id="rId6"/>
  </p:handoutMasterIdLst>
  <p:sldIdLst>
    <p:sldId id="464" r:id="rId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A2A0ED-ADEE-4FD9-93EA-FC8A06E5D89F}">
          <p14:sldIdLst>
            <p14:sldId id="4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981">
          <p15:clr>
            <a:srgbClr val="A4A3A4"/>
          </p15:clr>
        </p15:guide>
        <p15:guide id="3" orient="horz" pos="78">
          <p15:clr>
            <a:srgbClr val="A4A3A4"/>
          </p15:clr>
        </p15:guide>
        <p15:guide id="4" pos="68">
          <p15:clr>
            <a:srgbClr val="A4A3A4"/>
          </p15:clr>
        </p15:guide>
        <p15:guide id="5" pos="56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79BD"/>
    <a:srgbClr val="6D6E71"/>
    <a:srgbClr val="8DC53E"/>
    <a:srgbClr val="E6D000"/>
    <a:srgbClr val="FFF157"/>
    <a:srgbClr val="E29C00"/>
    <a:srgbClr val="FFB914"/>
    <a:srgbClr val="C4121A"/>
    <a:srgbClr val="EA1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779" autoAdjust="0"/>
    <p:restoredTop sz="90053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1056" y="42"/>
      </p:cViewPr>
      <p:guideLst>
        <p:guide orient="horz" pos="1620"/>
        <p:guide orient="horz" pos="2981"/>
        <p:guide orient="horz" pos="78"/>
        <p:guide pos="68"/>
        <p:guide pos="5692"/>
      </p:guideLst>
    </p:cSldViewPr>
  </p:slideViewPr>
  <p:outlineViewPr>
    <p:cViewPr>
      <p:scale>
        <a:sx n="33" d="100"/>
        <a:sy n="33" d="100"/>
      </p:scale>
      <p:origin x="0" y="19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68139-829D-4764-9C6B-EE8D1977B13F}" type="datetimeFigureOut">
              <a:rPr lang="en-GB" smtClean="0"/>
              <a:pPr/>
              <a:t>07/12/2016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A52A5-F05B-4095-82C8-0D07622ED8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235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50FC3A5-8515-4154-B46A-D5FC24D5850F}" type="datetimeFigureOut">
              <a:rPr lang="en-GB"/>
              <a:pPr>
                <a:defRPr/>
              </a:pPr>
              <a:t>07/12/2016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A0492AA-C698-45A3-92EF-BF98E8A10C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&amp;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316480" y="2603508"/>
            <a:ext cx="5002212" cy="1588"/>
          </a:xfrm>
          <a:prstGeom prst="line">
            <a:avLst/>
          </a:prstGeom>
          <a:ln w="22225" cap="rnd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38400" y="1617544"/>
            <a:ext cx="4880292" cy="987552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19862" y="2678184"/>
            <a:ext cx="4880292" cy="225736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4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 marL="444500" indent="0" algn="ctr">
              <a:buFontTx/>
              <a:buNone/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2pPr>
            <a:lvl3pPr marL="895350" indent="0" algn="ctr">
              <a:buFontTx/>
              <a:buNone/>
              <a:defRPr sz="11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3pPr>
            <a:lvl4pPr marL="1347788" indent="0" algn="ctr">
              <a:buFontTx/>
              <a:buNone/>
              <a:defRPr sz="105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4pPr>
            <a:lvl5pPr marL="1792288" indent="0" algn="ctr">
              <a:buFontTx/>
              <a:buNone/>
              <a:defRPr sz="105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82640" y="1152995"/>
            <a:ext cx="402590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rot="5400000">
            <a:off x="2779713" y="2941638"/>
            <a:ext cx="3581400" cy="0"/>
          </a:xfrm>
          <a:prstGeom prst="line">
            <a:avLst/>
          </a:prstGeom>
          <a:ln w="15875" cap="rnd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4"/>
            <a:ext cx="4040188" cy="556319"/>
          </a:xfrm>
        </p:spPr>
        <p:txBody>
          <a:bodyPr anchor="ctr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68872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28544"/>
            <a:ext cx="4041775" cy="190379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45025" y="1150938"/>
            <a:ext cx="4041775" cy="1598358"/>
          </a:xfrm>
          <a:noFill/>
          <a:ln w="12700">
            <a:solidFill>
              <a:schemeClr val="tx2">
                <a:lumMod val="50000"/>
                <a:lumOff val="50000"/>
              </a:schemeClr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95250" prst="coolSlant"/>
          </a:sp3d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3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ln w="12700">
            <a:solidFill>
              <a:schemeClr val="tx2">
                <a:lumMod val="50000"/>
                <a:lumOff val="50000"/>
              </a:schemeClr>
            </a:solidFill>
          </a:ln>
          <a:effectLst>
            <a:outerShdw blurRad="165100" dist="101600" dir="5400000" algn="t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95250" prst="coolSlant"/>
          </a:sp3d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n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:\Documents and Settings\rahul.dingal\Desktop\Infosys\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38099"/>
            <a:ext cx="9143999" cy="4786312"/>
          </a:xfrm>
          <a:prstGeom prst="rect">
            <a:avLst/>
          </a:prstGeom>
          <a:noFill/>
        </p:spPr>
      </p:pic>
      <p:pic>
        <p:nvPicPr>
          <p:cNvPr id="8" name="Picture 7" descr="Infosys_2C.ai"/>
          <p:cNvPicPr>
            <a:picLocks noChangeAspect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875881" y="1072096"/>
            <a:ext cx="1392237" cy="557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830AA-41FF-48ED-B3FB-C126D31D345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606240" y="942238"/>
            <a:ext cx="8610600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34290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en-US" sz="2000" dirty="0" smtClean="0">
                <a:solidFill>
                  <a:srgbClr val="002D78"/>
                </a:solidFill>
                <a:latin typeface="Calibri" pitchFamily="34" charset="0"/>
              </a:rPr>
              <a:t>Our Vision? </a:t>
            </a:r>
            <a:r>
              <a:rPr lang="en-US" sz="2000" i="1" u="sng" dirty="0" smtClean="0">
                <a:solidFill>
                  <a:srgbClr val="002D78"/>
                </a:solidFill>
                <a:latin typeface="Calibri" pitchFamily="34" charset="0"/>
              </a:rPr>
              <a:t>TSOM Model</a:t>
            </a:r>
            <a:endParaRPr lang="en-US" sz="2000" i="1" u="sng" dirty="0">
              <a:solidFill>
                <a:srgbClr val="002D78"/>
              </a:solidFill>
              <a:latin typeface="Calibri" pitchFamily="34" charset="0"/>
            </a:endParaRPr>
          </a:p>
          <a:p>
            <a:pPr lvl="1" indent="-34290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en-US" sz="2000" dirty="0" smtClean="0">
                <a:solidFill>
                  <a:srgbClr val="002D78"/>
                </a:solidFill>
                <a:latin typeface="Calibri" pitchFamily="34" charset="0"/>
              </a:rPr>
              <a:t>Our Journey towards TSOM?</a:t>
            </a:r>
          </a:p>
          <a:p>
            <a:pPr lvl="2" indent="-342900">
              <a:spcBef>
                <a:spcPts val="0"/>
              </a:spcBef>
              <a:spcAft>
                <a:spcPts val="0"/>
              </a:spcAft>
              <a:buFontTx/>
              <a:buBlip>
                <a:blip r:embed="rId3"/>
              </a:buBlip>
              <a:defRPr/>
            </a:pPr>
            <a:r>
              <a:rPr lang="en-US" sz="1600" b="1" dirty="0" smtClean="0">
                <a:solidFill>
                  <a:srgbClr val="002D78"/>
                </a:solidFill>
                <a:latin typeface="Calibri" pitchFamily="34" charset="0"/>
              </a:rPr>
              <a:t>BEAM Utility SETUP Phases </a:t>
            </a:r>
            <a:r>
              <a:rPr lang="en-US" sz="1600" i="1" dirty="0" smtClean="0">
                <a:solidFill>
                  <a:srgbClr val="002D78"/>
                </a:solidFill>
                <a:latin typeface="Calibri" pitchFamily="34" charset="0"/>
              </a:rPr>
              <a:t>(Discovery, Design, Implement, Manage &amp; Improve incl. Transformations)</a:t>
            </a:r>
          </a:p>
          <a:p>
            <a:pPr lvl="2" indent="-342900">
              <a:spcBef>
                <a:spcPts val="0"/>
              </a:spcBef>
              <a:spcAft>
                <a:spcPts val="0"/>
              </a:spcAft>
              <a:buFontTx/>
              <a:buBlip>
                <a:blip r:embed="rId3"/>
              </a:buBlip>
              <a:defRPr/>
            </a:pPr>
            <a:r>
              <a:rPr lang="en-US" sz="1600" b="1" dirty="0" smtClean="0">
                <a:solidFill>
                  <a:srgbClr val="002D78"/>
                </a:solidFill>
                <a:latin typeface="Calibri" pitchFamily="34" charset="0"/>
              </a:rPr>
              <a:t>BEAM RUN Phases </a:t>
            </a:r>
            <a:r>
              <a:rPr lang="en-US" sz="1600" i="1" dirty="0" smtClean="0">
                <a:solidFill>
                  <a:srgbClr val="002D78"/>
                </a:solidFill>
                <a:latin typeface="Calibri" pitchFamily="34" charset="0"/>
              </a:rPr>
              <a:t>(Knowledge Acquisition, Steady State Operations &amp; CSI)</a:t>
            </a:r>
          </a:p>
          <a:p>
            <a:pPr lvl="1" indent="-34290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en-US" sz="2000" dirty="0" smtClean="0">
                <a:solidFill>
                  <a:srgbClr val="002D78"/>
                </a:solidFill>
                <a:latin typeface="Calibri" pitchFamily="34" charset="0"/>
              </a:rPr>
              <a:t>Assumptions &amp; Commercials </a:t>
            </a:r>
          </a:p>
          <a:p>
            <a:pPr lvl="1" indent="-34290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en-US" sz="2000" dirty="0" smtClean="0">
                <a:solidFill>
                  <a:srgbClr val="002D78"/>
                </a:solidFill>
                <a:latin typeface="Calibri" pitchFamily="34" charset="0"/>
              </a:rPr>
              <a:t>Why Infosys?</a:t>
            </a:r>
          </a:p>
          <a:p>
            <a:pPr lvl="1" indent="-34290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en-US" sz="2000" dirty="0" smtClean="0">
                <a:solidFill>
                  <a:srgbClr val="002D78"/>
                </a:solidFill>
                <a:latin typeface="Calibri" pitchFamily="34" charset="0"/>
              </a:rPr>
              <a:t>A Case Study</a:t>
            </a:r>
            <a:endParaRPr lang="en-US" sz="2000" dirty="0">
              <a:solidFill>
                <a:srgbClr val="002D78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830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b&amp;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48200" y="1203325"/>
            <a:ext cx="4038600" cy="3529013"/>
          </a:xfrm>
          <a:noFill/>
          <a:ln w="12700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95250" prst="coolSlant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GB" sz="2800" kern="1200" noProof="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176213" lvl="0" indent="-176213" algn="l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598"/>
            <a:ext cx="4038600" cy="3528392"/>
          </a:xfrm>
        </p:spPr>
        <p:txBody>
          <a:bodyPr>
            <a:normAutofit/>
          </a:bodyPr>
          <a:lstStyle>
            <a:lvl1pPr marL="176213" indent="-176213">
              <a:defRPr sz="2400"/>
            </a:lvl1pPr>
            <a:lvl2pPr marL="625475" indent="-168275">
              <a:tabLst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830AA-41FF-48ED-B3FB-C126D31D345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867160" y="4917170"/>
            <a:ext cx="2895600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GB" sz="600" dirty="0" smtClean="0">
                <a:solidFill>
                  <a:srgbClr val="007DC3">
                    <a:lumMod val="60000"/>
                    <a:lumOff val="40000"/>
                  </a:srgbClr>
                </a:solidFill>
              </a:rPr>
              <a:t>© 2011 Infosys Limited</a:t>
            </a:r>
            <a:endParaRPr lang="en-GB" sz="600" dirty="0">
              <a:solidFill>
                <a:srgbClr val="007DC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962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&amp;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316480" y="2603508"/>
            <a:ext cx="5002212" cy="1588"/>
          </a:xfrm>
          <a:prstGeom prst="line">
            <a:avLst/>
          </a:prstGeom>
          <a:ln w="22225" cap="rnd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38400" y="1617544"/>
            <a:ext cx="4880292" cy="987552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19862" y="2678184"/>
            <a:ext cx="4880292" cy="225736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4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 marL="444500" indent="0" algn="ctr">
              <a:buFontTx/>
              <a:buNone/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2pPr>
            <a:lvl3pPr marL="895350" indent="0" algn="ctr">
              <a:buFontTx/>
              <a:buNone/>
              <a:defRPr sz="11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3pPr>
            <a:lvl4pPr marL="1347788" indent="0" algn="ctr">
              <a:buFontTx/>
              <a:buNone/>
              <a:defRPr sz="105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4pPr>
            <a:lvl5pPr marL="1792288" indent="0" algn="ctr">
              <a:buFontTx/>
              <a:buNone/>
              <a:defRPr sz="105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82640" y="1152995"/>
            <a:ext cx="4025900" cy="58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fosys_2C.ai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348038" y="987425"/>
            <a:ext cx="24479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Documents and Settings\rahul.dingal\Desktop\Infosys\4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38099"/>
            <a:ext cx="9143999" cy="4786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fosys_2C.ai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348038" y="987425"/>
            <a:ext cx="24479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Documents and Settings\rahul.dingal\Desktop\Infosys\4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38099"/>
            <a:ext cx="9143999" cy="4786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b&amp;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48200" y="1203325"/>
            <a:ext cx="4038600" cy="3529013"/>
          </a:xfrm>
          <a:prstGeom prst="rect">
            <a:avLst/>
          </a:prstGeom>
          <a:noFill/>
          <a:ln w="12700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95250" prst="coolSlant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GB" sz="2800" kern="1200" noProof="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176213" lvl="0" indent="-176213" algn="l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80"/>
            <a:ext cx="8229600" cy="70104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598"/>
            <a:ext cx="4038600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176213" indent="-176213">
              <a:defRPr sz="2400"/>
            </a:lvl1pPr>
            <a:lvl2pPr marL="625475" indent="-168275">
              <a:tabLst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4403725" y="4835525"/>
            <a:ext cx="336550" cy="273050"/>
          </a:xfrm>
          <a:prstGeom prst="rect">
            <a:avLst/>
          </a:prstGeom>
        </p:spPr>
        <p:txBody>
          <a:bodyPr/>
          <a:lstStyle/>
          <a:p>
            <a:fld id="{89D830AA-41FF-48ED-B3FB-C126D31D345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867160" y="4917170"/>
            <a:ext cx="2895600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GB" sz="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© 2011 Infosys Limited</a:t>
            </a:r>
            <a:endParaRPr lang="en-GB" sz="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35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Documents and Settings\rahul.dingal\Desktop\Infosys\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38099"/>
            <a:ext cx="9143999" cy="4786312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4749798"/>
            <a:ext cx="9144000" cy="409579"/>
          </a:xfrm>
          <a:prstGeom prst="rect">
            <a:avLst/>
          </a:prstGeom>
          <a:gradFill flip="none" rotWithShape="1">
            <a:gsLst>
              <a:gs pos="51000">
                <a:srgbClr val="6D6E71"/>
              </a:gs>
              <a:gs pos="0">
                <a:schemeClr val="tx2">
                  <a:lumMod val="95000"/>
                  <a:lumOff val="5000"/>
                </a:schemeClr>
              </a:gs>
              <a:gs pos="81000">
                <a:schemeClr val="tx2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gray">
          <a:xfrm flipV="1">
            <a:off x="0" y="4742387"/>
            <a:ext cx="9144000" cy="54610"/>
          </a:xfrm>
          <a:prstGeom prst="rect">
            <a:avLst/>
          </a:prstGeom>
          <a:solidFill>
            <a:srgbClr val="0079B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GillSans"/>
            </a:endParaRPr>
          </a:p>
        </p:txBody>
      </p:sp>
      <p:pic>
        <p:nvPicPr>
          <p:cNvPr id="10" name="Picture 9" descr="BTE_logo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11532" y="4843992"/>
            <a:ext cx="1407583" cy="28500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509040"/>
            <a:ext cx="7772400" cy="791126"/>
          </a:xfrm>
        </p:spPr>
        <p:txBody>
          <a:bodyPr anchor="b">
            <a:noAutofit/>
          </a:bodyPr>
          <a:lstStyle>
            <a:lvl1pPr algn="ctr">
              <a:defRPr sz="22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371600" y="1444495"/>
            <a:ext cx="6400800" cy="1114301"/>
          </a:xfrm>
        </p:spPr>
        <p:txBody>
          <a:bodyPr>
            <a:normAutofit/>
          </a:bodyPr>
          <a:lstStyle>
            <a:lvl1pPr marL="0" indent="0" algn="ctr">
              <a:buNone/>
              <a:defRPr sz="180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12" name="Picture 11" descr="LOGO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57093" y="4802456"/>
            <a:ext cx="768965" cy="345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45766"/>
            <a:ext cx="7772400" cy="856673"/>
          </a:xfrm>
        </p:spPr>
        <p:txBody>
          <a:bodyPr anchor="b">
            <a:noAutofit/>
          </a:bodyPr>
          <a:lstStyle>
            <a:lvl1pPr algn="ctr">
              <a:defRPr sz="23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24012"/>
            <a:ext cx="6400800" cy="1114301"/>
          </a:xfrm>
        </p:spPr>
        <p:txBody>
          <a:bodyPr>
            <a:normAutofit/>
          </a:bodyPr>
          <a:lstStyle>
            <a:lvl1pPr marL="0" indent="0" algn="ctr">
              <a:buNone/>
              <a:defRPr sz="1800" i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8800"/>
            <a:ext cx="4038600" cy="353353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8800"/>
            <a:ext cx="4038600" cy="353353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- black &amp; white eff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648200" y="1198563"/>
            <a:ext cx="4038600" cy="3533775"/>
          </a:xfrm>
          <a:noFill/>
          <a:ln w="12700">
            <a:solidFill>
              <a:schemeClr val="tx2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95250" prst="coolSlant"/>
          </a:sp3d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8800"/>
            <a:ext cx="4038600" cy="353353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4"/>
            <a:ext cx="4040188" cy="556319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68872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4"/>
            <a:ext cx="4041775" cy="556319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68872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 descr="Infosys_gradient_w_pattern.jpg"/>
          <p:cNvPicPr>
            <a:picLocks noChangeAspect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gray">
          <a:xfrm>
            <a:off x="0" y="4749798"/>
            <a:ext cx="9144000" cy="409579"/>
          </a:xfrm>
          <a:prstGeom prst="rect">
            <a:avLst/>
          </a:prstGeom>
          <a:gradFill flip="none" rotWithShape="1">
            <a:gsLst>
              <a:gs pos="51000">
                <a:srgbClr val="6D6E71"/>
              </a:gs>
              <a:gs pos="0">
                <a:schemeClr val="tx2">
                  <a:lumMod val="95000"/>
                  <a:lumOff val="5000"/>
                </a:schemeClr>
              </a:gs>
              <a:gs pos="81000">
                <a:schemeClr val="tx2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gray">
          <a:xfrm flipV="1">
            <a:off x="0" y="4742387"/>
            <a:ext cx="9144000" cy="54610"/>
          </a:xfrm>
          <a:prstGeom prst="rect">
            <a:avLst/>
          </a:prstGeom>
          <a:solidFill>
            <a:srgbClr val="0079B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BAE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600"/>
        </a:spcAft>
        <a:buClr>
          <a:schemeClr val="bg1"/>
        </a:buClr>
        <a:buSzPct val="100000"/>
        <a:buFont typeface="Arial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ts val="600"/>
        </a:spcAft>
        <a:buClr>
          <a:schemeClr val="bg1"/>
        </a:buClr>
        <a:buSzPct val="100000"/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ts val="600"/>
        </a:spcAft>
        <a:buClr>
          <a:schemeClr val="bg1"/>
        </a:buClr>
        <a:buSzPct val="100000"/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ts val="600"/>
        </a:spcAft>
        <a:buClr>
          <a:schemeClr val="bg1"/>
        </a:buClr>
        <a:buSzPct val="100000"/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ts val="600"/>
        </a:spcAft>
        <a:buClr>
          <a:schemeClr val="bg1"/>
        </a:buClr>
        <a:buSzPct val="100000"/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Infosys_patter_fade.jpg"/>
          <p:cNvPicPr>
            <a:picLocks noChangeAspect="1"/>
          </p:cNvPicPr>
          <p:nvPr userDrawn="1"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81280"/>
            <a:ext cx="8229600" cy="70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369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gray">
          <a:xfrm>
            <a:off x="0" y="4749798"/>
            <a:ext cx="9144000" cy="409579"/>
          </a:xfrm>
          <a:prstGeom prst="rect">
            <a:avLst/>
          </a:prstGeom>
          <a:gradFill flip="none" rotWithShape="1">
            <a:gsLst>
              <a:gs pos="51000">
                <a:srgbClr val="6D6E71"/>
              </a:gs>
              <a:gs pos="0">
                <a:schemeClr val="tx2">
                  <a:lumMod val="95000"/>
                  <a:lumOff val="5000"/>
                </a:schemeClr>
              </a:gs>
              <a:gs pos="81000">
                <a:schemeClr val="tx2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>
            <a:spLocks noChangeArrowheads="1"/>
          </p:cNvSpPr>
          <p:nvPr userDrawn="1"/>
        </p:nvSpPr>
        <p:spPr bwMode="gray">
          <a:xfrm flipV="1">
            <a:off x="0" y="4742387"/>
            <a:ext cx="9144000" cy="54610"/>
          </a:xfrm>
          <a:prstGeom prst="rect">
            <a:avLst/>
          </a:prstGeom>
          <a:solidFill>
            <a:srgbClr val="0079B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GillSans"/>
            </a:endParaRPr>
          </a:p>
        </p:txBody>
      </p:sp>
      <p:pic>
        <p:nvPicPr>
          <p:cNvPr id="23" name="Picture 22" descr="BTE_logo1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7611532" y="4843992"/>
            <a:ext cx="1407583" cy="285007"/>
          </a:xfrm>
          <a:prstGeom prst="rect">
            <a:avLst/>
          </a:prstGeom>
        </p:spPr>
      </p:pic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403725" y="4835525"/>
            <a:ext cx="336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CB27F2-16A8-4A19-9A49-FC3C1D46B430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pic>
        <p:nvPicPr>
          <p:cNvPr id="10" name="Picture 9" descr="LOGOO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157093" y="4802456"/>
            <a:ext cx="768965" cy="3456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Sans" pitchFamily="34" charset="0"/>
        </a:defRPr>
      </a:lvl9pPr>
    </p:titleStyle>
    <p:bodyStyle>
      <a:lvl1pPr marL="176213" indent="-176213" algn="l" rtl="0" eaLnBrk="1" fontAlgn="base" hangingPunct="1">
        <a:spcBef>
          <a:spcPct val="0"/>
        </a:spcBef>
        <a:spcAft>
          <a:spcPts val="600"/>
        </a:spcAft>
        <a:buClr>
          <a:srgbClr val="F1592A"/>
        </a:buClr>
        <a:buSzPct val="100000"/>
        <a:buFont typeface="Arial" pitchFamily="34" charset="0"/>
        <a:buChar char="•"/>
        <a:defRPr sz="1800" kern="1200">
          <a:solidFill>
            <a:srgbClr val="6D6E71"/>
          </a:solidFill>
          <a:latin typeface="Arial"/>
          <a:ea typeface="+mn-ea"/>
          <a:cs typeface="Arial"/>
        </a:defRPr>
      </a:lvl1pPr>
      <a:lvl2pPr marL="628650" indent="-171450" algn="l" rtl="0" eaLnBrk="1" fontAlgn="base" hangingPunct="1">
        <a:spcBef>
          <a:spcPct val="0"/>
        </a:spcBef>
        <a:spcAft>
          <a:spcPts val="600"/>
        </a:spcAft>
        <a:buClr>
          <a:srgbClr val="F1592A"/>
        </a:buClr>
        <a:buSzPct val="100000"/>
        <a:buFont typeface="Arial" pitchFamily="34" charset="0"/>
        <a:buChar char="•"/>
        <a:defRPr sz="1600" kern="1200">
          <a:solidFill>
            <a:srgbClr val="6D6E71"/>
          </a:solidFill>
          <a:latin typeface="Arial"/>
          <a:ea typeface="+mn-ea"/>
          <a:cs typeface="Arial"/>
        </a:defRPr>
      </a:lvl2pPr>
      <a:lvl3pPr marL="1079500" indent="-165100" algn="l" rtl="0" eaLnBrk="1" fontAlgn="base" hangingPunct="1">
        <a:spcBef>
          <a:spcPct val="0"/>
        </a:spcBef>
        <a:spcAft>
          <a:spcPts val="600"/>
        </a:spcAft>
        <a:buClr>
          <a:srgbClr val="F1592A"/>
        </a:buClr>
        <a:buSzPct val="100000"/>
        <a:buFont typeface="Arial" pitchFamily="34" charset="0"/>
        <a:buChar char="•"/>
        <a:defRPr sz="1400" kern="1200">
          <a:solidFill>
            <a:srgbClr val="6D6E71"/>
          </a:solidFill>
          <a:latin typeface="Arial"/>
          <a:ea typeface="+mn-ea"/>
          <a:cs typeface="Arial"/>
        </a:defRPr>
      </a:lvl3pPr>
      <a:lvl4pPr marL="1524000" indent="-152400" algn="l" rtl="0" eaLnBrk="1" fontAlgn="base" hangingPunct="1">
        <a:spcBef>
          <a:spcPct val="0"/>
        </a:spcBef>
        <a:spcAft>
          <a:spcPts val="600"/>
        </a:spcAft>
        <a:buClr>
          <a:srgbClr val="F1592A"/>
        </a:buClr>
        <a:buSzPct val="100000"/>
        <a:buFont typeface="Arial" pitchFamily="34" charset="0"/>
        <a:buChar char="•"/>
        <a:defRPr sz="1400" kern="1200">
          <a:solidFill>
            <a:srgbClr val="6D6E71"/>
          </a:solidFill>
          <a:latin typeface="Arial"/>
          <a:ea typeface="+mn-ea"/>
          <a:cs typeface="Arial"/>
        </a:defRPr>
      </a:lvl4pPr>
      <a:lvl5pPr marL="1974850" indent="-146050" algn="l" rtl="0" eaLnBrk="1" fontAlgn="base" hangingPunct="1">
        <a:spcBef>
          <a:spcPct val="0"/>
        </a:spcBef>
        <a:spcAft>
          <a:spcPts val="600"/>
        </a:spcAft>
        <a:buClr>
          <a:srgbClr val="F1592A"/>
        </a:buClr>
        <a:buSzPct val="100000"/>
        <a:buFont typeface="Arial" pitchFamily="34" charset="0"/>
        <a:buChar char="•"/>
        <a:defRPr sz="1400" kern="1200">
          <a:solidFill>
            <a:srgbClr val="6D6E7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 descr="Infosys_gradient_w_pattern.jpg"/>
          <p:cNvPicPr>
            <a:picLocks noChangeAspect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gray">
          <a:xfrm>
            <a:off x="0" y="4749798"/>
            <a:ext cx="9144000" cy="409579"/>
          </a:xfrm>
          <a:prstGeom prst="rect">
            <a:avLst/>
          </a:prstGeom>
          <a:gradFill flip="none" rotWithShape="1">
            <a:gsLst>
              <a:gs pos="51000">
                <a:srgbClr val="6D6E71"/>
              </a:gs>
              <a:gs pos="0">
                <a:schemeClr val="tx2">
                  <a:lumMod val="95000"/>
                  <a:lumOff val="5000"/>
                </a:schemeClr>
              </a:gs>
              <a:gs pos="81000">
                <a:schemeClr val="tx2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gray">
          <a:xfrm flipV="1">
            <a:off x="0" y="4742387"/>
            <a:ext cx="9144000" cy="54610"/>
          </a:xfrm>
          <a:prstGeom prst="rect">
            <a:avLst/>
          </a:prstGeom>
          <a:solidFill>
            <a:srgbClr val="0079B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solidFill>
                <a:srgbClr val="FFFFFF"/>
              </a:solidFill>
              <a:latin typeface="Gill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BAE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BAEF"/>
          </a:solidFill>
          <a:latin typeface="GillSans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600"/>
        </a:spcAft>
        <a:buClr>
          <a:schemeClr val="bg1"/>
        </a:buClr>
        <a:buSzPct val="100000"/>
        <a:buFont typeface="Arial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ts val="600"/>
        </a:spcAft>
        <a:buClr>
          <a:schemeClr val="bg1"/>
        </a:buClr>
        <a:buSzPct val="100000"/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ts val="600"/>
        </a:spcAft>
        <a:buClr>
          <a:schemeClr val="bg1"/>
        </a:buClr>
        <a:buSzPct val="100000"/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ts val="600"/>
        </a:spcAft>
        <a:buClr>
          <a:schemeClr val="bg1"/>
        </a:buClr>
        <a:buSzPct val="100000"/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ts val="600"/>
        </a:spcAft>
        <a:buClr>
          <a:schemeClr val="bg1"/>
        </a:buClr>
        <a:buSzPct val="100000"/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0"/>
            <a:ext cx="8229600" cy="457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Manjit Ullal(156110)- 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Technology Analyst</a:t>
            </a: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307975" y="483079"/>
            <a:ext cx="2961435" cy="4237201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lvl="0"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900" dirty="0">
                <a:latin typeface="Calibri" pitchFamily="34" charset="0"/>
              </a:rPr>
              <a:t>6</a:t>
            </a:r>
            <a:r>
              <a:rPr lang="en-US" sz="900" dirty="0" smtClean="0">
                <a:latin typeface="Calibri" pitchFamily="34" charset="0"/>
              </a:rPr>
              <a:t> </a:t>
            </a:r>
            <a:r>
              <a:rPr lang="en-US" sz="900" dirty="0">
                <a:latin typeface="Calibri" pitchFamily="34" charset="0"/>
              </a:rPr>
              <a:t>years of experience in production </a:t>
            </a:r>
            <a:r>
              <a:rPr lang="en-US" sz="900" dirty="0" smtClean="0">
                <a:latin typeface="Calibri" pitchFamily="34" charset="0"/>
              </a:rPr>
              <a:t>support.</a:t>
            </a:r>
          </a:p>
          <a:p>
            <a:pPr lvl="0">
              <a:buFont typeface="Arial" pitchFamily="34" charset="0"/>
              <a:buChar char="•"/>
            </a:pPr>
            <a:r>
              <a:rPr lang="en-SG" sz="900" dirty="0" smtClean="0">
                <a:latin typeface="Calibri" pitchFamily="34" charset="0"/>
              </a:rPr>
              <a:t>Well versed in Investment banking and Finance domain.</a:t>
            </a:r>
            <a:endParaRPr lang="en-US" sz="9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900" dirty="0">
                <a:latin typeface="Calibri" pitchFamily="34" charset="0"/>
              </a:rPr>
              <a:t> Well versed in UNIX, Linux and Sybase environments.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>
                <a:latin typeface="Calibri" pitchFamily="34" charset="0"/>
              </a:rPr>
              <a:t>Expertise in automation of support tasks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>
                <a:latin typeface="Calibri" pitchFamily="34" charset="0"/>
              </a:rPr>
              <a:t>Has </a:t>
            </a:r>
            <a:r>
              <a:rPr lang="en-US" sz="900" dirty="0">
                <a:latin typeface="Calibri" pitchFamily="34" charset="0"/>
              </a:rPr>
              <a:t>strong analytical skills , excellent  communication and interpersonal skills. </a:t>
            </a:r>
            <a:r>
              <a:rPr lang="en-US" sz="900" dirty="0" smtClean="0">
                <a:latin typeface="Calibri" pitchFamily="34" charset="0"/>
              </a:rPr>
              <a:t>He </a:t>
            </a:r>
            <a:r>
              <a:rPr lang="en-US" sz="900" dirty="0">
                <a:latin typeface="Calibri" pitchFamily="34" charset="0"/>
              </a:rPr>
              <a:t>possess good client interfacing skills and had been a </a:t>
            </a:r>
            <a:r>
              <a:rPr lang="en-US" sz="900" dirty="0" smtClean="0">
                <a:latin typeface="Calibri" pitchFamily="34" charset="0"/>
              </a:rPr>
              <a:t>consistent performer.</a:t>
            </a:r>
            <a:endParaRPr lang="en-US" sz="900" dirty="0">
              <a:latin typeface="Calibri" pitchFamily="34" charset="0"/>
            </a:endParaRPr>
          </a:p>
          <a:p>
            <a:pPr lvl="0"/>
            <a:endParaRPr lang="en-US" sz="900" b="1" dirty="0" smtClean="0">
              <a:latin typeface="Calibri" pitchFamily="34" charset="0"/>
              <a:cs typeface="Calibri" pitchFamily="34" charset="0"/>
            </a:endParaRPr>
          </a:p>
          <a:p>
            <a:pPr marL="171450" indent="-171450"/>
            <a:r>
              <a:rPr lang="en-US" sz="900" b="1" dirty="0" smtClean="0">
                <a:latin typeface="Calibri" pitchFamily="34" charset="0"/>
                <a:cs typeface="Calibri" pitchFamily="34" charset="0"/>
              </a:rPr>
              <a:t>Technical </a:t>
            </a:r>
            <a:r>
              <a:rPr lang="en-US" sz="900" b="1" dirty="0">
                <a:latin typeface="Calibri" pitchFamily="34" charset="0"/>
                <a:cs typeface="Calibri" pitchFamily="34" charset="0"/>
              </a:rPr>
              <a:t>skills</a:t>
            </a:r>
            <a:r>
              <a:rPr lang="en-US" sz="900" b="1" dirty="0" smtClean="0">
                <a:latin typeface="Calibri" pitchFamily="34" charset="0"/>
                <a:cs typeface="Calibri" pitchFamily="34" charset="0"/>
              </a:rPr>
              <a:t>:</a:t>
            </a:r>
            <a:endParaRPr lang="en-US" sz="900" b="1" dirty="0" smtClean="0">
              <a:latin typeface="Calibri" pitchFamily="34" charset="0"/>
              <a:ea typeface="MS PGothic" pitchFamily="34" charset="-128"/>
              <a:cs typeface="Calibr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0" dirty="0">
                <a:latin typeface="Calibri" pitchFamily="34" charset="0"/>
              </a:rPr>
              <a:t>UNIX  </a:t>
            </a:r>
            <a:r>
              <a:rPr lang="en-US" sz="900" kern="0" dirty="0" smtClean="0">
                <a:latin typeface="Calibri" pitchFamily="34" charset="0"/>
              </a:rPr>
              <a:t>Shell/ </a:t>
            </a:r>
            <a:r>
              <a:rPr lang="en-US" sz="900" kern="0" dirty="0" smtClean="0">
                <a:latin typeface="Calibri" pitchFamily="34" charset="0"/>
              </a:rPr>
              <a:t>Scripting , Python</a:t>
            </a:r>
            <a:endParaRPr lang="en-US" sz="900" kern="0" dirty="0" smtClean="0">
              <a:latin typeface="Calibr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0" dirty="0" smtClean="0">
                <a:latin typeface="Calibri" pitchFamily="34" charset="0"/>
              </a:rPr>
              <a:t>RDBMS: Sybase, </a:t>
            </a:r>
            <a:r>
              <a:rPr lang="en-US" sz="900" kern="0" dirty="0" smtClean="0">
                <a:latin typeface="Calibri" pitchFamily="34" charset="0"/>
              </a:rPr>
              <a:t>SQL server</a:t>
            </a:r>
            <a:r>
              <a:rPr lang="en-US" sz="900" kern="0" dirty="0" smtClean="0">
                <a:latin typeface="Calibri" pitchFamily="34" charset="0"/>
              </a:rPr>
              <a:t>, Oracle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0" dirty="0">
                <a:latin typeface="Calibri" pitchFamily="34" charset="0"/>
              </a:rPr>
              <a:t>OS: UNIX, Sun Solaris, </a:t>
            </a:r>
            <a:r>
              <a:rPr lang="en-US" sz="900" kern="0" dirty="0" smtClean="0">
                <a:latin typeface="Calibri" pitchFamily="34" charset="0"/>
              </a:rPr>
              <a:t>Linux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0" dirty="0" smtClean="0">
                <a:latin typeface="Calibri" pitchFamily="34" charset="0"/>
              </a:rPr>
              <a:t>Core </a:t>
            </a:r>
            <a:r>
              <a:rPr lang="en-US" sz="900" kern="0" dirty="0">
                <a:latin typeface="Calibri" pitchFamily="34" charset="0"/>
              </a:rPr>
              <a:t>Java</a:t>
            </a:r>
          </a:p>
          <a:p>
            <a:endParaRPr lang="en-US" sz="900" kern="0" dirty="0" smtClean="0">
              <a:latin typeface="Calibri" pitchFamily="34" charset="0"/>
            </a:endParaRPr>
          </a:p>
          <a:p>
            <a:pPr marL="171450" indent="-171450"/>
            <a:r>
              <a:rPr lang="en-US" sz="900" b="1" dirty="0" smtClean="0">
                <a:latin typeface="Calibri" pitchFamily="34" charset="0"/>
                <a:ea typeface="MS PGothic" pitchFamily="34" charset="-128"/>
                <a:cs typeface="Calibri" pitchFamily="34" charset="0"/>
              </a:rPr>
              <a:t>Tools: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0" dirty="0" smtClean="0">
                <a:latin typeface="Calibri" pitchFamily="34" charset="0"/>
              </a:rPr>
              <a:t>Autosys, Snow</a:t>
            </a:r>
            <a:endParaRPr lang="en-US" sz="900" kern="0" dirty="0" smtClean="0">
              <a:latin typeface="Calibr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0" dirty="0" smtClean="0">
                <a:latin typeface="Calibri" pitchFamily="34" charset="0"/>
              </a:rPr>
              <a:t>Data Synapse</a:t>
            </a:r>
            <a:endParaRPr lang="en-US" sz="900" kern="0" dirty="0" smtClean="0">
              <a:latin typeface="Calibr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0" dirty="0" smtClean="0">
                <a:latin typeface="Calibri" pitchFamily="34" charset="0"/>
              </a:rPr>
              <a:t>Aqua Data </a:t>
            </a:r>
            <a:r>
              <a:rPr lang="en-US" sz="900" kern="0" dirty="0" smtClean="0">
                <a:latin typeface="Calibri" pitchFamily="34" charset="0"/>
              </a:rPr>
              <a:t>Studio, Toad</a:t>
            </a:r>
            <a:endParaRPr lang="en-US" sz="900" kern="0" dirty="0" smtClean="0">
              <a:latin typeface="Calibr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0" dirty="0" smtClean="0">
                <a:latin typeface="Calibri" pitchFamily="34" charset="0"/>
              </a:rPr>
              <a:t>Jira</a:t>
            </a:r>
            <a:r>
              <a:rPr lang="en-US" sz="900" kern="0" dirty="0" smtClean="0">
                <a:latin typeface="Calibri" pitchFamily="34" charset="0"/>
              </a:rPr>
              <a:t>, Confluence.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900" kern="0" dirty="0" smtClean="0">
              <a:latin typeface="Calibri" pitchFamily="34" charset="0"/>
            </a:endParaRPr>
          </a:p>
          <a:p>
            <a:pPr marL="171450" indent="-171450"/>
            <a:r>
              <a:rPr lang="en-US" sz="900" b="1" dirty="0" smtClean="0">
                <a:latin typeface="Calibri" pitchFamily="34" charset="0"/>
                <a:cs typeface="Calibri" pitchFamily="34" charset="0"/>
              </a:rPr>
              <a:t>Certifications:</a:t>
            </a:r>
          </a:p>
          <a:p>
            <a:pPr marL="171450" indent="-171450"/>
            <a:endParaRPr lang="en-US" sz="900" b="1" dirty="0">
              <a:latin typeface="Calibri" pitchFamily="34" charset="0"/>
              <a:cs typeface="Calibri" pitchFamily="34" charset="0"/>
            </a:endParaRPr>
          </a:p>
          <a:p>
            <a:pPr marL="171450" indent="-171450">
              <a:buFont typeface="Wingdings" pitchFamily="2" charset="2"/>
              <a:buChar char="v"/>
            </a:pPr>
            <a:r>
              <a:rPr lang="en-US" sz="900" dirty="0" smtClean="0">
                <a:latin typeface="Calibri" pitchFamily="34" charset="0"/>
                <a:ea typeface="MS PGothic" pitchFamily="34" charset="-128"/>
                <a:cs typeface="Calibri" pitchFamily="34" charset="0"/>
              </a:rPr>
              <a:t>ITIL V3 Certified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SG" sz="900" dirty="0" smtClean="0">
                <a:latin typeface="Calibri" pitchFamily="34" charset="0"/>
                <a:ea typeface="MS PGothic" pitchFamily="34" charset="-128"/>
                <a:cs typeface="Calibri" pitchFamily="34" charset="0"/>
              </a:rPr>
              <a:t>Bloomberg Market Concepts Certified</a:t>
            </a:r>
            <a:endParaRPr lang="en-US" sz="900" dirty="0">
              <a:latin typeface="Calibri" pitchFamily="34" charset="0"/>
              <a:ea typeface="MS PGothic" pitchFamily="34" charset="-128"/>
              <a:cs typeface="Calibri" pitchFamily="34" charset="0"/>
            </a:endParaRPr>
          </a:p>
          <a:p>
            <a:pPr marL="171450" indent="-171450">
              <a:buFont typeface="Wingdings" pitchFamily="2" charset="2"/>
              <a:buChar char="v"/>
            </a:pPr>
            <a:r>
              <a:rPr lang="en-US" sz="900" dirty="0">
                <a:latin typeface="Calibri" pitchFamily="34" charset="0"/>
                <a:ea typeface="MS PGothic" pitchFamily="34" charset="-128"/>
                <a:cs typeface="Calibri" pitchFamily="34" charset="0"/>
              </a:rPr>
              <a:t>IMS ITIL Problem and Change </a:t>
            </a:r>
            <a:r>
              <a:rPr lang="en-US" sz="900" dirty="0" smtClean="0">
                <a:latin typeface="Calibri" pitchFamily="34" charset="0"/>
                <a:ea typeface="MS PGothic" pitchFamily="34" charset="-128"/>
                <a:cs typeface="Calibri" pitchFamily="34" charset="0"/>
              </a:rPr>
              <a:t>Management.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GB" sz="900" kern="0" dirty="0">
                <a:latin typeface="Calibri" pitchFamily="34" charset="0"/>
              </a:rPr>
              <a:t>Release and Configuration </a:t>
            </a:r>
            <a:r>
              <a:rPr lang="en-GB" sz="900" kern="0" dirty="0" smtClean="0">
                <a:latin typeface="Calibri" pitchFamily="34" charset="0"/>
              </a:rPr>
              <a:t>management.</a:t>
            </a:r>
            <a:endParaRPr lang="en-GB" sz="900" kern="0" dirty="0">
              <a:latin typeface="Calibri" pitchFamily="34" charset="0"/>
            </a:endParaRPr>
          </a:p>
          <a:p>
            <a:pPr marL="115888" indent="-115888" eaLnBrk="0" hangingPunct="0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5000"/>
            </a:pPr>
            <a:r>
              <a:rPr lang="en-SG" sz="900" b="1" dirty="0" smtClean="0">
                <a:latin typeface="Calibri" pitchFamily="34" charset="0"/>
              </a:rPr>
              <a:t>Accolades:</a:t>
            </a:r>
          </a:p>
          <a:p>
            <a:pPr marL="171450" indent="-171450" eaLnBrk="0" hangingPunct="0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</a:pPr>
            <a:r>
              <a:rPr lang="en-SG" sz="900" dirty="0" smtClean="0">
                <a:latin typeface="Calibri" pitchFamily="34" charset="0"/>
              </a:rPr>
              <a:t>Received appreciation from client on numerous occasions on the quality of work performed. </a:t>
            </a:r>
            <a:endParaRPr lang="en-US" sz="900" dirty="0" smtClean="0">
              <a:latin typeface="Calibri" pitchFamily="34" charset="0"/>
            </a:endParaRPr>
          </a:p>
          <a:p>
            <a:pPr marL="115888" indent="-115888" eaLnBrk="0" hangingPunct="0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endParaRPr lang="en-US" sz="900" dirty="0">
              <a:latin typeface="Calibri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352800" y="483079"/>
            <a:ext cx="5486400" cy="4237201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488" tIns="44450" rIns="90488" bIns="44450"/>
          <a:lstStyle/>
          <a:p>
            <a:r>
              <a:rPr lang="en-US" sz="900" b="1" u="sng" dirty="0" smtClean="0">
                <a:latin typeface="Calibri" pitchFamily="34" charset="0"/>
                <a:cs typeface="Calibri" pitchFamily="34" charset="0"/>
              </a:rPr>
              <a:t>Project:</a:t>
            </a:r>
            <a:r>
              <a:rPr lang="en-US" sz="9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900" b="1" dirty="0" smtClean="0">
                <a:latin typeface="Calibri" pitchFamily="34" charset="0"/>
                <a:cs typeface="Calibri" pitchFamily="34" charset="0"/>
              </a:rPr>
              <a:t>Global Securities Services</a:t>
            </a:r>
            <a:r>
              <a:rPr lang="en-US" sz="900" b="1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900" b="1" u="sng" dirty="0" smtClean="0">
                <a:latin typeface="Calibri" pitchFamily="34" charset="0"/>
                <a:cs typeface="Calibri" pitchFamily="34" charset="0"/>
              </a:rPr>
              <a:t>Client:-</a:t>
            </a:r>
            <a:r>
              <a:rPr lang="en-US" sz="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900" b="1" dirty="0" smtClean="0">
                <a:latin typeface="Calibri" pitchFamily="34" charset="0"/>
                <a:cs typeface="Calibri" pitchFamily="34" charset="0"/>
              </a:rPr>
              <a:t>Goldman </a:t>
            </a:r>
            <a:r>
              <a:rPr lang="en-US" sz="900" b="1" dirty="0" smtClean="0">
                <a:latin typeface="Calibri" pitchFamily="34" charset="0"/>
                <a:cs typeface="Calibri" pitchFamily="34" charset="0"/>
              </a:rPr>
              <a:t>Sachs, India</a:t>
            </a:r>
          </a:p>
          <a:p>
            <a:endParaRPr lang="en-US" sz="9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900" dirty="0">
                <a:latin typeface="Calibri" pitchFamily="34" charset="0"/>
                <a:cs typeface="Calibri" pitchFamily="34" charset="0"/>
              </a:rPr>
              <a:t>The Global Securities Services group (GSS) within Equities division. GSS comprises of Stock Lending, Prime Brokerage, Risk/Margin Financing, and Clearing services. Work in close partnership with the Prime Brokerage business, Operations and IT as part of the function. </a:t>
            </a:r>
            <a:endParaRPr lang="en-US" sz="900" dirty="0">
              <a:latin typeface="Calibri" pitchFamily="34" charset="0"/>
              <a:cs typeface="Calibri" pitchFamily="34" charset="0"/>
            </a:endParaRPr>
          </a:p>
          <a:p>
            <a:endParaRPr lang="en-US" sz="900" b="1" u="sng" dirty="0">
              <a:latin typeface="Calibri" pitchFamily="34" charset="0"/>
              <a:cs typeface="Calibri" pitchFamily="34" charset="0"/>
            </a:endParaRPr>
          </a:p>
          <a:p>
            <a:r>
              <a:rPr lang="en-US" sz="1000" b="1" dirty="0">
                <a:latin typeface="Calibri" pitchFamily="34" charset="0"/>
                <a:cs typeface="Calibri" pitchFamily="34" charset="0"/>
              </a:rPr>
              <a:t>Responsibilities: </a:t>
            </a:r>
            <a:endParaRPr lang="en-US" sz="1000" b="1" u="sng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900" b="1" u="sng" dirty="0" smtClean="0">
                <a:latin typeface="Calibri" pitchFamily="34" charset="0"/>
                <a:cs typeface="Calibri" pitchFamily="34" charset="0"/>
              </a:rPr>
              <a:t>Application/ Production </a:t>
            </a:r>
            <a:r>
              <a:rPr lang="en-US" sz="900" b="1" u="sng" dirty="0">
                <a:latin typeface="Calibri" pitchFamily="34" charset="0"/>
                <a:cs typeface="Calibri" pitchFamily="34" charset="0"/>
              </a:rPr>
              <a:t>Support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dirty="0">
                <a:latin typeface="Calibri" pitchFamily="34" charset="0"/>
                <a:cs typeface="Calibri" pitchFamily="34" charset="0"/>
              </a:rPr>
              <a:t>Provide primary support for maintaining round the clock availability for all applications in scope. </a:t>
            </a:r>
          </a:p>
          <a:p>
            <a:pPr marL="171450" lvl="4" indent="-171450">
              <a:buFont typeface="Arial" pitchFamily="34" charset="0"/>
              <a:buChar char="•"/>
            </a:pPr>
            <a:r>
              <a:rPr lang="en-US" sz="900" dirty="0" smtClean="0">
                <a:latin typeface="Calibri" pitchFamily="34" charset="0"/>
                <a:cs typeface="Calibri" pitchFamily="34" charset="0"/>
              </a:rPr>
              <a:t>Identify and automate regular manual interventions and frequent failures.</a:t>
            </a:r>
            <a:endParaRPr lang="en-US" sz="900" dirty="0">
              <a:latin typeface="Calibri" pitchFamily="34" charset="0"/>
              <a:cs typeface="Calibri" pitchFamily="34" charset="0"/>
            </a:endParaRPr>
          </a:p>
          <a:p>
            <a:pPr marL="171450" lvl="4" indent="-171450">
              <a:buFont typeface="Arial" pitchFamily="34" charset="0"/>
              <a:buChar char="•"/>
            </a:pPr>
            <a:r>
              <a:rPr lang="en-US" sz="900" dirty="0">
                <a:latin typeface="Calibri" pitchFamily="34" charset="0"/>
                <a:cs typeface="Calibri" pitchFamily="34" charset="0"/>
              </a:rPr>
              <a:t>Provide event, incident and problem management solutions within agreed upon target times and service level agreements with the client</a:t>
            </a:r>
            <a:r>
              <a:rPr lang="en-US" sz="9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71450" lvl="4" indent="-171450">
              <a:buFont typeface="Arial" pitchFamily="34" charset="0"/>
              <a:buChar char="•"/>
            </a:pPr>
            <a:r>
              <a:rPr lang="en-US" sz="900" dirty="0" smtClean="0">
                <a:latin typeface="Calibri" pitchFamily="34" charset="0"/>
                <a:cs typeface="Calibri" pitchFamily="34" charset="0"/>
              </a:rPr>
              <a:t>Review </a:t>
            </a:r>
            <a:r>
              <a:rPr lang="en-US" sz="900" dirty="0">
                <a:latin typeface="Calibri" pitchFamily="34" charset="0"/>
                <a:cs typeface="Calibri" pitchFamily="34" charset="0"/>
              </a:rPr>
              <a:t>production incidents with client management, identify follow ups and track them to </a:t>
            </a:r>
            <a:r>
              <a:rPr lang="en-US" sz="900" dirty="0" smtClean="0">
                <a:latin typeface="Calibri" pitchFamily="34" charset="0"/>
                <a:cs typeface="Calibri" pitchFamily="34" charset="0"/>
              </a:rPr>
              <a:t>closure</a:t>
            </a:r>
          </a:p>
          <a:p>
            <a:pPr marL="171450" lvl="4" indent="-171450">
              <a:buFont typeface="Arial" pitchFamily="34" charset="0"/>
              <a:buChar char="•"/>
            </a:pPr>
            <a:r>
              <a:rPr lang="en-US" sz="900" dirty="0" smtClean="0">
                <a:latin typeface="Calibri" pitchFamily="34" charset="0"/>
                <a:cs typeface="Calibri" pitchFamily="34" charset="0"/>
              </a:rPr>
              <a:t>Analysis </a:t>
            </a:r>
            <a:r>
              <a:rPr lang="en-US" sz="900" dirty="0">
                <a:latin typeface="Calibri" pitchFamily="34" charset="0"/>
                <a:cs typeface="Calibri" pitchFamily="34" charset="0"/>
              </a:rPr>
              <a:t>of alert metrics from various applications to arrive at </a:t>
            </a:r>
            <a:r>
              <a:rPr lang="en-US" sz="900" dirty="0" smtClean="0">
                <a:latin typeface="Calibri" pitchFamily="34" charset="0"/>
                <a:cs typeface="Calibri" pitchFamily="34" charset="0"/>
              </a:rPr>
              <a:t>recurring </a:t>
            </a:r>
            <a:r>
              <a:rPr lang="en-US" sz="900" dirty="0">
                <a:latin typeface="Calibri" pitchFamily="34" charset="0"/>
                <a:cs typeface="Calibri" pitchFamily="34" charset="0"/>
              </a:rPr>
              <a:t>production </a:t>
            </a:r>
            <a:r>
              <a:rPr lang="en-US" sz="900" dirty="0" smtClean="0">
                <a:latin typeface="Calibri" pitchFamily="34" charset="0"/>
                <a:cs typeface="Calibri" pitchFamily="34" charset="0"/>
              </a:rPr>
              <a:t>issues </a:t>
            </a:r>
          </a:p>
          <a:p>
            <a:pPr marL="171450" lvl="4" indent="-171450">
              <a:buFont typeface="Arial" pitchFamily="34" charset="0"/>
              <a:buChar char="•"/>
            </a:pPr>
            <a:r>
              <a:rPr lang="en-US" sz="900" dirty="0" smtClean="0">
                <a:latin typeface="Calibri" pitchFamily="34" charset="0"/>
                <a:cs typeface="Calibri" pitchFamily="34" charset="0"/>
              </a:rPr>
              <a:t>Involved in regular </a:t>
            </a:r>
            <a:r>
              <a:rPr lang="en-US" sz="900" dirty="0">
                <a:latin typeface="Calibri" pitchFamily="34" charset="0"/>
                <a:cs typeface="Calibri" pitchFamily="34" charset="0"/>
              </a:rPr>
              <a:t>BCP exercises to validate the disaster recovery plans of the firm, provide feedback to stakeholders on the issues identified and track these issues to closure</a:t>
            </a:r>
            <a:endParaRPr lang="en-US" sz="900" dirty="0" smtClean="0">
              <a:latin typeface="Calibri" pitchFamily="34" charset="0"/>
              <a:cs typeface="Calibri" pitchFamily="34" charset="0"/>
            </a:endParaRPr>
          </a:p>
          <a:p>
            <a:pPr marL="171450" lvl="4" indent="-171450">
              <a:buFont typeface="Arial" pitchFamily="34" charset="0"/>
              <a:buChar char="•"/>
            </a:pPr>
            <a:endParaRPr lang="en-US" sz="900" b="1" u="sng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900" b="1" u="sng" dirty="0" smtClean="0">
                <a:latin typeface="Calibri" pitchFamily="34" charset="0"/>
                <a:cs typeface="Calibri" pitchFamily="34" charset="0"/>
              </a:rPr>
              <a:t>Project</a:t>
            </a:r>
            <a:r>
              <a:rPr lang="en-US" sz="900" b="1" u="sng" dirty="0">
                <a:latin typeface="Calibri" pitchFamily="34" charset="0"/>
                <a:cs typeface="Calibri" pitchFamily="34" charset="0"/>
              </a:rPr>
              <a:t>:</a:t>
            </a:r>
            <a:r>
              <a:rPr lang="en-US" sz="9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900" b="1" dirty="0" smtClean="0">
                <a:latin typeface="Calibri" pitchFamily="34" charset="0"/>
                <a:cs typeface="Calibri" pitchFamily="34" charset="0"/>
              </a:rPr>
              <a:t>Risk Analytics</a:t>
            </a:r>
            <a:r>
              <a:rPr lang="en-US" sz="900" b="1" dirty="0" smtClean="0">
                <a:latin typeface="Calibri" pitchFamily="34" charset="0"/>
                <a:cs typeface="Calibri" pitchFamily="34" charset="0"/>
              </a:rPr>
              <a:t>                                  </a:t>
            </a:r>
            <a:r>
              <a:rPr lang="en-US" sz="900" b="1" u="sng" dirty="0">
                <a:latin typeface="Calibri" pitchFamily="34" charset="0"/>
                <a:cs typeface="Calibri" pitchFamily="34" charset="0"/>
              </a:rPr>
              <a:t>Client:-</a:t>
            </a:r>
            <a:r>
              <a:rPr lang="en-US" sz="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900" b="1" dirty="0" smtClean="0">
                <a:latin typeface="Calibri" pitchFamily="34" charset="0"/>
                <a:cs typeface="Calibri" pitchFamily="34" charset="0"/>
              </a:rPr>
              <a:t>UBS, Singapore</a:t>
            </a:r>
            <a:endParaRPr lang="en-US" sz="9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900" b="1" dirty="0" smtClean="0">
                <a:latin typeface="Calibri" pitchFamily="34" charset="0"/>
                <a:cs typeface="Calibri" pitchFamily="34" charset="0"/>
              </a:rPr>
              <a:t>                                                                </a:t>
            </a:r>
            <a:endParaRPr lang="en-US" sz="9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900" dirty="0">
                <a:latin typeface="Calibri" pitchFamily="34" charset="0"/>
                <a:cs typeface="Calibri" pitchFamily="34" charset="0"/>
              </a:rPr>
              <a:t>Risk Analytics is the core Treasury analytics engine &amp; associated infrastructure used for computing the counterparty credit exposure arising from OTC derivatives and ETD positions traded by </a:t>
            </a:r>
            <a:r>
              <a:rPr lang="en-US" sz="900" dirty="0">
                <a:latin typeface="Calibri" pitchFamily="34" charset="0"/>
                <a:cs typeface="Calibri" pitchFamily="34" charset="0"/>
              </a:rPr>
              <a:t>UBS.</a:t>
            </a:r>
          </a:p>
          <a:p>
            <a:endParaRPr lang="en-US" sz="9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900" b="1" dirty="0" smtClean="0">
                <a:latin typeface="Calibri" pitchFamily="34" charset="0"/>
                <a:cs typeface="Calibri" pitchFamily="34" charset="0"/>
              </a:rPr>
              <a:t>Responsibilities: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900" dirty="0" smtClean="0">
                <a:latin typeface="Calibri" pitchFamily="34" charset="0"/>
                <a:cs typeface="Calibri" pitchFamily="34" charset="0"/>
              </a:rPr>
              <a:t>Lead daily support operation, manage end to end application monitoring.</a:t>
            </a:r>
            <a:endParaRPr lang="en-US" sz="900" dirty="0" smtClean="0">
              <a:latin typeface="Calibri" pitchFamily="34" charset="0"/>
              <a:cs typeface="Calibri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Calibri" pitchFamily="34" charset="0"/>
                <a:cs typeface="Calibri" pitchFamily="34" charset="0"/>
              </a:rPr>
              <a:t>Release and Deployment management.</a:t>
            </a:r>
            <a:endParaRPr lang="en-US" sz="900" dirty="0" smtClean="0">
              <a:latin typeface="Calibri" pitchFamily="34" charset="0"/>
              <a:cs typeface="Calibri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900" dirty="0" smtClean="0">
                <a:latin typeface="Calibri" pitchFamily="34" charset="0"/>
                <a:cs typeface="Calibri" pitchFamily="34" charset="0"/>
              </a:rPr>
              <a:t>Identify areas for improvement through trend analysis and automation.</a:t>
            </a:r>
            <a:endParaRPr lang="en-US" sz="900" dirty="0" smtClean="0">
              <a:latin typeface="Calibri" pitchFamily="34" charset="0"/>
              <a:cs typeface="Calibri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900" dirty="0" smtClean="0">
                <a:latin typeface="Calibri" pitchFamily="34" charset="0"/>
                <a:cs typeface="Calibri" pitchFamily="34" charset="0"/>
              </a:rPr>
              <a:t>Mange Incidents, Root cause Analysis, Interface with multiple teams, delegate support tasks.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900" dirty="0" smtClean="0">
                <a:latin typeface="Calibri" pitchFamily="34" charset="0"/>
                <a:cs typeface="Calibri" pitchFamily="34" charset="0"/>
              </a:rPr>
              <a:t>Handle business communication, escalation of issues to development team and recovery from the issues.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900" dirty="0" smtClean="0">
                <a:latin typeface="Calibri" pitchFamily="34" charset="0"/>
                <a:cs typeface="Calibri" pitchFamily="34" charset="0"/>
              </a:rPr>
              <a:t>Collaborate with multiple teams during outage</a:t>
            </a:r>
            <a:r>
              <a:rPr lang="en-SG" sz="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SG" sz="900" dirty="0" smtClean="0">
                <a:latin typeface="Calibri" pitchFamily="34" charset="0"/>
                <a:cs typeface="Calibri" pitchFamily="34" charset="0"/>
              </a:rPr>
              <a:t>and</a:t>
            </a:r>
            <a:r>
              <a:rPr lang="en-SG" sz="900" dirty="0" smtClean="0">
                <a:latin typeface="Calibri" pitchFamily="34" charset="0"/>
                <a:cs typeface="Calibri" pitchFamily="34" charset="0"/>
              </a:rPr>
              <a:t> release to accomplish the support tasks.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900" dirty="0" smtClean="0">
                <a:latin typeface="Calibri" pitchFamily="34" charset="0"/>
                <a:cs typeface="Calibri" pitchFamily="34" charset="0"/>
              </a:rPr>
              <a:t>Handle Support operation tasks like database updates, Config changes and workarounds.</a:t>
            </a:r>
            <a:endParaRPr lang="en-US" sz="900" dirty="0" smtClean="0">
              <a:latin typeface="Calibri" pitchFamily="34" charset="0"/>
              <a:cs typeface="Calibri" pitchFamily="34" charset="0"/>
            </a:endParaRPr>
          </a:p>
          <a:p>
            <a:endParaRPr lang="en-US" sz="900" dirty="0" smtClean="0">
              <a:latin typeface="Calibri" pitchFamily="34" charset="0"/>
              <a:cs typeface="Calibri" pitchFamily="34" charset="0"/>
            </a:endParaRPr>
          </a:p>
          <a:p>
            <a:endParaRPr lang="en-US" sz="900" b="1" dirty="0" smtClean="0">
              <a:latin typeface="Calibri" pitchFamily="34" charset="0"/>
              <a:cs typeface="Calibri" pitchFamily="34" charset="0"/>
            </a:endParaRPr>
          </a:p>
          <a:p>
            <a:endParaRPr lang="en-US" sz="9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0" name="AutoShape 2" descr="https://xnet.infosys.com/Edsplus/aspx/personal/EDSPlusImage.aspx?EmpNo=14172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SYS - Section">
  <a:themeElements>
    <a:clrScheme name="INFOSYS">
      <a:dk1>
        <a:srgbClr val="193A80"/>
      </a:dk1>
      <a:lt1>
        <a:sysClr val="window" lastClr="FFFFFF"/>
      </a:lt1>
      <a:dk2>
        <a:srgbClr val="000000"/>
      </a:dk2>
      <a:lt2>
        <a:srgbClr val="FFFFFF"/>
      </a:lt2>
      <a:accent1>
        <a:srgbClr val="FF90D2"/>
      </a:accent1>
      <a:accent2>
        <a:srgbClr val="F6A3A7"/>
      </a:accent2>
      <a:accent3>
        <a:srgbClr val="92E6FF"/>
      </a:accent3>
      <a:accent4>
        <a:srgbClr val="D1E7B1"/>
      </a:accent4>
      <a:accent5>
        <a:srgbClr val="F6F8B7"/>
      </a:accent5>
      <a:accent6>
        <a:srgbClr val="F6D3A4"/>
      </a:accent6>
      <a:hlink>
        <a:srgbClr val="00B050"/>
      </a:hlink>
      <a:folHlink>
        <a:srgbClr val="800080"/>
      </a:folHlink>
    </a:clrScheme>
    <a:fontScheme name="Infosys">
      <a:majorFont>
        <a:latin typeface="GillSans"/>
        <a:ea typeface=""/>
        <a:cs typeface=""/>
      </a:majorFont>
      <a:minorFont>
        <a:latin typeface="Gill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nfosys_-_TEMPLATE_[v10][1]">
  <a:themeElements>
    <a:clrScheme name="INFOSYS">
      <a:dk1>
        <a:srgbClr val="002D78"/>
      </a:dk1>
      <a:lt1>
        <a:sysClr val="window" lastClr="FFFFFF"/>
      </a:lt1>
      <a:dk2>
        <a:srgbClr val="000000"/>
      </a:dk2>
      <a:lt2>
        <a:srgbClr val="FFFFFF"/>
      </a:lt2>
      <a:accent1>
        <a:srgbClr val="007DC3"/>
      </a:accent1>
      <a:accent2>
        <a:srgbClr val="2DB437"/>
      </a:accent2>
      <a:accent3>
        <a:srgbClr val="EB7323"/>
      </a:accent3>
      <a:accent4>
        <a:srgbClr val="5A5A5A"/>
      </a:accent4>
      <a:accent5>
        <a:srgbClr val="9BC8EB"/>
      </a:accent5>
      <a:accent6>
        <a:srgbClr val="FFCD69"/>
      </a:accent6>
      <a:hlink>
        <a:srgbClr val="417832"/>
      </a:hlink>
      <a:folHlink>
        <a:srgbClr val="A05019"/>
      </a:folHlink>
    </a:clrScheme>
    <a:fontScheme name="Infosys">
      <a:majorFont>
        <a:latin typeface="GillSans"/>
        <a:ea typeface=""/>
        <a:cs typeface=""/>
      </a:majorFont>
      <a:minorFont>
        <a:latin typeface="Gill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FOSYS - Section">
  <a:themeElements>
    <a:clrScheme name="INFOSYS">
      <a:dk1>
        <a:srgbClr val="193A80"/>
      </a:dk1>
      <a:lt1>
        <a:sysClr val="window" lastClr="FFFFFF"/>
      </a:lt1>
      <a:dk2>
        <a:srgbClr val="000000"/>
      </a:dk2>
      <a:lt2>
        <a:srgbClr val="FFFFFF"/>
      </a:lt2>
      <a:accent1>
        <a:srgbClr val="FF90D2"/>
      </a:accent1>
      <a:accent2>
        <a:srgbClr val="F6A3A7"/>
      </a:accent2>
      <a:accent3>
        <a:srgbClr val="92E6FF"/>
      </a:accent3>
      <a:accent4>
        <a:srgbClr val="D1E7B1"/>
      </a:accent4>
      <a:accent5>
        <a:srgbClr val="F6F8B7"/>
      </a:accent5>
      <a:accent6>
        <a:srgbClr val="F6D3A4"/>
      </a:accent6>
      <a:hlink>
        <a:srgbClr val="00B050"/>
      </a:hlink>
      <a:folHlink>
        <a:srgbClr val="800080"/>
      </a:folHlink>
    </a:clrScheme>
    <a:fontScheme name="Infosys">
      <a:majorFont>
        <a:latin typeface="GillSans"/>
        <a:ea typeface=""/>
        <a:cs typeface=""/>
      </a:majorFont>
      <a:minorFont>
        <a:latin typeface="Gill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Infosys_-_TEMPLATE_[v10][1]</Template>
  <TotalTime>5584</TotalTime>
  <Words>150</Words>
  <Application>Microsoft Office PowerPoint</Application>
  <PresentationFormat>On-screen Show (16:9)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MS PGothic</vt:lpstr>
      <vt:lpstr>Arial</vt:lpstr>
      <vt:lpstr>Calibri</vt:lpstr>
      <vt:lpstr>GillSans</vt:lpstr>
      <vt:lpstr>Monotype Sorts</vt:lpstr>
      <vt:lpstr>Wingdings</vt:lpstr>
      <vt:lpstr>INFOSYS - Section</vt:lpstr>
      <vt:lpstr>1_Infosys_-_TEMPLATE_[v10][1]</vt:lpstr>
      <vt:lpstr>1_INFOSYS - Section</vt:lpstr>
      <vt:lpstr> Manjit Ullal(156110)-   Technology Analyst</vt:lpstr>
    </vt:vector>
  </TitlesOfParts>
  <Company>Infosys Technologies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Tarvinder Walia</dc:creator>
  <cp:lastModifiedBy>Manjit Gangadhar Ullal</cp:lastModifiedBy>
  <cp:revision>434</cp:revision>
  <dcterms:created xsi:type="dcterms:W3CDTF">2011-09-14T16:39:28Z</dcterms:created>
  <dcterms:modified xsi:type="dcterms:W3CDTF">2016-12-07T13:31:22Z</dcterms:modified>
</cp:coreProperties>
</file>