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965214"/>
    <a:srgbClr val="9E6B31"/>
    <a:srgbClr val="7C3503"/>
    <a:srgbClr val="D5B181"/>
    <a:srgbClr val="FCFD8A"/>
    <a:srgbClr val="14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40F-6B74-417E-8F31-429741491761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AFE5-6AB3-49EC-80DB-4A93CDD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8136" cy="8580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328" y="0"/>
            <a:ext cx="7214558" cy="2078036"/>
          </a:xfrm>
        </p:spPr>
        <p:txBody>
          <a:bodyPr/>
          <a:lstStyle/>
          <a:p>
            <a:r>
              <a:rPr lang="en-US" dirty="0" smtClean="0">
                <a:solidFill>
                  <a:srgbClr val="7C3503"/>
                </a:solidFill>
              </a:rPr>
              <a:t>Short term rentals,</a:t>
            </a:r>
            <a:endParaRPr lang="en-US" dirty="0">
              <a:solidFill>
                <a:srgbClr val="7C350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7767" y="2187306"/>
            <a:ext cx="9259019" cy="495509"/>
          </a:xfrm>
        </p:spPr>
        <p:txBody>
          <a:bodyPr/>
          <a:lstStyle/>
          <a:p>
            <a:r>
              <a:rPr lang="en-US" dirty="0" smtClean="0">
                <a:solidFill>
                  <a:srgbClr val="965214"/>
                </a:solidFill>
              </a:rPr>
              <a:t>A good idea for Watershed?</a:t>
            </a:r>
            <a:endParaRPr lang="en-US" dirty="0">
              <a:solidFill>
                <a:srgbClr val="9652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7400" y="-5588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Profit in the Conversion year: </a:t>
            </a:r>
            <a:r>
              <a:rPr lang="en-US" sz="7200" dirty="0" smtClean="0"/>
              <a:t>$193, 185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Transaction Fees: </a:t>
            </a:r>
            <a:r>
              <a:rPr lang="en-US" sz="7200" dirty="0" smtClean="0"/>
              <a:t>50</a:t>
            </a:r>
            <a:r>
              <a:rPr lang="en-US" sz="7200" dirty="0"/>
              <a:t>%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142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Recommendation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965214"/>
                </a:solidFill>
              </a:rPr>
              <a:t>9 most profitable properties</a:t>
            </a:r>
          </a:p>
          <a:p>
            <a:r>
              <a:rPr lang="en-US" sz="6000" dirty="0" smtClean="0">
                <a:solidFill>
                  <a:srgbClr val="965214"/>
                </a:solidFill>
              </a:rPr>
              <a:t>Miami FL, Austin TX, San Diego LA.</a:t>
            </a:r>
          </a:p>
          <a:p>
            <a:r>
              <a:rPr lang="en-US" sz="6000" dirty="0" smtClean="0">
                <a:solidFill>
                  <a:srgbClr val="965214"/>
                </a:solidFill>
              </a:rPr>
              <a:t>1 and 2 bedroom houses</a:t>
            </a:r>
          </a:p>
          <a:p>
            <a:r>
              <a:rPr lang="en-US" sz="6000" dirty="0" smtClean="0">
                <a:solidFill>
                  <a:srgbClr val="965214"/>
                </a:solidFill>
              </a:rPr>
              <a:t>$650k </a:t>
            </a:r>
            <a:r>
              <a:rPr lang="en-US" sz="6000" dirty="0" smtClean="0">
                <a:solidFill>
                  <a:srgbClr val="965214"/>
                </a:solidFill>
                <a:sym typeface="Wingdings" panose="05000000000000000000" pitchFamily="2" charset="2"/>
              </a:rPr>
              <a:t> $592k</a:t>
            </a:r>
          </a:p>
        </p:txBody>
      </p:sp>
    </p:spTree>
    <p:extLst>
      <p:ext uri="{BB962C8B-B14F-4D97-AF65-F5344CB8AC3E}">
        <p14:creationId xmlns:p14="http://schemas.microsoft.com/office/powerpoint/2010/main" val="14405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42" t="12006" r="21177" b="49350"/>
          <a:stretch/>
        </p:blipFill>
        <p:spPr>
          <a:xfrm>
            <a:off x="0" y="546100"/>
            <a:ext cx="12287074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We will now see the effect of Transaction fees on the profitability of properties</a:t>
            </a:r>
          </a:p>
        </p:txBody>
      </p:sp>
    </p:spTree>
    <p:extLst>
      <p:ext uri="{BB962C8B-B14F-4D97-AF65-F5344CB8AC3E}">
        <p14:creationId xmlns:p14="http://schemas.microsoft.com/office/powerpoint/2010/main" val="26654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73" t="12199" b="7209"/>
          <a:stretch/>
        </p:blipFill>
        <p:spPr>
          <a:xfrm>
            <a:off x="101600" y="258763"/>
            <a:ext cx="11811000" cy="63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11" t="11975" b="7531"/>
          <a:stretch/>
        </p:blipFill>
        <p:spPr>
          <a:xfrm>
            <a:off x="52126" y="365125"/>
            <a:ext cx="12139874" cy="63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95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We will now check the best and the worst case possible with our conservative profit threshold of $38500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88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41" t="12107" b="42060"/>
          <a:stretch/>
        </p:blipFill>
        <p:spPr>
          <a:xfrm>
            <a:off x="254000" y="1690688"/>
            <a:ext cx="11684000" cy="34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Profit in the Conversion year: $941255</a:t>
            </a:r>
          </a:p>
          <a:p>
            <a:pPr marL="0" indent="0">
              <a:buNone/>
            </a:pPr>
            <a:r>
              <a:rPr lang="en-US" sz="7200" dirty="0" smtClean="0"/>
              <a:t>Transaction Fees: 20%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7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Short term rentals,</vt:lpstr>
      <vt:lpstr>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term rentals,</dc:title>
  <dc:creator>Radha Parikh</dc:creator>
  <cp:lastModifiedBy>Radha Parikh</cp:lastModifiedBy>
  <cp:revision>5</cp:revision>
  <dcterms:created xsi:type="dcterms:W3CDTF">2020-05-24T10:04:04Z</dcterms:created>
  <dcterms:modified xsi:type="dcterms:W3CDTF">2020-05-24T10:46:38Z</dcterms:modified>
</cp:coreProperties>
</file>