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87" r:id="rId2"/>
    <p:sldId id="509" r:id="rId3"/>
    <p:sldId id="521" r:id="rId4"/>
    <p:sldId id="508" r:id="rId5"/>
    <p:sldId id="526"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CC00"/>
    <a:srgbClr val="66FF66"/>
    <a:srgbClr val="81826E"/>
    <a:srgbClr val="000099"/>
    <a:srgbClr val="B9C3C3"/>
    <a:srgbClr val="8FE1E3"/>
    <a:srgbClr val="99DAE7"/>
    <a:srgbClr val="A4DEEA"/>
    <a:srgbClr val="D8DED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4605" autoAdjust="0"/>
  </p:normalViewPr>
  <p:slideViewPr>
    <p:cSldViewPr>
      <p:cViewPr>
        <p:scale>
          <a:sx n="100" d="100"/>
          <a:sy n="100" d="100"/>
        </p:scale>
        <p:origin x="-1170" y="-312"/>
      </p:cViewPr>
      <p:guideLst>
        <p:guide orient="horz" pos="1620"/>
        <p:guide pos="2880"/>
      </p:guideLst>
    </p:cSldViewPr>
  </p:slideViewPr>
  <p:outlineViewPr>
    <p:cViewPr>
      <p:scale>
        <a:sx n="33" d="100"/>
        <a:sy n="33" d="100"/>
      </p:scale>
      <p:origin x="0" y="6509"/>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71" d="100"/>
          <a:sy n="71" d="100"/>
        </p:scale>
        <p:origin x="-29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DA8135-1455-4B44-83FB-0A934AA9863A}" type="datetimeFigureOut">
              <a:rPr lang="en-US" smtClean="0"/>
              <a:pPr/>
              <a:t>12/30/2022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4C15C0-D9A0-44A2-941F-513B929F3374}" type="slidenum">
              <a:rPr lang="en-US" smtClean="0"/>
              <a:pPr/>
              <a:t>‹#›</a:t>
            </a:fld>
            <a:endParaRPr lang="en-US"/>
          </a:p>
        </p:txBody>
      </p:sp>
    </p:spTree>
    <p:extLst>
      <p:ext uri="{BB962C8B-B14F-4D97-AF65-F5344CB8AC3E}">
        <p14:creationId xmlns="" xmlns:p14="http://schemas.microsoft.com/office/powerpoint/2010/main" val="1673695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4C15C0-D9A0-44A2-941F-513B929F3374}" type="slidenum">
              <a:rPr lang="en-US" smtClean="0"/>
              <a:pPr/>
              <a:t>1</a:t>
            </a:fld>
            <a:endParaRPr lang="en-US"/>
          </a:p>
        </p:txBody>
      </p:sp>
    </p:spTree>
    <p:extLst>
      <p:ext uri="{BB962C8B-B14F-4D97-AF65-F5344CB8AC3E}">
        <p14:creationId xmlns="" xmlns:p14="http://schemas.microsoft.com/office/powerpoint/2010/main" val="4089172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4C15C0-D9A0-44A2-941F-513B929F3374}"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B52E57-B4D0-42CE-A707-C9B59F9D8659}" type="datetime1">
              <a:rPr lang="en-US" smtClean="0"/>
              <a:pPr/>
              <a:t>12/30/2022</a:t>
            </a:fld>
            <a:endParaRPr lang="en-US"/>
          </a:p>
        </p:txBody>
      </p:sp>
      <p:sp>
        <p:nvSpPr>
          <p:cNvPr id="5" name="Footer Placeholder 4"/>
          <p:cNvSpPr>
            <a:spLocks noGrp="1"/>
          </p:cNvSpPr>
          <p:nvPr>
            <p:ph type="ftr" sz="quarter" idx="11"/>
          </p:nvPr>
        </p:nvSpPr>
        <p:spPr/>
        <p:txBody>
          <a:bodyPr/>
          <a:lstStyle/>
          <a:p>
            <a:r>
              <a:rPr lang="en-US" smtClean="0"/>
              <a:t>Computer Science &amp; Engineering-15CS63F</a:t>
            </a:r>
            <a:endParaRPr lang="en-US"/>
          </a:p>
        </p:txBody>
      </p:sp>
      <p:sp>
        <p:nvSpPr>
          <p:cNvPr id="6" name="Slide Number Placeholder 5"/>
          <p:cNvSpPr>
            <a:spLocks noGrp="1"/>
          </p:cNvSpPr>
          <p:nvPr>
            <p:ph type="sldNum" sz="quarter" idx="12"/>
          </p:nvPr>
        </p:nvSpPr>
        <p:spPr/>
        <p:txBody>
          <a:bodyPr/>
          <a:lstStyle/>
          <a:p>
            <a:fld id="{F1209C48-4064-4D40-9475-2CEF7C89096D}" type="slidenum">
              <a:rPr lang="en-US" smtClean="0"/>
              <a:pPr/>
              <a:t>‹#›</a:t>
            </a:fld>
            <a:endParaRPr lang="en-US"/>
          </a:p>
        </p:txBody>
      </p:sp>
    </p:spTree>
    <p:extLst>
      <p:ext uri="{BB962C8B-B14F-4D97-AF65-F5344CB8AC3E}">
        <p14:creationId xmlns="" xmlns:p14="http://schemas.microsoft.com/office/powerpoint/2010/main" val="3822324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F8D4A-BA21-44E8-A872-91F1F31A5A09}" type="datetime1">
              <a:rPr lang="en-US" smtClean="0"/>
              <a:pPr/>
              <a:t>12/30/2022</a:t>
            </a:fld>
            <a:endParaRPr lang="en-US"/>
          </a:p>
        </p:txBody>
      </p:sp>
      <p:sp>
        <p:nvSpPr>
          <p:cNvPr id="5" name="Footer Placeholder 4"/>
          <p:cNvSpPr>
            <a:spLocks noGrp="1"/>
          </p:cNvSpPr>
          <p:nvPr>
            <p:ph type="ftr" sz="quarter" idx="11"/>
          </p:nvPr>
        </p:nvSpPr>
        <p:spPr/>
        <p:txBody>
          <a:bodyPr/>
          <a:lstStyle/>
          <a:p>
            <a:r>
              <a:rPr lang="en-US" smtClean="0"/>
              <a:t>Computer Science &amp; Engineering-15CS63F</a:t>
            </a:r>
            <a:endParaRPr lang="en-US"/>
          </a:p>
        </p:txBody>
      </p:sp>
      <p:sp>
        <p:nvSpPr>
          <p:cNvPr id="6" name="Slide Number Placeholder 5"/>
          <p:cNvSpPr>
            <a:spLocks noGrp="1"/>
          </p:cNvSpPr>
          <p:nvPr>
            <p:ph type="sldNum" sz="quarter" idx="12"/>
          </p:nvPr>
        </p:nvSpPr>
        <p:spPr/>
        <p:txBody>
          <a:bodyPr/>
          <a:lstStyle/>
          <a:p>
            <a:fld id="{F1209C48-4064-4D40-9475-2CEF7C89096D}" type="slidenum">
              <a:rPr lang="en-US" smtClean="0"/>
              <a:pPr/>
              <a:t>‹#›</a:t>
            </a:fld>
            <a:endParaRPr lang="en-US"/>
          </a:p>
        </p:txBody>
      </p:sp>
    </p:spTree>
    <p:extLst>
      <p:ext uri="{BB962C8B-B14F-4D97-AF65-F5344CB8AC3E}">
        <p14:creationId xmlns="" xmlns:p14="http://schemas.microsoft.com/office/powerpoint/2010/main" val="3818245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C973AA-71B4-4132-AF9D-9FD6874D5114}" type="datetime1">
              <a:rPr lang="en-US" smtClean="0"/>
              <a:pPr/>
              <a:t>12/30/2022</a:t>
            </a:fld>
            <a:endParaRPr lang="en-US"/>
          </a:p>
        </p:txBody>
      </p:sp>
      <p:sp>
        <p:nvSpPr>
          <p:cNvPr id="5" name="Footer Placeholder 4"/>
          <p:cNvSpPr>
            <a:spLocks noGrp="1"/>
          </p:cNvSpPr>
          <p:nvPr>
            <p:ph type="ftr" sz="quarter" idx="11"/>
          </p:nvPr>
        </p:nvSpPr>
        <p:spPr/>
        <p:txBody>
          <a:bodyPr/>
          <a:lstStyle/>
          <a:p>
            <a:r>
              <a:rPr lang="en-US" smtClean="0"/>
              <a:t>Computer Science &amp; Engineering-15CS63F</a:t>
            </a:r>
            <a:endParaRPr lang="en-US"/>
          </a:p>
        </p:txBody>
      </p:sp>
      <p:sp>
        <p:nvSpPr>
          <p:cNvPr id="6" name="Slide Number Placeholder 5"/>
          <p:cNvSpPr>
            <a:spLocks noGrp="1"/>
          </p:cNvSpPr>
          <p:nvPr>
            <p:ph type="sldNum" sz="quarter" idx="12"/>
          </p:nvPr>
        </p:nvSpPr>
        <p:spPr/>
        <p:txBody>
          <a:bodyPr/>
          <a:lstStyle/>
          <a:p>
            <a:fld id="{F1209C48-4064-4D40-9475-2CEF7C89096D}" type="slidenum">
              <a:rPr lang="en-US" smtClean="0"/>
              <a:pPr/>
              <a:t>‹#›</a:t>
            </a:fld>
            <a:endParaRPr lang="en-US"/>
          </a:p>
        </p:txBody>
      </p:sp>
    </p:spTree>
    <p:extLst>
      <p:ext uri="{BB962C8B-B14F-4D97-AF65-F5344CB8AC3E}">
        <p14:creationId xmlns="" xmlns:p14="http://schemas.microsoft.com/office/powerpoint/2010/main" val="287276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FBCF89-5C65-4012-87C7-447AE6CC94AE}" type="datetime1">
              <a:rPr lang="en-US" smtClean="0"/>
              <a:pPr/>
              <a:t>12/30/2022</a:t>
            </a:fld>
            <a:endParaRPr lang="en-US"/>
          </a:p>
        </p:txBody>
      </p:sp>
      <p:sp>
        <p:nvSpPr>
          <p:cNvPr id="5" name="Footer Placeholder 4"/>
          <p:cNvSpPr>
            <a:spLocks noGrp="1"/>
          </p:cNvSpPr>
          <p:nvPr>
            <p:ph type="ftr" sz="quarter" idx="11"/>
          </p:nvPr>
        </p:nvSpPr>
        <p:spPr/>
        <p:txBody>
          <a:bodyPr/>
          <a:lstStyle/>
          <a:p>
            <a:r>
              <a:rPr lang="en-US" smtClean="0"/>
              <a:t>Computer Science &amp; Engineering-15CS63F</a:t>
            </a:r>
            <a:endParaRPr lang="en-US"/>
          </a:p>
        </p:txBody>
      </p:sp>
      <p:sp>
        <p:nvSpPr>
          <p:cNvPr id="6" name="Slide Number Placeholder 5"/>
          <p:cNvSpPr>
            <a:spLocks noGrp="1"/>
          </p:cNvSpPr>
          <p:nvPr>
            <p:ph type="sldNum" sz="quarter" idx="12"/>
          </p:nvPr>
        </p:nvSpPr>
        <p:spPr/>
        <p:txBody>
          <a:bodyPr/>
          <a:lstStyle/>
          <a:p>
            <a:fld id="{F1209C48-4064-4D40-9475-2CEF7C89096D}" type="slidenum">
              <a:rPr lang="en-US" smtClean="0"/>
              <a:pPr/>
              <a:t>‹#›</a:t>
            </a:fld>
            <a:endParaRPr lang="en-US"/>
          </a:p>
        </p:txBody>
      </p:sp>
    </p:spTree>
    <p:extLst>
      <p:ext uri="{BB962C8B-B14F-4D97-AF65-F5344CB8AC3E}">
        <p14:creationId xmlns="" xmlns:p14="http://schemas.microsoft.com/office/powerpoint/2010/main" val="8065292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8D8602-EBFF-435E-A16E-11511B00AD61}" type="datetime1">
              <a:rPr lang="en-US" smtClean="0"/>
              <a:pPr/>
              <a:t>12/30/2022</a:t>
            </a:fld>
            <a:endParaRPr lang="en-US"/>
          </a:p>
        </p:txBody>
      </p:sp>
      <p:sp>
        <p:nvSpPr>
          <p:cNvPr id="5" name="Footer Placeholder 4"/>
          <p:cNvSpPr>
            <a:spLocks noGrp="1"/>
          </p:cNvSpPr>
          <p:nvPr>
            <p:ph type="ftr" sz="quarter" idx="11"/>
          </p:nvPr>
        </p:nvSpPr>
        <p:spPr/>
        <p:txBody>
          <a:bodyPr/>
          <a:lstStyle/>
          <a:p>
            <a:r>
              <a:rPr lang="en-US" smtClean="0"/>
              <a:t>Computer Science &amp; Engineering-15CS63F</a:t>
            </a:r>
            <a:endParaRPr lang="en-US"/>
          </a:p>
        </p:txBody>
      </p:sp>
      <p:sp>
        <p:nvSpPr>
          <p:cNvPr id="6" name="Slide Number Placeholder 5"/>
          <p:cNvSpPr>
            <a:spLocks noGrp="1"/>
          </p:cNvSpPr>
          <p:nvPr>
            <p:ph type="sldNum" sz="quarter" idx="12"/>
          </p:nvPr>
        </p:nvSpPr>
        <p:spPr/>
        <p:txBody>
          <a:bodyPr/>
          <a:lstStyle/>
          <a:p>
            <a:fld id="{F1209C48-4064-4D40-9475-2CEF7C89096D}" type="slidenum">
              <a:rPr lang="en-US" smtClean="0"/>
              <a:pPr/>
              <a:t>‹#›</a:t>
            </a:fld>
            <a:endParaRPr lang="en-US"/>
          </a:p>
        </p:txBody>
      </p:sp>
    </p:spTree>
    <p:extLst>
      <p:ext uri="{BB962C8B-B14F-4D97-AF65-F5344CB8AC3E}">
        <p14:creationId xmlns="" xmlns:p14="http://schemas.microsoft.com/office/powerpoint/2010/main" val="1464692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8C8800-0D6B-4845-A50F-30D648B350D4}" type="datetime1">
              <a:rPr lang="en-US" smtClean="0"/>
              <a:pPr/>
              <a:t>12/30/2022</a:t>
            </a:fld>
            <a:endParaRPr lang="en-US"/>
          </a:p>
        </p:txBody>
      </p:sp>
      <p:sp>
        <p:nvSpPr>
          <p:cNvPr id="6" name="Footer Placeholder 5"/>
          <p:cNvSpPr>
            <a:spLocks noGrp="1"/>
          </p:cNvSpPr>
          <p:nvPr>
            <p:ph type="ftr" sz="quarter" idx="11"/>
          </p:nvPr>
        </p:nvSpPr>
        <p:spPr/>
        <p:txBody>
          <a:bodyPr/>
          <a:lstStyle/>
          <a:p>
            <a:r>
              <a:rPr lang="en-US" smtClean="0"/>
              <a:t>Computer Science &amp; Engineering-15CS63F</a:t>
            </a:r>
            <a:endParaRPr lang="en-US"/>
          </a:p>
        </p:txBody>
      </p:sp>
      <p:sp>
        <p:nvSpPr>
          <p:cNvPr id="7" name="Slide Number Placeholder 6"/>
          <p:cNvSpPr>
            <a:spLocks noGrp="1"/>
          </p:cNvSpPr>
          <p:nvPr>
            <p:ph type="sldNum" sz="quarter" idx="12"/>
          </p:nvPr>
        </p:nvSpPr>
        <p:spPr/>
        <p:txBody>
          <a:bodyPr/>
          <a:lstStyle/>
          <a:p>
            <a:fld id="{F1209C48-4064-4D40-9475-2CEF7C89096D}" type="slidenum">
              <a:rPr lang="en-US" smtClean="0"/>
              <a:pPr/>
              <a:t>‹#›</a:t>
            </a:fld>
            <a:endParaRPr lang="en-US"/>
          </a:p>
        </p:txBody>
      </p:sp>
    </p:spTree>
    <p:extLst>
      <p:ext uri="{BB962C8B-B14F-4D97-AF65-F5344CB8AC3E}">
        <p14:creationId xmlns="" xmlns:p14="http://schemas.microsoft.com/office/powerpoint/2010/main" val="4267846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FEBADC-C800-4FED-8B0B-1FF7A145AC78}" type="datetime1">
              <a:rPr lang="en-US" smtClean="0"/>
              <a:pPr/>
              <a:t>12/30/2022</a:t>
            </a:fld>
            <a:endParaRPr lang="en-US"/>
          </a:p>
        </p:txBody>
      </p:sp>
      <p:sp>
        <p:nvSpPr>
          <p:cNvPr id="8" name="Footer Placeholder 7"/>
          <p:cNvSpPr>
            <a:spLocks noGrp="1"/>
          </p:cNvSpPr>
          <p:nvPr>
            <p:ph type="ftr" sz="quarter" idx="11"/>
          </p:nvPr>
        </p:nvSpPr>
        <p:spPr/>
        <p:txBody>
          <a:bodyPr/>
          <a:lstStyle/>
          <a:p>
            <a:r>
              <a:rPr lang="en-US" smtClean="0"/>
              <a:t>Computer Science &amp; Engineering-15CS63F</a:t>
            </a:r>
            <a:endParaRPr lang="en-US"/>
          </a:p>
        </p:txBody>
      </p:sp>
      <p:sp>
        <p:nvSpPr>
          <p:cNvPr id="9" name="Slide Number Placeholder 8"/>
          <p:cNvSpPr>
            <a:spLocks noGrp="1"/>
          </p:cNvSpPr>
          <p:nvPr>
            <p:ph type="sldNum" sz="quarter" idx="12"/>
          </p:nvPr>
        </p:nvSpPr>
        <p:spPr/>
        <p:txBody>
          <a:bodyPr/>
          <a:lstStyle/>
          <a:p>
            <a:fld id="{F1209C48-4064-4D40-9475-2CEF7C89096D}" type="slidenum">
              <a:rPr lang="en-US" smtClean="0"/>
              <a:pPr/>
              <a:t>‹#›</a:t>
            </a:fld>
            <a:endParaRPr lang="en-US"/>
          </a:p>
        </p:txBody>
      </p:sp>
    </p:spTree>
    <p:extLst>
      <p:ext uri="{BB962C8B-B14F-4D97-AF65-F5344CB8AC3E}">
        <p14:creationId xmlns="" xmlns:p14="http://schemas.microsoft.com/office/powerpoint/2010/main" val="190583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DE74A6-B763-4E3B-8388-D5339B8FDB43}" type="datetime1">
              <a:rPr lang="en-US" smtClean="0"/>
              <a:pPr/>
              <a:t>12/30/2022</a:t>
            </a:fld>
            <a:endParaRPr lang="en-US"/>
          </a:p>
        </p:txBody>
      </p:sp>
      <p:sp>
        <p:nvSpPr>
          <p:cNvPr id="4" name="Footer Placeholder 3"/>
          <p:cNvSpPr>
            <a:spLocks noGrp="1"/>
          </p:cNvSpPr>
          <p:nvPr>
            <p:ph type="ftr" sz="quarter" idx="11"/>
          </p:nvPr>
        </p:nvSpPr>
        <p:spPr/>
        <p:txBody>
          <a:bodyPr/>
          <a:lstStyle/>
          <a:p>
            <a:r>
              <a:rPr lang="en-US" smtClean="0"/>
              <a:t>Computer Science &amp; Engineering-15CS63F</a:t>
            </a:r>
            <a:endParaRPr lang="en-US"/>
          </a:p>
        </p:txBody>
      </p:sp>
      <p:sp>
        <p:nvSpPr>
          <p:cNvPr id="5" name="Slide Number Placeholder 4"/>
          <p:cNvSpPr>
            <a:spLocks noGrp="1"/>
          </p:cNvSpPr>
          <p:nvPr>
            <p:ph type="sldNum" sz="quarter" idx="12"/>
          </p:nvPr>
        </p:nvSpPr>
        <p:spPr/>
        <p:txBody>
          <a:bodyPr/>
          <a:lstStyle/>
          <a:p>
            <a:fld id="{F1209C48-4064-4D40-9475-2CEF7C89096D}" type="slidenum">
              <a:rPr lang="en-US" smtClean="0"/>
              <a:pPr/>
              <a:t>‹#›</a:t>
            </a:fld>
            <a:endParaRPr lang="en-US"/>
          </a:p>
        </p:txBody>
      </p:sp>
    </p:spTree>
    <p:extLst>
      <p:ext uri="{BB962C8B-B14F-4D97-AF65-F5344CB8AC3E}">
        <p14:creationId xmlns="" xmlns:p14="http://schemas.microsoft.com/office/powerpoint/2010/main" val="1094001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E552E-D518-4463-9275-6144041ADFF1}" type="datetime1">
              <a:rPr lang="en-US" smtClean="0"/>
              <a:pPr/>
              <a:t>12/30/2022</a:t>
            </a:fld>
            <a:endParaRPr lang="en-US"/>
          </a:p>
        </p:txBody>
      </p:sp>
      <p:sp>
        <p:nvSpPr>
          <p:cNvPr id="3" name="Footer Placeholder 2"/>
          <p:cNvSpPr>
            <a:spLocks noGrp="1"/>
          </p:cNvSpPr>
          <p:nvPr>
            <p:ph type="ftr" sz="quarter" idx="11"/>
          </p:nvPr>
        </p:nvSpPr>
        <p:spPr/>
        <p:txBody>
          <a:bodyPr/>
          <a:lstStyle/>
          <a:p>
            <a:r>
              <a:rPr lang="en-US" smtClean="0"/>
              <a:t>Computer Science &amp; Engineering-15CS63F</a:t>
            </a:r>
            <a:endParaRPr lang="en-US"/>
          </a:p>
        </p:txBody>
      </p:sp>
      <p:sp>
        <p:nvSpPr>
          <p:cNvPr id="4" name="Slide Number Placeholder 3"/>
          <p:cNvSpPr>
            <a:spLocks noGrp="1"/>
          </p:cNvSpPr>
          <p:nvPr>
            <p:ph type="sldNum" sz="quarter" idx="12"/>
          </p:nvPr>
        </p:nvSpPr>
        <p:spPr/>
        <p:txBody>
          <a:bodyPr/>
          <a:lstStyle/>
          <a:p>
            <a:fld id="{F1209C48-4064-4D40-9475-2CEF7C89096D}" type="slidenum">
              <a:rPr lang="en-US" smtClean="0"/>
              <a:pPr/>
              <a:t>‹#›</a:t>
            </a:fld>
            <a:endParaRPr lang="en-US"/>
          </a:p>
        </p:txBody>
      </p:sp>
    </p:spTree>
    <p:extLst>
      <p:ext uri="{BB962C8B-B14F-4D97-AF65-F5344CB8AC3E}">
        <p14:creationId xmlns="" xmlns:p14="http://schemas.microsoft.com/office/powerpoint/2010/main" val="350734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B042F6-749B-4164-B488-95352957B4F7}" type="datetime1">
              <a:rPr lang="en-US" smtClean="0"/>
              <a:pPr/>
              <a:t>12/30/2022</a:t>
            </a:fld>
            <a:endParaRPr lang="en-US"/>
          </a:p>
        </p:txBody>
      </p:sp>
      <p:sp>
        <p:nvSpPr>
          <p:cNvPr id="6" name="Footer Placeholder 5"/>
          <p:cNvSpPr>
            <a:spLocks noGrp="1"/>
          </p:cNvSpPr>
          <p:nvPr>
            <p:ph type="ftr" sz="quarter" idx="11"/>
          </p:nvPr>
        </p:nvSpPr>
        <p:spPr/>
        <p:txBody>
          <a:bodyPr/>
          <a:lstStyle/>
          <a:p>
            <a:r>
              <a:rPr lang="en-US" smtClean="0"/>
              <a:t>Computer Science &amp; Engineering-15CS63F</a:t>
            </a:r>
            <a:endParaRPr lang="en-US"/>
          </a:p>
        </p:txBody>
      </p:sp>
      <p:sp>
        <p:nvSpPr>
          <p:cNvPr id="7" name="Slide Number Placeholder 6"/>
          <p:cNvSpPr>
            <a:spLocks noGrp="1"/>
          </p:cNvSpPr>
          <p:nvPr>
            <p:ph type="sldNum" sz="quarter" idx="12"/>
          </p:nvPr>
        </p:nvSpPr>
        <p:spPr/>
        <p:txBody>
          <a:bodyPr/>
          <a:lstStyle/>
          <a:p>
            <a:fld id="{F1209C48-4064-4D40-9475-2CEF7C89096D}" type="slidenum">
              <a:rPr lang="en-US" smtClean="0"/>
              <a:pPr/>
              <a:t>‹#›</a:t>
            </a:fld>
            <a:endParaRPr lang="en-US"/>
          </a:p>
        </p:txBody>
      </p:sp>
    </p:spTree>
    <p:extLst>
      <p:ext uri="{BB962C8B-B14F-4D97-AF65-F5344CB8AC3E}">
        <p14:creationId xmlns="" xmlns:p14="http://schemas.microsoft.com/office/powerpoint/2010/main" val="149488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329B93-176B-4141-8032-62EDE4F49022}" type="datetime1">
              <a:rPr lang="en-US" smtClean="0"/>
              <a:pPr/>
              <a:t>12/30/2022</a:t>
            </a:fld>
            <a:endParaRPr lang="en-US"/>
          </a:p>
        </p:txBody>
      </p:sp>
      <p:sp>
        <p:nvSpPr>
          <p:cNvPr id="6" name="Footer Placeholder 5"/>
          <p:cNvSpPr>
            <a:spLocks noGrp="1"/>
          </p:cNvSpPr>
          <p:nvPr>
            <p:ph type="ftr" sz="quarter" idx="11"/>
          </p:nvPr>
        </p:nvSpPr>
        <p:spPr/>
        <p:txBody>
          <a:bodyPr/>
          <a:lstStyle/>
          <a:p>
            <a:r>
              <a:rPr lang="en-US" smtClean="0"/>
              <a:t>Computer Science &amp; Engineering-15CS63F</a:t>
            </a:r>
            <a:endParaRPr lang="en-US"/>
          </a:p>
        </p:txBody>
      </p:sp>
      <p:sp>
        <p:nvSpPr>
          <p:cNvPr id="7" name="Slide Number Placeholder 6"/>
          <p:cNvSpPr>
            <a:spLocks noGrp="1"/>
          </p:cNvSpPr>
          <p:nvPr>
            <p:ph type="sldNum" sz="quarter" idx="12"/>
          </p:nvPr>
        </p:nvSpPr>
        <p:spPr/>
        <p:txBody>
          <a:bodyPr/>
          <a:lstStyle/>
          <a:p>
            <a:fld id="{F1209C48-4064-4D40-9475-2CEF7C89096D}" type="slidenum">
              <a:rPr lang="en-US" smtClean="0"/>
              <a:pPr/>
              <a:t>‹#›</a:t>
            </a:fld>
            <a:endParaRPr lang="en-US"/>
          </a:p>
        </p:txBody>
      </p:sp>
    </p:spTree>
    <p:extLst>
      <p:ext uri="{BB962C8B-B14F-4D97-AF65-F5344CB8AC3E}">
        <p14:creationId xmlns="" xmlns:p14="http://schemas.microsoft.com/office/powerpoint/2010/main" val="81591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B399930-1678-4BF8-BF10-9B21EC4E0992}" type="datetime1">
              <a:rPr lang="en-US" smtClean="0"/>
              <a:pPr/>
              <a:t>12/30/2022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Computer Science &amp; Engineering-15CS63F</a:t>
            </a:r>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1209C48-4064-4D40-9475-2CEF7C89096D}" type="slidenum">
              <a:rPr lang="en-US" smtClean="0"/>
              <a:pPr/>
              <a:t>‹#›</a:t>
            </a:fld>
            <a:endParaRPr lang="en-US"/>
          </a:p>
        </p:txBody>
      </p:sp>
    </p:spTree>
    <p:extLst>
      <p:ext uri="{BB962C8B-B14F-4D97-AF65-F5344CB8AC3E}">
        <p14:creationId xmlns="" xmlns:p14="http://schemas.microsoft.com/office/powerpoint/2010/main" val="463528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1143000"/>
          </a:xfrm>
          <a:prstGeom prst="rect">
            <a:avLst/>
          </a:prstGeom>
          <a:solidFill>
            <a:srgbClr val="00B0F0">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1" name="Picture 6" descr="D:\SHIVU\dte_new_HD_LMS-removebg-preview-2.png"/>
          <p:cNvPicPr>
            <a:picLocks noChangeAspect="1" noChangeArrowheads="1"/>
          </p:cNvPicPr>
          <p:nvPr/>
        </p:nvPicPr>
        <p:blipFill>
          <a:blip r:embed="rId3" cstate="print"/>
          <a:srcRect/>
          <a:stretch>
            <a:fillRect/>
          </a:stretch>
        </p:blipFill>
        <p:spPr bwMode="auto">
          <a:xfrm>
            <a:off x="7848600" y="0"/>
            <a:ext cx="1295400" cy="819150"/>
          </a:xfrm>
          <a:prstGeom prst="rect">
            <a:avLst/>
          </a:prstGeom>
          <a:noFill/>
          <a:ln w="9525">
            <a:noFill/>
            <a:miter lim="800000"/>
            <a:headEnd/>
            <a:tailEnd/>
          </a:ln>
        </p:spPr>
      </p:pic>
      <p:sp>
        <p:nvSpPr>
          <p:cNvPr id="2052" name="Title 1"/>
          <p:cNvSpPr>
            <a:spLocks noGrp="1"/>
          </p:cNvSpPr>
          <p:nvPr>
            <p:ph type="ctrTitle"/>
          </p:nvPr>
        </p:nvSpPr>
        <p:spPr>
          <a:xfrm>
            <a:off x="0" y="571500"/>
            <a:ext cx="9144000" cy="628650"/>
          </a:xfrm>
        </p:spPr>
        <p:txBody>
          <a:bodyPr/>
          <a:lstStyle/>
          <a:p>
            <a:pPr eaLnBrk="1" hangingPunct="1"/>
            <a:r>
              <a:rPr lang="en-US" sz="3200" dirty="0" smtClean="0">
                <a:solidFill>
                  <a:srgbClr val="FF0000"/>
                </a:solidFill>
                <a:latin typeface="Times New Roman" pitchFamily="18" charset="0"/>
                <a:cs typeface="Times New Roman" pitchFamily="18" charset="0"/>
              </a:rPr>
              <a:t>Department of Collegiate and Technical Education</a:t>
            </a:r>
          </a:p>
        </p:txBody>
      </p:sp>
      <p:sp>
        <p:nvSpPr>
          <p:cNvPr id="2053" name="Subtitle 2"/>
          <p:cNvSpPr>
            <a:spLocks noGrp="1"/>
          </p:cNvSpPr>
          <p:nvPr>
            <p:ph type="subTitle" idx="1"/>
          </p:nvPr>
        </p:nvSpPr>
        <p:spPr>
          <a:xfrm>
            <a:off x="-15240" y="1504950"/>
            <a:ext cx="9144000" cy="2743200"/>
          </a:xfrm>
        </p:spPr>
        <p:txBody>
          <a:bodyPr>
            <a:normAutofit/>
          </a:bodyPr>
          <a:lstStyle/>
          <a:p>
            <a:r>
              <a:rPr lang="en-US" b="1" dirty="0" smtClean="0">
                <a:solidFill>
                  <a:schemeClr val="tx1"/>
                </a:solidFill>
                <a:latin typeface="Times New Roman" pitchFamily="18" charset="0"/>
                <a:cs typeface="Times New Roman" pitchFamily="18" charset="0"/>
              </a:rPr>
              <a:t>Cyber Security- 20</a:t>
            </a:r>
            <a:r>
              <a:rPr lang="en-US" b="1" dirty="0" smtClean="0">
                <a:solidFill>
                  <a:schemeClr val="tx1"/>
                </a:solidFill>
              </a:rPr>
              <a:t>CS54I</a:t>
            </a:r>
            <a:r>
              <a:rPr lang="en-US" b="1" dirty="0" smtClean="0"/>
              <a:t> </a:t>
            </a:r>
            <a:r>
              <a:rPr lang="en-US" b="1" dirty="0" smtClean="0">
                <a:solidFill>
                  <a:srgbClr val="002060"/>
                </a:solidFill>
                <a:latin typeface="Times New Roman" pitchFamily="18" charset="0"/>
                <a:cs typeface="Times New Roman" pitchFamily="18" charset="0"/>
              </a:rPr>
              <a:t>( VI Semester)</a:t>
            </a:r>
          </a:p>
          <a:p>
            <a:r>
              <a:rPr lang="en-US" sz="3600" b="1" dirty="0" smtClean="0">
                <a:solidFill>
                  <a:srgbClr val="FF0000"/>
                </a:solidFill>
                <a:latin typeface="Times New Roman" pitchFamily="18" charset="0"/>
                <a:cs typeface="Times New Roman" pitchFamily="18" charset="0"/>
              </a:rPr>
              <a:t>Metrics</a:t>
            </a:r>
          </a:p>
          <a:p>
            <a:r>
              <a:rPr lang="en-US" sz="3600" b="1" dirty="0" smtClean="0">
                <a:solidFill>
                  <a:schemeClr val="tx1"/>
                </a:solidFill>
                <a:latin typeface="Times New Roman" pitchFamily="18" charset="0"/>
                <a:cs typeface="Times New Roman" pitchFamily="18" charset="0"/>
              </a:rPr>
              <a:t>Computer Science and Engineering</a:t>
            </a:r>
          </a:p>
        </p:txBody>
      </p:sp>
      <p:pic>
        <p:nvPicPr>
          <p:cNvPr id="2054" name="Picture 9" descr="logonew-removebg-preview.png"/>
          <p:cNvPicPr>
            <a:picLocks noChangeAspect="1"/>
          </p:cNvPicPr>
          <p:nvPr/>
        </p:nvPicPr>
        <p:blipFill>
          <a:blip r:embed="rId4" cstate="print"/>
          <a:srcRect/>
          <a:stretch>
            <a:fillRect/>
          </a:stretch>
        </p:blipFill>
        <p:spPr bwMode="auto">
          <a:xfrm>
            <a:off x="4114800" y="0"/>
            <a:ext cx="942975" cy="74295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Computer Science &amp; Engineering-15CS63F</a:t>
            </a:r>
            <a:endParaRPr lang="en-US"/>
          </a:p>
        </p:txBody>
      </p:sp>
    </p:spTree>
    <p:extLst>
      <p:ext uri="{BB962C8B-B14F-4D97-AF65-F5344CB8AC3E}">
        <p14:creationId xmlns="" xmlns:p14="http://schemas.microsoft.com/office/powerpoint/2010/main" val="3155720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SHIVU\dte_new_HD_LMS-removebg-preview-2.png"/>
          <p:cNvPicPr>
            <a:picLocks noChangeAspect="1" noChangeArrowheads="1"/>
          </p:cNvPicPr>
          <p:nvPr/>
        </p:nvPicPr>
        <p:blipFill>
          <a:blip r:embed="rId2" cstate="print"/>
          <a:srcRect/>
          <a:stretch>
            <a:fillRect/>
          </a:stretch>
        </p:blipFill>
        <p:spPr bwMode="auto">
          <a:xfrm>
            <a:off x="7990668" y="0"/>
            <a:ext cx="1153332" cy="895350"/>
          </a:xfrm>
          <a:prstGeom prst="rect">
            <a:avLst/>
          </a:prstGeom>
          <a:noFill/>
          <a:ln w="9525">
            <a:noFill/>
            <a:miter lim="800000"/>
            <a:headEnd/>
            <a:tailEnd/>
          </a:ln>
        </p:spPr>
      </p:pic>
      <p:sp>
        <p:nvSpPr>
          <p:cNvPr id="13" name="Rectangle 12"/>
          <p:cNvSpPr/>
          <p:nvPr/>
        </p:nvSpPr>
        <p:spPr>
          <a:xfrm>
            <a:off x="0" y="142858"/>
            <a:ext cx="8072462" cy="707886"/>
          </a:xfrm>
          <a:prstGeom prst="rect">
            <a:avLst/>
          </a:prstGeom>
        </p:spPr>
        <p:txBody>
          <a:bodyPr wrap="square">
            <a:spAutoFit/>
          </a:bodyPr>
          <a:lstStyle/>
          <a:p>
            <a:r>
              <a:rPr lang="en-US" sz="2000" b="1" dirty="0" smtClean="0">
                <a:solidFill>
                  <a:srgbClr val="FF0000"/>
                </a:solidFill>
                <a:latin typeface="Times New Roman" pitchFamily="18" charset="0"/>
                <a:cs typeface="Times New Roman" pitchFamily="18" charset="0"/>
              </a:rPr>
              <a:t> Define Metrics, Type of Metrics (Operations, Efficiency, Quality etc). Example Application Security Metrics from OWASP. </a:t>
            </a:r>
            <a:endParaRPr lang="en-US" sz="2000" b="1" dirty="0">
              <a:solidFill>
                <a:srgbClr val="FF0000"/>
              </a:solidFill>
              <a:latin typeface="Times New Roman" pitchFamily="18" charset="0"/>
              <a:cs typeface="Times New Roman" pitchFamily="18" charset="0"/>
            </a:endParaRPr>
          </a:p>
        </p:txBody>
      </p:sp>
      <p:sp>
        <p:nvSpPr>
          <p:cNvPr id="14" name="Rectangle 13"/>
          <p:cNvSpPr/>
          <p:nvPr/>
        </p:nvSpPr>
        <p:spPr>
          <a:xfrm>
            <a:off x="0" y="857238"/>
            <a:ext cx="1075936" cy="369332"/>
          </a:xfrm>
          <a:prstGeom prst="rect">
            <a:avLst/>
          </a:prstGeom>
        </p:spPr>
        <p:txBody>
          <a:bodyPr wrap="none">
            <a:spAutoFit/>
          </a:bodyPr>
          <a:lstStyle/>
          <a:p>
            <a:r>
              <a:rPr lang="en-US" b="1" dirty="0" smtClean="0">
                <a:latin typeface="Times New Roman" pitchFamily="18" charset="0"/>
                <a:cs typeface="Times New Roman" pitchFamily="18" charset="0"/>
              </a:rPr>
              <a:t>Metrics: </a:t>
            </a:r>
            <a:endParaRPr lang="en-US" b="1" dirty="0">
              <a:latin typeface="Times New Roman" pitchFamily="18" charset="0"/>
              <a:cs typeface="Times New Roman" pitchFamily="18" charset="0"/>
            </a:endParaRPr>
          </a:p>
        </p:txBody>
      </p:sp>
      <p:sp>
        <p:nvSpPr>
          <p:cNvPr id="15" name="Rectangle 14"/>
          <p:cNvSpPr/>
          <p:nvPr/>
        </p:nvSpPr>
        <p:spPr>
          <a:xfrm>
            <a:off x="0" y="1214429"/>
            <a:ext cx="9144000" cy="1200329"/>
          </a:xfrm>
          <a:prstGeom prst="rect">
            <a:avLst/>
          </a:prstGeom>
        </p:spPr>
        <p:txBody>
          <a:bodyPr wrap="square">
            <a:spAutoFit/>
          </a:bodyPr>
          <a:lstStyle/>
          <a:p>
            <a:pPr>
              <a:buFont typeface="Wingdings" pitchFamily="2" charset="2"/>
              <a:buChar char="§"/>
            </a:pPr>
            <a:r>
              <a:rPr lang="en-US" dirty="0" smtClean="0">
                <a:latin typeface="Times New Roman" pitchFamily="18" charset="0"/>
                <a:cs typeface="Times New Roman" pitchFamily="18" charset="0"/>
              </a:rPr>
              <a:t> Use metrics to measure the progress of the security uplift program. According to OWASP SAMM metrics "evaluate the effectiveness and efficiency of the application security program"1 . </a:t>
            </a:r>
          </a:p>
          <a:p>
            <a:pPr>
              <a:buFont typeface="Wingdings" pitchFamily="2" charset="2"/>
              <a:buChar char="§"/>
            </a:pPr>
            <a:r>
              <a:rPr lang="en-US" dirty="0" smtClean="0">
                <a:latin typeface="Times New Roman" pitchFamily="18" charset="0"/>
                <a:cs typeface="Times New Roman" pitchFamily="18" charset="0"/>
              </a:rPr>
              <a:t>Metrics help to improve the security maturity by measuring the progress on the defined maturity goals, and allow for adjustments to the security program to ensure the maturity goals are met.</a:t>
            </a:r>
            <a:endParaRPr lang="en-US" dirty="0">
              <a:latin typeface="Times New Roman" pitchFamily="18" charset="0"/>
              <a:cs typeface="Times New Roman" pitchFamily="18" charset="0"/>
            </a:endParaRPr>
          </a:p>
        </p:txBody>
      </p:sp>
      <p:sp>
        <p:nvSpPr>
          <p:cNvPr id="16" name="Rectangle 15"/>
          <p:cNvSpPr/>
          <p:nvPr/>
        </p:nvSpPr>
        <p:spPr>
          <a:xfrm>
            <a:off x="0" y="2643188"/>
            <a:ext cx="9144000" cy="1477328"/>
          </a:xfrm>
          <a:prstGeom prst="rect">
            <a:avLst/>
          </a:prstGeom>
        </p:spPr>
        <p:txBody>
          <a:bodyPr wrap="square">
            <a:spAutoFit/>
          </a:bodyPr>
          <a:lstStyle/>
          <a:p>
            <a:pPr>
              <a:buFont typeface="Wingdings" pitchFamily="2" charset="2"/>
              <a:buChar char="§"/>
            </a:pPr>
            <a:r>
              <a:rPr lang="en-US" dirty="0" smtClean="0">
                <a:latin typeface="Times New Roman" pitchFamily="18" charset="0"/>
                <a:cs typeface="Times New Roman" pitchFamily="18" charset="0"/>
              </a:rPr>
              <a:t> Metrics are used to tell a story to justify an action, such as a security budget, and argue </a:t>
            </a:r>
            <a:r>
              <a:rPr lang="en-US" smtClean="0">
                <a:latin typeface="Times New Roman" pitchFamily="18" charset="0"/>
                <a:cs typeface="Times New Roman" pitchFamily="18" charset="0"/>
              </a:rPr>
              <a:t>for </a:t>
            </a:r>
            <a:r>
              <a:rPr lang="en-US" smtClean="0">
                <a:latin typeface="Times New Roman" pitchFamily="18" charset="0"/>
                <a:cs typeface="Times New Roman" pitchFamily="18" charset="0"/>
              </a:rPr>
              <a:t>change </a:t>
            </a:r>
            <a:r>
              <a:rPr lang="en-US" dirty="0" smtClean="0">
                <a:latin typeface="Times New Roman" pitchFamily="18" charset="0"/>
                <a:cs typeface="Times New Roman" pitchFamily="18" charset="0"/>
              </a:rPr>
              <a:t>. </a:t>
            </a:r>
          </a:p>
          <a:p>
            <a:pPr>
              <a:buFont typeface="Wingdings" pitchFamily="2" charset="2"/>
              <a:buChar char="§"/>
            </a:pPr>
            <a:r>
              <a:rPr lang="en-US" dirty="0" smtClean="0">
                <a:latin typeface="Times New Roman" pitchFamily="18" charset="0"/>
                <a:cs typeface="Times New Roman" pitchFamily="18" charset="0"/>
              </a:rPr>
              <a:t>Metrics are a useful tool to present to management to highlight where there may be gaps in the </a:t>
            </a:r>
            <a:r>
              <a:rPr lang="en-US" dirty="0" err="1" smtClean="0">
                <a:latin typeface="Times New Roman" pitchFamily="18" charset="0"/>
                <a:cs typeface="Times New Roman" pitchFamily="18" charset="0"/>
              </a:rPr>
              <a:t>organisation's</a:t>
            </a:r>
            <a:r>
              <a:rPr lang="en-US" dirty="0" smtClean="0">
                <a:latin typeface="Times New Roman" pitchFamily="18" charset="0"/>
                <a:cs typeface="Times New Roman" pitchFamily="18" charset="0"/>
              </a:rPr>
              <a:t> security posture that require additional resources to address, or to show that resources spent on security are having the desired effect of reducing risk to the </a:t>
            </a:r>
            <a:r>
              <a:rPr lang="en-US" dirty="0" err="1" smtClean="0">
                <a:latin typeface="Times New Roman" pitchFamily="18" charset="0"/>
                <a:cs typeface="Times New Roman" pitchFamily="18" charset="0"/>
              </a:rPr>
              <a:t>organisation</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009922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SHIVU\dte_new_HD_LMS-removebg-preview-2.png"/>
          <p:cNvPicPr>
            <a:picLocks noChangeAspect="1" noChangeArrowheads="1"/>
          </p:cNvPicPr>
          <p:nvPr/>
        </p:nvPicPr>
        <p:blipFill>
          <a:blip r:embed="rId3" cstate="print"/>
          <a:srcRect/>
          <a:stretch>
            <a:fillRect/>
          </a:stretch>
        </p:blipFill>
        <p:spPr bwMode="auto">
          <a:xfrm>
            <a:off x="7990668" y="0"/>
            <a:ext cx="1153332" cy="895350"/>
          </a:xfrm>
          <a:prstGeom prst="rect">
            <a:avLst/>
          </a:prstGeom>
          <a:noFill/>
          <a:ln w="9525">
            <a:noFill/>
            <a:miter lim="800000"/>
            <a:headEnd/>
            <a:tailEnd/>
          </a:ln>
        </p:spPr>
      </p:pic>
      <p:sp>
        <p:nvSpPr>
          <p:cNvPr id="19" name="Rectangle 18"/>
          <p:cNvSpPr/>
          <p:nvPr/>
        </p:nvSpPr>
        <p:spPr>
          <a:xfrm>
            <a:off x="0" y="0"/>
            <a:ext cx="2026517" cy="400110"/>
          </a:xfrm>
          <a:prstGeom prst="rect">
            <a:avLst/>
          </a:prstGeom>
        </p:spPr>
        <p:txBody>
          <a:bodyPr wrap="none">
            <a:spAutoFit/>
          </a:bodyPr>
          <a:lstStyle/>
          <a:p>
            <a:r>
              <a:rPr lang="en-US" sz="2000" b="1" dirty="0" smtClean="0">
                <a:latin typeface="Times New Roman" pitchFamily="18" charset="0"/>
                <a:cs typeface="Times New Roman" pitchFamily="18" charset="0"/>
              </a:rPr>
              <a:t>Example metrics</a:t>
            </a:r>
            <a:endParaRPr lang="en-US" sz="2000" b="1" dirty="0">
              <a:latin typeface="Times New Roman" pitchFamily="18" charset="0"/>
              <a:cs typeface="Times New Roman" pitchFamily="18" charset="0"/>
            </a:endParaRPr>
          </a:p>
        </p:txBody>
      </p:sp>
      <p:sp>
        <p:nvSpPr>
          <p:cNvPr id="20" name="Rectangle 19"/>
          <p:cNvSpPr/>
          <p:nvPr/>
        </p:nvSpPr>
        <p:spPr>
          <a:xfrm>
            <a:off x="0" y="357172"/>
            <a:ext cx="2773195" cy="369332"/>
          </a:xfrm>
          <a:prstGeom prst="rect">
            <a:avLst/>
          </a:prstGeom>
        </p:spPr>
        <p:txBody>
          <a:bodyPr wrap="none">
            <a:spAutoFit/>
          </a:bodyPr>
          <a:lstStyle/>
          <a:p>
            <a:r>
              <a:rPr lang="en-US" b="1" dirty="0" smtClean="0">
                <a:latin typeface="Times New Roman" pitchFamily="18" charset="0"/>
                <a:cs typeface="Times New Roman" pitchFamily="18" charset="0"/>
              </a:rPr>
              <a:t>Design - Threat </a:t>
            </a:r>
            <a:r>
              <a:rPr lang="en-US" b="1" dirty="0" err="1" smtClean="0">
                <a:latin typeface="Times New Roman" pitchFamily="18" charset="0"/>
                <a:cs typeface="Times New Roman" pitchFamily="18" charset="0"/>
              </a:rPr>
              <a:t>Modelling</a:t>
            </a:r>
            <a:endParaRPr lang="en-US" b="1" dirty="0">
              <a:latin typeface="Times New Roman" pitchFamily="18" charset="0"/>
              <a:cs typeface="Times New Roman" pitchFamily="18" charset="0"/>
            </a:endParaRPr>
          </a:p>
        </p:txBody>
      </p:sp>
      <p:sp>
        <p:nvSpPr>
          <p:cNvPr id="21" name="Rectangle 20"/>
          <p:cNvSpPr/>
          <p:nvPr/>
        </p:nvSpPr>
        <p:spPr>
          <a:xfrm>
            <a:off x="0" y="714362"/>
            <a:ext cx="7143768" cy="646331"/>
          </a:xfrm>
          <a:prstGeom prst="rect">
            <a:avLst/>
          </a:prstGeom>
        </p:spPr>
        <p:txBody>
          <a:bodyPr wrap="square">
            <a:spAutoFit/>
          </a:bodyPr>
          <a:lstStyle/>
          <a:p>
            <a:pPr>
              <a:buFont typeface="Wingdings" pitchFamily="2" charset="2"/>
              <a:buChar char="§"/>
            </a:pPr>
            <a:r>
              <a:rPr lang="en-US" dirty="0" smtClean="0">
                <a:latin typeface="Times New Roman" pitchFamily="18" charset="0"/>
                <a:cs typeface="Times New Roman" pitchFamily="18" charset="0"/>
              </a:rPr>
              <a:t>number of threat models or threat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activities conducted number of findings from threat models</a:t>
            </a:r>
            <a:endParaRPr lang="en-US" dirty="0">
              <a:latin typeface="Times New Roman" pitchFamily="18" charset="0"/>
              <a:cs typeface="Times New Roman" pitchFamily="18" charset="0"/>
            </a:endParaRPr>
          </a:p>
        </p:txBody>
      </p:sp>
      <p:sp>
        <p:nvSpPr>
          <p:cNvPr id="22" name="Rectangle 21"/>
          <p:cNvSpPr/>
          <p:nvPr/>
        </p:nvSpPr>
        <p:spPr>
          <a:xfrm>
            <a:off x="0" y="1428742"/>
            <a:ext cx="2608406" cy="369332"/>
          </a:xfrm>
          <a:prstGeom prst="rect">
            <a:avLst/>
          </a:prstGeom>
        </p:spPr>
        <p:txBody>
          <a:bodyPr wrap="none">
            <a:spAutoFit/>
          </a:bodyPr>
          <a:lstStyle/>
          <a:p>
            <a:r>
              <a:rPr lang="en-US" b="1" dirty="0" smtClean="0">
                <a:latin typeface="Times New Roman" pitchFamily="18" charset="0"/>
                <a:cs typeface="Times New Roman" pitchFamily="18" charset="0"/>
              </a:rPr>
              <a:t>Develop - Code Reviews </a:t>
            </a:r>
            <a:endParaRPr lang="en-US" b="1" dirty="0">
              <a:latin typeface="Times New Roman" pitchFamily="18" charset="0"/>
              <a:cs typeface="Times New Roman" pitchFamily="18" charset="0"/>
            </a:endParaRPr>
          </a:p>
        </p:txBody>
      </p:sp>
      <p:sp>
        <p:nvSpPr>
          <p:cNvPr id="23" name="Rectangle 22"/>
          <p:cNvSpPr/>
          <p:nvPr/>
        </p:nvSpPr>
        <p:spPr>
          <a:xfrm>
            <a:off x="0" y="1785932"/>
            <a:ext cx="4572000" cy="646331"/>
          </a:xfrm>
          <a:prstGeom prst="rect">
            <a:avLst/>
          </a:prstGeom>
        </p:spPr>
        <p:txBody>
          <a:bodyPr>
            <a:spAutoFit/>
          </a:bodyPr>
          <a:lstStyle/>
          <a:p>
            <a:pPr>
              <a:buFont typeface="Wingdings" pitchFamily="2" charset="2"/>
              <a:buChar char="§"/>
            </a:pPr>
            <a:r>
              <a:rPr lang="en-US" dirty="0" smtClean="0">
                <a:latin typeface="Times New Roman" pitchFamily="18" charset="0"/>
                <a:cs typeface="Times New Roman" pitchFamily="18" charset="0"/>
              </a:rPr>
              <a:t>number of code reviews conducted </a:t>
            </a:r>
          </a:p>
          <a:p>
            <a:pPr>
              <a:buFont typeface="Wingdings" pitchFamily="2" charset="2"/>
              <a:buChar char="§"/>
            </a:pPr>
            <a:r>
              <a:rPr lang="en-US" dirty="0" smtClean="0">
                <a:latin typeface="Times New Roman" pitchFamily="18" charset="0"/>
                <a:cs typeface="Times New Roman" pitchFamily="18" charset="0"/>
              </a:rPr>
              <a:t>number of findings from code reviews </a:t>
            </a:r>
            <a:endParaRPr lang="en-US" dirty="0">
              <a:latin typeface="Times New Roman" pitchFamily="18" charset="0"/>
              <a:cs typeface="Times New Roman" pitchFamily="18" charset="0"/>
            </a:endParaRPr>
          </a:p>
        </p:txBody>
      </p:sp>
      <p:sp>
        <p:nvSpPr>
          <p:cNvPr id="24" name="Rectangle 23"/>
          <p:cNvSpPr/>
          <p:nvPr/>
        </p:nvSpPr>
        <p:spPr>
          <a:xfrm>
            <a:off x="0" y="2571750"/>
            <a:ext cx="2601994" cy="369332"/>
          </a:xfrm>
          <a:prstGeom prst="rect">
            <a:avLst/>
          </a:prstGeom>
        </p:spPr>
        <p:txBody>
          <a:bodyPr wrap="none">
            <a:spAutoFit/>
          </a:bodyPr>
          <a:lstStyle/>
          <a:p>
            <a:r>
              <a:rPr lang="en-US" b="1" dirty="0" smtClean="0">
                <a:latin typeface="Times New Roman" pitchFamily="18" charset="0"/>
                <a:cs typeface="Times New Roman" pitchFamily="18" charset="0"/>
              </a:rPr>
              <a:t>Deploy - Security testing</a:t>
            </a:r>
            <a:endParaRPr lang="en-US" b="1" dirty="0">
              <a:latin typeface="Times New Roman" pitchFamily="18" charset="0"/>
              <a:cs typeface="Times New Roman" pitchFamily="18" charset="0"/>
            </a:endParaRPr>
          </a:p>
        </p:txBody>
      </p:sp>
      <p:sp>
        <p:nvSpPr>
          <p:cNvPr id="25" name="Rectangle 24"/>
          <p:cNvSpPr/>
          <p:nvPr/>
        </p:nvSpPr>
        <p:spPr>
          <a:xfrm>
            <a:off x="0" y="2928940"/>
            <a:ext cx="6858000" cy="646331"/>
          </a:xfrm>
          <a:prstGeom prst="rect">
            <a:avLst/>
          </a:prstGeom>
        </p:spPr>
        <p:txBody>
          <a:bodyPr wrap="square">
            <a:spAutoFit/>
          </a:bodyPr>
          <a:lstStyle/>
          <a:p>
            <a:pPr>
              <a:buFont typeface="Wingdings" pitchFamily="2" charset="2"/>
              <a:buChar char="§"/>
            </a:pPr>
            <a:r>
              <a:rPr lang="en-US" dirty="0" smtClean="0">
                <a:latin typeface="Times New Roman" pitchFamily="18" charset="0"/>
                <a:cs typeface="Times New Roman" pitchFamily="18" charset="0"/>
              </a:rPr>
              <a:t>number of findings from penetration testing (internal </a:t>
            </a:r>
            <a:r>
              <a:rPr lang="en-US" dirty="0" err="1" smtClean="0">
                <a:latin typeface="Times New Roman" pitchFamily="18" charset="0"/>
                <a:cs typeface="Times New Roman" pitchFamily="18" charset="0"/>
              </a:rPr>
              <a:t>vs</a:t>
            </a:r>
            <a:r>
              <a:rPr lang="en-US" dirty="0" smtClean="0">
                <a:latin typeface="Times New Roman" pitchFamily="18" charset="0"/>
                <a:cs typeface="Times New Roman" pitchFamily="18" charset="0"/>
              </a:rPr>
              <a:t> vendor) </a:t>
            </a:r>
          </a:p>
          <a:p>
            <a:pPr>
              <a:buFont typeface="Wingdings" pitchFamily="2" charset="2"/>
              <a:buChar char="§"/>
            </a:pPr>
            <a:r>
              <a:rPr lang="en-US" dirty="0" smtClean="0">
                <a:latin typeface="Times New Roman" pitchFamily="18" charset="0"/>
                <a:cs typeface="Times New Roman" pitchFamily="18" charset="0"/>
              </a:rPr>
              <a:t>number of findings from vulnerability scanning </a:t>
            </a:r>
            <a:endParaRPr lang="en-US" dirty="0">
              <a:latin typeface="Times New Roman" pitchFamily="18" charset="0"/>
              <a:cs typeface="Times New Roman" pitchFamily="18" charset="0"/>
            </a:endParaRPr>
          </a:p>
        </p:txBody>
      </p:sp>
      <p:sp>
        <p:nvSpPr>
          <p:cNvPr id="26" name="Rectangle 25"/>
          <p:cNvSpPr/>
          <p:nvPr/>
        </p:nvSpPr>
        <p:spPr>
          <a:xfrm>
            <a:off x="0" y="3500444"/>
            <a:ext cx="9144000" cy="923330"/>
          </a:xfrm>
          <a:prstGeom prst="rect">
            <a:avLst/>
          </a:prstGeom>
        </p:spPr>
        <p:txBody>
          <a:bodyPr wrap="square">
            <a:spAutoFit/>
          </a:bodyPr>
          <a:lstStyle/>
          <a:p>
            <a:pPr>
              <a:buFont typeface="Wingdings" pitchFamily="2" charset="2"/>
              <a:buChar char="§"/>
            </a:pPr>
            <a:r>
              <a:rPr lang="en-US" dirty="0" smtClean="0">
                <a:latin typeface="Times New Roman" pitchFamily="18" charset="0"/>
                <a:cs typeface="Times New Roman" pitchFamily="18" charset="0"/>
              </a:rPr>
              <a:t>time taken to remediate a vulnerability, does it meet an SLA (An </a:t>
            </a:r>
            <a:r>
              <a:rPr lang="en-US" dirty="0" err="1" smtClean="0">
                <a:latin typeface="Times New Roman" pitchFamily="18" charset="0"/>
                <a:cs typeface="Times New Roman" pitchFamily="18" charset="0"/>
              </a:rPr>
              <a:t>organisation</a:t>
            </a:r>
            <a:r>
              <a:rPr lang="en-US" dirty="0" smtClean="0">
                <a:latin typeface="Times New Roman" pitchFamily="18" charset="0"/>
                <a:cs typeface="Times New Roman" pitchFamily="18" charset="0"/>
              </a:rPr>
              <a:t> may require vulnerabilities to be remediated in a certain time frame in accordance with the vulnerabilities risk rating) </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915785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SHIVU\dte_new_HD_LMS-removebg-preview-2.png"/>
          <p:cNvPicPr>
            <a:picLocks noChangeAspect="1" noChangeArrowheads="1"/>
          </p:cNvPicPr>
          <p:nvPr/>
        </p:nvPicPr>
        <p:blipFill>
          <a:blip r:embed="rId2" cstate="print"/>
          <a:srcRect/>
          <a:stretch>
            <a:fillRect/>
          </a:stretch>
        </p:blipFill>
        <p:spPr bwMode="auto">
          <a:xfrm>
            <a:off x="7990668" y="0"/>
            <a:ext cx="1153332" cy="89535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Computer Science &amp; Engineering-15CS63F</a:t>
            </a:r>
            <a:endParaRPr lang="en-US"/>
          </a:p>
        </p:txBody>
      </p:sp>
      <p:sp>
        <p:nvSpPr>
          <p:cNvPr id="12" name="Rectangle 11"/>
          <p:cNvSpPr/>
          <p:nvPr/>
        </p:nvSpPr>
        <p:spPr>
          <a:xfrm>
            <a:off x="0" y="0"/>
            <a:ext cx="2973891" cy="369332"/>
          </a:xfrm>
          <a:prstGeom prst="rect">
            <a:avLst/>
          </a:prstGeom>
        </p:spPr>
        <p:txBody>
          <a:bodyPr wrap="none">
            <a:spAutoFit/>
          </a:bodyPr>
          <a:lstStyle/>
          <a:p>
            <a:r>
              <a:rPr lang="en-US" b="1" dirty="0" smtClean="0">
                <a:latin typeface="Times New Roman" pitchFamily="18" charset="0"/>
                <a:cs typeface="Times New Roman" pitchFamily="18" charset="0"/>
              </a:rPr>
              <a:t>Security team collaboration </a:t>
            </a:r>
            <a:endParaRPr lang="en-US" b="1" dirty="0">
              <a:latin typeface="Times New Roman" pitchFamily="18" charset="0"/>
              <a:cs typeface="Times New Roman" pitchFamily="18" charset="0"/>
            </a:endParaRPr>
          </a:p>
        </p:txBody>
      </p:sp>
      <p:sp>
        <p:nvSpPr>
          <p:cNvPr id="13" name="Rectangle 12"/>
          <p:cNvSpPr/>
          <p:nvPr/>
        </p:nvSpPr>
        <p:spPr>
          <a:xfrm>
            <a:off x="0" y="285734"/>
            <a:ext cx="7929586" cy="646331"/>
          </a:xfrm>
          <a:prstGeom prst="rect">
            <a:avLst/>
          </a:prstGeom>
        </p:spPr>
        <p:txBody>
          <a:bodyPr wrap="square">
            <a:spAutoFit/>
          </a:bodyPr>
          <a:lstStyle/>
          <a:p>
            <a:pPr>
              <a:buFont typeface="Wingdings" pitchFamily="2" charset="2"/>
              <a:buChar char="§"/>
            </a:pPr>
            <a:r>
              <a:rPr lang="en-US" dirty="0" smtClean="0">
                <a:latin typeface="Times New Roman" pitchFamily="18" charset="0"/>
                <a:cs typeface="Times New Roman" pitchFamily="18" charset="0"/>
              </a:rPr>
              <a:t>number of secure by default modules created </a:t>
            </a:r>
          </a:p>
          <a:p>
            <a:pPr>
              <a:buFont typeface="Wingdings" pitchFamily="2" charset="2"/>
              <a:buChar char="§"/>
            </a:pPr>
            <a:r>
              <a:rPr lang="en-US" dirty="0" smtClean="0">
                <a:latin typeface="Times New Roman" pitchFamily="18" charset="0"/>
                <a:cs typeface="Times New Roman" pitchFamily="18" charset="0"/>
              </a:rPr>
              <a:t>number of secure architecture designs created and provided to developers</a:t>
            </a:r>
            <a:endParaRPr lang="en-US" dirty="0">
              <a:latin typeface="Times New Roman" pitchFamily="18" charset="0"/>
              <a:cs typeface="Times New Roman" pitchFamily="18" charset="0"/>
            </a:endParaRPr>
          </a:p>
        </p:txBody>
      </p:sp>
      <p:sp>
        <p:nvSpPr>
          <p:cNvPr id="14" name="Rectangle 13"/>
          <p:cNvSpPr/>
          <p:nvPr/>
        </p:nvSpPr>
        <p:spPr>
          <a:xfrm>
            <a:off x="0" y="928676"/>
            <a:ext cx="2185214" cy="369332"/>
          </a:xfrm>
          <a:prstGeom prst="rect">
            <a:avLst/>
          </a:prstGeom>
        </p:spPr>
        <p:txBody>
          <a:bodyPr wrap="none">
            <a:spAutoFit/>
          </a:bodyPr>
          <a:lstStyle/>
          <a:p>
            <a:r>
              <a:rPr lang="en-US" b="1" dirty="0" smtClean="0">
                <a:latin typeface="Times New Roman" pitchFamily="18" charset="0"/>
                <a:cs typeface="Times New Roman" pitchFamily="18" charset="0"/>
              </a:rPr>
              <a:t>Security champions </a:t>
            </a:r>
            <a:endParaRPr lang="en-US" b="1" dirty="0">
              <a:latin typeface="Times New Roman" pitchFamily="18" charset="0"/>
              <a:cs typeface="Times New Roman" pitchFamily="18" charset="0"/>
            </a:endParaRPr>
          </a:p>
        </p:txBody>
      </p:sp>
      <p:sp>
        <p:nvSpPr>
          <p:cNvPr id="15" name="Rectangle 14"/>
          <p:cNvSpPr/>
          <p:nvPr/>
        </p:nvSpPr>
        <p:spPr>
          <a:xfrm>
            <a:off x="0" y="1357304"/>
            <a:ext cx="4346126" cy="369332"/>
          </a:xfrm>
          <a:prstGeom prst="rect">
            <a:avLst/>
          </a:prstGeom>
        </p:spPr>
        <p:txBody>
          <a:bodyPr wrap="none">
            <a:spAutoFit/>
          </a:bodyPr>
          <a:lstStyle/>
          <a:p>
            <a:pPr>
              <a:buFont typeface="Wingdings" pitchFamily="2" charset="2"/>
              <a:buChar char="§"/>
            </a:pPr>
            <a:r>
              <a:rPr lang="en-US" dirty="0" smtClean="0">
                <a:latin typeface="Times New Roman" pitchFamily="18" charset="0"/>
                <a:cs typeface="Times New Roman" pitchFamily="18" charset="0"/>
              </a:rPr>
              <a:t>number of security champions </a:t>
            </a:r>
            <a:r>
              <a:rPr lang="en-US" dirty="0" err="1" smtClean="0">
                <a:latin typeface="Times New Roman" pitchFamily="18" charset="0"/>
                <a:cs typeface="Times New Roman" pitchFamily="18" charset="0"/>
              </a:rPr>
              <a:t>onboarded</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16" name="Rectangle 15"/>
          <p:cNvSpPr/>
          <p:nvPr/>
        </p:nvSpPr>
        <p:spPr>
          <a:xfrm>
            <a:off x="0" y="1785932"/>
            <a:ext cx="2027030" cy="369332"/>
          </a:xfrm>
          <a:prstGeom prst="rect">
            <a:avLst/>
          </a:prstGeom>
        </p:spPr>
        <p:txBody>
          <a:bodyPr wrap="none">
            <a:spAutoFit/>
          </a:bodyPr>
          <a:lstStyle/>
          <a:p>
            <a:r>
              <a:rPr lang="en-US" b="1" dirty="0" smtClean="0">
                <a:latin typeface="Times New Roman" pitchFamily="18" charset="0"/>
                <a:cs typeface="Times New Roman" pitchFamily="18" charset="0"/>
              </a:rPr>
              <a:t>Training activities </a:t>
            </a:r>
            <a:endParaRPr lang="en-US" b="1" dirty="0">
              <a:latin typeface="Times New Roman" pitchFamily="18" charset="0"/>
              <a:cs typeface="Times New Roman" pitchFamily="18" charset="0"/>
            </a:endParaRPr>
          </a:p>
        </p:txBody>
      </p:sp>
      <p:sp>
        <p:nvSpPr>
          <p:cNvPr id="17" name="Rectangle 16"/>
          <p:cNvSpPr/>
          <p:nvPr/>
        </p:nvSpPr>
        <p:spPr>
          <a:xfrm>
            <a:off x="0" y="2214559"/>
            <a:ext cx="6858000" cy="646331"/>
          </a:xfrm>
          <a:prstGeom prst="rect">
            <a:avLst/>
          </a:prstGeom>
        </p:spPr>
        <p:txBody>
          <a:bodyPr wrap="square">
            <a:spAutoFit/>
          </a:bodyPr>
          <a:lstStyle/>
          <a:p>
            <a:pPr>
              <a:buFont typeface="Wingdings" pitchFamily="2" charset="2"/>
              <a:buChar char="§"/>
            </a:pPr>
            <a:r>
              <a:rPr lang="en-US" dirty="0" smtClean="0">
                <a:latin typeface="Times New Roman" pitchFamily="18" charset="0"/>
                <a:cs typeface="Times New Roman" pitchFamily="18" charset="0"/>
              </a:rPr>
              <a:t>number of training activities introduced to developers  </a:t>
            </a:r>
          </a:p>
          <a:p>
            <a:pPr>
              <a:buFont typeface="Wingdings" pitchFamily="2" charset="2"/>
              <a:buChar char="§"/>
            </a:pPr>
            <a:r>
              <a:rPr lang="en-US" dirty="0" smtClean="0">
                <a:latin typeface="Times New Roman" pitchFamily="18" charset="0"/>
                <a:cs typeface="Times New Roman" pitchFamily="18" charset="0"/>
              </a:rPr>
              <a:t>number of developers </a:t>
            </a:r>
            <a:r>
              <a:rPr lang="en-US" dirty="0" err="1" smtClean="0">
                <a:latin typeface="Times New Roman" pitchFamily="18" charset="0"/>
                <a:cs typeface="Times New Roman" pitchFamily="18" charset="0"/>
              </a:rPr>
              <a:t>onboarded</a:t>
            </a:r>
            <a:r>
              <a:rPr lang="en-US" dirty="0" smtClean="0">
                <a:latin typeface="Times New Roman" pitchFamily="18" charset="0"/>
                <a:cs typeface="Times New Roman" pitchFamily="18" charset="0"/>
              </a:rPr>
              <a:t> to training activities </a:t>
            </a:r>
            <a:endParaRPr lang="en-US" dirty="0">
              <a:latin typeface="Times New Roman" pitchFamily="18" charset="0"/>
              <a:cs typeface="Times New Roman" pitchFamily="18" charset="0"/>
            </a:endParaRPr>
          </a:p>
        </p:txBody>
      </p:sp>
      <p:sp>
        <p:nvSpPr>
          <p:cNvPr id="18" name="Rectangle 17"/>
          <p:cNvSpPr/>
          <p:nvPr/>
        </p:nvSpPr>
        <p:spPr>
          <a:xfrm>
            <a:off x="0" y="2928940"/>
            <a:ext cx="3134191" cy="369332"/>
          </a:xfrm>
          <a:prstGeom prst="rect">
            <a:avLst/>
          </a:prstGeom>
        </p:spPr>
        <p:txBody>
          <a:bodyPr wrap="none">
            <a:spAutoFit/>
          </a:bodyPr>
          <a:lstStyle/>
          <a:p>
            <a:r>
              <a:rPr lang="en-US" b="1" dirty="0" smtClean="0">
                <a:latin typeface="Times New Roman" pitchFamily="18" charset="0"/>
                <a:cs typeface="Times New Roman" pitchFamily="18" charset="0"/>
              </a:rPr>
              <a:t>Example graph using metrics </a:t>
            </a:r>
            <a:endParaRPr lang="en-US" b="1" dirty="0">
              <a:latin typeface="Times New Roman" pitchFamily="18" charset="0"/>
              <a:cs typeface="Times New Roman" pitchFamily="18" charset="0"/>
            </a:endParaRPr>
          </a:p>
        </p:txBody>
      </p:sp>
      <p:sp>
        <p:nvSpPr>
          <p:cNvPr id="19" name="Rectangle 18"/>
          <p:cNvSpPr/>
          <p:nvPr/>
        </p:nvSpPr>
        <p:spPr>
          <a:xfrm>
            <a:off x="0" y="3214692"/>
            <a:ext cx="9144000" cy="923330"/>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The metric for the number of findings from threat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in the Design phase increases in Q3 upon the threat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activity implementation for the </a:t>
            </a:r>
            <a:r>
              <a:rPr lang="en-US" dirty="0" err="1" smtClean="0">
                <a:latin typeface="Times New Roman" pitchFamily="18" charset="0"/>
                <a:cs typeface="Times New Roman" pitchFamily="18" charset="0"/>
              </a:rPr>
              <a:t>organisation</a:t>
            </a:r>
            <a:r>
              <a:rPr lang="en-US" dirty="0" smtClean="0">
                <a:latin typeface="Times New Roman" pitchFamily="18" charset="0"/>
                <a:cs typeface="Times New Roman" pitchFamily="18" charset="0"/>
              </a:rPr>
              <a:t>. This metric increase is expected  and desired. </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297058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00180"/>
            <a:ext cx="9144000" cy="742950"/>
          </a:xfrm>
          <a:prstGeom prst="rect">
            <a:avLst/>
          </a:prstGeom>
          <a:solidFill>
            <a:srgbClr val="00B0F0">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483" name="Picture 5" descr="D:\SHIVU\dte_new_HD_LMS-removebg-preview-2.png"/>
          <p:cNvPicPr>
            <a:picLocks noChangeAspect="1" noChangeArrowheads="1"/>
          </p:cNvPicPr>
          <p:nvPr/>
        </p:nvPicPr>
        <p:blipFill>
          <a:blip r:embed="rId2" cstate="print"/>
          <a:srcRect/>
          <a:stretch>
            <a:fillRect/>
          </a:stretch>
        </p:blipFill>
        <p:spPr bwMode="auto">
          <a:xfrm>
            <a:off x="7924800" y="0"/>
            <a:ext cx="1219200" cy="666750"/>
          </a:xfrm>
          <a:prstGeom prst="rect">
            <a:avLst/>
          </a:prstGeom>
          <a:noFill/>
          <a:ln w="9525">
            <a:noFill/>
            <a:miter lim="800000"/>
            <a:headEnd/>
            <a:tailEnd/>
          </a:ln>
        </p:spPr>
      </p:pic>
      <p:sp>
        <p:nvSpPr>
          <p:cNvPr id="12" name="Rectangle 11"/>
          <p:cNvSpPr/>
          <p:nvPr/>
        </p:nvSpPr>
        <p:spPr>
          <a:xfrm>
            <a:off x="2143108" y="1500180"/>
            <a:ext cx="4410118" cy="707886"/>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defRPr/>
            </a:pPr>
            <a:r>
              <a:rPr lang="en-US" sz="4000" b="1" cap="all" dirty="0">
                <a:ln w="0"/>
                <a:solidFill>
                  <a:srgbClr val="002060"/>
                </a:solidFill>
                <a:effectLst>
                  <a:reflection blurRad="12700" stA="50000" endPos="50000" dist="5000" dir="5400000" sy="-100000" rotWithShape="0"/>
                </a:effectLst>
                <a:latin typeface="Times New Roman" pitchFamily="18" charset="0"/>
                <a:ea typeface="Times New Roman" pitchFamily="18" charset="0"/>
              </a:rPr>
              <a:t>Thank You</a:t>
            </a:r>
            <a:endParaRPr lang="en-US" sz="4000" b="1" cap="all" dirty="0">
              <a:ln w="0"/>
              <a:solidFill>
                <a:srgbClr val="002060"/>
              </a:solidFill>
              <a:effectLst>
                <a:reflection blurRad="12700" stA="50000" endPos="50000" dist="5000" dir="5400000" sy="-100000" rotWithShape="0"/>
              </a:effectLst>
            </a:endParaRPr>
          </a:p>
        </p:txBody>
      </p:sp>
      <p:sp>
        <p:nvSpPr>
          <p:cNvPr id="2" name="Footer Placeholder 1"/>
          <p:cNvSpPr>
            <a:spLocks noGrp="1"/>
          </p:cNvSpPr>
          <p:nvPr>
            <p:ph type="ftr" sz="quarter" idx="11"/>
          </p:nvPr>
        </p:nvSpPr>
        <p:spPr/>
        <p:txBody>
          <a:bodyPr/>
          <a:lstStyle/>
          <a:p>
            <a:r>
              <a:rPr lang="en-US" smtClean="0"/>
              <a:t>Computer Science and Engg.-15CS63F</a:t>
            </a:r>
            <a:endParaRPr lang="en-US"/>
          </a:p>
        </p:txBody>
      </p:sp>
    </p:spTree>
    <p:extLst>
      <p:ext uri="{BB962C8B-B14F-4D97-AF65-F5344CB8AC3E}">
        <p14:creationId xmlns="" xmlns:p14="http://schemas.microsoft.com/office/powerpoint/2010/main" val="3548933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6774</TotalTime>
  <Words>368</Words>
  <Application>Microsoft Office PowerPoint</Application>
  <PresentationFormat>On-screen Show (16:9)</PresentationFormat>
  <Paragraphs>36</Paragraphs>
  <Slides>5</Slides>
  <Notes>2</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Department of Collegiate and Technical Education</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Collegiate and Technical Education</dc:title>
  <dc:creator>Lenovo</dc:creator>
  <cp:lastModifiedBy>SYSTEM2</cp:lastModifiedBy>
  <cp:revision>715</cp:revision>
  <dcterms:created xsi:type="dcterms:W3CDTF">2020-11-10T16:53:33Z</dcterms:created>
  <dcterms:modified xsi:type="dcterms:W3CDTF">2022-12-30T08:26:43Z</dcterms:modified>
</cp:coreProperties>
</file>