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78" r:id="rId2"/>
    <p:sldId id="256" r:id="rId3"/>
    <p:sldId id="257" r:id="rId4"/>
    <p:sldId id="273" r:id="rId5"/>
    <p:sldId id="274" r:id="rId6"/>
    <p:sldId id="275" r:id="rId7"/>
    <p:sldId id="276" r:id="rId8"/>
    <p:sldId id="262" r:id="rId9"/>
    <p:sldId id="263" r:id="rId10"/>
    <p:sldId id="264" r:id="rId11"/>
    <p:sldId id="271" r:id="rId12"/>
    <p:sldId id="265" r:id="rId13"/>
    <p:sldId id="266" r:id="rId14"/>
    <p:sldId id="267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A581AE-253C-4470-AE16-73BFE6A8655F}" v="33" dt="2025-03-16T12:18:42.2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01" autoAdjust="0"/>
  </p:normalViewPr>
  <p:slideViewPr>
    <p:cSldViewPr snapToGrid="0" snapToObjects="1">
      <p:cViewPr varScale="1">
        <p:scale>
          <a:sx n="96" d="100"/>
          <a:sy n="96" d="100"/>
        </p:scale>
        <p:origin x="24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ira raju" userId="298ab278d050141c" providerId="LiveId" clId="{43F223FF-0F00-486A-8E7A-3B5E1A1B4826}"/>
    <pc:docChg chg="modSld">
      <pc:chgData name="kavira raju" userId="298ab278d050141c" providerId="LiveId" clId="{43F223FF-0F00-486A-8E7A-3B5E1A1B4826}" dt="2025-03-16T12:28:08.874" v="0"/>
      <pc:docMkLst>
        <pc:docMk/>
      </pc:docMkLst>
      <pc:sldChg chg="modSp mod">
        <pc:chgData name="kavira raju" userId="298ab278d050141c" providerId="LiveId" clId="{43F223FF-0F00-486A-8E7A-3B5E1A1B4826}" dt="2025-03-16T12:28:08.874" v="0"/>
        <pc:sldMkLst>
          <pc:docMk/>
          <pc:sldMk cId="4041429466" sldId="278"/>
        </pc:sldMkLst>
        <pc:spChg chg="mod">
          <ac:chgData name="kavira raju" userId="298ab278d050141c" providerId="LiveId" clId="{43F223FF-0F00-486A-8E7A-3B5E1A1B4826}" dt="2025-03-16T12:28:08.874" v="0"/>
          <ac:spMkLst>
            <pc:docMk/>
            <pc:sldMk cId="4041429466" sldId="278"/>
            <ac:spMk id="2" creationId="{1D10EB6C-1DEC-430C-926C-7F3D81EEE5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7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2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64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1031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98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01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64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3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5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0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8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8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45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8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4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3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10EB6C-1DEC-430C-926C-7F3D81EEE52F}"/>
              </a:ext>
            </a:extLst>
          </p:cNvPr>
          <p:cNvSpPr txBox="1"/>
          <p:nvPr/>
        </p:nvSpPr>
        <p:spPr>
          <a:xfrm>
            <a:off x="20113" y="1564640"/>
            <a:ext cx="910377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accent1"/>
                </a:solidFill>
                <a:latin typeface="Arial Black" panose="020B0A04020102020204" pitchFamily="34" charset="0"/>
              </a:rPr>
              <a:t>Introduction to Mobile Market Trends</a:t>
            </a:r>
          </a:p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IN" sz="3200" b="1" i="1" u="sng" dirty="0" err="1">
                <a:solidFill>
                  <a:srgbClr val="FF0000"/>
                </a:solidFill>
                <a:effectLst/>
                <a:latin typeface="Roboto" panose="020F0502020204030204" pitchFamily="2" charset="0"/>
              </a:rPr>
              <a:t>NextHikes</a:t>
            </a:r>
            <a:r>
              <a:rPr lang="en-IN" sz="3200" b="1" i="1" u="sng">
                <a:solidFill>
                  <a:srgbClr val="FF0000"/>
                </a:solidFill>
                <a:effectLst/>
                <a:latin typeface="Roboto" panose="020F0502020204030204" pitchFamily="2" charset="0"/>
              </a:rPr>
              <a:t> IT Solutions</a:t>
            </a:r>
            <a:endParaRPr lang="en-IN" sz="3200" b="1" i="1" u="sng">
              <a:solidFill>
                <a:srgbClr val="FF0000"/>
              </a:solidFill>
              <a:highlight>
                <a:srgbClr val="FF0000"/>
              </a:highlight>
            </a:endParaRPr>
          </a:p>
          <a:p>
            <a:pPr marL="457200" indent="-457200" algn="ctr">
              <a:buFont typeface="Wingdings" panose="05000000000000000000" pitchFamily="2" charset="2"/>
              <a:buChar char="Ø"/>
            </a:pPr>
            <a:endParaRPr lang="en-US" sz="3200" dirty="0">
              <a:latin typeface="Arial Black" panose="020B0A04020102020204" pitchFamily="34" charset="0"/>
            </a:endParaRPr>
          </a:p>
          <a:p>
            <a:pPr marL="457200" indent="-457200" algn="ctr">
              <a:buFont typeface="Wingdings" panose="05000000000000000000" pitchFamily="2" charset="2"/>
              <a:buChar char="Ø"/>
            </a:pPr>
            <a:endParaRPr lang="en-IN" sz="3200" dirty="0">
              <a:latin typeface="Arial Black" panose="020B0A04020102020204" pitchFamily="34" charset="0"/>
            </a:endParaRPr>
          </a:p>
          <a:p>
            <a:pPr marL="457200" indent="-457200" algn="ctr">
              <a:buFont typeface="Wingdings" panose="05000000000000000000" pitchFamily="2" charset="2"/>
              <a:buChar char="Ø"/>
            </a:pPr>
            <a:endParaRPr lang="en-IN" sz="3200" dirty="0">
              <a:latin typeface="Arial Black" panose="020B0A040201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latin typeface="Arial Black" panose="020B0A04020102020204" pitchFamily="34" charset="0"/>
              </a:rPr>
              <a:t>REPRESENT  BY :</a:t>
            </a:r>
          </a:p>
          <a:p>
            <a:pPr marL="457200" indent="-457200" algn="ctr">
              <a:buFont typeface="Wingdings" panose="05000000000000000000" pitchFamily="2" charset="2"/>
              <a:buChar char="Ø"/>
            </a:pPr>
            <a:endParaRPr lang="en-IN" sz="3200" dirty="0">
              <a:latin typeface="Arial Black" panose="020B0A04020102020204" pitchFamily="34" charset="0"/>
            </a:endParaRPr>
          </a:p>
          <a:p>
            <a:pPr marL="457200" indent="-457200" algn="ctr">
              <a:buFont typeface="Wingdings" panose="05000000000000000000" pitchFamily="2" charset="2"/>
              <a:buChar char="Ø"/>
            </a:pPr>
            <a:endParaRPr lang="en-IN" sz="3200" dirty="0">
              <a:latin typeface="Arial Black" panose="020B0A04020102020204" pitchFamily="34" charset="0"/>
            </a:endParaRPr>
          </a:p>
          <a:p>
            <a:pPr marL="457200" indent="-457200" algn="r">
              <a:buFont typeface="Wingdings" panose="05000000000000000000" pitchFamily="2" charset="2"/>
              <a:buChar char="Ø"/>
            </a:pPr>
            <a:endParaRPr lang="en-IN" sz="3200" dirty="0">
              <a:latin typeface="Arial Black" panose="020B0A04020102020204" pitchFamily="34" charset="0"/>
            </a:endParaRPr>
          </a:p>
          <a:p>
            <a:pPr marL="457200" indent="-457200" algn="r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rgbClr val="00B050"/>
                </a:solidFill>
                <a:latin typeface="Arial Black" panose="020B0A04020102020204" pitchFamily="34" charset="0"/>
              </a:rPr>
              <a:t>KAVIRA KR. RAJU</a:t>
            </a:r>
            <a:endParaRPr lang="en-US" sz="3200" dirty="0">
              <a:solidFill>
                <a:srgbClr val="00B05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429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331366"/>
            <a:ext cx="7765321" cy="1326321"/>
          </a:xfrm>
        </p:spPr>
        <p:txBody>
          <a:bodyPr>
            <a:normAutofit/>
          </a:bodyPr>
          <a:lstStyle/>
          <a:p>
            <a:r>
              <a:rPr sz="3600" dirty="0">
                <a:solidFill>
                  <a:schemeClr val="accent1"/>
                </a:solidFill>
              </a:rPr>
              <a:t>Price vs Battery</a:t>
            </a:r>
          </a:p>
        </p:txBody>
      </p:sp>
      <p:pic>
        <p:nvPicPr>
          <p:cNvPr id="3" name="Picture 2" descr="price_vs_batte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51" y="1791049"/>
            <a:ext cx="7576936" cy="47355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DD17F-112E-3305-1EE6-34CBF1CA6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375921"/>
            <a:ext cx="7765321" cy="1326321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accent1"/>
                </a:solidFill>
              </a:rPr>
              <a:t>Most Popular Mobile Brands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4AC45E-478E-67AE-E99A-60398FDA0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410" y="1908538"/>
            <a:ext cx="8679719" cy="476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56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>
                <a:solidFill>
                  <a:schemeClr val="accent1"/>
                </a:solidFill>
              </a:rPr>
              <a:t>Top Mobile Brands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2773680"/>
            <a:ext cx="7765322" cy="301752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Popular brands include Apple, Samsung, Xiaomi, Vivo, and Oppo.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Each brand focuses on different segments from budget to flagship phones.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dirty="0">
                <a:solidFill>
                  <a:schemeClr val="accent1"/>
                </a:solidFill>
              </a:rPr>
              <a:t>Key Insights &amp;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2553263"/>
            <a:ext cx="7765322" cy="36951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</a:t>
            </a:r>
            <a:r>
              <a:rPr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Price distribution shows a significant market for budget-friendly phones.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</a:t>
            </a:r>
            <a:r>
              <a:rPr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Battery life tends to improve with higher RAM.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</a:t>
            </a:r>
            <a:r>
              <a:rPr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Black, Blue, and Gray are the most preferred colors.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</a:t>
            </a:r>
            <a:r>
              <a:rPr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Snapdragon processors dominate the market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The mobile phone market offers a variety of specifications catering to different needs.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Battery, camera, and price remain major decision-making factors.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These insights help consumers and manufacturers make informed choices.</a:t>
            </a:r>
          </a:p>
          <a:p>
            <a:pPr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sz="2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Future trends indicate a rise in higher RAM and battery efficiency.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263D40-61A2-917A-7960-72A02FB1BA6D}"/>
              </a:ext>
            </a:extLst>
          </p:cNvPr>
          <p:cNvSpPr txBox="1"/>
          <p:nvPr/>
        </p:nvSpPr>
        <p:spPr>
          <a:xfrm>
            <a:off x="56982" y="2967950"/>
            <a:ext cx="9030036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THANKS FOR WATCHING</a:t>
            </a:r>
            <a:endParaRPr lang="en-IN" sz="5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20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Mobile Phone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Project 4 - Market Trends and 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1BEA43-3128-C45C-C64B-9891E6988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143001"/>
            <a:ext cx="9202723" cy="920272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1"/>
                </a:solidFill>
              </a:rP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3">
              <a:buFont typeface="Wingdings" panose="05000000000000000000" pitchFamily="2" charset="2"/>
              <a:buChar char="v"/>
            </a:pPr>
            <a:r>
              <a:rPr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Total Records: 541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</a:t>
            </a:r>
            <a:r>
              <a:rPr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Total Features: 189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</a:t>
            </a:r>
            <a:r>
              <a:rPr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Key factors: Storage, RAM, Battery, Camera,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   </a:t>
            </a:r>
            <a:r>
              <a:rPr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Processor, Price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Used for market analysis and trends detection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Popular Processors: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Qualcomm Snapdragon 680, </a:t>
            </a:r>
            <a:r>
              <a:rPr lang="en-IN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Mediatek</a:t>
            </a:r>
            <a: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Helio A22,      </a:t>
            </a:r>
            <a:r>
              <a:rPr lang="en-IN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Unisoc</a:t>
            </a:r>
            <a:r>
              <a:rPr lang="en-IN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onsole" panose="020B0609040504020204" pitchFamily="49" charset="0"/>
              </a:rPr>
              <a:t> SC9863A1</a:t>
            </a:r>
          </a:p>
          <a:p>
            <a:pPr>
              <a:buFont typeface="Wingdings" panose="05000000000000000000" pitchFamily="2" charset="2"/>
              <a:buChar char="v"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A1C6B9-DA9B-14E8-76E0-2323ECCEBC5F}"/>
              </a:ext>
            </a:extLst>
          </p:cNvPr>
          <p:cNvSpPr txBox="1"/>
          <p:nvPr/>
        </p:nvSpPr>
        <p:spPr>
          <a:xfrm>
            <a:off x="336163" y="154305"/>
            <a:ext cx="78099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800" b="1" spc="-3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Price Distribution</a:t>
            </a:r>
          </a:p>
        </p:txBody>
      </p:sp>
      <p:pic>
        <p:nvPicPr>
          <p:cNvPr id="5" name="Content Placeholder 4" descr="price_distribution.png">
            <a:extLst>
              <a:ext uri="{FF2B5EF4-FFF2-40B4-BE49-F238E27FC236}">
                <a16:creationId xmlns:a16="http://schemas.microsoft.com/office/drawing/2014/main" id="{25508D17-9CA2-D601-FFF4-A1FF1A8AC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93" y="1144328"/>
            <a:ext cx="8115224" cy="3857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7B5BF-7428-EE0F-D4D9-511E88B14184}"/>
              </a:ext>
            </a:extLst>
          </p:cNvPr>
          <p:cNvSpPr txBox="1"/>
          <p:nvPr/>
        </p:nvSpPr>
        <p:spPr>
          <a:xfrm>
            <a:off x="519893" y="4975008"/>
            <a:ext cx="83727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mobile phones are priced between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₹7,000 - ₹12,000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indicating a                    preference for budget-friendly devices.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Premium smartphones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above ₹40,000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form  a smaller segment.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Histogram of price distribution. </a:t>
            </a:r>
          </a:p>
        </p:txBody>
      </p:sp>
    </p:spTree>
    <p:extLst>
      <p:ext uri="{BB962C8B-B14F-4D97-AF65-F5344CB8AC3E}">
        <p14:creationId xmlns:p14="http://schemas.microsoft.com/office/powerpoint/2010/main" val="114864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7DB599-B7CB-C80E-7DC0-398CECA51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395489"/>
            <a:ext cx="8757919" cy="1603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3600" b="1" dirty="0">
                <a:solidFill>
                  <a:schemeClr val="accent1"/>
                </a:solidFill>
              </a:rPr>
              <a:t>BATTERY vs RAM</a:t>
            </a:r>
            <a:endParaRPr lang="en-US" altLang="en-US" sz="3600" b="1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4800" b="1" dirty="0"/>
              <a:t>            </a:t>
            </a:r>
            <a:endParaRPr kumimoji="0" lang="en-US" altLang="en-US" sz="4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RAM generally correlates with larger battery capacity.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Devices with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6GB+ RAM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tend to have batteries above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4500mAh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Entry-level phones with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2GB-3GB RAM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usually have smaller batteries (~3000mAh or less).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Mid-range phones (4GB-6GB RAM) have balanced battery life.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phones in this range have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4000-5000mAh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batteries, offering a good balance between performance and longevity.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Flagship phones (8GB RAM and above) do not always have the biggest batteries.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battery_vs_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26" y="1097280"/>
            <a:ext cx="8889348" cy="379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0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5ACAC7-0B6F-8841-C769-E07169A42CD6}"/>
              </a:ext>
            </a:extLst>
          </p:cNvPr>
          <p:cNvSpPr txBox="1"/>
          <p:nvPr/>
        </p:nvSpPr>
        <p:spPr>
          <a:xfrm>
            <a:off x="416560" y="5051197"/>
            <a:ext cx="81381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128GB is the most preferred storage option.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Followed by </a:t>
            </a:r>
            <a:r>
              <a:rPr lang="en-US" b="1" dirty="0"/>
              <a:t>64GB and 256GB models.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32GB and lower</a:t>
            </a:r>
            <a:r>
              <a:rPr lang="en-US" dirty="0"/>
              <a:t> storage is becoming less common due to increasing app and media storage demands.</a:t>
            </a:r>
          </a:p>
        </p:txBody>
      </p:sp>
      <p:pic>
        <p:nvPicPr>
          <p:cNvPr id="4" name="Picture 3" descr="storage_op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351280"/>
            <a:ext cx="7852094" cy="36999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DFE9F3-CA8F-83B6-81D4-6DE02F19A8A5}"/>
              </a:ext>
            </a:extLst>
          </p:cNvPr>
          <p:cNvSpPr txBox="1"/>
          <p:nvPr/>
        </p:nvSpPr>
        <p:spPr>
          <a:xfrm>
            <a:off x="2087087" y="221753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389106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93175" y="640080"/>
            <a:ext cx="7765321" cy="73151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accent1"/>
                </a:solidFill>
                <a:latin typeface="Arial Black" panose="020B0A04020102020204" pitchFamily="34" charset="0"/>
              </a:rPr>
              <a:t>Popular </a:t>
            </a:r>
            <a:r>
              <a:rPr lang="en-IN" dirty="0" err="1">
                <a:solidFill>
                  <a:schemeClr val="accent1"/>
                </a:solidFill>
                <a:latin typeface="Arial Black" panose="020B0A04020102020204" pitchFamily="34" charset="0"/>
              </a:rPr>
              <a:t>Colors</a:t>
            </a:r>
            <a:endParaRPr lang="en-IN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 descr="popular_colo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79" y="2040177"/>
            <a:ext cx="7821057" cy="393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95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162561"/>
            <a:ext cx="7765321" cy="1326321"/>
          </a:xfrm>
        </p:spPr>
        <p:txBody>
          <a:bodyPr/>
          <a:lstStyle/>
          <a:p>
            <a:r>
              <a:rPr dirty="0">
                <a:solidFill>
                  <a:schemeClr val="accent1"/>
                </a:solidFill>
              </a:rPr>
              <a:t>Processor Market</a:t>
            </a:r>
          </a:p>
        </p:txBody>
      </p:sp>
      <p:pic>
        <p:nvPicPr>
          <p:cNvPr id="3" name="Picture 2" descr="processor_marke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70" y="1726035"/>
            <a:ext cx="7818995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26721"/>
            <a:ext cx="7765321" cy="1326321"/>
          </a:xfrm>
        </p:spPr>
        <p:txBody>
          <a:bodyPr>
            <a:normAutofit/>
          </a:bodyPr>
          <a:lstStyle/>
          <a:p>
            <a:r>
              <a:rPr sz="3600" dirty="0">
                <a:solidFill>
                  <a:schemeClr val="accent1"/>
                </a:solidFill>
              </a:rPr>
              <a:t>Rear Camera Trends</a:t>
            </a:r>
          </a:p>
        </p:txBody>
      </p:sp>
      <p:pic>
        <p:nvPicPr>
          <p:cNvPr id="3" name="Picture 2" descr="rear_camera_tren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06" y="1824606"/>
            <a:ext cx="7831962" cy="4894976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254</TotalTime>
  <Words>375</Words>
  <Application>Microsoft Office PowerPoint</Application>
  <PresentationFormat>On-screen Show (4:3)</PresentationFormat>
  <Paragraphs>99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Bookman Old Style</vt:lpstr>
      <vt:lpstr>Lucida Console</vt:lpstr>
      <vt:lpstr>Roboto</vt:lpstr>
      <vt:lpstr>Rockwell</vt:lpstr>
      <vt:lpstr>Wingdings</vt:lpstr>
      <vt:lpstr>Damask</vt:lpstr>
      <vt:lpstr>PowerPoint Presentation</vt:lpstr>
      <vt:lpstr>Mobile Phone Data Analysis</vt:lpstr>
      <vt:lpstr>Dataset Overview</vt:lpstr>
      <vt:lpstr>PowerPoint Presentation</vt:lpstr>
      <vt:lpstr>PowerPoint Presentation</vt:lpstr>
      <vt:lpstr>PowerPoint Presentation</vt:lpstr>
      <vt:lpstr>PowerPoint Presentation</vt:lpstr>
      <vt:lpstr>Processor Market</vt:lpstr>
      <vt:lpstr>Rear Camera Trends</vt:lpstr>
      <vt:lpstr>Price vs Battery</vt:lpstr>
      <vt:lpstr>Most Popular Mobile Brands</vt:lpstr>
      <vt:lpstr>Top Mobile Brands</vt:lpstr>
      <vt:lpstr>Key Insights &amp; Trends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kavira raju</cp:lastModifiedBy>
  <cp:revision>2</cp:revision>
  <dcterms:created xsi:type="dcterms:W3CDTF">2013-01-27T09:14:16Z</dcterms:created>
  <dcterms:modified xsi:type="dcterms:W3CDTF">2025-03-16T12:28:10Z</dcterms:modified>
  <cp:category/>
</cp:coreProperties>
</file>