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4"/>
  </p:notesMasterIdLst>
  <p:sldIdLst>
    <p:sldId id="441" r:id="rId5"/>
    <p:sldId id="362" r:id="rId6"/>
    <p:sldId id="343" r:id="rId7"/>
    <p:sldId id="263" r:id="rId8"/>
    <p:sldId id="295" r:id="rId9"/>
    <p:sldId id="291" r:id="rId10"/>
    <p:sldId id="363" r:id="rId11"/>
    <p:sldId id="364" r:id="rId12"/>
    <p:sldId id="262" r:id="rId13"/>
    <p:sldId id="267" r:id="rId14"/>
    <p:sldId id="257" r:id="rId15"/>
    <p:sldId id="268" r:id="rId16"/>
    <p:sldId id="365" r:id="rId17"/>
    <p:sldId id="366" r:id="rId18"/>
    <p:sldId id="258" r:id="rId19"/>
    <p:sldId id="367" r:id="rId20"/>
    <p:sldId id="368" r:id="rId21"/>
    <p:sldId id="369" r:id="rId22"/>
    <p:sldId id="370" r:id="rId23"/>
    <p:sldId id="371" r:id="rId24"/>
    <p:sldId id="372" r:id="rId25"/>
    <p:sldId id="373" r:id="rId26"/>
    <p:sldId id="277" r:id="rId27"/>
    <p:sldId id="374" r:id="rId28"/>
    <p:sldId id="375" r:id="rId29"/>
    <p:sldId id="376" r:id="rId30"/>
    <p:sldId id="280" r:id="rId31"/>
    <p:sldId id="261" r:id="rId32"/>
    <p:sldId id="361"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16" userDrawn="1">
          <p15:clr>
            <a:srgbClr val="A4A3A4"/>
          </p15:clr>
        </p15:guide>
        <p15:guide id="2" pos="144"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82"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13163"/>
    <a:srgbClr val="0000A8"/>
    <a:srgbClr val="FFD5D5"/>
    <a:srgbClr val="001131"/>
    <a:srgbClr val="DDE8FF"/>
    <a:srgbClr val="851910"/>
    <a:srgbClr val="22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75D01-D89B-01AA-1323-AAA20C4D9C6C}" v="80" dt="2023-07-18T08:45:02.521"/>
    <p1510:client id="{EA12BCB7-9CF4-D395-AB3B-1B23328C1D15}" v="8" dt="2023-07-17T12:25:14.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819" autoAdjust="0"/>
  </p:normalViewPr>
  <p:slideViewPr>
    <p:cSldViewPr snapToGrid="0">
      <p:cViewPr varScale="1">
        <p:scale>
          <a:sx n="80" d="100"/>
          <a:sy n="80" d="100"/>
        </p:scale>
        <p:origin x="1044" y="84"/>
      </p:cViewPr>
      <p:guideLst>
        <p:guide orient="horz" pos="51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8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8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82"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 Id="rId85" Type="http://schemas.openxmlformats.org/officeDocument/2006/relationships/theme" Target="theme/theme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057AE-3CF5-405E-9A61-47EA1F4DADCC}"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IN"/>
        </a:p>
      </dgm:t>
    </dgm:pt>
    <dgm:pt modelId="{8A5DA0B6-7DC3-4B7C-AE30-6B0498336063}">
      <dgm:prSet custT="1"/>
      <dgm:spPr/>
      <dgm:t>
        <a:bodyPr/>
        <a:lstStyle/>
        <a:p>
          <a:r>
            <a:rPr lang="en-IN" sz="1100" b="0" i="0" dirty="0">
              <a:solidFill>
                <a:schemeClr val="tx1"/>
              </a:solidFill>
            </a:rPr>
            <a:t>WordPress</a:t>
          </a:r>
          <a:endParaRPr lang="en-IN" sz="1100" dirty="0">
            <a:solidFill>
              <a:schemeClr val="tx1"/>
            </a:solidFill>
          </a:endParaRPr>
        </a:p>
      </dgm:t>
    </dgm:pt>
    <dgm:pt modelId="{2AEE91EF-123A-4B5D-9659-F65BFFAFCAD9}" type="parTrans" cxnId="{84B6E97E-0D97-462E-A1E7-F47CB24FD83A}">
      <dgm:prSet/>
      <dgm:spPr/>
      <dgm:t>
        <a:bodyPr/>
        <a:lstStyle/>
        <a:p>
          <a:endParaRPr lang="en-IN" sz="1400">
            <a:solidFill>
              <a:schemeClr val="tx1"/>
            </a:solidFill>
          </a:endParaRPr>
        </a:p>
      </dgm:t>
    </dgm:pt>
    <dgm:pt modelId="{9AF355FC-2E6C-4063-B9B5-72B473EB3F09}" type="sibTrans" cxnId="{84B6E97E-0D97-462E-A1E7-F47CB24FD83A}">
      <dgm:prSet/>
      <dgm:spPr/>
      <dgm:t>
        <a:bodyPr/>
        <a:lstStyle/>
        <a:p>
          <a:endParaRPr lang="en-IN" sz="1400">
            <a:solidFill>
              <a:schemeClr val="tx1"/>
            </a:solidFill>
          </a:endParaRPr>
        </a:p>
      </dgm:t>
    </dgm:pt>
    <dgm:pt modelId="{7A61E9E0-1054-4F67-91A5-239D3F902F04}">
      <dgm:prSet custT="1"/>
      <dgm:spPr/>
      <dgm:t>
        <a:bodyPr/>
        <a:lstStyle/>
        <a:p>
          <a:r>
            <a:rPr lang="en-IN" sz="1100" b="0" i="0">
              <a:solidFill>
                <a:schemeClr val="tx1"/>
              </a:solidFill>
            </a:rPr>
            <a:t>Static HTML Site</a:t>
          </a:r>
          <a:endParaRPr lang="en-IN" sz="1100">
            <a:solidFill>
              <a:schemeClr val="tx1"/>
            </a:solidFill>
          </a:endParaRPr>
        </a:p>
      </dgm:t>
    </dgm:pt>
    <dgm:pt modelId="{E821754B-7ACB-466E-A613-E79C1418AD50}" type="parTrans" cxnId="{F05F1C64-6996-4F3D-B76F-2C2644CEF2CD}">
      <dgm:prSet/>
      <dgm:spPr/>
      <dgm:t>
        <a:bodyPr/>
        <a:lstStyle/>
        <a:p>
          <a:endParaRPr lang="en-IN" sz="1400">
            <a:solidFill>
              <a:schemeClr val="tx1"/>
            </a:solidFill>
          </a:endParaRPr>
        </a:p>
      </dgm:t>
    </dgm:pt>
    <dgm:pt modelId="{3E455482-DC59-4991-8F1A-0BB942BD72B9}" type="sibTrans" cxnId="{F05F1C64-6996-4F3D-B76F-2C2644CEF2CD}">
      <dgm:prSet/>
      <dgm:spPr/>
      <dgm:t>
        <a:bodyPr/>
        <a:lstStyle/>
        <a:p>
          <a:endParaRPr lang="en-IN" sz="1400">
            <a:solidFill>
              <a:schemeClr val="tx1"/>
            </a:solidFill>
          </a:endParaRPr>
        </a:p>
      </dgm:t>
    </dgm:pt>
    <dgm:pt modelId="{D39AA472-2F13-4573-AAC3-DA2E271BC607}">
      <dgm:prSet custT="1"/>
      <dgm:spPr/>
      <dgm:t>
        <a:bodyPr/>
        <a:lstStyle/>
        <a:p>
          <a:r>
            <a:rPr lang="en-IN" sz="1100" b="0" i="0">
              <a:solidFill>
                <a:schemeClr val="tx1"/>
              </a:solidFill>
            </a:rPr>
            <a:t>ARM template</a:t>
          </a:r>
          <a:endParaRPr lang="en-IN" sz="1100">
            <a:solidFill>
              <a:schemeClr val="tx1"/>
            </a:solidFill>
          </a:endParaRPr>
        </a:p>
      </dgm:t>
    </dgm:pt>
    <dgm:pt modelId="{5EA31BEF-BF14-44D3-B557-4B2F3D2C7F85}" type="parTrans" cxnId="{F7F29447-1315-4EA2-B8D8-B67DCB1C8486}">
      <dgm:prSet/>
      <dgm:spPr/>
      <dgm:t>
        <a:bodyPr/>
        <a:lstStyle/>
        <a:p>
          <a:endParaRPr lang="en-IN" sz="1400">
            <a:solidFill>
              <a:schemeClr val="tx1"/>
            </a:solidFill>
          </a:endParaRPr>
        </a:p>
      </dgm:t>
    </dgm:pt>
    <dgm:pt modelId="{53208F2E-147E-41AC-A5A7-AAAD6CBEB0AF}" type="sibTrans" cxnId="{F7F29447-1315-4EA2-B8D8-B67DCB1C8486}">
      <dgm:prSet/>
      <dgm:spPr/>
      <dgm:t>
        <a:bodyPr/>
        <a:lstStyle/>
        <a:p>
          <a:endParaRPr lang="en-IN" sz="1400">
            <a:solidFill>
              <a:schemeClr val="tx1"/>
            </a:solidFill>
          </a:endParaRPr>
        </a:p>
      </dgm:t>
    </dgm:pt>
    <dgm:pt modelId="{3B0D4BA0-5C53-4871-B99C-96A62EE278FB}">
      <dgm:prSet custT="1"/>
      <dgm:spPr/>
      <dgm:t>
        <a:bodyPr/>
        <a:lstStyle/>
        <a:p>
          <a:r>
            <a:rPr lang="en-IN" sz="1100" b="0" i="0">
              <a:solidFill>
                <a:schemeClr val="tx1"/>
              </a:solidFill>
            </a:rPr>
            <a:t>Custom container</a:t>
          </a:r>
          <a:endParaRPr lang="en-IN" sz="1100">
            <a:solidFill>
              <a:schemeClr val="tx1"/>
            </a:solidFill>
          </a:endParaRPr>
        </a:p>
      </dgm:t>
    </dgm:pt>
    <dgm:pt modelId="{F8A3C2EB-B70C-434B-A03C-F833414C1B22}" type="parTrans" cxnId="{9365BD3B-10FF-4B3D-8E17-618065E6E624}">
      <dgm:prSet/>
      <dgm:spPr/>
      <dgm:t>
        <a:bodyPr/>
        <a:lstStyle/>
        <a:p>
          <a:endParaRPr lang="en-IN" sz="1400">
            <a:solidFill>
              <a:schemeClr val="tx1"/>
            </a:solidFill>
          </a:endParaRPr>
        </a:p>
      </dgm:t>
    </dgm:pt>
    <dgm:pt modelId="{5BD31F01-55C4-466E-940B-19D2A1142DC4}" type="sibTrans" cxnId="{9365BD3B-10FF-4B3D-8E17-618065E6E624}">
      <dgm:prSet/>
      <dgm:spPr/>
      <dgm:t>
        <a:bodyPr/>
        <a:lstStyle/>
        <a:p>
          <a:endParaRPr lang="en-IN" sz="1400">
            <a:solidFill>
              <a:schemeClr val="tx1"/>
            </a:solidFill>
          </a:endParaRPr>
        </a:p>
      </dgm:t>
    </dgm:pt>
    <dgm:pt modelId="{AEC6326D-0BBD-4276-8D0C-23E33401FDD3}">
      <dgm:prSet custT="1"/>
      <dgm:spPr/>
      <dgm:t>
        <a:bodyPr/>
        <a:lstStyle/>
        <a:p>
          <a:r>
            <a:rPr lang="en-IN" sz="1100" b="0" i="0">
              <a:solidFill>
                <a:schemeClr val="tx1"/>
              </a:solidFill>
            </a:rPr>
            <a:t>Multi-container app</a:t>
          </a:r>
          <a:endParaRPr lang="en-IN" sz="1100">
            <a:solidFill>
              <a:schemeClr val="tx1"/>
            </a:solidFill>
          </a:endParaRPr>
        </a:p>
      </dgm:t>
    </dgm:pt>
    <dgm:pt modelId="{1E0B79A8-B246-4646-990C-0BFDE4DB79BF}" type="parTrans" cxnId="{3804F2DD-C6BA-4BE6-80E6-74E0F7CEB475}">
      <dgm:prSet/>
      <dgm:spPr/>
      <dgm:t>
        <a:bodyPr/>
        <a:lstStyle/>
        <a:p>
          <a:endParaRPr lang="en-IN" sz="1400">
            <a:solidFill>
              <a:schemeClr val="tx1"/>
            </a:solidFill>
          </a:endParaRPr>
        </a:p>
      </dgm:t>
    </dgm:pt>
    <dgm:pt modelId="{71F699BF-1A05-4EFB-B3A1-E2113CDA7959}" type="sibTrans" cxnId="{3804F2DD-C6BA-4BE6-80E6-74E0F7CEB475}">
      <dgm:prSet/>
      <dgm:spPr/>
      <dgm:t>
        <a:bodyPr/>
        <a:lstStyle/>
        <a:p>
          <a:endParaRPr lang="en-IN" sz="1400">
            <a:solidFill>
              <a:schemeClr val="tx1"/>
            </a:solidFill>
          </a:endParaRPr>
        </a:p>
      </dgm:t>
    </dgm:pt>
    <dgm:pt modelId="{22FE5E53-8007-4E01-8FFA-FCF6D4BF03F0}">
      <dgm:prSet custT="1"/>
      <dgm:spPr/>
      <dgm:t>
        <a:bodyPr/>
        <a:lstStyle/>
        <a:p>
          <a:r>
            <a:rPr lang="en-IN" sz="1100" b="0" i="0" dirty="0">
              <a:solidFill>
                <a:schemeClr val="tx1"/>
              </a:solidFill>
            </a:rPr>
            <a:t>App on Azure Arc</a:t>
          </a:r>
          <a:endParaRPr lang="en-IN" sz="1100" dirty="0">
            <a:solidFill>
              <a:schemeClr val="tx1"/>
            </a:solidFill>
          </a:endParaRPr>
        </a:p>
      </dgm:t>
    </dgm:pt>
    <dgm:pt modelId="{D540E63D-7938-49B2-BCAC-99D290A63341}" type="parTrans" cxnId="{B835DD90-96FD-42A0-BE29-B5682FB41209}">
      <dgm:prSet/>
      <dgm:spPr/>
      <dgm:t>
        <a:bodyPr/>
        <a:lstStyle/>
        <a:p>
          <a:endParaRPr lang="en-IN" sz="1400">
            <a:solidFill>
              <a:schemeClr val="tx1"/>
            </a:solidFill>
          </a:endParaRPr>
        </a:p>
      </dgm:t>
    </dgm:pt>
    <dgm:pt modelId="{AF0D5B9C-04FD-49CC-9B7E-A1602EFD1AAB}" type="sibTrans" cxnId="{B835DD90-96FD-42A0-BE29-B5682FB41209}">
      <dgm:prSet/>
      <dgm:spPr/>
      <dgm:t>
        <a:bodyPr/>
        <a:lstStyle/>
        <a:p>
          <a:endParaRPr lang="en-IN" sz="1400">
            <a:solidFill>
              <a:schemeClr val="tx1"/>
            </a:solidFill>
          </a:endParaRPr>
        </a:p>
      </dgm:t>
    </dgm:pt>
    <dgm:pt modelId="{8E06878D-8279-443C-802E-6C4E2354EC30}">
      <dgm:prSet custT="1"/>
      <dgm:spPr/>
      <dgm:t>
        <a:bodyPr/>
        <a:lstStyle/>
        <a:p>
          <a:r>
            <a:rPr lang="en-IN" sz="1100" b="0" i="0" dirty="0">
              <a:solidFill>
                <a:schemeClr val="tx1"/>
              </a:solidFill>
            </a:rPr>
            <a:t>Some languages, like python do not have support on the windows platform.</a:t>
          </a:r>
          <a:endParaRPr lang="en-IN" sz="1100" dirty="0">
            <a:solidFill>
              <a:schemeClr val="tx1"/>
            </a:solidFill>
          </a:endParaRPr>
        </a:p>
      </dgm:t>
    </dgm:pt>
    <dgm:pt modelId="{3ADF283A-4717-4B4D-B050-13D984071BDE}" type="parTrans" cxnId="{8AEC5B5D-5124-4326-88F3-F07F22CBC701}">
      <dgm:prSet/>
      <dgm:spPr/>
      <dgm:t>
        <a:bodyPr/>
        <a:lstStyle/>
        <a:p>
          <a:endParaRPr lang="en-IN" sz="1400">
            <a:solidFill>
              <a:schemeClr val="tx1"/>
            </a:solidFill>
          </a:endParaRPr>
        </a:p>
      </dgm:t>
    </dgm:pt>
    <dgm:pt modelId="{36A6EFA1-A47F-4E8F-81FE-F54E2910D580}" type="sibTrans" cxnId="{8AEC5B5D-5124-4326-88F3-F07F22CBC701}">
      <dgm:prSet/>
      <dgm:spPr/>
      <dgm:t>
        <a:bodyPr/>
        <a:lstStyle/>
        <a:p>
          <a:endParaRPr lang="en-IN" sz="1400">
            <a:solidFill>
              <a:schemeClr val="tx1"/>
            </a:solidFill>
          </a:endParaRPr>
        </a:p>
      </dgm:t>
    </dgm:pt>
    <dgm:pt modelId="{C9C0E9C7-E821-4E8F-A02F-6B597E9BE8A1}" type="pres">
      <dgm:prSet presAssocID="{361057AE-3CF5-405E-9A61-47EA1F4DADCC}" presName="Name0" presStyleCnt="0">
        <dgm:presLayoutVars>
          <dgm:chMax val="7"/>
          <dgm:chPref val="7"/>
          <dgm:dir/>
        </dgm:presLayoutVars>
      </dgm:prSet>
      <dgm:spPr/>
    </dgm:pt>
    <dgm:pt modelId="{187E1E55-DFF3-4FAE-AA5A-C7D88501BBCE}" type="pres">
      <dgm:prSet presAssocID="{361057AE-3CF5-405E-9A61-47EA1F4DADCC}" presName="Name1" presStyleCnt="0"/>
      <dgm:spPr/>
    </dgm:pt>
    <dgm:pt modelId="{EF2C52A9-5C9B-4228-95E6-5A3257196560}" type="pres">
      <dgm:prSet presAssocID="{361057AE-3CF5-405E-9A61-47EA1F4DADCC}" presName="cycle" presStyleCnt="0"/>
      <dgm:spPr/>
    </dgm:pt>
    <dgm:pt modelId="{890E2C7E-8F84-4AC0-AA07-7E9139502C0A}" type="pres">
      <dgm:prSet presAssocID="{361057AE-3CF5-405E-9A61-47EA1F4DADCC}" presName="srcNode" presStyleLbl="node1" presStyleIdx="0" presStyleCnt="7"/>
      <dgm:spPr/>
    </dgm:pt>
    <dgm:pt modelId="{37B75DE0-5B19-490D-A435-74051DEEBA35}" type="pres">
      <dgm:prSet presAssocID="{361057AE-3CF5-405E-9A61-47EA1F4DADCC}" presName="conn" presStyleLbl="parChTrans1D2" presStyleIdx="0" presStyleCnt="1"/>
      <dgm:spPr/>
    </dgm:pt>
    <dgm:pt modelId="{64A4682F-AE63-4377-BC74-D0DF2B15E852}" type="pres">
      <dgm:prSet presAssocID="{361057AE-3CF5-405E-9A61-47EA1F4DADCC}" presName="extraNode" presStyleLbl="node1" presStyleIdx="0" presStyleCnt="7"/>
      <dgm:spPr/>
    </dgm:pt>
    <dgm:pt modelId="{FF3ACA8A-5FBD-4E79-B345-DD7A83D71DCD}" type="pres">
      <dgm:prSet presAssocID="{361057AE-3CF5-405E-9A61-47EA1F4DADCC}" presName="dstNode" presStyleLbl="node1" presStyleIdx="0" presStyleCnt="7"/>
      <dgm:spPr/>
    </dgm:pt>
    <dgm:pt modelId="{C45C0130-2468-404F-8165-F9B406AF5E14}" type="pres">
      <dgm:prSet presAssocID="{8A5DA0B6-7DC3-4B7C-AE30-6B0498336063}" presName="text_1" presStyleLbl="node1" presStyleIdx="0" presStyleCnt="7">
        <dgm:presLayoutVars>
          <dgm:bulletEnabled val="1"/>
        </dgm:presLayoutVars>
      </dgm:prSet>
      <dgm:spPr/>
    </dgm:pt>
    <dgm:pt modelId="{22D30034-D350-48E5-97DF-CB7A4DD05128}" type="pres">
      <dgm:prSet presAssocID="{8A5DA0B6-7DC3-4B7C-AE30-6B0498336063}" presName="accent_1" presStyleCnt="0"/>
      <dgm:spPr/>
    </dgm:pt>
    <dgm:pt modelId="{C22B164B-012A-4D4F-8201-7B92B92F8E03}" type="pres">
      <dgm:prSet presAssocID="{8A5DA0B6-7DC3-4B7C-AE30-6B0498336063}" presName="accentRepeatNode" presStyleLbl="solidFgAcc1" presStyleIdx="0" presStyleCnt="7"/>
      <dgm:spPr/>
    </dgm:pt>
    <dgm:pt modelId="{82847DA4-F273-4347-BB22-ABADE4F92E70}" type="pres">
      <dgm:prSet presAssocID="{7A61E9E0-1054-4F67-91A5-239D3F902F04}" presName="text_2" presStyleLbl="node1" presStyleIdx="1" presStyleCnt="7">
        <dgm:presLayoutVars>
          <dgm:bulletEnabled val="1"/>
        </dgm:presLayoutVars>
      </dgm:prSet>
      <dgm:spPr/>
    </dgm:pt>
    <dgm:pt modelId="{AD57EF3B-CA13-466A-8B4B-3CE783E69A7A}" type="pres">
      <dgm:prSet presAssocID="{7A61E9E0-1054-4F67-91A5-239D3F902F04}" presName="accent_2" presStyleCnt="0"/>
      <dgm:spPr/>
    </dgm:pt>
    <dgm:pt modelId="{43FAE710-2352-470B-8965-7B54D6F809A5}" type="pres">
      <dgm:prSet presAssocID="{7A61E9E0-1054-4F67-91A5-239D3F902F04}" presName="accentRepeatNode" presStyleLbl="solidFgAcc1" presStyleIdx="1" presStyleCnt="7"/>
      <dgm:spPr/>
    </dgm:pt>
    <dgm:pt modelId="{20629EA4-A783-489F-8DF9-761876C67AA1}" type="pres">
      <dgm:prSet presAssocID="{D39AA472-2F13-4573-AAC3-DA2E271BC607}" presName="text_3" presStyleLbl="node1" presStyleIdx="2" presStyleCnt="7">
        <dgm:presLayoutVars>
          <dgm:bulletEnabled val="1"/>
        </dgm:presLayoutVars>
      </dgm:prSet>
      <dgm:spPr/>
    </dgm:pt>
    <dgm:pt modelId="{A5D61751-3874-497B-9ADD-05372F231D06}" type="pres">
      <dgm:prSet presAssocID="{D39AA472-2F13-4573-AAC3-DA2E271BC607}" presName="accent_3" presStyleCnt="0"/>
      <dgm:spPr/>
    </dgm:pt>
    <dgm:pt modelId="{DC000AAE-E587-4AAE-8D86-5746B7BE0EE5}" type="pres">
      <dgm:prSet presAssocID="{D39AA472-2F13-4573-AAC3-DA2E271BC607}" presName="accentRepeatNode" presStyleLbl="solidFgAcc1" presStyleIdx="2" presStyleCnt="7"/>
      <dgm:spPr/>
    </dgm:pt>
    <dgm:pt modelId="{D41D545E-223C-4D95-BDF1-CF8EFC09A700}" type="pres">
      <dgm:prSet presAssocID="{3B0D4BA0-5C53-4871-B99C-96A62EE278FB}" presName="text_4" presStyleLbl="node1" presStyleIdx="3" presStyleCnt="7">
        <dgm:presLayoutVars>
          <dgm:bulletEnabled val="1"/>
        </dgm:presLayoutVars>
      </dgm:prSet>
      <dgm:spPr/>
    </dgm:pt>
    <dgm:pt modelId="{27A2EBED-8F9B-48B3-AD31-6519011EF895}" type="pres">
      <dgm:prSet presAssocID="{3B0D4BA0-5C53-4871-B99C-96A62EE278FB}" presName="accent_4" presStyleCnt="0"/>
      <dgm:spPr/>
    </dgm:pt>
    <dgm:pt modelId="{F456EF26-B629-4032-966A-B479007FB65A}" type="pres">
      <dgm:prSet presAssocID="{3B0D4BA0-5C53-4871-B99C-96A62EE278FB}" presName="accentRepeatNode" presStyleLbl="solidFgAcc1" presStyleIdx="3" presStyleCnt="7"/>
      <dgm:spPr/>
    </dgm:pt>
    <dgm:pt modelId="{ADAC51EF-F718-47F6-AD9C-1B7F4965C653}" type="pres">
      <dgm:prSet presAssocID="{AEC6326D-0BBD-4276-8D0C-23E33401FDD3}" presName="text_5" presStyleLbl="node1" presStyleIdx="4" presStyleCnt="7">
        <dgm:presLayoutVars>
          <dgm:bulletEnabled val="1"/>
        </dgm:presLayoutVars>
      </dgm:prSet>
      <dgm:spPr/>
    </dgm:pt>
    <dgm:pt modelId="{6E045016-D5AC-49DD-954F-E769523CDA30}" type="pres">
      <dgm:prSet presAssocID="{AEC6326D-0BBD-4276-8D0C-23E33401FDD3}" presName="accent_5" presStyleCnt="0"/>
      <dgm:spPr/>
    </dgm:pt>
    <dgm:pt modelId="{B932A79D-D48C-46F0-A410-D52247B70CCA}" type="pres">
      <dgm:prSet presAssocID="{AEC6326D-0BBD-4276-8D0C-23E33401FDD3}" presName="accentRepeatNode" presStyleLbl="solidFgAcc1" presStyleIdx="4" presStyleCnt="7"/>
      <dgm:spPr/>
    </dgm:pt>
    <dgm:pt modelId="{8B3DF905-C9FD-4920-8EDF-40B496EFB8A3}" type="pres">
      <dgm:prSet presAssocID="{22FE5E53-8007-4E01-8FFA-FCF6D4BF03F0}" presName="text_6" presStyleLbl="node1" presStyleIdx="5" presStyleCnt="7">
        <dgm:presLayoutVars>
          <dgm:bulletEnabled val="1"/>
        </dgm:presLayoutVars>
      </dgm:prSet>
      <dgm:spPr/>
    </dgm:pt>
    <dgm:pt modelId="{F13B7232-A3E6-4F4A-833E-7DFF70F6D2F4}" type="pres">
      <dgm:prSet presAssocID="{22FE5E53-8007-4E01-8FFA-FCF6D4BF03F0}" presName="accent_6" presStyleCnt="0"/>
      <dgm:spPr/>
    </dgm:pt>
    <dgm:pt modelId="{FB2CE608-002C-414A-922F-9D939AFEC70C}" type="pres">
      <dgm:prSet presAssocID="{22FE5E53-8007-4E01-8FFA-FCF6D4BF03F0}" presName="accentRepeatNode" presStyleLbl="solidFgAcc1" presStyleIdx="5" presStyleCnt="7"/>
      <dgm:spPr/>
    </dgm:pt>
    <dgm:pt modelId="{B37DFF94-590C-4765-8D80-20BACCCB16E9}" type="pres">
      <dgm:prSet presAssocID="{8E06878D-8279-443C-802E-6C4E2354EC30}" presName="text_7" presStyleLbl="node1" presStyleIdx="6" presStyleCnt="7" custScaleY="104345">
        <dgm:presLayoutVars>
          <dgm:bulletEnabled val="1"/>
        </dgm:presLayoutVars>
      </dgm:prSet>
      <dgm:spPr/>
    </dgm:pt>
    <dgm:pt modelId="{5F51D6D1-C825-4F5C-8A4E-3369F4C17EF1}" type="pres">
      <dgm:prSet presAssocID="{8E06878D-8279-443C-802E-6C4E2354EC30}" presName="accent_7" presStyleCnt="0"/>
      <dgm:spPr/>
    </dgm:pt>
    <dgm:pt modelId="{4E86DCA3-82BF-4EF9-AEA5-F89F8DBED2C5}" type="pres">
      <dgm:prSet presAssocID="{8E06878D-8279-443C-802E-6C4E2354EC30}" presName="accentRepeatNode" presStyleLbl="solidFgAcc1" presStyleIdx="6" presStyleCnt="7"/>
      <dgm:spPr/>
    </dgm:pt>
  </dgm:ptLst>
  <dgm:cxnLst>
    <dgm:cxn modelId="{9365BD3B-10FF-4B3D-8E17-618065E6E624}" srcId="{361057AE-3CF5-405E-9A61-47EA1F4DADCC}" destId="{3B0D4BA0-5C53-4871-B99C-96A62EE278FB}" srcOrd="3" destOrd="0" parTransId="{F8A3C2EB-B70C-434B-A03C-F833414C1B22}" sibTransId="{5BD31F01-55C4-466E-940B-19D2A1142DC4}"/>
    <dgm:cxn modelId="{8AEC5B5D-5124-4326-88F3-F07F22CBC701}" srcId="{361057AE-3CF5-405E-9A61-47EA1F4DADCC}" destId="{8E06878D-8279-443C-802E-6C4E2354EC30}" srcOrd="6" destOrd="0" parTransId="{3ADF283A-4717-4B4D-B050-13D984071BDE}" sibTransId="{36A6EFA1-A47F-4E8F-81FE-F54E2910D580}"/>
    <dgm:cxn modelId="{F05F1C64-6996-4F3D-B76F-2C2644CEF2CD}" srcId="{361057AE-3CF5-405E-9A61-47EA1F4DADCC}" destId="{7A61E9E0-1054-4F67-91A5-239D3F902F04}" srcOrd="1" destOrd="0" parTransId="{E821754B-7ACB-466E-A613-E79C1418AD50}" sibTransId="{3E455482-DC59-4991-8F1A-0BB942BD72B9}"/>
    <dgm:cxn modelId="{F7F29447-1315-4EA2-B8D8-B67DCB1C8486}" srcId="{361057AE-3CF5-405E-9A61-47EA1F4DADCC}" destId="{D39AA472-2F13-4573-AAC3-DA2E271BC607}" srcOrd="2" destOrd="0" parTransId="{5EA31BEF-BF14-44D3-B557-4B2F3D2C7F85}" sibTransId="{53208F2E-147E-41AC-A5A7-AAAD6CBEB0AF}"/>
    <dgm:cxn modelId="{4372984B-B746-41CE-BD8D-15E979A02890}" type="presOf" srcId="{22FE5E53-8007-4E01-8FFA-FCF6D4BF03F0}" destId="{8B3DF905-C9FD-4920-8EDF-40B496EFB8A3}" srcOrd="0" destOrd="0" presId="urn:microsoft.com/office/officeart/2008/layout/VerticalCurvedList"/>
    <dgm:cxn modelId="{B44A4E6C-65BF-4645-89F9-CAE11AFD04E1}" type="presOf" srcId="{7A61E9E0-1054-4F67-91A5-239D3F902F04}" destId="{82847DA4-F273-4347-BB22-ABADE4F92E70}" srcOrd="0" destOrd="0" presId="urn:microsoft.com/office/officeart/2008/layout/VerticalCurvedList"/>
    <dgm:cxn modelId="{A5722C6E-C5E8-45DB-87EB-08BFFA39630E}" type="presOf" srcId="{3B0D4BA0-5C53-4871-B99C-96A62EE278FB}" destId="{D41D545E-223C-4D95-BDF1-CF8EFC09A700}" srcOrd="0" destOrd="0" presId="urn:microsoft.com/office/officeart/2008/layout/VerticalCurvedList"/>
    <dgm:cxn modelId="{84B6E97E-0D97-462E-A1E7-F47CB24FD83A}" srcId="{361057AE-3CF5-405E-9A61-47EA1F4DADCC}" destId="{8A5DA0B6-7DC3-4B7C-AE30-6B0498336063}" srcOrd="0" destOrd="0" parTransId="{2AEE91EF-123A-4B5D-9659-F65BFFAFCAD9}" sibTransId="{9AF355FC-2E6C-4063-B9B5-72B473EB3F09}"/>
    <dgm:cxn modelId="{5760C280-C468-425B-8E9B-EAD9C3AEAD5F}" type="presOf" srcId="{361057AE-3CF5-405E-9A61-47EA1F4DADCC}" destId="{C9C0E9C7-E821-4E8F-A02F-6B597E9BE8A1}" srcOrd="0" destOrd="0" presId="urn:microsoft.com/office/officeart/2008/layout/VerticalCurvedList"/>
    <dgm:cxn modelId="{B835DD90-96FD-42A0-BE29-B5682FB41209}" srcId="{361057AE-3CF5-405E-9A61-47EA1F4DADCC}" destId="{22FE5E53-8007-4E01-8FFA-FCF6D4BF03F0}" srcOrd="5" destOrd="0" parTransId="{D540E63D-7938-49B2-BCAC-99D290A63341}" sibTransId="{AF0D5B9C-04FD-49CC-9B7E-A1602EFD1AAB}"/>
    <dgm:cxn modelId="{7138D398-B3A6-45AF-8C19-B89111657081}" type="presOf" srcId="{D39AA472-2F13-4573-AAC3-DA2E271BC607}" destId="{20629EA4-A783-489F-8DF9-761876C67AA1}" srcOrd="0" destOrd="0" presId="urn:microsoft.com/office/officeart/2008/layout/VerticalCurvedList"/>
    <dgm:cxn modelId="{67EDDEBB-CF51-44B1-A57D-65E8DD349D3F}" type="presOf" srcId="{9AF355FC-2E6C-4063-B9B5-72B473EB3F09}" destId="{37B75DE0-5B19-490D-A435-74051DEEBA35}" srcOrd="0" destOrd="0" presId="urn:microsoft.com/office/officeart/2008/layout/VerticalCurvedList"/>
    <dgm:cxn modelId="{3804F2DD-C6BA-4BE6-80E6-74E0F7CEB475}" srcId="{361057AE-3CF5-405E-9A61-47EA1F4DADCC}" destId="{AEC6326D-0BBD-4276-8D0C-23E33401FDD3}" srcOrd="4" destOrd="0" parTransId="{1E0B79A8-B246-4646-990C-0BFDE4DB79BF}" sibTransId="{71F699BF-1A05-4EFB-B3A1-E2113CDA7959}"/>
    <dgm:cxn modelId="{3DED52E0-BAC1-43A3-B589-414DE30D0817}" type="presOf" srcId="{8A5DA0B6-7DC3-4B7C-AE30-6B0498336063}" destId="{C45C0130-2468-404F-8165-F9B406AF5E14}" srcOrd="0" destOrd="0" presId="urn:microsoft.com/office/officeart/2008/layout/VerticalCurvedList"/>
    <dgm:cxn modelId="{DE6C34E1-54FE-4F1F-83A9-673C757E0AF9}" type="presOf" srcId="{AEC6326D-0BBD-4276-8D0C-23E33401FDD3}" destId="{ADAC51EF-F718-47F6-AD9C-1B7F4965C653}" srcOrd="0" destOrd="0" presId="urn:microsoft.com/office/officeart/2008/layout/VerticalCurvedList"/>
    <dgm:cxn modelId="{784B7AFB-1680-4D83-BEC0-F1333EB99F85}" type="presOf" srcId="{8E06878D-8279-443C-802E-6C4E2354EC30}" destId="{B37DFF94-590C-4765-8D80-20BACCCB16E9}" srcOrd="0" destOrd="0" presId="urn:microsoft.com/office/officeart/2008/layout/VerticalCurvedList"/>
    <dgm:cxn modelId="{85F12CC4-3AB8-4228-8BD3-7B945D84C637}" type="presParOf" srcId="{C9C0E9C7-E821-4E8F-A02F-6B597E9BE8A1}" destId="{187E1E55-DFF3-4FAE-AA5A-C7D88501BBCE}" srcOrd="0" destOrd="0" presId="urn:microsoft.com/office/officeart/2008/layout/VerticalCurvedList"/>
    <dgm:cxn modelId="{B3DBD4F0-55AF-428D-87AE-F1D4B139B539}" type="presParOf" srcId="{187E1E55-DFF3-4FAE-AA5A-C7D88501BBCE}" destId="{EF2C52A9-5C9B-4228-95E6-5A3257196560}" srcOrd="0" destOrd="0" presId="urn:microsoft.com/office/officeart/2008/layout/VerticalCurvedList"/>
    <dgm:cxn modelId="{CA43F59D-2B0F-4D69-9EDC-1E401572925E}" type="presParOf" srcId="{EF2C52A9-5C9B-4228-95E6-5A3257196560}" destId="{890E2C7E-8F84-4AC0-AA07-7E9139502C0A}" srcOrd="0" destOrd="0" presId="urn:microsoft.com/office/officeart/2008/layout/VerticalCurvedList"/>
    <dgm:cxn modelId="{C06FAB62-7DBA-4004-BFD0-5C7CA27700C3}" type="presParOf" srcId="{EF2C52A9-5C9B-4228-95E6-5A3257196560}" destId="{37B75DE0-5B19-490D-A435-74051DEEBA35}" srcOrd="1" destOrd="0" presId="urn:microsoft.com/office/officeart/2008/layout/VerticalCurvedList"/>
    <dgm:cxn modelId="{2BD75163-4741-4ACA-9717-F1C3999AC92A}" type="presParOf" srcId="{EF2C52A9-5C9B-4228-95E6-5A3257196560}" destId="{64A4682F-AE63-4377-BC74-D0DF2B15E852}" srcOrd="2" destOrd="0" presId="urn:microsoft.com/office/officeart/2008/layout/VerticalCurvedList"/>
    <dgm:cxn modelId="{1D33B6BF-7F02-4787-B1A2-F8E8F025AC2D}" type="presParOf" srcId="{EF2C52A9-5C9B-4228-95E6-5A3257196560}" destId="{FF3ACA8A-5FBD-4E79-B345-DD7A83D71DCD}" srcOrd="3" destOrd="0" presId="urn:microsoft.com/office/officeart/2008/layout/VerticalCurvedList"/>
    <dgm:cxn modelId="{D57FA006-DA96-446D-84A2-734079E75074}" type="presParOf" srcId="{187E1E55-DFF3-4FAE-AA5A-C7D88501BBCE}" destId="{C45C0130-2468-404F-8165-F9B406AF5E14}" srcOrd="1" destOrd="0" presId="urn:microsoft.com/office/officeart/2008/layout/VerticalCurvedList"/>
    <dgm:cxn modelId="{ABA33995-61B7-4BED-88D5-8531E279A362}" type="presParOf" srcId="{187E1E55-DFF3-4FAE-AA5A-C7D88501BBCE}" destId="{22D30034-D350-48E5-97DF-CB7A4DD05128}" srcOrd="2" destOrd="0" presId="urn:microsoft.com/office/officeart/2008/layout/VerticalCurvedList"/>
    <dgm:cxn modelId="{E25CB84E-8199-4B58-A8F5-2B0AE1E66147}" type="presParOf" srcId="{22D30034-D350-48E5-97DF-CB7A4DD05128}" destId="{C22B164B-012A-4D4F-8201-7B92B92F8E03}" srcOrd="0" destOrd="0" presId="urn:microsoft.com/office/officeart/2008/layout/VerticalCurvedList"/>
    <dgm:cxn modelId="{0A22A3E9-138D-4543-8E12-AD6C21CA9822}" type="presParOf" srcId="{187E1E55-DFF3-4FAE-AA5A-C7D88501BBCE}" destId="{82847DA4-F273-4347-BB22-ABADE4F92E70}" srcOrd="3" destOrd="0" presId="urn:microsoft.com/office/officeart/2008/layout/VerticalCurvedList"/>
    <dgm:cxn modelId="{2AC86BBA-096E-43E3-9063-03216F4D34B8}" type="presParOf" srcId="{187E1E55-DFF3-4FAE-AA5A-C7D88501BBCE}" destId="{AD57EF3B-CA13-466A-8B4B-3CE783E69A7A}" srcOrd="4" destOrd="0" presId="urn:microsoft.com/office/officeart/2008/layout/VerticalCurvedList"/>
    <dgm:cxn modelId="{E0A0F6A2-FE91-4553-826F-57474C7B531A}" type="presParOf" srcId="{AD57EF3B-CA13-466A-8B4B-3CE783E69A7A}" destId="{43FAE710-2352-470B-8965-7B54D6F809A5}" srcOrd="0" destOrd="0" presId="urn:microsoft.com/office/officeart/2008/layout/VerticalCurvedList"/>
    <dgm:cxn modelId="{33983EBA-847A-46BA-AE3B-76749A3103F5}" type="presParOf" srcId="{187E1E55-DFF3-4FAE-AA5A-C7D88501BBCE}" destId="{20629EA4-A783-489F-8DF9-761876C67AA1}" srcOrd="5" destOrd="0" presId="urn:microsoft.com/office/officeart/2008/layout/VerticalCurvedList"/>
    <dgm:cxn modelId="{995EC0B2-AE23-44CC-88A7-58B624EEEA78}" type="presParOf" srcId="{187E1E55-DFF3-4FAE-AA5A-C7D88501BBCE}" destId="{A5D61751-3874-497B-9ADD-05372F231D06}" srcOrd="6" destOrd="0" presId="urn:microsoft.com/office/officeart/2008/layout/VerticalCurvedList"/>
    <dgm:cxn modelId="{F442609D-B583-4C48-86B0-55279E12F188}" type="presParOf" srcId="{A5D61751-3874-497B-9ADD-05372F231D06}" destId="{DC000AAE-E587-4AAE-8D86-5746B7BE0EE5}" srcOrd="0" destOrd="0" presId="urn:microsoft.com/office/officeart/2008/layout/VerticalCurvedList"/>
    <dgm:cxn modelId="{11C6D699-2DB2-4974-A665-28CE5EA90200}" type="presParOf" srcId="{187E1E55-DFF3-4FAE-AA5A-C7D88501BBCE}" destId="{D41D545E-223C-4D95-BDF1-CF8EFC09A700}" srcOrd="7" destOrd="0" presId="urn:microsoft.com/office/officeart/2008/layout/VerticalCurvedList"/>
    <dgm:cxn modelId="{BCAAA7C6-64BA-425B-A6A4-36071732F70E}" type="presParOf" srcId="{187E1E55-DFF3-4FAE-AA5A-C7D88501BBCE}" destId="{27A2EBED-8F9B-48B3-AD31-6519011EF895}" srcOrd="8" destOrd="0" presId="urn:microsoft.com/office/officeart/2008/layout/VerticalCurvedList"/>
    <dgm:cxn modelId="{C932C64A-CCC1-4317-AFBD-416C2CF7608B}" type="presParOf" srcId="{27A2EBED-8F9B-48B3-AD31-6519011EF895}" destId="{F456EF26-B629-4032-966A-B479007FB65A}" srcOrd="0" destOrd="0" presId="urn:microsoft.com/office/officeart/2008/layout/VerticalCurvedList"/>
    <dgm:cxn modelId="{1897EAFC-89F6-4B9F-8A5F-C73B0750B9C6}" type="presParOf" srcId="{187E1E55-DFF3-4FAE-AA5A-C7D88501BBCE}" destId="{ADAC51EF-F718-47F6-AD9C-1B7F4965C653}" srcOrd="9" destOrd="0" presId="urn:microsoft.com/office/officeart/2008/layout/VerticalCurvedList"/>
    <dgm:cxn modelId="{4D56B5F2-1857-49C5-A1D4-B5698AD38457}" type="presParOf" srcId="{187E1E55-DFF3-4FAE-AA5A-C7D88501BBCE}" destId="{6E045016-D5AC-49DD-954F-E769523CDA30}" srcOrd="10" destOrd="0" presId="urn:microsoft.com/office/officeart/2008/layout/VerticalCurvedList"/>
    <dgm:cxn modelId="{02A95668-1785-42E7-8A3B-803DBC8290EC}" type="presParOf" srcId="{6E045016-D5AC-49DD-954F-E769523CDA30}" destId="{B932A79D-D48C-46F0-A410-D52247B70CCA}" srcOrd="0" destOrd="0" presId="urn:microsoft.com/office/officeart/2008/layout/VerticalCurvedList"/>
    <dgm:cxn modelId="{76AF915E-F557-4A20-B711-C3994503D099}" type="presParOf" srcId="{187E1E55-DFF3-4FAE-AA5A-C7D88501BBCE}" destId="{8B3DF905-C9FD-4920-8EDF-40B496EFB8A3}" srcOrd="11" destOrd="0" presId="urn:microsoft.com/office/officeart/2008/layout/VerticalCurvedList"/>
    <dgm:cxn modelId="{98A5A6FD-1545-440E-A036-26C7D9246FA5}" type="presParOf" srcId="{187E1E55-DFF3-4FAE-AA5A-C7D88501BBCE}" destId="{F13B7232-A3E6-4F4A-833E-7DFF70F6D2F4}" srcOrd="12" destOrd="0" presId="urn:microsoft.com/office/officeart/2008/layout/VerticalCurvedList"/>
    <dgm:cxn modelId="{E64BF329-40E8-4752-A98A-F6BED71DB900}" type="presParOf" srcId="{F13B7232-A3E6-4F4A-833E-7DFF70F6D2F4}" destId="{FB2CE608-002C-414A-922F-9D939AFEC70C}" srcOrd="0" destOrd="0" presId="urn:microsoft.com/office/officeart/2008/layout/VerticalCurvedList"/>
    <dgm:cxn modelId="{DA4EE817-35D3-49E6-AAF2-BA78CFBA37A5}" type="presParOf" srcId="{187E1E55-DFF3-4FAE-AA5A-C7D88501BBCE}" destId="{B37DFF94-590C-4765-8D80-20BACCCB16E9}" srcOrd="13" destOrd="0" presId="urn:microsoft.com/office/officeart/2008/layout/VerticalCurvedList"/>
    <dgm:cxn modelId="{8D7553F3-89D1-4A03-8225-860CBAF3CA4F}" type="presParOf" srcId="{187E1E55-DFF3-4FAE-AA5A-C7D88501BBCE}" destId="{5F51D6D1-C825-4F5C-8A4E-3369F4C17EF1}" srcOrd="14" destOrd="0" presId="urn:microsoft.com/office/officeart/2008/layout/VerticalCurvedList"/>
    <dgm:cxn modelId="{0053875A-54F7-4728-B01F-719F1D07FF4F}" type="presParOf" srcId="{5F51D6D1-C825-4F5C-8A4E-3369F4C17EF1}" destId="{4E86DCA3-82BF-4EF9-AEA5-F89F8DBED2C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75DE0-5B19-490D-A435-74051DEEBA35}">
      <dsp:nvSpPr>
        <dsp:cNvPr id="0" name=""/>
        <dsp:cNvSpPr/>
      </dsp:nvSpPr>
      <dsp:spPr>
        <a:xfrm>
          <a:off x="-4180126" y="-641442"/>
          <a:ext cx="4980809" cy="4980809"/>
        </a:xfrm>
        <a:prstGeom prst="blockArc">
          <a:avLst>
            <a:gd name="adj1" fmla="val 18900000"/>
            <a:gd name="adj2" fmla="val 2700000"/>
            <a:gd name="adj3" fmla="val 434"/>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C0130-2468-404F-8165-F9B406AF5E14}">
      <dsp:nvSpPr>
        <dsp:cNvPr id="0" name=""/>
        <dsp:cNvSpPr/>
      </dsp:nvSpPr>
      <dsp:spPr>
        <a:xfrm>
          <a:off x="259409" y="168107"/>
          <a:ext cx="5948217" cy="33606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53" tIns="27940" rIns="27940" bIns="27940" numCol="1" spcCol="1270" anchor="ctr" anchorCtr="0">
          <a:noAutofit/>
        </a:bodyPr>
        <a:lstStyle/>
        <a:p>
          <a:pPr marL="0" lvl="0" indent="0" algn="l" defTabSz="488950">
            <a:lnSpc>
              <a:spcPct val="90000"/>
            </a:lnSpc>
            <a:spcBef>
              <a:spcPct val="0"/>
            </a:spcBef>
            <a:spcAft>
              <a:spcPct val="35000"/>
            </a:spcAft>
            <a:buNone/>
          </a:pPr>
          <a:r>
            <a:rPr lang="en-IN" sz="1100" b="0" i="0" kern="1200" dirty="0">
              <a:solidFill>
                <a:schemeClr val="tx1"/>
              </a:solidFill>
            </a:rPr>
            <a:t>WordPress</a:t>
          </a:r>
          <a:endParaRPr lang="en-IN" sz="1100" kern="1200" dirty="0">
            <a:solidFill>
              <a:schemeClr val="tx1"/>
            </a:solidFill>
          </a:endParaRPr>
        </a:p>
      </dsp:txBody>
      <dsp:txXfrm>
        <a:off x="259409" y="168107"/>
        <a:ext cx="5948217" cy="336067"/>
      </dsp:txXfrm>
    </dsp:sp>
    <dsp:sp modelId="{C22B164B-012A-4D4F-8201-7B92B92F8E03}">
      <dsp:nvSpPr>
        <dsp:cNvPr id="0" name=""/>
        <dsp:cNvSpPr/>
      </dsp:nvSpPr>
      <dsp:spPr>
        <a:xfrm>
          <a:off x="49367" y="126099"/>
          <a:ext cx="420084" cy="420084"/>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47DA4-F273-4347-BB22-ABADE4F92E70}">
      <dsp:nvSpPr>
        <dsp:cNvPr id="0" name=""/>
        <dsp:cNvSpPr/>
      </dsp:nvSpPr>
      <dsp:spPr>
        <a:xfrm>
          <a:off x="563748" y="672504"/>
          <a:ext cx="5643878" cy="336067"/>
        </a:xfrm>
        <a:prstGeom prst="rect">
          <a:avLst/>
        </a:prstGeom>
        <a:solidFill>
          <a:schemeClr val="accent3">
            <a:hueOff val="-1663886"/>
            <a:satOff val="14103"/>
            <a:lumOff val="14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53" tIns="27940" rIns="27940" bIns="27940" numCol="1" spcCol="1270" anchor="ctr" anchorCtr="0">
          <a:noAutofit/>
        </a:bodyPr>
        <a:lstStyle/>
        <a:p>
          <a:pPr marL="0" lvl="0" indent="0" algn="l" defTabSz="488950">
            <a:lnSpc>
              <a:spcPct val="90000"/>
            </a:lnSpc>
            <a:spcBef>
              <a:spcPct val="0"/>
            </a:spcBef>
            <a:spcAft>
              <a:spcPct val="35000"/>
            </a:spcAft>
            <a:buNone/>
          </a:pPr>
          <a:r>
            <a:rPr lang="en-IN" sz="1100" b="0" i="0" kern="1200">
              <a:solidFill>
                <a:schemeClr val="tx1"/>
              </a:solidFill>
            </a:rPr>
            <a:t>Static HTML Site</a:t>
          </a:r>
          <a:endParaRPr lang="en-IN" sz="1100" kern="1200">
            <a:solidFill>
              <a:schemeClr val="tx1"/>
            </a:solidFill>
          </a:endParaRPr>
        </a:p>
      </dsp:txBody>
      <dsp:txXfrm>
        <a:off x="563748" y="672504"/>
        <a:ext cx="5643878" cy="336067"/>
      </dsp:txXfrm>
    </dsp:sp>
    <dsp:sp modelId="{43FAE710-2352-470B-8965-7B54D6F809A5}">
      <dsp:nvSpPr>
        <dsp:cNvPr id="0" name=""/>
        <dsp:cNvSpPr/>
      </dsp:nvSpPr>
      <dsp:spPr>
        <a:xfrm>
          <a:off x="353706" y="630496"/>
          <a:ext cx="420084" cy="420084"/>
        </a:xfrm>
        <a:prstGeom prst="ellipse">
          <a:avLst/>
        </a:prstGeom>
        <a:solidFill>
          <a:schemeClr val="lt1">
            <a:hueOff val="0"/>
            <a:satOff val="0"/>
            <a:lumOff val="0"/>
            <a:alphaOff val="0"/>
          </a:schemeClr>
        </a:solidFill>
        <a:ln w="25400" cap="flat" cmpd="sng" algn="ctr">
          <a:solidFill>
            <a:schemeClr val="accent3">
              <a:hueOff val="-1663886"/>
              <a:satOff val="14103"/>
              <a:lumOff val="1405"/>
              <a:alphaOff val="0"/>
            </a:schemeClr>
          </a:solidFill>
          <a:prstDash val="solid"/>
        </a:ln>
        <a:effectLst/>
      </dsp:spPr>
      <dsp:style>
        <a:lnRef idx="2">
          <a:scrgbClr r="0" g="0" b="0"/>
        </a:lnRef>
        <a:fillRef idx="1">
          <a:scrgbClr r="0" g="0" b="0"/>
        </a:fillRef>
        <a:effectRef idx="0">
          <a:scrgbClr r="0" g="0" b="0"/>
        </a:effectRef>
        <a:fontRef idx="minor"/>
      </dsp:style>
    </dsp:sp>
    <dsp:sp modelId="{20629EA4-A783-489F-8DF9-761876C67AA1}">
      <dsp:nvSpPr>
        <dsp:cNvPr id="0" name=""/>
        <dsp:cNvSpPr/>
      </dsp:nvSpPr>
      <dsp:spPr>
        <a:xfrm>
          <a:off x="730524" y="1176531"/>
          <a:ext cx="5477101" cy="336067"/>
        </a:xfrm>
        <a:prstGeom prst="rect">
          <a:avLst/>
        </a:prstGeom>
        <a:solidFill>
          <a:schemeClr val="accent3">
            <a:hueOff val="-3327773"/>
            <a:satOff val="28205"/>
            <a:lumOff val="28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53" tIns="27940" rIns="27940" bIns="27940" numCol="1" spcCol="1270" anchor="ctr" anchorCtr="0">
          <a:noAutofit/>
        </a:bodyPr>
        <a:lstStyle/>
        <a:p>
          <a:pPr marL="0" lvl="0" indent="0" algn="l" defTabSz="488950">
            <a:lnSpc>
              <a:spcPct val="90000"/>
            </a:lnSpc>
            <a:spcBef>
              <a:spcPct val="0"/>
            </a:spcBef>
            <a:spcAft>
              <a:spcPct val="35000"/>
            </a:spcAft>
            <a:buNone/>
          </a:pPr>
          <a:r>
            <a:rPr lang="en-IN" sz="1100" b="0" i="0" kern="1200">
              <a:solidFill>
                <a:schemeClr val="tx1"/>
              </a:solidFill>
            </a:rPr>
            <a:t>ARM template</a:t>
          </a:r>
          <a:endParaRPr lang="en-IN" sz="1100" kern="1200">
            <a:solidFill>
              <a:schemeClr val="tx1"/>
            </a:solidFill>
          </a:endParaRPr>
        </a:p>
      </dsp:txBody>
      <dsp:txXfrm>
        <a:off x="730524" y="1176531"/>
        <a:ext cx="5477101" cy="336067"/>
      </dsp:txXfrm>
    </dsp:sp>
    <dsp:sp modelId="{DC000AAE-E587-4AAE-8D86-5746B7BE0EE5}">
      <dsp:nvSpPr>
        <dsp:cNvPr id="0" name=""/>
        <dsp:cNvSpPr/>
      </dsp:nvSpPr>
      <dsp:spPr>
        <a:xfrm>
          <a:off x="520482" y="1134523"/>
          <a:ext cx="420084" cy="420084"/>
        </a:xfrm>
        <a:prstGeom prst="ellipse">
          <a:avLst/>
        </a:prstGeom>
        <a:solidFill>
          <a:schemeClr val="lt1">
            <a:hueOff val="0"/>
            <a:satOff val="0"/>
            <a:lumOff val="0"/>
            <a:alphaOff val="0"/>
          </a:schemeClr>
        </a:solidFill>
        <a:ln w="25400" cap="flat" cmpd="sng" algn="ctr">
          <a:solidFill>
            <a:schemeClr val="accent3">
              <a:hueOff val="-3327773"/>
              <a:satOff val="28205"/>
              <a:lumOff val="2810"/>
              <a:alphaOff val="0"/>
            </a:schemeClr>
          </a:solidFill>
          <a:prstDash val="solid"/>
        </a:ln>
        <a:effectLst/>
      </dsp:spPr>
      <dsp:style>
        <a:lnRef idx="2">
          <a:scrgbClr r="0" g="0" b="0"/>
        </a:lnRef>
        <a:fillRef idx="1">
          <a:scrgbClr r="0" g="0" b="0"/>
        </a:fillRef>
        <a:effectRef idx="0">
          <a:scrgbClr r="0" g="0" b="0"/>
        </a:effectRef>
        <a:fontRef idx="minor"/>
      </dsp:style>
    </dsp:sp>
    <dsp:sp modelId="{D41D545E-223C-4D95-BDF1-CF8EFC09A700}">
      <dsp:nvSpPr>
        <dsp:cNvPr id="0" name=""/>
        <dsp:cNvSpPr/>
      </dsp:nvSpPr>
      <dsp:spPr>
        <a:xfrm>
          <a:off x="783774" y="1680928"/>
          <a:ext cx="5423851" cy="336067"/>
        </a:xfrm>
        <a:prstGeom prst="rect">
          <a:avLst/>
        </a:prstGeom>
        <a:solidFill>
          <a:schemeClr val="accent3">
            <a:hueOff val="-4991659"/>
            <a:satOff val="42307"/>
            <a:lumOff val="4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53" tIns="27940" rIns="27940" bIns="27940" numCol="1" spcCol="1270" anchor="ctr" anchorCtr="0">
          <a:noAutofit/>
        </a:bodyPr>
        <a:lstStyle/>
        <a:p>
          <a:pPr marL="0" lvl="0" indent="0" algn="l" defTabSz="488950">
            <a:lnSpc>
              <a:spcPct val="90000"/>
            </a:lnSpc>
            <a:spcBef>
              <a:spcPct val="0"/>
            </a:spcBef>
            <a:spcAft>
              <a:spcPct val="35000"/>
            </a:spcAft>
            <a:buNone/>
          </a:pPr>
          <a:r>
            <a:rPr lang="en-IN" sz="1100" b="0" i="0" kern="1200">
              <a:solidFill>
                <a:schemeClr val="tx1"/>
              </a:solidFill>
            </a:rPr>
            <a:t>Custom container</a:t>
          </a:r>
          <a:endParaRPr lang="en-IN" sz="1100" kern="1200">
            <a:solidFill>
              <a:schemeClr val="tx1"/>
            </a:solidFill>
          </a:endParaRPr>
        </a:p>
      </dsp:txBody>
      <dsp:txXfrm>
        <a:off x="783774" y="1680928"/>
        <a:ext cx="5423851" cy="336067"/>
      </dsp:txXfrm>
    </dsp:sp>
    <dsp:sp modelId="{F456EF26-B629-4032-966A-B479007FB65A}">
      <dsp:nvSpPr>
        <dsp:cNvPr id="0" name=""/>
        <dsp:cNvSpPr/>
      </dsp:nvSpPr>
      <dsp:spPr>
        <a:xfrm>
          <a:off x="573732" y="1638919"/>
          <a:ext cx="420084" cy="420084"/>
        </a:xfrm>
        <a:prstGeom prst="ellipse">
          <a:avLst/>
        </a:prstGeom>
        <a:solidFill>
          <a:schemeClr val="lt1">
            <a:hueOff val="0"/>
            <a:satOff val="0"/>
            <a:lumOff val="0"/>
            <a:alphaOff val="0"/>
          </a:schemeClr>
        </a:solidFill>
        <a:ln w="25400" cap="flat" cmpd="sng" algn="ctr">
          <a:solidFill>
            <a:schemeClr val="accent3">
              <a:hueOff val="-4991659"/>
              <a:satOff val="42307"/>
              <a:lumOff val="4215"/>
              <a:alphaOff val="0"/>
            </a:schemeClr>
          </a:solidFill>
          <a:prstDash val="solid"/>
        </a:ln>
        <a:effectLst/>
      </dsp:spPr>
      <dsp:style>
        <a:lnRef idx="2">
          <a:scrgbClr r="0" g="0" b="0"/>
        </a:lnRef>
        <a:fillRef idx="1">
          <a:scrgbClr r="0" g="0" b="0"/>
        </a:fillRef>
        <a:effectRef idx="0">
          <a:scrgbClr r="0" g="0" b="0"/>
        </a:effectRef>
        <a:fontRef idx="minor"/>
      </dsp:style>
    </dsp:sp>
    <dsp:sp modelId="{ADAC51EF-F718-47F6-AD9C-1B7F4965C653}">
      <dsp:nvSpPr>
        <dsp:cNvPr id="0" name=""/>
        <dsp:cNvSpPr/>
      </dsp:nvSpPr>
      <dsp:spPr>
        <a:xfrm>
          <a:off x="730524" y="2185325"/>
          <a:ext cx="5477101" cy="336067"/>
        </a:xfrm>
        <a:prstGeom prst="rect">
          <a:avLst/>
        </a:prstGeom>
        <a:solidFill>
          <a:schemeClr val="accent3">
            <a:hueOff val="-6655546"/>
            <a:satOff val="56410"/>
            <a:lumOff val="56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53" tIns="27940" rIns="27940" bIns="27940" numCol="1" spcCol="1270" anchor="ctr" anchorCtr="0">
          <a:noAutofit/>
        </a:bodyPr>
        <a:lstStyle/>
        <a:p>
          <a:pPr marL="0" lvl="0" indent="0" algn="l" defTabSz="488950">
            <a:lnSpc>
              <a:spcPct val="90000"/>
            </a:lnSpc>
            <a:spcBef>
              <a:spcPct val="0"/>
            </a:spcBef>
            <a:spcAft>
              <a:spcPct val="35000"/>
            </a:spcAft>
            <a:buNone/>
          </a:pPr>
          <a:r>
            <a:rPr lang="en-IN" sz="1100" b="0" i="0" kern="1200">
              <a:solidFill>
                <a:schemeClr val="tx1"/>
              </a:solidFill>
            </a:rPr>
            <a:t>Multi-container app</a:t>
          </a:r>
          <a:endParaRPr lang="en-IN" sz="1100" kern="1200">
            <a:solidFill>
              <a:schemeClr val="tx1"/>
            </a:solidFill>
          </a:endParaRPr>
        </a:p>
      </dsp:txBody>
      <dsp:txXfrm>
        <a:off x="730524" y="2185325"/>
        <a:ext cx="5477101" cy="336067"/>
      </dsp:txXfrm>
    </dsp:sp>
    <dsp:sp modelId="{B932A79D-D48C-46F0-A410-D52247B70CCA}">
      <dsp:nvSpPr>
        <dsp:cNvPr id="0" name=""/>
        <dsp:cNvSpPr/>
      </dsp:nvSpPr>
      <dsp:spPr>
        <a:xfrm>
          <a:off x="520482" y="2143316"/>
          <a:ext cx="420084" cy="420084"/>
        </a:xfrm>
        <a:prstGeom prst="ellipse">
          <a:avLst/>
        </a:prstGeom>
        <a:solidFill>
          <a:schemeClr val="lt1">
            <a:hueOff val="0"/>
            <a:satOff val="0"/>
            <a:lumOff val="0"/>
            <a:alphaOff val="0"/>
          </a:schemeClr>
        </a:solidFill>
        <a:ln w="25400" cap="flat" cmpd="sng" algn="ctr">
          <a:solidFill>
            <a:schemeClr val="accent3">
              <a:hueOff val="-6655546"/>
              <a:satOff val="56410"/>
              <a:lumOff val="5621"/>
              <a:alphaOff val="0"/>
            </a:schemeClr>
          </a:solidFill>
          <a:prstDash val="solid"/>
        </a:ln>
        <a:effectLst/>
      </dsp:spPr>
      <dsp:style>
        <a:lnRef idx="2">
          <a:scrgbClr r="0" g="0" b="0"/>
        </a:lnRef>
        <a:fillRef idx="1">
          <a:scrgbClr r="0" g="0" b="0"/>
        </a:fillRef>
        <a:effectRef idx="0">
          <a:scrgbClr r="0" g="0" b="0"/>
        </a:effectRef>
        <a:fontRef idx="minor"/>
      </dsp:style>
    </dsp:sp>
    <dsp:sp modelId="{8B3DF905-C9FD-4920-8EDF-40B496EFB8A3}">
      <dsp:nvSpPr>
        <dsp:cNvPr id="0" name=""/>
        <dsp:cNvSpPr/>
      </dsp:nvSpPr>
      <dsp:spPr>
        <a:xfrm>
          <a:off x="563748" y="2689352"/>
          <a:ext cx="5643878" cy="336067"/>
        </a:xfrm>
        <a:prstGeom prst="rect">
          <a:avLst/>
        </a:prstGeom>
        <a:solidFill>
          <a:schemeClr val="accent3">
            <a:hueOff val="-8319432"/>
            <a:satOff val="70512"/>
            <a:lumOff val="70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53" tIns="27940" rIns="27940" bIns="27940" numCol="1" spcCol="1270" anchor="ctr" anchorCtr="0">
          <a:noAutofit/>
        </a:bodyPr>
        <a:lstStyle/>
        <a:p>
          <a:pPr marL="0" lvl="0" indent="0" algn="l" defTabSz="488950">
            <a:lnSpc>
              <a:spcPct val="90000"/>
            </a:lnSpc>
            <a:spcBef>
              <a:spcPct val="0"/>
            </a:spcBef>
            <a:spcAft>
              <a:spcPct val="35000"/>
            </a:spcAft>
            <a:buNone/>
          </a:pPr>
          <a:r>
            <a:rPr lang="en-IN" sz="1100" b="0" i="0" kern="1200" dirty="0">
              <a:solidFill>
                <a:schemeClr val="tx1"/>
              </a:solidFill>
            </a:rPr>
            <a:t>App on Azure Arc</a:t>
          </a:r>
          <a:endParaRPr lang="en-IN" sz="1100" kern="1200" dirty="0">
            <a:solidFill>
              <a:schemeClr val="tx1"/>
            </a:solidFill>
          </a:endParaRPr>
        </a:p>
      </dsp:txBody>
      <dsp:txXfrm>
        <a:off x="563748" y="2689352"/>
        <a:ext cx="5643878" cy="336067"/>
      </dsp:txXfrm>
    </dsp:sp>
    <dsp:sp modelId="{FB2CE608-002C-414A-922F-9D939AFEC70C}">
      <dsp:nvSpPr>
        <dsp:cNvPr id="0" name=""/>
        <dsp:cNvSpPr/>
      </dsp:nvSpPr>
      <dsp:spPr>
        <a:xfrm>
          <a:off x="353706" y="2647343"/>
          <a:ext cx="420084" cy="420084"/>
        </a:xfrm>
        <a:prstGeom prst="ellipse">
          <a:avLst/>
        </a:prstGeom>
        <a:solidFill>
          <a:schemeClr val="lt1">
            <a:hueOff val="0"/>
            <a:satOff val="0"/>
            <a:lumOff val="0"/>
            <a:alphaOff val="0"/>
          </a:schemeClr>
        </a:solidFill>
        <a:ln w="25400" cap="flat" cmpd="sng" algn="ctr">
          <a:solidFill>
            <a:schemeClr val="accent3">
              <a:hueOff val="-8319432"/>
              <a:satOff val="70512"/>
              <a:lumOff val="7026"/>
              <a:alphaOff val="0"/>
            </a:schemeClr>
          </a:solidFill>
          <a:prstDash val="solid"/>
        </a:ln>
        <a:effectLst/>
      </dsp:spPr>
      <dsp:style>
        <a:lnRef idx="2">
          <a:scrgbClr r="0" g="0" b="0"/>
        </a:lnRef>
        <a:fillRef idx="1">
          <a:scrgbClr r="0" g="0" b="0"/>
        </a:fillRef>
        <a:effectRef idx="0">
          <a:scrgbClr r="0" g="0" b="0"/>
        </a:effectRef>
        <a:fontRef idx="minor"/>
      </dsp:style>
    </dsp:sp>
    <dsp:sp modelId="{B37DFF94-590C-4765-8D80-20BACCCB16E9}">
      <dsp:nvSpPr>
        <dsp:cNvPr id="0" name=""/>
        <dsp:cNvSpPr/>
      </dsp:nvSpPr>
      <dsp:spPr>
        <a:xfrm>
          <a:off x="259409" y="3186447"/>
          <a:ext cx="5948217" cy="350669"/>
        </a:xfrm>
        <a:prstGeom prst="rect">
          <a:avLst/>
        </a:prstGeom>
        <a:solidFill>
          <a:schemeClr val="accent3">
            <a:hueOff val="-9983318"/>
            <a:satOff val="84615"/>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53" tIns="27940" rIns="27940" bIns="27940" numCol="1" spcCol="1270" anchor="ctr" anchorCtr="0">
          <a:noAutofit/>
        </a:bodyPr>
        <a:lstStyle/>
        <a:p>
          <a:pPr marL="0" lvl="0" indent="0" algn="l" defTabSz="488950">
            <a:lnSpc>
              <a:spcPct val="90000"/>
            </a:lnSpc>
            <a:spcBef>
              <a:spcPct val="0"/>
            </a:spcBef>
            <a:spcAft>
              <a:spcPct val="35000"/>
            </a:spcAft>
            <a:buNone/>
          </a:pPr>
          <a:r>
            <a:rPr lang="en-IN" sz="1100" b="0" i="0" kern="1200" dirty="0">
              <a:solidFill>
                <a:schemeClr val="tx1"/>
              </a:solidFill>
            </a:rPr>
            <a:t>Some languages, like python do not have support on the windows platform.</a:t>
          </a:r>
          <a:endParaRPr lang="en-IN" sz="1100" kern="1200" dirty="0">
            <a:solidFill>
              <a:schemeClr val="tx1"/>
            </a:solidFill>
          </a:endParaRPr>
        </a:p>
      </dsp:txBody>
      <dsp:txXfrm>
        <a:off x="259409" y="3186447"/>
        <a:ext cx="5948217" cy="350669"/>
      </dsp:txXfrm>
    </dsp:sp>
    <dsp:sp modelId="{4E86DCA3-82BF-4EF9-AEA5-F89F8DBED2C5}">
      <dsp:nvSpPr>
        <dsp:cNvPr id="0" name=""/>
        <dsp:cNvSpPr/>
      </dsp:nvSpPr>
      <dsp:spPr>
        <a:xfrm>
          <a:off x="49367" y="3151740"/>
          <a:ext cx="420084" cy="420084"/>
        </a:xfrm>
        <a:prstGeom prst="ellipse">
          <a:avLst/>
        </a:prstGeom>
        <a:solidFill>
          <a:schemeClr val="lt1">
            <a:hueOff val="0"/>
            <a:satOff val="0"/>
            <a:lumOff val="0"/>
            <a:alphaOff val="0"/>
          </a:schemeClr>
        </a:solidFill>
        <a:ln w="25400" cap="flat" cmpd="sng" algn="ctr">
          <a:solidFill>
            <a:schemeClr val="accent3">
              <a:hueOff val="-9983318"/>
              <a:satOff val="84615"/>
              <a:lumOff val="843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ikipedia.org/wiki/Server_far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azure/app-service/overview#app-service-on-linu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Arial" panose="020B0604020202020204" pitchFamily="34" charset="0"/>
                <a:cs typeface="Arial" panose="020B0604020202020204" pitchFamily="34" charset="0"/>
              </a:rPr>
              <a:t>Lets Discuss </a:t>
            </a:r>
            <a:r>
              <a:rPr lang="en-US" b="1" dirty="0">
                <a:latin typeface="Arial" panose="020B0604020202020204" pitchFamily="34" charset="0"/>
                <a:cs typeface="Arial" panose="020B0604020202020204" pitchFamily="34" charset="0"/>
              </a:rPr>
              <a:t>Azure App Services</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indent="-173736">
              <a:lnSpc>
                <a:spcPct val="90000"/>
              </a:lnSpc>
              <a:spcBef>
                <a:spcPts val="1000"/>
              </a:spcBef>
              <a:buFont typeface="Arial" panose="020B0604020202020204" pitchFamily="34" charset="0"/>
              <a:buChar char="•"/>
            </a:pPr>
            <a:r>
              <a:rPr lang="en-IN" dirty="0"/>
              <a:t>Azure App Service is an HTTP-based service for hosting web applications, REST APIs, and mobile back ends. You can develop in your favourite language, be it .NET, .NET Core, Java, Ruby, Node.js, PHP, or Python. </a:t>
            </a:r>
          </a:p>
          <a:p>
            <a:pPr marL="173736" indent="-173736">
              <a:lnSpc>
                <a:spcPct val="90000"/>
              </a:lnSpc>
              <a:spcBef>
                <a:spcPts val="1000"/>
              </a:spcBef>
              <a:buFont typeface="Arial" panose="020B0604020202020204" pitchFamily="34" charset="0"/>
              <a:buChar char="•"/>
            </a:pPr>
            <a:r>
              <a:rPr lang="en-IN" dirty="0"/>
              <a:t>Depending on the usage of the web app, you can scale the resources of the underlying machine that is hosting your web app up/down . Resources include the number of cores or the amount of RAM available. Scaling out/in is the ability to increase, or decrease, the number of machine instances that are running your web app.</a:t>
            </a:r>
            <a:endParaRPr lang="en-IN" dirty="0">
              <a:ea typeface="Calibri"/>
              <a:cs typeface="Calibri"/>
            </a:endParaRPr>
          </a:p>
        </p:txBody>
      </p:sp>
      <p:sp>
        <p:nvSpPr>
          <p:cNvPr id="4" name="Slide Number Placeholder 3"/>
          <p:cNvSpPr>
            <a:spLocks noGrp="1"/>
          </p:cNvSpPr>
          <p:nvPr>
            <p:ph type="sldNum" sz="quarter" idx="5"/>
          </p:nvPr>
        </p:nvSpPr>
        <p:spPr/>
        <p:txBody>
          <a:bodyPr/>
          <a:lstStyle/>
          <a:p>
            <a:fld id="{6D44D4FD-259F-44C9-8A2D-05B3CA84B4E2}" type="slidenum">
              <a:t>10</a:t>
            </a:fld>
            <a:endParaRPr lang="en-US"/>
          </a:p>
        </p:txBody>
      </p:sp>
    </p:spTree>
    <p:extLst>
      <p:ext uri="{BB962C8B-B14F-4D97-AF65-F5344CB8AC3E}">
        <p14:creationId xmlns:p14="http://schemas.microsoft.com/office/powerpoint/2010/main" val="325562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indent="-173736">
              <a:buFont typeface="Arial" panose="020B0604020202020204" pitchFamily="34" charset="0"/>
              <a:buChar char="•"/>
            </a:pPr>
            <a:r>
              <a:rPr lang="en-US" dirty="0"/>
              <a:t>You can develop in your preferred language, as well as run and scale applications with ease.</a:t>
            </a:r>
            <a:endParaRPr lang="en-US" dirty="0">
              <a:ea typeface="Calibri" panose="020F0502020204030204"/>
              <a:cs typeface="Calibri"/>
            </a:endParaRPr>
          </a:p>
          <a:p>
            <a:pPr marL="173736" indent="-173736">
              <a:buFont typeface="Arial" panose="020B0604020202020204" pitchFamily="34" charset="0"/>
              <a:buChar char="•"/>
            </a:pPr>
            <a:r>
              <a:rPr lang="en-US" dirty="0"/>
              <a:t>With App Service, you pay only for the Azure compute resources that you use. </a:t>
            </a:r>
            <a:endParaRPr lang="en-US" dirty="0">
              <a:ea typeface="Calibri" panose="020F0502020204030204"/>
              <a:cs typeface="Calibri" panose="020F0502020204030204"/>
            </a:endParaRPr>
          </a:p>
          <a:p>
            <a:pPr marL="173736" indent="-173736">
              <a:buFont typeface="Arial" panose="020B0604020202020204" pitchFamily="34" charset="0"/>
              <a:buChar char="•"/>
            </a:pPr>
            <a:r>
              <a:rPr lang="en-US" dirty="0"/>
              <a:t>The compute resources you use are determined by the App Service plan that you run your apps on.</a:t>
            </a:r>
            <a:endParaRPr lang="en-US" dirty="0">
              <a:ea typeface="Calibri"/>
              <a:cs typeface="Calibri"/>
            </a:endParaRPr>
          </a:p>
          <a:p>
            <a:pPr marL="173736" indent="-173736">
              <a:lnSpc>
                <a:spcPct val="90000"/>
              </a:lnSpc>
              <a:spcBef>
                <a:spcPts val="1000"/>
              </a:spcBef>
              <a:buFont typeface="Arial" panose="020B0604020202020204" pitchFamily="34" charset="0"/>
              <a:buChar char="•"/>
            </a:pPr>
            <a:endParaRPr lang="en-US" dirty="0">
              <a:ea typeface="Calibri"/>
              <a:cs typeface="Calibri"/>
            </a:endParaRPr>
          </a:p>
          <a:p>
            <a:pPr marL="173736" indent="-173736">
              <a:lnSpc>
                <a:spcPct val="90000"/>
              </a:lnSpc>
              <a:spcBef>
                <a:spcPts val="1000"/>
              </a:spcBef>
              <a:buFont typeface="Arial" panose="020B0604020202020204" pitchFamily="34" charset="0"/>
              <a:buChar char="•"/>
            </a:pPr>
            <a:r>
              <a:rPr lang="en-US" dirty="0">
                <a:cs typeface="Calibri"/>
              </a:rPr>
              <a:t>The languages supported by Azure App Services include </a:t>
            </a:r>
            <a:endParaRPr lang="en-US" dirty="0">
              <a:ea typeface="Calibri"/>
              <a:cs typeface="Calibri"/>
            </a:endParaRPr>
          </a:p>
          <a:p>
            <a:pPr marL="173736" indent="-173736">
              <a:lnSpc>
                <a:spcPct val="90000"/>
              </a:lnSpc>
              <a:spcBef>
                <a:spcPts val="1000"/>
              </a:spcBef>
              <a:buFont typeface="Arial" panose="020B0604020202020204" pitchFamily="34" charset="0"/>
              <a:buChar char="•"/>
            </a:pPr>
            <a:r>
              <a:rPr lang="en-IN" dirty="0"/>
              <a:t>ASP.NET</a:t>
            </a:r>
            <a:endParaRPr lang="en-US" dirty="0">
              <a:ea typeface="Calibri" panose="020F0502020204030204"/>
              <a:cs typeface="Calibri" panose="020F0502020204030204"/>
            </a:endParaRPr>
          </a:p>
          <a:p>
            <a:pPr marL="173736" indent="-173736">
              <a:lnSpc>
                <a:spcPct val="90000"/>
              </a:lnSpc>
              <a:spcBef>
                <a:spcPts val="1000"/>
              </a:spcBef>
              <a:buFont typeface="Arial" panose="020B0604020202020204" pitchFamily="34" charset="0"/>
              <a:buChar char="•"/>
            </a:pPr>
            <a:r>
              <a:rPr lang="en-IN" dirty="0"/>
              <a:t> Node.js</a:t>
            </a:r>
            <a:endParaRPr lang="en-US" dirty="0">
              <a:ea typeface="Calibri" panose="020F0502020204030204"/>
              <a:cs typeface="Calibri" panose="020F0502020204030204"/>
            </a:endParaRPr>
          </a:p>
          <a:p>
            <a:pPr marL="173736" indent="-173736">
              <a:lnSpc>
                <a:spcPct val="90000"/>
              </a:lnSpc>
              <a:spcBef>
                <a:spcPts val="1000"/>
              </a:spcBef>
              <a:buFont typeface="Arial" panose="020B0604020202020204" pitchFamily="34" charset="0"/>
              <a:buChar char="•"/>
            </a:pPr>
            <a:r>
              <a:rPr lang="en-IN" dirty="0"/>
              <a:t>PHP</a:t>
            </a:r>
            <a:endParaRPr lang="en-US" dirty="0">
              <a:ea typeface="Calibri" panose="020F0502020204030204"/>
              <a:cs typeface="Calibri" panose="020F0502020204030204"/>
            </a:endParaRPr>
          </a:p>
          <a:p>
            <a:pPr marL="173736" indent="-173736">
              <a:lnSpc>
                <a:spcPct val="90000"/>
              </a:lnSpc>
              <a:spcBef>
                <a:spcPts val="1000"/>
              </a:spcBef>
              <a:buFont typeface="Arial" panose="020B0604020202020204" pitchFamily="34" charset="0"/>
              <a:buChar char="•"/>
            </a:pPr>
            <a:r>
              <a:rPr lang="en-IN" dirty="0"/>
              <a:t>Java</a:t>
            </a:r>
            <a:endParaRPr lang="en-US" dirty="0">
              <a:ea typeface="Calibri" panose="020F0502020204030204"/>
              <a:cs typeface="Calibri" panose="020F0502020204030204"/>
            </a:endParaRPr>
          </a:p>
          <a:p>
            <a:pPr marL="173736" indent="-173736">
              <a:lnSpc>
                <a:spcPct val="90000"/>
              </a:lnSpc>
              <a:spcBef>
                <a:spcPts val="1000"/>
              </a:spcBef>
              <a:buFont typeface="Arial" panose="020B0604020202020204" pitchFamily="34" charset="0"/>
              <a:buChar char="•"/>
            </a:pPr>
            <a:r>
              <a:rPr lang="en-IN" dirty="0"/>
              <a:t>Python</a:t>
            </a:r>
            <a:endParaRPr lang="en-US" dirty="0">
              <a:ea typeface="Calibri" panose="020F0502020204030204"/>
              <a:cs typeface="Calibri" panose="020F0502020204030204"/>
            </a:endParaRPr>
          </a:p>
          <a:p>
            <a:pPr marL="173736" indent="-173736">
              <a:lnSpc>
                <a:spcPct val="90000"/>
              </a:lnSpc>
              <a:spcBef>
                <a:spcPts val="1000"/>
              </a:spcBef>
              <a:buFont typeface="Arial" panose="020B0604020202020204" pitchFamily="34" charset="0"/>
              <a:buChar char="•"/>
            </a:pPr>
            <a:r>
              <a:rPr lang="en-IN" dirty="0"/>
              <a:t>Ruby</a:t>
            </a:r>
            <a:endParaRPr lang="en-US" dirty="0">
              <a:ea typeface="Calibri" panose="020F0502020204030204"/>
              <a:cs typeface="Calibri" panose="020F0502020204030204"/>
            </a:endParaRPr>
          </a:p>
          <a:p>
            <a:endParaRPr lang="en-IN" dirty="0"/>
          </a:p>
        </p:txBody>
      </p:sp>
    </p:spTree>
    <p:extLst>
      <p:ext uri="{BB962C8B-B14F-4D97-AF65-F5344CB8AC3E}">
        <p14:creationId xmlns:p14="http://schemas.microsoft.com/office/powerpoint/2010/main" val="3449479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75488" indent="-173736">
              <a:lnSpc>
                <a:spcPct val="90000"/>
              </a:lnSpc>
              <a:spcBef>
                <a:spcPts val="1000"/>
              </a:spcBef>
              <a:buFont typeface="Arial" panose="020B0604020202020204" pitchFamily="34" charset="0"/>
              <a:buChar char="•"/>
            </a:pPr>
            <a:r>
              <a:rPr lang="en-US" dirty="0">
                <a:cs typeface="Calibri"/>
              </a:rPr>
              <a:t>The frameworks supported by Azure App Services include </a:t>
            </a:r>
            <a:endParaRPr lang="en-US" dirty="0">
              <a:ea typeface="Calibri"/>
              <a:cs typeface="Calibri"/>
            </a:endParaRPr>
          </a:p>
          <a:p>
            <a:pPr marL="475488" indent="-173736">
              <a:lnSpc>
                <a:spcPct val="90000"/>
              </a:lnSpc>
              <a:spcBef>
                <a:spcPts val="1000"/>
              </a:spcBef>
              <a:buFont typeface="Arial" panose="020B0604020202020204" pitchFamily="34" charset="0"/>
              <a:buChar char="•"/>
            </a:pPr>
            <a:r>
              <a:rPr lang="en-IN" dirty="0"/>
              <a:t>WordPress</a:t>
            </a:r>
            <a:endParaRPr lang="en-US" dirty="0">
              <a:ea typeface="Calibri" panose="020F0502020204030204"/>
              <a:cs typeface="Calibri" panose="020F0502020204030204"/>
            </a:endParaRPr>
          </a:p>
          <a:p>
            <a:pPr marL="475488" indent="-173736">
              <a:lnSpc>
                <a:spcPct val="90000"/>
              </a:lnSpc>
              <a:spcBef>
                <a:spcPts val="1000"/>
              </a:spcBef>
              <a:buFont typeface="Arial" panose="020B0604020202020204" pitchFamily="34" charset="0"/>
              <a:buChar char="•"/>
            </a:pPr>
            <a:r>
              <a:rPr lang="en-IN" dirty="0"/>
              <a:t>Static HTML Site</a:t>
            </a:r>
            <a:endParaRPr lang="en-US" dirty="0">
              <a:ea typeface="Calibri" panose="020F0502020204030204"/>
              <a:cs typeface="Calibri" panose="020F0502020204030204"/>
            </a:endParaRPr>
          </a:p>
          <a:p>
            <a:pPr marL="475488" indent="-173736">
              <a:lnSpc>
                <a:spcPct val="90000"/>
              </a:lnSpc>
              <a:spcBef>
                <a:spcPts val="1000"/>
              </a:spcBef>
              <a:buFont typeface="Arial" panose="020B0604020202020204" pitchFamily="34" charset="0"/>
              <a:buChar char="•"/>
            </a:pPr>
            <a:r>
              <a:rPr lang="en-IN" dirty="0"/>
              <a:t>ARM template</a:t>
            </a:r>
            <a:endParaRPr lang="en-US" dirty="0">
              <a:ea typeface="Calibri" panose="020F0502020204030204"/>
              <a:cs typeface="Calibri" panose="020F0502020204030204"/>
            </a:endParaRPr>
          </a:p>
          <a:p>
            <a:pPr marL="475488" indent="-173736">
              <a:lnSpc>
                <a:spcPct val="90000"/>
              </a:lnSpc>
              <a:spcBef>
                <a:spcPts val="1000"/>
              </a:spcBef>
              <a:buFont typeface="Arial" panose="020B0604020202020204" pitchFamily="34" charset="0"/>
              <a:buChar char="•"/>
            </a:pPr>
            <a:r>
              <a:rPr lang="en-IN" dirty="0"/>
              <a:t>Custom container</a:t>
            </a:r>
            <a:endParaRPr lang="en-US" dirty="0">
              <a:ea typeface="Calibri" panose="020F0502020204030204"/>
              <a:cs typeface="Calibri" panose="020F0502020204030204"/>
            </a:endParaRPr>
          </a:p>
          <a:p>
            <a:pPr marL="475488" indent="-173736">
              <a:lnSpc>
                <a:spcPct val="90000"/>
              </a:lnSpc>
              <a:spcBef>
                <a:spcPts val="1000"/>
              </a:spcBef>
              <a:buFont typeface="Arial" panose="020B0604020202020204" pitchFamily="34" charset="0"/>
              <a:buChar char="•"/>
            </a:pPr>
            <a:r>
              <a:rPr lang="en-IN" dirty="0"/>
              <a:t>Multi-container app</a:t>
            </a:r>
            <a:endParaRPr lang="en-US" dirty="0">
              <a:ea typeface="Calibri" panose="020F0502020204030204"/>
              <a:cs typeface="Calibri" panose="020F0502020204030204"/>
            </a:endParaRPr>
          </a:p>
          <a:p>
            <a:pPr marL="475488" indent="-173736">
              <a:lnSpc>
                <a:spcPct val="90000"/>
              </a:lnSpc>
              <a:spcBef>
                <a:spcPts val="1000"/>
              </a:spcBef>
              <a:buFont typeface="Arial" panose="020B0604020202020204" pitchFamily="34" charset="0"/>
              <a:buChar char="•"/>
            </a:pPr>
            <a:r>
              <a:rPr lang="en-IN" dirty="0"/>
              <a:t>App on Azure Arc</a:t>
            </a:r>
            <a:endParaRPr lang="en-US" dirty="0">
              <a:ea typeface="Calibri" panose="020F0502020204030204"/>
              <a:cs typeface="Calibri" panose="020F0502020204030204"/>
            </a:endParaRPr>
          </a:p>
          <a:p>
            <a:pPr marL="475488" indent="-173736">
              <a:lnSpc>
                <a:spcPct val="90000"/>
              </a:lnSpc>
              <a:spcBef>
                <a:spcPts val="1000"/>
              </a:spcBef>
              <a:buFont typeface="Arial" panose="020B0604020202020204" pitchFamily="34" charset="0"/>
              <a:buChar char="•"/>
            </a:pPr>
            <a:r>
              <a:rPr lang="en-IN" dirty="0">
                <a:cs typeface="Calibri"/>
              </a:rPr>
              <a:t>Some languages, like python do not have support on the windows platform.</a:t>
            </a:r>
          </a:p>
          <a:p>
            <a:endParaRPr lang="en-US" dirty="0">
              <a:cs typeface="Calibri"/>
            </a:endParaRPr>
          </a:p>
        </p:txBody>
      </p:sp>
      <p:sp>
        <p:nvSpPr>
          <p:cNvPr id="4" name="Slide Number Placeholder 3"/>
          <p:cNvSpPr>
            <a:spLocks noGrp="1"/>
          </p:cNvSpPr>
          <p:nvPr>
            <p:ph type="sldNum" sz="quarter" idx="5"/>
          </p:nvPr>
        </p:nvSpPr>
        <p:spPr/>
        <p:txBody>
          <a:bodyPr/>
          <a:lstStyle/>
          <a:p>
            <a:fld id="{6D44D4FD-259F-44C9-8A2D-05B3CA84B4E2}" type="slidenum">
              <a:t>12</a:t>
            </a:fld>
            <a:endParaRPr lang="en-US"/>
          </a:p>
        </p:txBody>
      </p:sp>
    </p:spTree>
    <p:extLst>
      <p:ext uri="{BB962C8B-B14F-4D97-AF65-F5344CB8AC3E}">
        <p14:creationId xmlns:p14="http://schemas.microsoft.com/office/powerpoint/2010/main" val="4148945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Support for multiple languages and frameworks provides developers flexibility to develop applications in their preferred programming languages. </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Azure app services comes with Continuous integration/deployment support with Azure DevOps, GitHub, Bitbucket, FTP, or a local Git repository on your development machine. Just connect your web app with any of the above sources and App Service will do the rest for you.</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We can </a:t>
            </a:r>
            <a:r>
              <a:rPr lang="en-US" sz="1100" b="0" i="0" u="none" strike="noStrike" dirty="0" err="1">
                <a:solidFill>
                  <a:srgbClr val="000000"/>
                </a:solidFill>
                <a:effectLst/>
                <a:latin typeface="Arial" panose="020B0604020202020204" pitchFamily="34" charset="0"/>
                <a:cs typeface="Arial" panose="020B0604020202020204" pitchFamily="34" charset="0"/>
              </a:rPr>
              <a:t>dockerize</a:t>
            </a:r>
            <a:r>
              <a:rPr lang="en-US" sz="1100" b="0" i="0" u="none" strike="noStrike" dirty="0">
                <a:solidFill>
                  <a:srgbClr val="000000"/>
                </a:solidFill>
                <a:effectLst/>
                <a:latin typeface="Arial" panose="020B0604020202020204" pitchFamily="34" charset="0"/>
                <a:cs typeface="Arial" panose="020B0604020202020204" pitchFamily="34" charset="0"/>
              </a:rPr>
              <a:t> our app and host a custom Windows or Linux container in App Service. It can also run multi-container apps with Docker Compose. You can migrate your Docker skills directly to App Service.</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Azure app service allows continuous integration and deployment with Azure DevOps, GitHub, </a:t>
            </a:r>
            <a:r>
              <a:rPr lang="en-US" sz="1100" b="0" i="0" u="none" strike="noStrike" dirty="0" err="1">
                <a:solidFill>
                  <a:srgbClr val="000000"/>
                </a:solidFill>
                <a:effectLst/>
                <a:latin typeface="Arial" panose="020B0604020202020204" pitchFamily="34" charset="0"/>
                <a:cs typeface="Arial" panose="020B0604020202020204" pitchFamily="34" charset="0"/>
              </a:rPr>
              <a:t>BitBucket</a:t>
            </a:r>
            <a:r>
              <a:rPr lang="en-US" sz="1100" b="0" i="0" u="none" strike="noStrike" dirty="0">
                <a:solidFill>
                  <a:srgbClr val="000000"/>
                </a:solidFill>
                <a:effectLst/>
                <a:latin typeface="Arial" panose="020B0604020202020204" pitchFamily="34" charset="0"/>
                <a:cs typeface="Arial" panose="020B0604020202020204" pitchFamily="34" charset="0"/>
              </a:rPr>
              <a:t>, Docker Hub, or Azure Container Registry. </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You can Scale up or out your resources manually or automatically. Host your apps anywhere in Microsoft's global </a:t>
            </a:r>
            <a:r>
              <a:rPr lang="en-US" sz="1100" b="0" i="0" u="none" strike="noStrike" dirty="0" err="1">
                <a:solidFill>
                  <a:srgbClr val="000000"/>
                </a:solidFill>
                <a:effectLst/>
                <a:latin typeface="Arial" panose="020B0604020202020204" pitchFamily="34" charset="0"/>
                <a:cs typeface="Arial" panose="020B0604020202020204" pitchFamily="34" charset="0"/>
              </a:rPr>
              <a:t>datacentre</a:t>
            </a:r>
            <a:r>
              <a:rPr lang="en-US" sz="1100" b="0" i="0" u="none" strike="noStrike" dirty="0">
                <a:solidFill>
                  <a:srgbClr val="000000"/>
                </a:solidFill>
                <a:effectLst/>
                <a:latin typeface="Arial" panose="020B0604020202020204" pitchFamily="34" charset="0"/>
                <a:cs typeface="Arial" panose="020B0604020202020204" pitchFamily="34" charset="0"/>
              </a:rPr>
              <a:t> infrastructure, and the App Service SLA promises high availability.</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Developers can choose from more than 50 connectors for enterprise systems (such as SAP), SaaS services (such as Salesforce), and internet services (such as Facebook). On-premises data can be accessed using Hybrid Connections and Azure Virtual Networks.</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App Service is ISO, SOC, and PCI compliant. Users can authenticate with Azure Active Directory, Google, Facebook, Twitter, or Microsoft account. </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An extensive list of application templates is available in the Azure Marketplace, such as WordPress, Joomla, and Drupal.</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Dedicated tools are available in Visual Studio and Visual Studio Code for developing and debugging.</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App Service provides turn-key CORS support for RESTful API scenarios, and simplifies mobile app scenarios by enabling authentication, offline data sync, push notifications, and more.</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One can run a code snippet or script on-demand without having to explicitly provision or manage infrastructure. In app service, you pay only for the compute time your code actually uses the resources. </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1073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indent="-173736"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cs typeface="Arial" panose="020B0604020202020204" pitchFamily="34" charset="0"/>
              </a:rPr>
              <a:t>In App Service (Web, API, or Mobile Apps), an app always runs in an App Service plan.</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cs typeface="Arial" panose="020B0604020202020204" pitchFamily="34" charset="0"/>
              </a:rPr>
              <a:t>An App Service plan defines a set of compute resources for a web app to run. These compute resources are analogous to the </a:t>
            </a:r>
            <a:r>
              <a:rPr lang="en-IN" sz="1100" b="0" i="1" u="sng" strike="noStrike" dirty="0">
                <a:solidFill>
                  <a:srgbClr val="0563C1"/>
                </a:solidFill>
                <a:effectLst/>
                <a:latin typeface="Arial" panose="020B0604020202020204" pitchFamily="34" charset="0"/>
                <a:cs typeface="Arial" panose="020B0604020202020204" pitchFamily="34" charset="0"/>
                <a:hlinkClick r:id="rId3"/>
              </a:rPr>
              <a:t>server farm</a:t>
            </a:r>
            <a:r>
              <a:rPr lang="en-IN" sz="1100" b="0" i="0" u="none" strike="noStrike" dirty="0">
                <a:solidFill>
                  <a:srgbClr val="000000"/>
                </a:solidFill>
                <a:effectLst/>
                <a:latin typeface="Arial" panose="020B0604020202020204" pitchFamily="34" charset="0"/>
                <a:cs typeface="Arial" panose="020B0604020202020204" pitchFamily="34" charset="0"/>
              </a:rPr>
              <a:t> in conventional web hosting.</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cs typeface="Arial" panose="020B0604020202020204" pitchFamily="34" charset="0"/>
              </a:rPr>
              <a:t>Each App Service plan defines:</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cs typeface="Arial" panose="020B0604020202020204" pitchFamily="34" charset="0"/>
              </a:rPr>
              <a:t>Operating System (Windows, Linux), Region ,Number of VM instances, Size of VM instances (Small, Medium, Large), Pricing tier.</a:t>
            </a:r>
            <a:r>
              <a:rPr lang="en-IN" sz="1100" b="0" i="0" dirty="0">
                <a:solidFill>
                  <a:srgbClr val="000000"/>
                </a:solidFill>
                <a:effectLst/>
                <a:latin typeface="Arial" panose="020B0604020202020204" pitchFamily="34" charset="0"/>
                <a:cs typeface="Arial" panose="020B0604020202020204" pitchFamily="34" charset="0"/>
              </a:rPr>
              <a:t>​</a:t>
            </a:r>
            <a:endParaRPr lang="en-IN"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cs typeface="Arial" panose="020B0604020202020204" pitchFamily="34" charset="0"/>
              </a:rPr>
              <a:t>We have following pricing tiers:  Free, Shared, Basic, Standard, Premium, PremiumV2, PremiumV3, Isolated, IsolatedV2</a:t>
            </a:r>
            <a:r>
              <a:rPr lang="en-IN" sz="1100" b="0" i="0" dirty="0">
                <a:solidFill>
                  <a:srgbClr val="000000"/>
                </a:solidFill>
                <a:effectLst/>
                <a:latin typeface="Arial" panose="020B0604020202020204" pitchFamily="34" charset="0"/>
                <a:cs typeface="Arial" panose="020B0604020202020204" pitchFamily="34" charset="0"/>
              </a:rPr>
              <a:t>​</a:t>
            </a:r>
            <a:endParaRPr lang="en-IN" sz="1100" b="0" i="0" dirty="0">
              <a:solidFill>
                <a:srgbClr val="444444"/>
              </a:solidFill>
              <a:effectLst/>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cs typeface="Arial" panose="020B0604020202020204" pitchFamily="34" charset="0"/>
              </a:rPr>
              <a:t>Each pricing tier has its own set of rules and resources</a:t>
            </a:r>
            <a:r>
              <a:rPr lang="en-US" sz="1100" b="0" i="0" dirty="0">
                <a:solidFill>
                  <a:srgbClr val="000000"/>
                </a:solidFill>
                <a:effectLst/>
                <a:latin typeface="Arial" panose="020B0604020202020204" pitchFamily="34" charset="0"/>
                <a:cs typeface="Arial" panose="020B0604020202020204" pitchFamily="34" charset="0"/>
              </a:rPr>
              <a:t>​</a:t>
            </a:r>
            <a:endParaRPr lang="en-US" sz="1100" b="0" i="0" dirty="0">
              <a:solidFill>
                <a:srgbClr val="44444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670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indent="-173736">
              <a:buFont typeface="Arial" panose="020B0604020202020204" pitchFamily="34" charset="0"/>
              <a:buChar char="•"/>
            </a:pPr>
            <a:r>
              <a:rPr lang="en-US" dirty="0">
                <a:cs typeface="Calibri"/>
              </a:rPr>
              <a:t>We have two options to deploy to app Services, Automated deployment and manual deployment.</a:t>
            </a:r>
          </a:p>
          <a:p>
            <a:pPr marL="173736" indent="-173736">
              <a:buFont typeface="Arial" panose="020B0604020202020204" pitchFamily="34" charset="0"/>
              <a:buChar char="•"/>
            </a:pPr>
            <a:r>
              <a:rPr lang="en-US" dirty="0">
                <a:cs typeface="Calibri"/>
              </a:rPr>
              <a:t>For automated deployment, or continuous integrations we can use -</a:t>
            </a:r>
          </a:p>
          <a:p>
            <a:pPr marL="171450" indent="-171450">
              <a:buFont typeface="Arial"/>
              <a:buChar char="•"/>
            </a:pPr>
            <a:r>
              <a:rPr lang="en-US" dirty="0">
                <a:cs typeface="Calibri"/>
              </a:rPr>
              <a:t>Azure DevOps - </a:t>
            </a:r>
            <a:r>
              <a:rPr lang="en-US" dirty="0"/>
              <a:t>You can push your code to Azure DevOps, build your code in the cloud, run the tests, generate a release from the code, and finally, push your </a:t>
            </a:r>
            <a:r>
              <a:rPr lang="en-US" dirty="0">
                <a:cs typeface="Calibri"/>
              </a:rPr>
              <a:t>code to an Azure Web App.</a:t>
            </a:r>
          </a:p>
          <a:p>
            <a:pPr marL="171450" indent="-171450">
              <a:buFont typeface="Arial"/>
              <a:buChar char="•"/>
            </a:pPr>
            <a:r>
              <a:rPr lang="en-US" dirty="0">
                <a:cs typeface="Calibri"/>
              </a:rPr>
              <a:t>GitHub - </a:t>
            </a:r>
            <a:r>
              <a:rPr lang="en-US" dirty="0"/>
              <a:t>Azure supports automated deployment directly from GitHub. When you connect your GitHub repository to Azure for automated deployment, any changes you push to your production branch on GitHub will be automatically deployed for you.</a:t>
            </a:r>
            <a:endParaRPr lang="en-US" dirty="0">
              <a:cs typeface="Calibri"/>
            </a:endParaRPr>
          </a:p>
          <a:p>
            <a:pPr marL="171450" indent="-171450">
              <a:buFont typeface="Arial"/>
              <a:buChar char="•"/>
            </a:pPr>
            <a:r>
              <a:rPr lang="en-US" dirty="0" err="1">
                <a:cs typeface="Calibri"/>
              </a:rPr>
              <a:t>BitBucket</a:t>
            </a:r>
            <a:r>
              <a:rPr lang="en-US" dirty="0">
                <a:cs typeface="Calibri"/>
              </a:rPr>
              <a:t> - </a:t>
            </a:r>
            <a:r>
              <a:rPr lang="en-US" dirty="0"/>
              <a:t>you can configure an automated deployment with Bitbucket similar to GitHub</a:t>
            </a:r>
            <a:endParaRPr lang="en-US" dirty="0">
              <a:cs typeface="Calibri"/>
            </a:endParaRPr>
          </a:p>
          <a:p>
            <a:endParaRPr lang="en-US" dirty="0">
              <a:cs typeface="Calibri"/>
            </a:endParaRPr>
          </a:p>
          <a:p>
            <a:pPr marL="173736" indent="-173736">
              <a:buFont typeface="Arial" panose="020B0604020202020204" pitchFamily="34" charset="0"/>
              <a:buChar char="•"/>
            </a:pPr>
            <a:r>
              <a:rPr lang="en-US" dirty="0">
                <a:cs typeface="Calibri"/>
              </a:rPr>
              <a:t>Manual Deployment can be done using -</a:t>
            </a:r>
          </a:p>
          <a:p>
            <a:pPr marL="173736" indent="-173736">
              <a:buFont typeface="Arial" panose="020B0604020202020204" pitchFamily="34" charset="0"/>
              <a:buChar char="•"/>
            </a:pPr>
            <a:r>
              <a:rPr lang="en-US" dirty="0">
                <a:cs typeface="Calibri"/>
              </a:rPr>
              <a:t>Git, CLI, Zip deploy, and FTP/S</a:t>
            </a:r>
          </a:p>
          <a:p>
            <a:pPr marL="171450" indent="-171450">
              <a:buFont typeface="Arial"/>
              <a:buChar char="•"/>
            </a:pPr>
            <a:r>
              <a:rPr lang="en-US" b="1" dirty="0"/>
              <a:t>Git:</a:t>
            </a:r>
            <a:r>
              <a:rPr lang="en-US" dirty="0"/>
              <a:t> App Service web apps feature a Git URL that you can add as a remote repository. Pushing to the remote repository will deploy your app.</a:t>
            </a:r>
            <a:endParaRPr lang="en-US" dirty="0">
              <a:cs typeface="Calibri"/>
            </a:endParaRPr>
          </a:p>
          <a:p>
            <a:pPr marL="171450" indent="-171450">
              <a:buFont typeface="Arial"/>
              <a:buChar char="•"/>
            </a:pPr>
            <a:r>
              <a:rPr lang="en-US" b="1" dirty="0"/>
              <a:t>CLI:</a:t>
            </a:r>
            <a:r>
              <a:rPr lang="en-US" dirty="0"/>
              <a:t> webapp up is a feature of the </a:t>
            </a:r>
            <a:r>
              <a:rPr lang="en-US" dirty="0" err="1"/>
              <a:t>az</a:t>
            </a:r>
            <a:r>
              <a:rPr lang="en-US" dirty="0"/>
              <a:t> command-line interface that packages your app and deploys it. Unlike other deployment methods, </a:t>
            </a:r>
            <a:r>
              <a:rPr lang="en-US" dirty="0" err="1"/>
              <a:t>az</a:t>
            </a:r>
            <a:r>
              <a:rPr lang="en-US" dirty="0"/>
              <a:t> webapp up can create a new App Service web app for you if you haven't already created one.</a:t>
            </a:r>
            <a:endParaRPr lang="en-US" dirty="0">
              <a:cs typeface="Calibri"/>
            </a:endParaRPr>
          </a:p>
          <a:p>
            <a:pPr marL="171450" indent="-171450">
              <a:buFont typeface="Arial"/>
              <a:buChar char="•"/>
            </a:pPr>
            <a:r>
              <a:rPr lang="en-US" b="1" dirty="0"/>
              <a:t>Zip deploy:</a:t>
            </a:r>
            <a:r>
              <a:rPr lang="en-US" dirty="0"/>
              <a:t> Use curl or a similar HTTP utility to send a ZIP of your application files to App Service.</a:t>
            </a:r>
            <a:endParaRPr lang="en-US" dirty="0">
              <a:cs typeface="Calibri"/>
            </a:endParaRPr>
          </a:p>
          <a:p>
            <a:pPr marL="171450" indent="-171450">
              <a:buFont typeface="Arial"/>
              <a:buChar char="•"/>
            </a:pPr>
            <a:r>
              <a:rPr lang="en-US" b="1" dirty="0"/>
              <a:t>FTP/S:</a:t>
            </a:r>
            <a:r>
              <a:rPr lang="en-US" dirty="0"/>
              <a:t> FTP or FTPS is a traditional way of pushing your code to many hosting environments, including App Service.</a:t>
            </a:r>
            <a:endParaRPr lang="en-US" dirty="0">
              <a:cs typeface="Calibri"/>
            </a:endParaRPr>
          </a:p>
          <a:p>
            <a:endParaRPr lang="en-US" dirty="0">
              <a:cs typeface="Calibri"/>
            </a:endParaRPr>
          </a:p>
          <a:p>
            <a:endParaRPr lang="en-IN" dirty="0"/>
          </a:p>
        </p:txBody>
      </p:sp>
    </p:spTree>
    <p:extLst>
      <p:ext uri="{BB962C8B-B14F-4D97-AF65-F5344CB8AC3E}">
        <p14:creationId xmlns:p14="http://schemas.microsoft.com/office/powerpoint/2010/main" val="3756802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Arial" panose="020B0604020202020204" pitchFamily="34" charset="0"/>
                <a:ea typeface="Calibri"/>
                <a:cs typeface="Arial" panose="020B0604020202020204" pitchFamily="34" charset="0"/>
              </a:rPr>
              <a:t>Deploy ASP.net web application</a:t>
            </a:r>
          </a:p>
          <a:p>
            <a:pPr>
              <a:buNone/>
            </a:pPr>
            <a:endParaRPr lang="en-US"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888179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Arial" panose="020B0604020202020204" pitchFamily="34" charset="0"/>
                <a:ea typeface="Calibri"/>
                <a:cs typeface="Arial" panose="020B0604020202020204" pitchFamily="34" charset="0"/>
              </a:rPr>
              <a:t>Step 1 : Create an ASP.net web Application</a:t>
            </a:r>
          </a:p>
          <a:p>
            <a:pPr>
              <a:buNone/>
            </a:pPr>
            <a:r>
              <a:rPr lang="en-US" dirty="0">
                <a:latin typeface="Arial" panose="020B0604020202020204" pitchFamily="34" charset="0"/>
                <a:ea typeface="Calibri"/>
                <a:cs typeface="Arial" panose="020B0604020202020204" pitchFamily="34" charset="0"/>
              </a:rPr>
              <a:t>Step 2: Publish your web application</a:t>
            </a:r>
          </a:p>
          <a:p>
            <a:pPr>
              <a:buNone/>
            </a:pPr>
            <a:endParaRPr lang="en-US" dirty="0">
              <a:latin typeface="Arial" panose="020B0604020202020204" pitchFamily="34" charset="0"/>
              <a:ea typeface="Calibri"/>
              <a:cs typeface="Arial" panose="020B0604020202020204" pitchFamily="34" charset="0"/>
            </a:endParaRPr>
          </a:p>
          <a:p>
            <a:pPr>
              <a:buNone/>
            </a:pPr>
            <a:r>
              <a:rPr lang="en-US" dirty="0">
                <a:latin typeface="Arial" panose="020B0604020202020204" pitchFamily="34" charset="0"/>
                <a:ea typeface="Calibri"/>
                <a:cs typeface="Arial" panose="020B0604020202020204" pitchFamily="34" charset="0"/>
              </a:rPr>
              <a:t>Detailed steps are shown on slide</a:t>
            </a:r>
          </a:p>
        </p:txBody>
      </p:sp>
    </p:spTree>
    <p:extLst>
      <p:ext uri="{BB962C8B-B14F-4D97-AF65-F5344CB8AC3E}">
        <p14:creationId xmlns:p14="http://schemas.microsoft.com/office/powerpoint/2010/main" val="479005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Type </a:t>
            </a:r>
            <a:r>
              <a:rPr lang="en-US" b="1" dirty="0"/>
              <a:t>app services</a:t>
            </a:r>
            <a:r>
              <a:rPr lang="en-US" dirty="0"/>
              <a:t> in the search. Under </a:t>
            </a:r>
            <a:r>
              <a:rPr lang="en-US" b="1" dirty="0"/>
              <a:t>Services</a:t>
            </a:r>
            <a:r>
              <a:rPr lang="en-US" dirty="0"/>
              <a:t>, select </a:t>
            </a:r>
            <a:r>
              <a:rPr lang="en-US" b="1" dirty="0"/>
              <a:t>App Services</a:t>
            </a:r>
            <a:r>
              <a:rPr lang="en-US" dirty="0"/>
              <a:t>.</a:t>
            </a:r>
          </a:p>
        </p:txBody>
      </p:sp>
    </p:spTree>
    <p:extLst>
      <p:ext uri="{BB962C8B-B14F-4D97-AF65-F5344CB8AC3E}">
        <p14:creationId xmlns:p14="http://schemas.microsoft.com/office/powerpoint/2010/main" val="4260378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AutoNum type="arabicPeriod"/>
            </a:pPr>
            <a:r>
              <a:rPr lang="en-US" dirty="0"/>
              <a:t>In the </a:t>
            </a:r>
            <a:r>
              <a:rPr lang="en-US" b="1" dirty="0"/>
              <a:t>App Services</a:t>
            </a:r>
            <a:r>
              <a:rPr lang="en-US" dirty="0"/>
              <a:t> page, select </a:t>
            </a:r>
            <a:r>
              <a:rPr lang="en-US" b="1" dirty="0"/>
              <a:t>+ Create</a:t>
            </a:r>
            <a:r>
              <a:rPr lang="en-US" dirty="0"/>
              <a:t>.</a:t>
            </a:r>
          </a:p>
          <a:p>
            <a:pPr marL="342900" indent="-342900">
              <a:buAutoNum type="arabicPeriod"/>
            </a:pPr>
            <a:endParaRPr lang="en-US" dirty="0"/>
          </a:p>
          <a:p>
            <a:pPr marL="342900" indent="-342900">
              <a:buAutoNum type="arabicPeriod"/>
            </a:pPr>
            <a:r>
              <a:rPr lang="en-US" dirty="0"/>
              <a:t>In the </a:t>
            </a:r>
            <a:r>
              <a:rPr lang="en-US" b="1" dirty="0"/>
              <a:t>Basics</a:t>
            </a:r>
            <a:r>
              <a:rPr lang="en-US" dirty="0"/>
              <a:t> tab:</a:t>
            </a:r>
          </a:p>
          <a:p>
            <a:pPr marL="173736" indent="-173736" algn="just">
              <a:buFont typeface="Arial,Sans-Serif"/>
              <a:buChar char="•"/>
            </a:pPr>
            <a:r>
              <a:rPr lang="en-US" dirty="0"/>
              <a:t>Under </a:t>
            </a:r>
            <a:r>
              <a:rPr lang="en-US" b="1" dirty="0"/>
              <a:t>Resource group</a:t>
            </a:r>
            <a:r>
              <a:rPr lang="en-US" dirty="0"/>
              <a:t>, select </a:t>
            </a:r>
            <a:r>
              <a:rPr lang="en-US" b="1" dirty="0"/>
              <a:t>Create new</a:t>
            </a:r>
            <a:r>
              <a:rPr lang="en-US" dirty="0"/>
              <a:t>. Type </a:t>
            </a:r>
            <a:r>
              <a:rPr lang="en-US" i="1" dirty="0" err="1"/>
              <a:t>myResourceGroup</a:t>
            </a:r>
            <a:r>
              <a:rPr lang="en-US" dirty="0"/>
              <a:t> for the name.</a:t>
            </a:r>
          </a:p>
          <a:p>
            <a:pPr marL="173736" indent="-173736" algn="just">
              <a:buFont typeface="Arial,Sans-Serif"/>
              <a:buChar char="•"/>
            </a:pPr>
            <a:r>
              <a:rPr lang="en-US" dirty="0"/>
              <a:t>Under </a:t>
            </a:r>
            <a:r>
              <a:rPr lang="en-US" b="1" dirty="0"/>
              <a:t>Name</a:t>
            </a:r>
            <a:r>
              <a:rPr lang="en-US" dirty="0"/>
              <a:t>, type a globally unique name for your web app.</a:t>
            </a:r>
          </a:p>
          <a:p>
            <a:pPr marL="173736" indent="-173736" algn="just">
              <a:buFont typeface="Arial,Sans-Serif"/>
              <a:buChar char="•"/>
            </a:pPr>
            <a:r>
              <a:rPr lang="en-US" dirty="0"/>
              <a:t>Under </a:t>
            </a:r>
            <a:r>
              <a:rPr lang="en-US" b="1" dirty="0"/>
              <a:t>Publish</a:t>
            </a:r>
            <a:r>
              <a:rPr lang="en-US" dirty="0"/>
              <a:t>, select </a:t>
            </a:r>
            <a:r>
              <a:rPr lang="en-US" i="1" dirty="0"/>
              <a:t>Code</a:t>
            </a:r>
            <a:r>
              <a:rPr lang="en-US" dirty="0"/>
              <a:t>.</a:t>
            </a:r>
          </a:p>
          <a:p>
            <a:pPr marL="173736" indent="-173736" algn="just">
              <a:buFont typeface="Arial,Sans-Serif"/>
              <a:buChar char="•"/>
            </a:pPr>
            <a:r>
              <a:rPr lang="en-US" dirty="0"/>
              <a:t>Under </a:t>
            </a:r>
            <a:r>
              <a:rPr lang="en-US" b="1" dirty="0"/>
              <a:t>Runtime stack</a:t>
            </a:r>
            <a:r>
              <a:rPr lang="en-US" dirty="0"/>
              <a:t> select </a:t>
            </a:r>
            <a:r>
              <a:rPr lang="en-US" i="1" dirty="0"/>
              <a:t>ASP.NET V4.8</a:t>
            </a:r>
            <a:r>
              <a:rPr lang="en-US" dirty="0"/>
              <a:t>.</a:t>
            </a:r>
          </a:p>
          <a:p>
            <a:pPr marL="173736" indent="-173736" algn="just">
              <a:buFont typeface="Arial,Sans-Serif"/>
              <a:buChar char="•"/>
            </a:pPr>
            <a:r>
              <a:rPr lang="en-US" dirty="0"/>
              <a:t>Select an </a:t>
            </a:r>
            <a:r>
              <a:rPr lang="en-US" b="1" dirty="0"/>
              <a:t>Operating System</a:t>
            </a:r>
            <a:r>
              <a:rPr lang="en-US" dirty="0"/>
              <a:t>, and a </a:t>
            </a:r>
            <a:r>
              <a:rPr lang="en-US" b="1" dirty="0"/>
              <a:t>Region</a:t>
            </a:r>
            <a:r>
              <a:rPr lang="en-US" dirty="0"/>
              <a:t> you want to serve your app from.</a:t>
            </a:r>
          </a:p>
          <a:p>
            <a:pPr marL="173736" indent="-173736" algn="just">
              <a:buFont typeface="Arial,Sans-Serif"/>
              <a:buChar char="•"/>
            </a:pPr>
            <a:r>
              <a:rPr lang="en-US" dirty="0"/>
              <a:t>Under </a:t>
            </a:r>
            <a:r>
              <a:rPr lang="en-US" b="1" dirty="0"/>
              <a:t>App Service Plan</a:t>
            </a:r>
            <a:r>
              <a:rPr lang="en-US" dirty="0"/>
              <a:t>, select </a:t>
            </a:r>
            <a:r>
              <a:rPr lang="en-US" b="1" dirty="0"/>
              <a:t>Create new</a:t>
            </a:r>
            <a:r>
              <a:rPr lang="en-US" dirty="0"/>
              <a:t> and type </a:t>
            </a:r>
            <a:r>
              <a:rPr lang="en-US" i="1" dirty="0" err="1"/>
              <a:t>myAppServicePlan</a:t>
            </a:r>
            <a:r>
              <a:rPr lang="en-US" dirty="0"/>
              <a:t> for the name.</a:t>
            </a:r>
          </a:p>
          <a:p>
            <a:pPr marL="173736" indent="-173736" algn="just">
              <a:buFont typeface="Arial,Sans-Serif"/>
              <a:buChar char="•"/>
            </a:pPr>
            <a:r>
              <a:rPr lang="en-US" dirty="0"/>
              <a:t>Under </a:t>
            </a:r>
            <a:r>
              <a:rPr lang="en-US" b="1" dirty="0"/>
              <a:t>Pricing plan</a:t>
            </a:r>
            <a:r>
              <a:rPr lang="en-US" dirty="0"/>
              <a:t>, select </a:t>
            </a:r>
            <a:r>
              <a:rPr lang="en-US" b="1" dirty="0"/>
              <a:t>Free F1</a:t>
            </a:r>
            <a:r>
              <a:rPr lang="en-US" dirty="0"/>
              <a:t>.</a:t>
            </a:r>
          </a:p>
          <a:p>
            <a:pPr>
              <a:buNone/>
            </a:pPr>
            <a:endParaRPr lang="en-US" dirty="0">
              <a:latin typeface="Calibri"/>
              <a:ea typeface="Calibri"/>
              <a:cs typeface="Calibri"/>
            </a:endParaRPr>
          </a:p>
        </p:txBody>
      </p:sp>
    </p:spTree>
    <p:extLst>
      <p:ext uri="{BB962C8B-B14F-4D97-AF65-F5344CB8AC3E}">
        <p14:creationId xmlns:p14="http://schemas.microsoft.com/office/powerpoint/2010/main" val="181848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module, we learn about a platform-as-a-service (PaaS) offering that allows you to host web apps. We will take an overview of Azure App services, Understand how to create an App Service plan and Deploy web applications using different deployment options. Learn how to create and configure Web Apps, manage deployment slots, and use deployment options like Git, FTP etc. </a:t>
            </a:r>
            <a:endParaRPr lang="en-IN" dirty="0"/>
          </a:p>
          <a:p>
            <a:pPr marL="158750" indent="0">
              <a:buNone/>
            </a:pPr>
            <a:endParaRPr lang="en-IN" dirty="0"/>
          </a:p>
        </p:txBody>
      </p:sp>
    </p:spTree>
    <p:extLst>
      <p:ext uri="{BB962C8B-B14F-4D97-AF65-F5344CB8AC3E}">
        <p14:creationId xmlns:p14="http://schemas.microsoft.com/office/powerpoint/2010/main" val="2053891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lgn="l">
              <a:buAutoNum type="arabicPeriod"/>
            </a:pPr>
            <a:r>
              <a:rPr lang="en-US" dirty="0"/>
              <a:t>Select the </a:t>
            </a:r>
            <a:r>
              <a:rPr lang="en-US" b="1" dirty="0"/>
              <a:t>Next: Deployment &gt;</a:t>
            </a:r>
            <a:r>
              <a:rPr lang="en-US" dirty="0"/>
              <a:t> button at the bottom of the page.</a:t>
            </a:r>
          </a:p>
          <a:p>
            <a:pPr marL="342900" indent="-342900" algn="l">
              <a:buAutoNum type="arabicPeriod"/>
            </a:pPr>
            <a:endParaRPr lang="en-US" dirty="0"/>
          </a:p>
          <a:p>
            <a:pPr marL="342900" indent="-342900" algn="l">
              <a:buAutoNum type="arabicPeriod"/>
            </a:pPr>
            <a:r>
              <a:rPr lang="en-US" dirty="0"/>
              <a:t>In the </a:t>
            </a:r>
            <a:r>
              <a:rPr lang="en-US" b="1" dirty="0"/>
              <a:t>Deployment</a:t>
            </a:r>
            <a:r>
              <a:rPr lang="en-US" dirty="0"/>
              <a:t> tab, under </a:t>
            </a:r>
            <a:r>
              <a:rPr lang="en-US" b="1" dirty="0"/>
              <a:t>GitHub Actions settings</a:t>
            </a:r>
            <a:r>
              <a:rPr lang="en-US" dirty="0"/>
              <a:t> make sure </a:t>
            </a:r>
            <a:r>
              <a:rPr lang="en-US" b="1" dirty="0"/>
              <a:t>Continuous deployment</a:t>
            </a:r>
            <a:r>
              <a:rPr lang="en-US" dirty="0"/>
              <a:t> is </a:t>
            </a:r>
            <a:r>
              <a:rPr lang="en-US" i="1" dirty="0"/>
              <a:t>Enable</a:t>
            </a:r>
            <a:r>
              <a:rPr lang="en-US" dirty="0"/>
              <a:t>.</a:t>
            </a:r>
          </a:p>
          <a:p>
            <a:pPr marL="342900" indent="-342900" algn="l">
              <a:buAutoNum type="arabicPeriod"/>
            </a:pPr>
            <a:endParaRPr lang="en-US" dirty="0"/>
          </a:p>
          <a:p>
            <a:pPr marL="342900" indent="-342900" algn="l">
              <a:buAutoNum type="arabicPeriod"/>
            </a:pPr>
            <a:r>
              <a:rPr lang="en-US" dirty="0"/>
              <a:t>Under </a:t>
            </a:r>
            <a:r>
              <a:rPr lang="en-US" b="1" dirty="0"/>
              <a:t>GitHub Actions details</a:t>
            </a:r>
            <a:r>
              <a:rPr lang="en-US" dirty="0"/>
              <a:t>, authenticate with your GitHub account, and select the following options:</a:t>
            </a:r>
          </a:p>
          <a:p>
            <a:pPr marL="342900" indent="-342900" algn="l">
              <a:buAutoNum type="arabicPeriod"/>
            </a:pPr>
            <a:endParaRPr lang="en-US" dirty="0"/>
          </a:p>
          <a:p>
            <a:pPr marL="173736" indent="-173736" algn="l">
              <a:buFont typeface="Arial,Sans-Serif"/>
              <a:buChar char="•"/>
            </a:pPr>
            <a:r>
              <a:rPr lang="en-US" dirty="0"/>
              <a:t>For </a:t>
            </a:r>
            <a:r>
              <a:rPr lang="en-US" b="1" dirty="0"/>
              <a:t>Organization</a:t>
            </a:r>
            <a:r>
              <a:rPr lang="en-US" dirty="0"/>
              <a:t> select the organization where you have forked the demo project.</a:t>
            </a:r>
          </a:p>
          <a:p>
            <a:pPr marL="173736" indent="-173736" algn="l">
              <a:buFont typeface="Arial,Sans-Serif"/>
              <a:buChar char="•"/>
            </a:pPr>
            <a:r>
              <a:rPr lang="en-US" dirty="0"/>
              <a:t>For </a:t>
            </a:r>
            <a:r>
              <a:rPr lang="en-US" b="1" dirty="0"/>
              <a:t>Repository</a:t>
            </a:r>
            <a:r>
              <a:rPr lang="en-US" dirty="0"/>
              <a:t> select the </a:t>
            </a:r>
            <a:r>
              <a:rPr lang="en-US" i="1" dirty="0"/>
              <a:t>app-service-web-dotnet-get-started</a:t>
            </a:r>
            <a:r>
              <a:rPr lang="en-US" dirty="0"/>
              <a:t> project.</a:t>
            </a:r>
          </a:p>
          <a:p>
            <a:pPr marL="173736" indent="-173736" algn="l">
              <a:buFont typeface="Arial,Sans-Serif"/>
              <a:buChar char="•"/>
            </a:pPr>
            <a:r>
              <a:rPr lang="en-US" dirty="0"/>
              <a:t>For </a:t>
            </a:r>
            <a:r>
              <a:rPr lang="en-US" b="1" dirty="0"/>
              <a:t>Branch</a:t>
            </a:r>
            <a:r>
              <a:rPr lang="en-US" dirty="0"/>
              <a:t> select </a:t>
            </a:r>
            <a:r>
              <a:rPr lang="en-US" i="1" dirty="0"/>
              <a:t>master</a:t>
            </a:r>
            <a:r>
              <a:rPr lang="en-US" dirty="0"/>
              <a:t>.</a:t>
            </a:r>
          </a:p>
        </p:txBody>
      </p:sp>
    </p:spTree>
    <p:extLst>
      <p:ext uri="{BB962C8B-B14F-4D97-AF65-F5344CB8AC3E}">
        <p14:creationId xmlns:p14="http://schemas.microsoft.com/office/powerpoint/2010/main" val="1379318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lnSpc>
                <a:spcPct val="150000"/>
              </a:lnSpc>
              <a:buAutoNum type="arabicPeriod"/>
            </a:pPr>
            <a:r>
              <a:rPr lang="en-US" dirty="0"/>
              <a:t>Select the </a:t>
            </a:r>
            <a:r>
              <a:rPr lang="en-US" b="1" dirty="0"/>
              <a:t>Review + create</a:t>
            </a:r>
            <a:r>
              <a:rPr lang="en-US" dirty="0"/>
              <a:t> button at the bottom of the page.</a:t>
            </a:r>
          </a:p>
          <a:p>
            <a:pPr marL="342900" indent="-342900">
              <a:lnSpc>
                <a:spcPct val="150000"/>
              </a:lnSpc>
              <a:buAutoNum type="arabicPeriod"/>
            </a:pPr>
            <a:r>
              <a:rPr lang="en-US" dirty="0"/>
              <a:t>After validation runs, select the </a:t>
            </a:r>
            <a:r>
              <a:rPr lang="en-US" b="1" dirty="0"/>
              <a:t>Create</a:t>
            </a:r>
            <a:r>
              <a:rPr lang="en-US" dirty="0"/>
              <a:t> button at the bottom of the page.</a:t>
            </a:r>
          </a:p>
          <a:p>
            <a:pPr marL="342900" indent="-342900">
              <a:lnSpc>
                <a:spcPct val="150000"/>
              </a:lnSpc>
              <a:buAutoNum type="arabicPeriod"/>
            </a:pPr>
            <a:r>
              <a:rPr lang="en-US" dirty="0"/>
              <a:t>After deployment is complete, select </a:t>
            </a:r>
            <a:r>
              <a:rPr lang="en-US" b="1" dirty="0"/>
              <a:t>Go to resource</a:t>
            </a:r>
            <a:r>
              <a:rPr lang="en-US" dirty="0"/>
              <a:t>.</a:t>
            </a:r>
          </a:p>
        </p:txBody>
      </p:sp>
    </p:spTree>
    <p:extLst>
      <p:ext uri="{BB962C8B-B14F-4D97-AF65-F5344CB8AC3E}">
        <p14:creationId xmlns:p14="http://schemas.microsoft.com/office/powerpoint/2010/main" val="1564940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Browse to the deployed application in your web browser at the URL http://&lt;app-name&gt;.azurewebsites.net. </a:t>
            </a:r>
          </a:p>
        </p:txBody>
      </p:sp>
    </p:spTree>
    <p:extLst>
      <p:ext uri="{BB962C8B-B14F-4D97-AF65-F5344CB8AC3E}">
        <p14:creationId xmlns:p14="http://schemas.microsoft.com/office/powerpoint/2010/main" val="3006709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lgn="l">
              <a:lnSpc>
                <a:spcPct val="90000"/>
              </a:lnSpc>
              <a:spcBef>
                <a:spcPts val="1000"/>
              </a:spcBef>
              <a:buFont typeface="Arial" panose="020B0604020202020204" pitchFamily="34" charset="0"/>
              <a:buChar char="•"/>
            </a:pPr>
            <a:r>
              <a:rPr lang="en-IN" dirty="0"/>
              <a:t>In this exercise, we will Create a static HTML web app by using Azure Cloud Shell.  You'll deploy a basic HTML+CSS site to Azure App Service  by using the Azure Command Line Interface. </a:t>
            </a:r>
          </a:p>
          <a:p>
            <a:pPr marL="171450" indent="-171450" algn="l">
              <a:lnSpc>
                <a:spcPct val="90000"/>
              </a:lnSpc>
              <a:spcBef>
                <a:spcPts val="1000"/>
              </a:spcBef>
              <a:buFont typeface="Arial" panose="020B0604020202020204" pitchFamily="34" charset="0"/>
              <a:buChar char="•"/>
            </a:pPr>
            <a:r>
              <a:rPr lang="en-IN" dirty="0"/>
              <a:t>We will  then update the code and redeploy it by using the same command. </a:t>
            </a:r>
          </a:p>
        </p:txBody>
      </p:sp>
      <p:sp>
        <p:nvSpPr>
          <p:cNvPr id="4" name="Slide Number Placeholder 3"/>
          <p:cNvSpPr>
            <a:spLocks noGrp="1"/>
          </p:cNvSpPr>
          <p:nvPr>
            <p:ph type="sldNum" sz="quarter" idx="5"/>
          </p:nvPr>
        </p:nvSpPr>
        <p:spPr/>
        <p:txBody>
          <a:bodyPr/>
          <a:lstStyle/>
          <a:p>
            <a:fld id="{6D44D4FD-259F-44C9-8A2D-05B3CA84B4E2}" type="slidenum">
              <a:rPr lang="en-US"/>
              <a:t>23</a:t>
            </a:fld>
            <a:endParaRPr lang="en-US"/>
          </a:p>
        </p:txBody>
      </p:sp>
    </p:spTree>
    <p:extLst>
      <p:ext uri="{BB962C8B-B14F-4D97-AF65-F5344CB8AC3E}">
        <p14:creationId xmlns:p14="http://schemas.microsoft.com/office/powerpoint/2010/main" val="140402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056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dirty="0"/>
              <a:t>We studied  Azure App services, and their  implementation in developing applications and hosting them in cloud. We also deployed to app service and , c</a:t>
            </a:r>
            <a:r>
              <a:rPr lang="en-IN" dirty="0" err="1"/>
              <a:t>reated</a:t>
            </a:r>
            <a:r>
              <a:rPr lang="en-IN" dirty="0"/>
              <a:t> a static HTML web app by using Azure Cloud Shell.</a:t>
            </a:r>
            <a:br>
              <a:rPr lang="en-IN" dirty="0"/>
            </a:br>
            <a:br>
              <a:rPr lang="en-IN" dirty="0">
                <a:cs typeface="+mn-lt"/>
              </a:rPr>
            </a:br>
            <a:endParaRPr lang="en-IN" dirty="0">
              <a:cs typeface="Calibri"/>
            </a:endParaRPr>
          </a:p>
          <a:p>
            <a:pPr marL="228600" indent="-228600" algn="just">
              <a:lnSpc>
                <a:spcPct val="90000"/>
              </a:lnSpc>
              <a:spcBef>
                <a:spcPts val="1000"/>
              </a:spcBef>
            </a:pPr>
            <a:endParaRPr lang="en-IN" dirty="0">
              <a:ea typeface="Calibri"/>
              <a:cs typeface="Calibri"/>
            </a:endParaRPr>
          </a:p>
        </p:txBody>
      </p:sp>
      <p:sp>
        <p:nvSpPr>
          <p:cNvPr id="4" name="Slide Number Placeholder 3"/>
          <p:cNvSpPr>
            <a:spLocks noGrp="1"/>
          </p:cNvSpPr>
          <p:nvPr>
            <p:ph type="sldNum" sz="quarter" idx="5"/>
          </p:nvPr>
        </p:nvSpPr>
        <p:spPr/>
        <p:txBody>
          <a:bodyPr/>
          <a:lstStyle/>
          <a:p>
            <a:fld id="{6D44D4FD-259F-44C9-8A2D-05B3CA84B4E2}" type="slidenum">
              <a:rPr lang="en-US"/>
              <a:t>27</a:t>
            </a:fld>
            <a:endParaRPr lang="en-US"/>
          </a:p>
        </p:txBody>
      </p:sp>
    </p:spTree>
    <p:extLst>
      <p:ext uri="{BB962C8B-B14F-4D97-AF65-F5344CB8AC3E}">
        <p14:creationId xmlns:p14="http://schemas.microsoft.com/office/powerpoint/2010/main" val="838378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113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dirty="0">
                <a:solidFill>
                  <a:srgbClr val="213163"/>
                </a:solidFill>
                <a:latin typeface="Arial" panose="020B0604020202020204" pitchFamily="34" charset="0"/>
                <a:cs typeface="Arial" panose="020B0604020202020204" pitchFamily="34" charset="0"/>
              </a:rPr>
              <a:t>Larning Objectives</a:t>
            </a:r>
          </a:p>
          <a:p>
            <a:pPr marL="0" lvl="0" indent="0" algn="l" rtl="0">
              <a:lnSpc>
                <a:spcPct val="100000"/>
              </a:lnSpc>
              <a:spcBef>
                <a:spcPts val="0"/>
              </a:spcBef>
              <a:spcAft>
                <a:spcPts val="0"/>
              </a:spcAft>
              <a:buSzPts val="1100"/>
              <a:buNone/>
            </a:pPr>
            <a:endParaRPr lang="en" sz="1100" b="1" dirty="0">
              <a:solidFill>
                <a:srgbClr val="213163"/>
              </a:solidFill>
              <a:latin typeface="Arial" panose="020B0604020202020204" pitchFamily="34" charset="0"/>
              <a:cs typeface="Arial" panose="020B0604020202020204" pitchFamily="34" charset="0"/>
            </a:endParaRPr>
          </a:p>
          <a:p>
            <a:pPr marL="158750" indent="0" algn="just">
              <a:spcBef>
                <a:spcPts val="600"/>
              </a:spcBef>
              <a:buNone/>
            </a:pPr>
            <a:r>
              <a:rPr lang="en-US" dirty="0">
                <a:latin typeface="Arial" panose="020B0604020202020204" pitchFamily="34" charset="0"/>
                <a:cs typeface="Arial" panose="020B0604020202020204" pitchFamily="34" charset="0"/>
              </a:rPr>
              <a:t>You will learn in this lesson:</a:t>
            </a:r>
          </a:p>
          <a:p>
            <a:pPr algn="just">
              <a:spcBef>
                <a:spcPts val="600"/>
              </a:spcBef>
            </a:pPr>
            <a:endParaRPr lang="en-US" dirty="0">
              <a:latin typeface="Arial" panose="020B0604020202020204" pitchFamily="34" charset="0"/>
              <a:cs typeface="Arial" panose="020B0604020202020204" pitchFamily="34" charset="0"/>
            </a:endParaRPr>
          </a:p>
          <a:p>
            <a:pPr marL="173736" indent="-173736"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cs typeface="Arial" panose="020B0604020202020204" pitchFamily="34" charset="0"/>
              </a:rPr>
              <a:t>Understanding Platform as a Service (</a:t>
            </a:r>
            <a:r>
              <a:rPr lang="en-IN" sz="1100" b="0" i="0" u="none" strike="noStrike" dirty="0" err="1">
                <a:solidFill>
                  <a:srgbClr val="000000"/>
                </a:solidFill>
                <a:effectLst/>
                <a:latin typeface="Arial" panose="020B0604020202020204" pitchFamily="34" charset="0"/>
                <a:cs typeface="Arial" panose="020B0604020202020204" pitchFamily="34" charset="0"/>
              </a:rPr>
              <a:t>Paas</a:t>
            </a:r>
            <a:r>
              <a:rPr lang="en-IN" sz="1100" b="0" i="0" u="none" strike="noStrike" dirty="0">
                <a:solidFill>
                  <a:srgbClr val="000000"/>
                </a:solidFill>
                <a:effectLst/>
                <a:latin typeface="Arial" panose="020B0604020202020204" pitchFamily="34" charset="0"/>
                <a:cs typeface="Arial" panose="020B0604020202020204" pitchFamily="34" charset="0"/>
              </a:rPr>
              <a:t>) Model</a:t>
            </a:r>
            <a:r>
              <a:rPr lang="en-US" sz="1100" b="0" i="0" dirty="0">
                <a:solidFill>
                  <a:srgbClr val="000000"/>
                </a:solidFill>
                <a:effectLst/>
                <a:latin typeface="Arial" panose="020B0604020202020204" pitchFamily="34" charset="0"/>
                <a:cs typeface="Arial" panose="020B0604020202020204" pitchFamily="34" charset="0"/>
              </a:rPr>
              <a:t>​</a:t>
            </a:r>
          </a:p>
          <a:p>
            <a:pPr marL="173736" indent="-173736" algn="l" rtl="0" fontAlgn="base">
              <a:buFont typeface="Arial" panose="020B0604020202020204" pitchFamily="34" charset="0"/>
              <a:buChar char="•"/>
            </a:pPr>
            <a:r>
              <a:rPr lang="en-IN" sz="1100" b="0" i="0" u="none" strike="noStrike" dirty="0">
                <a:solidFill>
                  <a:srgbClr val="000000"/>
                </a:solidFill>
                <a:effectLst/>
                <a:latin typeface="Arial" panose="020B0604020202020204" pitchFamily="34" charset="0"/>
                <a:cs typeface="Arial" panose="020B0604020202020204" pitchFamily="34" charset="0"/>
              </a:rPr>
              <a:t>Identify Common PaaS scenarios</a:t>
            </a:r>
            <a:r>
              <a:rPr lang="en-US" sz="1100" b="0" i="0" dirty="0">
                <a:solidFill>
                  <a:srgbClr val="000000"/>
                </a:solidFill>
                <a:effectLst/>
                <a:latin typeface="Arial" panose="020B0604020202020204" pitchFamily="34" charset="0"/>
                <a:cs typeface="Arial" panose="020B0604020202020204" pitchFamily="34" charset="0"/>
              </a:rPr>
              <a:t>​</a:t>
            </a:r>
          </a:p>
          <a:p>
            <a:pPr marL="173736" indent="-173736"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What are Azure App services?</a:t>
            </a:r>
          </a:p>
          <a:p>
            <a:pPr marL="173736" indent="-173736">
              <a:buFont typeface="Arial" panose="020B0604020202020204" pitchFamily="34" charset="0"/>
              <a:buChar char="•"/>
            </a:pPr>
            <a:r>
              <a:rPr lang="en-US" sz="1100" dirty="0">
                <a:latin typeface="Arial" panose="020B0604020202020204" pitchFamily="34" charset="0"/>
                <a:cs typeface="Arial" panose="020B0604020202020204" pitchFamily="34" charset="0"/>
              </a:rPr>
              <a:t>How and where Azure App services are used?</a:t>
            </a:r>
          </a:p>
          <a:p>
            <a:pPr marL="173736" indent="-173736">
              <a:buFont typeface="Arial" panose="020B0604020202020204" pitchFamily="34" charset="0"/>
              <a:buChar char="•"/>
            </a:pPr>
            <a:r>
              <a:rPr lang="en-US" sz="1100" dirty="0">
                <a:latin typeface="Arial" panose="020B0604020202020204" pitchFamily="34" charset="0"/>
                <a:cs typeface="Arial" panose="020B0604020202020204" pitchFamily="34" charset="0"/>
              </a:rPr>
              <a:t>Deploy App services in Linux and Windows</a:t>
            </a:r>
          </a:p>
          <a:p>
            <a:pPr marL="173736" indent="-173736">
              <a:buFont typeface="Arial" panose="020B0604020202020204" pitchFamily="34" charset="0"/>
              <a:buChar char="•"/>
            </a:pPr>
            <a:r>
              <a:rPr lang="en-US" sz="1100" dirty="0">
                <a:latin typeface="Arial" panose="020B0604020202020204" pitchFamily="34" charset="0"/>
                <a:cs typeface="Arial" panose="020B0604020202020204" pitchFamily="34" charset="0"/>
              </a:rPr>
              <a:t>Azure app service Plans user can subscribe to.</a:t>
            </a:r>
          </a:p>
          <a:p>
            <a:pPr marL="173736" indent="-173736">
              <a:buFont typeface="Arial" panose="020B0604020202020204" pitchFamily="34" charset="0"/>
              <a:buChar char="•"/>
            </a:pPr>
            <a:r>
              <a:rPr lang="en-US" sz="1100" dirty="0">
                <a:latin typeface="Arial" panose="020B0604020202020204" pitchFamily="34" charset="0"/>
                <a:cs typeface="Arial" panose="020B0604020202020204" pitchFamily="34" charset="0"/>
              </a:rPr>
              <a:t>How to Deploy to app service?</a:t>
            </a:r>
          </a:p>
          <a:p>
            <a:pPr marL="0" lvl="0" indent="0" algn="l" rtl="0">
              <a:lnSpc>
                <a:spcPct val="100000"/>
              </a:lnSpc>
              <a:spcBef>
                <a:spcPts val="0"/>
              </a:spcBef>
              <a:spcAft>
                <a:spcPts val="0"/>
              </a:spcAft>
              <a:buSzPts val="1100"/>
              <a:buNone/>
            </a:pPr>
            <a:endParaRPr dirty="0">
              <a:latin typeface="Arial" panose="020B0604020202020204" pitchFamily="34" charset="0"/>
              <a:cs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dirty="0"/>
              <a:t>Let us see some common scenarios where we can use platform as a service.</a:t>
            </a:r>
          </a:p>
          <a:p>
            <a:pPr marL="158750" indent="0">
              <a:buNone/>
            </a:pPr>
            <a:endParaRPr lang="en-IN" sz="1100" dirty="0"/>
          </a:p>
          <a:p>
            <a:pPr marL="228600" indent="-228600">
              <a:buAutoNum type="arabicPeriod"/>
            </a:pPr>
            <a:r>
              <a:rPr lang="en-IN" sz="1100" dirty="0"/>
              <a:t>Platform as a service for development Framework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	Platform as a service</a:t>
            </a:r>
            <a:r>
              <a:rPr lang="en-IN" sz="1100" kern="1200" dirty="0">
                <a:solidFill>
                  <a:schemeClr val="tx1"/>
                </a:solidFill>
                <a:effectLst/>
                <a:latin typeface="+mn-lt"/>
                <a:ea typeface="+mn-ea"/>
                <a:cs typeface="+mn-cs"/>
              </a:rPr>
              <a:t> lets developers create applications using built-in software components. Cloud features such as scalability, high-availability, and multi-tenant capability are included, 	reducing the amount of coding that developers must do.</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tx1"/>
                </a:solidFill>
                <a:effectLst/>
                <a:latin typeface="+mn-lt"/>
                <a:ea typeface="+mn-ea"/>
                <a:cs typeface="+mn-cs"/>
              </a:rPr>
              <a:t>2. </a:t>
            </a:r>
            <a:r>
              <a:rPr lang="en-IN" sz="1100" dirty="0">
                <a:latin typeface="Arial" panose="020B0604020202020204" pitchFamily="34" charset="0"/>
                <a:ea typeface="+mn-lt"/>
                <a:cs typeface="Arial" panose="020B0604020202020204" pitchFamily="34" charset="0"/>
              </a:rPr>
              <a:t>Analytics or business intelligence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tx1"/>
                </a:solidFill>
                <a:effectLst/>
                <a:latin typeface="+mn-lt"/>
                <a:ea typeface="+mn-ea"/>
                <a:cs typeface="+mn-cs"/>
              </a:rPr>
              <a:t>	Business Intelligence tools provided as a service with PaaS lets organizations to </a:t>
            </a:r>
            <a:r>
              <a:rPr lang="en-IN" sz="1100" kern="1200" dirty="0" err="1">
                <a:solidFill>
                  <a:schemeClr val="tx1"/>
                </a:solidFill>
                <a:effectLst/>
                <a:latin typeface="+mn-lt"/>
                <a:ea typeface="+mn-ea"/>
                <a:cs typeface="+mn-cs"/>
              </a:rPr>
              <a:t>analyze</a:t>
            </a:r>
            <a:r>
              <a:rPr lang="en-IN" sz="1100" kern="1200" dirty="0">
                <a:solidFill>
                  <a:schemeClr val="tx1"/>
                </a:solidFill>
                <a:effectLst/>
                <a:latin typeface="+mn-lt"/>
                <a:ea typeface="+mn-ea"/>
                <a:cs typeface="+mn-cs"/>
              </a:rPr>
              <a:t> their data, find insights and predict outcomes to take most suited business decisions. </a:t>
            </a:r>
            <a:r>
              <a:rPr lang="en-US" sz="1100" dirty="0">
                <a:latin typeface="Arial"/>
                <a:cs typeface="Arial"/>
              </a:rPr>
              <a:t>Tools 	provided as a service with PaaS allow organizations to analyses and mine their data, finding insights and patterns and predicting outcomes to improve forecasting, product 	design decisions, investment returns and other business decisions.</a:t>
            </a:r>
            <a:endParaRPr lang="en-US" sz="11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kern="1200" dirty="0">
              <a:solidFill>
                <a:schemeClr val="tx1"/>
              </a:solidFill>
              <a:effectLst/>
              <a:latin typeface="+mn-lt"/>
              <a:ea typeface="+mn-ea"/>
              <a:cs typeface="+mn-cs"/>
            </a:endParaRPr>
          </a:p>
          <a:p>
            <a:pPr marL="0" indent="0">
              <a:buNone/>
            </a:pPr>
            <a:endParaRPr lang="en-IN" sz="1100" dirty="0"/>
          </a:p>
        </p:txBody>
      </p:sp>
      <p:sp>
        <p:nvSpPr>
          <p:cNvPr id="4" name="Slide Number Placeholder 3"/>
          <p:cNvSpPr>
            <a:spLocks noGrp="1"/>
          </p:cNvSpPr>
          <p:nvPr>
            <p:ph type="sldNum" sz="quarter" idx="10"/>
          </p:nvPr>
        </p:nvSpPr>
        <p:spPr/>
        <p:txBody>
          <a:bodyPr/>
          <a:lstStyle/>
          <a:p>
            <a:fld id="{162FE2B7-FAFB-4A09-AD5F-1F93C3CA8400}" type="slidenum">
              <a:rPr lang="en-IN" smtClean="0"/>
              <a:t>4</a:t>
            </a:fld>
            <a:endParaRPr lang="en-IN"/>
          </a:p>
        </p:txBody>
      </p:sp>
    </p:spTree>
    <p:extLst>
      <p:ext uri="{BB962C8B-B14F-4D97-AF65-F5344CB8AC3E}">
        <p14:creationId xmlns:p14="http://schemas.microsoft.com/office/powerpoint/2010/main" val="103257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indent="-173736">
              <a:buFont typeface="Arial" panose="020B0604020202020204" pitchFamily="34" charset="0"/>
              <a:buChar char="•"/>
            </a:pPr>
            <a:r>
              <a:rPr lang="en-IN" dirty="0"/>
              <a:t>Platform as a Service is a complete development and deployment environment in the cloud. It provides a framework for developers upon which they can build/ develop or customize cloud-based applications.</a:t>
            </a:r>
          </a:p>
          <a:p>
            <a:pPr marL="173736" indent="-173736">
              <a:buFont typeface="Arial" panose="020B0604020202020204" pitchFamily="34" charset="0"/>
              <a:buChar char="•"/>
            </a:pPr>
            <a:r>
              <a:rPr lang="en-IN" dirty="0"/>
              <a:t>When we use Platform as a service, we get a complete development environment without the headache of maintaining all the development infrastructure.</a:t>
            </a:r>
          </a:p>
          <a:p>
            <a:pPr marL="173736" indent="-173736">
              <a:buFont typeface="Arial" panose="020B0604020202020204" pitchFamily="34" charset="0"/>
              <a:buChar char="•"/>
            </a:pPr>
            <a:r>
              <a:rPr lang="en-IN" dirty="0"/>
              <a:t>Examples of Azure's platform as a service are Azure App Services, Azure SQL database.</a:t>
            </a:r>
          </a:p>
        </p:txBody>
      </p:sp>
      <p:sp>
        <p:nvSpPr>
          <p:cNvPr id="4" name="Slide Number Placeholder 3"/>
          <p:cNvSpPr>
            <a:spLocks noGrp="1"/>
          </p:cNvSpPr>
          <p:nvPr>
            <p:ph type="sldNum" sz="quarter" idx="10"/>
          </p:nvPr>
        </p:nvSpPr>
        <p:spPr/>
        <p:txBody>
          <a:bodyPr/>
          <a:lstStyle/>
          <a:p>
            <a:fld id="{162FE2B7-FAFB-4A09-AD5F-1F93C3CA8400}" type="slidenum">
              <a:rPr lang="en-IN" smtClean="0"/>
              <a:t>5</a:t>
            </a:fld>
            <a:endParaRPr lang="en-IN"/>
          </a:p>
        </p:txBody>
      </p:sp>
    </p:spTree>
    <p:extLst>
      <p:ext uri="{BB962C8B-B14F-4D97-AF65-F5344CB8AC3E}">
        <p14:creationId xmlns:p14="http://schemas.microsoft.com/office/powerpoint/2010/main" val="934791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lvl="0" indent="-173736">
              <a:buFont typeface="Arial" panose="020B0604020202020204" pitchFamily="34" charset="0"/>
              <a:buChar char="•"/>
            </a:pPr>
            <a:r>
              <a:rPr lang="en-IN" sz="1100" kern="1200" dirty="0">
                <a:solidFill>
                  <a:schemeClr val="tx1"/>
                </a:solidFill>
                <a:effectLst/>
                <a:latin typeface="Arial" panose="020B0604020202020204" pitchFamily="34" charset="0"/>
                <a:ea typeface="+mn-ea"/>
                <a:cs typeface="Arial" panose="020B0604020202020204" pitchFamily="34" charset="0"/>
              </a:rPr>
              <a:t>Software as a service (SaaS) is the most complete cloud service model from a product perspective.</a:t>
            </a:r>
          </a:p>
          <a:p>
            <a:pPr marL="173736" lvl="0" indent="-173736">
              <a:buFont typeface="Arial" panose="020B0604020202020204" pitchFamily="34" charset="0"/>
              <a:buChar char="•"/>
            </a:pPr>
            <a:r>
              <a:rPr lang="en-IN" sz="1100" kern="1200" dirty="0">
                <a:solidFill>
                  <a:schemeClr val="tx1"/>
                </a:solidFill>
                <a:effectLst/>
                <a:latin typeface="Arial" panose="020B0604020202020204" pitchFamily="34" charset="0"/>
                <a:ea typeface="+mn-ea"/>
                <a:cs typeface="Arial" panose="020B0604020202020204" pitchFamily="34" charset="0"/>
              </a:rPr>
              <a:t>As the entire model is managed by cloud service provider, as a user </a:t>
            </a:r>
            <a:r>
              <a:rPr lang="en-IN" sz="1100" dirty="0">
                <a:latin typeface="Arial" panose="020B0604020202020204" pitchFamily="34" charset="0"/>
                <a:cs typeface="Arial" panose="020B0604020202020204" pitchFamily="34" charset="0"/>
              </a:rPr>
              <a:t>the</a:t>
            </a:r>
            <a:r>
              <a:rPr lang="en-IN" sz="1100" kern="1200" dirty="0">
                <a:solidFill>
                  <a:schemeClr val="tx1"/>
                </a:solidFill>
                <a:effectLst/>
                <a:latin typeface="Arial" panose="020B0604020202020204" pitchFamily="34" charset="0"/>
                <a:ea typeface="+mn-ea"/>
                <a:cs typeface="Arial" panose="020B0604020202020204" pitchFamily="34" charset="0"/>
              </a:rPr>
              <a:t> organization has least flexibility.</a:t>
            </a:r>
          </a:p>
          <a:p>
            <a:pPr marL="173736" lvl="0" indent="-173736">
              <a:buFont typeface="Arial" panose="020B0604020202020204" pitchFamily="34" charset="0"/>
              <a:buChar char="•"/>
            </a:pPr>
            <a:r>
              <a:rPr lang="en-IN" sz="1100" kern="1200" dirty="0">
                <a:solidFill>
                  <a:schemeClr val="tx1"/>
                </a:solidFill>
                <a:effectLst/>
                <a:latin typeface="Arial" panose="020B0604020202020204" pitchFamily="34" charset="0"/>
                <a:ea typeface="+mn-ea"/>
                <a:cs typeface="Arial" panose="020B0604020202020204" pitchFamily="34" charset="0"/>
              </a:rPr>
              <a:t>But it is easiest to set up and get running, and requires minimal technical knowledge and expertise to employ.</a:t>
            </a:r>
          </a:p>
          <a:p>
            <a:pPr marL="173736" lvl="0" indent="-173736">
              <a:buFont typeface="Arial" panose="020B0604020202020204" pitchFamily="34" charset="0"/>
              <a:buChar char="•"/>
            </a:pPr>
            <a:r>
              <a:rPr lang="en-IN" sz="1100" b="1" kern="1200" dirty="0">
                <a:solidFill>
                  <a:schemeClr val="tx1"/>
                </a:solidFill>
                <a:effectLst/>
                <a:latin typeface="Arial" panose="020B0604020202020204" pitchFamily="34" charset="0"/>
                <a:ea typeface="+mn-ea"/>
                <a:cs typeface="Arial" panose="020B0604020202020204" pitchFamily="34" charset="0"/>
              </a:rPr>
              <a:t>Some common examples of software as a service are -</a:t>
            </a:r>
            <a:r>
              <a:rPr lang="en-IN" sz="1100" kern="1200" dirty="0">
                <a:solidFill>
                  <a:schemeClr val="tx1"/>
                </a:solidFill>
                <a:effectLst/>
                <a:latin typeface="Arial" panose="020B0604020202020204" pitchFamily="34" charset="0"/>
                <a:ea typeface="+mn-ea"/>
                <a:cs typeface="Arial" panose="020B0604020202020204" pitchFamily="34" charset="0"/>
              </a:rPr>
              <a:t> Outlook email, calendar, and office tools (such as Microsoft Office 365).</a:t>
            </a:r>
          </a:p>
        </p:txBody>
      </p:sp>
      <p:sp>
        <p:nvSpPr>
          <p:cNvPr id="4" name="Slide Number Placeholder 3"/>
          <p:cNvSpPr>
            <a:spLocks noGrp="1"/>
          </p:cNvSpPr>
          <p:nvPr>
            <p:ph type="sldNum" sz="quarter" idx="10"/>
          </p:nvPr>
        </p:nvSpPr>
        <p:spPr/>
        <p:txBody>
          <a:bodyPr/>
          <a:lstStyle/>
          <a:p>
            <a:fld id="{162FE2B7-FAFB-4A09-AD5F-1F93C3CA8400}" type="slidenum">
              <a:rPr lang="en-IN" smtClean="0"/>
              <a:t>6</a:t>
            </a:fld>
            <a:endParaRPr lang="en-IN"/>
          </a:p>
        </p:txBody>
      </p:sp>
    </p:spTree>
    <p:extLst>
      <p:ext uri="{BB962C8B-B14F-4D97-AF65-F5344CB8AC3E}">
        <p14:creationId xmlns:p14="http://schemas.microsoft.com/office/powerpoint/2010/main" val="3919835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indent="-173736">
              <a:lnSpc>
                <a:spcPct val="150000"/>
              </a:lnSpc>
              <a:spcBef>
                <a:spcPts val="0"/>
              </a:spcBef>
              <a:buFont typeface="Arial,Sans-Serif"/>
              <a:buChar char="•"/>
            </a:pPr>
            <a:r>
              <a:rPr lang="en-US" sz="1100" dirty="0">
                <a:latin typeface="Arial"/>
                <a:cs typeface="Arial"/>
              </a:rPr>
              <a:t>If you have used a web-based email service such as Outlook, Hotmail or Yahoo! Mail, then you have already used a form of SaaS. </a:t>
            </a:r>
            <a:endParaRPr lang="en-US" sz="1100" dirty="0">
              <a:ea typeface="+mn-lt"/>
              <a:cs typeface="+mn-lt"/>
            </a:endParaRPr>
          </a:p>
          <a:p>
            <a:pPr marL="173736" indent="-173736">
              <a:lnSpc>
                <a:spcPct val="150000"/>
              </a:lnSpc>
              <a:spcBef>
                <a:spcPts val="0"/>
              </a:spcBef>
              <a:buFont typeface="Arial,Sans-Serif"/>
              <a:buChar char="•"/>
            </a:pPr>
            <a:r>
              <a:rPr lang="en-US" sz="1100" dirty="0">
                <a:latin typeface="Arial"/>
                <a:cs typeface="Arial"/>
              </a:rPr>
              <a:t>With these services, you log into your account over the Internet, often from a web browser. You pay for the use of these apps by subscription or according to the level of use</a:t>
            </a:r>
            <a:endParaRPr lang="en-US" sz="1100" dirty="0">
              <a:ea typeface="+mn-lt"/>
              <a:cs typeface="+mn-lt"/>
            </a:endParaRPr>
          </a:p>
          <a:p>
            <a:pPr marL="173736" indent="-173736">
              <a:lnSpc>
                <a:spcPct val="150000"/>
              </a:lnSpc>
              <a:buFont typeface="Arial,Sans-Serif"/>
              <a:buChar char="•"/>
            </a:pPr>
            <a:r>
              <a:rPr lang="en-US" sz="1100" dirty="0">
                <a:latin typeface="Arial"/>
                <a:cs typeface="Arial"/>
              </a:rPr>
              <a:t>The most common services that we all use, like Netflix, Facebook , Amazon Prime Video use Software as a service model.</a:t>
            </a:r>
            <a:endParaRPr lang="en-US" sz="1100" dirty="0">
              <a:latin typeface="Arial"/>
              <a:ea typeface="+mn-lt"/>
              <a:cs typeface="Arial"/>
            </a:endParaRPr>
          </a:p>
          <a:p>
            <a:endParaRPr lang="en-IN" sz="1100" dirty="0"/>
          </a:p>
        </p:txBody>
      </p:sp>
      <p:sp>
        <p:nvSpPr>
          <p:cNvPr id="4" name="Slide Number Placeholder 3"/>
          <p:cNvSpPr>
            <a:spLocks noGrp="1"/>
          </p:cNvSpPr>
          <p:nvPr>
            <p:ph type="sldNum" sz="quarter" idx="10"/>
          </p:nvPr>
        </p:nvSpPr>
        <p:spPr/>
        <p:txBody>
          <a:bodyPr/>
          <a:lstStyle/>
          <a:p>
            <a:fld id="{162FE2B7-FAFB-4A09-AD5F-1F93C3CA8400}" type="slidenum">
              <a:rPr lang="en-IN" smtClean="0"/>
              <a:t>7</a:t>
            </a:fld>
            <a:endParaRPr lang="en-IN"/>
          </a:p>
        </p:txBody>
      </p:sp>
    </p:spTree>
    <p:extLst>
      <p:ext uri="{BB962C8B-B14F-4D97-AF65-F5344CB8AC3E}">
        <p14:creationId xmlns:p14="http://schemas.microsoft.com/office/powerpoint/2010/main" val="309429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b="0" i="1" dirty="0">
                <a:solidFill>
                  <a:srgbClr val="161616"/>
                </a:solidFill>
                <a:effectLst/>
                <a:latin typeface="Arial" panose="020B0604020202020204" pitchFamily="34" charset="0"/>
                <a:cs typeface="Arial" panose="020B0604020202020204" pitchFamily="34" charset="0"/>
              </a:rPr>
              <a:t>Azure App Service</a:t>
            </a:r>
            <a:r>
              <a:rPr lang="en-US" b="0" i="0" dirty="0">
                <a:solidFill>
                  <a:srgbClr val="161616"/>
                </a:solidFill>
                <a:effectLst/>
                <a:latin typeface="Arial" panose="020B0604020202020204" pitchFamily="34" charset="0"/>
                <a:cs typeface="Arial" panose="020B0604020202020204" pitchFamily="34" charset="0"/>
              </a:rPr>
              <a:t> is an HTTP-based service for hosting web applications, REST APIs, and mobile back ends. You can develop in your favorite language, be it .NET, .NET Core, Java, Node.js, PHP, and Python. Applications run and scale with ease on both Windows and </a:t>
            </a:r>
            <a:r>
              <a:rPr lang="en-US" b="0" i="0" u="none" strike="noStrike" dirty="0">
                <a:solidFill>
                  <a:srgbClr val="161616"/>
                </a:solidFill>
                <a:effectLst/>
                <a:latin typeface="Arial" panose="020B0604020202020204" pitchFamily="34" charset="0"/>
                <a:cs typeface="Arial" panose="020B0604020202020204" pitchFamily="34" charset="0"/>
                <a:hlinkClick r:id="rId3"/>
              </a:rPr>
              <a:t>Linux</a:t>
            </a:r>
            <a:r>
              <a:rPr lang="en-US" b="0" i="0" dirty="0">
                <a:solidFill>
                  <a:srgbClr val="161616"/>
                </a:solidFill>
                <a:effectLst/>
                <a:latin typeface="Arial" panose="020B0604020202020204" pitchFamily="34" charset="0"/>
                <a:cs typeface="Arial" panose="020B0604020202020204" pitchFamily="34" charset="0"/>
              </a:rPr>
              <a:t>-based environments.</a:t>
            </a:r>
          </a:p>
          <a:p>
            <a:pPr marL="158750" indent="0" algn="l">
              <a:buNone/>
            </a:pPr>
            <a:endParaRPr lang="en-US" b="0" i="0" dirty="0">
              <a:solidFill>
                <a:srgbClr val="161616"/>
              </a:solidFill>
              <a:effectLst/>
              <a:latin typeface="Arial" panose="020B0604020202020204" pitchFamily="34" charset="0"/>
              <a:cs typeface="Arial" panose="020B0604020202020204" pitchFamily="34" charset="0"/>
            </a:endParaRPr>
          </a:p>
          <a:p>
            <a:pPr marL="158750" indent="0" algn="l">
              <a:buNone/>
            </a:pPr>
            <a:r>
              <a:rPr lang="en-US" b="0" i="0" dirty="0">
                <a:solidFill>
                  <a:srgbClr val="161616"/>
                </a:solidFill>
                <a:effectLst/>
                <a:latin typeface="Arial" panose="020B0604020202020204" pitchFamily="34" charset="0"/>
                <a:cs typeface="Arial" panose="020B0604020202020204" pitchFamily="34" charset="0"/>
              </a:rPr>
              <a:t>App Service adds the power of Microsoft Azure to your application, such as security, load balancing, autoscaling, and automated management. Additionally, you can take advantage of its DevOps capabilities, such as continuous deployment from Azure DevOps, GitHub, Docker Hub, and other sources, package management, staging environments, custom domain, and TLS/SSL certificates.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993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Azure App Service is a fully managed, HTTP-based service,  platform as a service (PaaS) offering for developers. </a:t>
            </a:r>
          </a:p>
          <a:p>
            <a:pPr marL="158750" indent="0">
              <a:buNone/>
            </a:pPr>
            <a:r>
              <a:rPr lang="en-US" dirty="0"/>
              <a:t> </a:t>
            </a:r>
            <a:endParaRPr lang="en-US" dirty="0">
              <a:cs typeface="Calibri"/>
            </a:endParaRPr>
          </a:p>
          <a:p>
            <a:pPr marL="158750" indent="0">
              <a:buNone/>
            </a:pPr>
            <a:r>
              <a:rPr lang="en-US" dirty="0"/>
              <a:t>It can host web applications, REST APIs, and mobile back ends. </a:t>
            </a:r>
          </a:p>
          <a:p>
            <a:pPr marL="158750" indent="0">
              <a:buNone/>
            </a:pPr>
            <a:r>
              <a:rPr lang="en-US" dirty="0"/>
              <a:t>After completing this module, you'll be able to:</a:t>
            </a:r>
            <a:endParaRPr lang="en-US" dirty="0">
              <a:ea typeface="Calibri" panose="020F0502020204030204"/>
              <a:cs typeface="Calibri" panose="020F0502020204030204"/>
            </a:endParaRPr>
          </a:p>
          <a:p>
            <a:pPr marL="158750" indent="0">
              <a:buNone/>
            </a:pPr>
            <a:r>
              <a:rPr lang="en-US" dirty="0"/>
              <a:t> </a:t>
            </a:r>
            <a:endParaRPr lang="en-US" dirty="0">
              <a:ea typeface="Calibri" panose="020F0502020204030204"/>
              <a:cs typeface="Calibri" panose="020F0502020204030204"/>
            </a:endParaRPr>
          </a:p>
          <a:p>
            <a:pPr marL="158750" indent="0">
              <a:buNone/>
            </a:pPr>
            <a:r>
              <a:rPr lang="en-US" dirty="0"/>
              <a:t>Describe Azure App Service key components and value.</a:t>
            </a:r>
            <a:endParaRPr lang="en-US" dirty="0">
              <a:ea typeface="Calibri" panose="020F0502020204030204"/>
              <a:cs typeface="Calibri" panose="020F0502020204030204"/>
            </a:endParaRPr>
          </a:p>
          <a:p>
            <a:pPr marL="158750" indent="0">
              <a:buNone/>
            </a:pPr>
            <a:r>
              <a:rPr lang="en-US" dirty="0"/>
              <a:t>Explain how Azure App Service manages authentication and authorization.</a:t>
            </a:r>
            <a:endParaRPr lang="en-US" dirty="0">
              <a:ea typeface="Calibri" panose="020F0502020204030204"/>
              <a:cs typeface="Calibri" panose="020F0502020204030204"/>
            </a:endParaRPr>
          </a:p>
          <a:p>
            <a:pPr marL="158750" indent="0">
              <a:buNone/>
            </a:pPr>
            <a:r>
              <a:rPr lang="en-US" dirty="0"/>
              <a:t>Deploy an app to App Service using Azure CLI commands.</a:t>
            </a:r>
            <a:endParaRPr lang="en-US" dirty="0">
              <a:ea typeface="Calibri" panose="020F0502020204030204"/>
              <a:cs typeface="Calibri" panose="020F0502020204030204"/>
            </a:endParaRPr>
          </a:p>
          <a:p>
            <a:pPr marL="158750" indent="0">
              <a:buNone/>
            </a:pPr>
            <a:r>
              <a:rPr lang="en-US" dirty="0"/>
              <a:t> </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fld id="{6D44D4FD-259F-44C9-8A2D-05B3CA84B4E2}" type="slidenum">
              <a:t>9</a:t>
            </a:fld>
            <a:endParaRPr lang="en-US"/>
          </a:p>
        </p:txBody>
      </p:sp>
    </p:spTree>
    <p:extLst>
      <p:ext uri="{BB962C8B-B14F-4D97-AF65-F5344CB8AC3E}">
        <p14:creationId xmlns:p14="http://schemas.microsoft.com/office/powerpoint/2010/main" val="119228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dirty="0">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2/2/2024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0568CB48-A633-4903-83C0-5B6DFD777D87}" type="datetimeFigureOut">
              <a:rPr lang="en-US" smtClean="0"/>
              <a:t>2/2/2024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368534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0568CB48-A633-4903-83C0-5B6DFD777D87}" type="datetimeFigureOut">
              <a:rPr lang="en-US" smtClean="0"/>
              <a:t>2/2/2024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301178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023837A6-6B31-776D-5295-B74DA28A471B}"/>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4940234-8EDD-BF7E-BBE1-130CFD0D84A4}"/>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FE8FFD2-B698-005B-11DE-36DFD0ED46EA}"/>
              </a:ext>
            </a:extLst>
          </p:cNvPr>
          <p:cNvSpPr txBox="1"/>
          <p:nvPr userDrawn="1"/>
        </p:nvSpPr>
        <p:spPr>
          <a:xfrm>
            <a:off x="132080" y="65687"/>
            <a:ext cx="2109873" cy="338554"/>
          </a:xfrm>
          <a:prstGeom prst="rect">
            <a:avLst/>
          </a:prstGeom>
          <a:noFill/>
        </p:spPr>
        <p:txBody>
          <a:bodyPr wrap="none" rtlCol="0">
            <a:spAutoFit/>
          </a:bodyPr>
          <a:lstStyle/>
          <a:p>
            <a:r>
              <a:rPr lang="en-US" sz="1600" b="1" dirty="0">
                <a:solidFill>
                  <a:schemeClr val="bg1"/>
                </a:solidFill>
              </a:rPr>
              <a:t>Azure App Services</a:t>
            </a:r>
          </a:p>
        </p:txBody>
      </p:sp>
      <p:sp>
        <p:nvSpPr>
          <p:cNvPr id="16" name="Rectangle 15">
            <a:extLst>
              <a:ext uri="{FF2B5EF4-FFF2-40B4-BE49-F238E27FC236}">
                <a16:creationId xmlns:a16="http://schemas.microsoft.com/office/drawing/2014/main" id="{6DC0D1F3-531C-EE01-9024-469B058E4E71}"/>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C46E9B0-F1E5-48AD-171A-6A8DEA81C528}"/>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 id="2147483687"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zure-Samples/app-service-web-dotnet-get-starte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learn.microsoft.com/en-us/azure/app-service/overview-hosting-plans" TargetMode="External"/><Relationship Id="rId4" Type="http://schemas.openxmlformats.org/officeDocument/2006/relationships/hyperlink" Target="https://learn.microsoft.com/en-us/azure/azure-resource-manager/management/overview#terminolog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7" Type="http://schemas.openxmlformats.org/officeDocument/2006/relationships/hyperlink" Target="https://tutorialsdojo.com/azure-virtual-network-vnet/#:~:text=When%20you%20create%20a%20VNet%2C%20you%20must%20specify,in%20each%20Availability%20Zone%20of%20your%20VNet%E2%80%99s%20region."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hyperlink" Target="https://data-flair.training/blogs/data-science-applications/" TargetMode="External"/><Relationship Id="rId5" Type="http://schemas.openxmlformats.org/officeDocument/2006/relationships/hyperlink" Target="https://docs.microsoft.com/en-us/learn/modules/introduction-to-azure-app-service/" TargetMode="External"/><Relationship Id="rId4" Type="http://schemas.openxmlformats.org/officeDocument/2006/relationships/hyperlink" Target="https://en.wikipedia.org/wiki/Data_analysi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azure/app-service/overview#app-service-on-linu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abouconde.com/2019/01/11/__trashed-5__trash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0" y="0"/>
            <a:ext cx="9144000" cy="5143500"/>
          </a:xfrm>
          <a:prstGeom prst="rect">
            <a:avLst/>
          </a:prstGeom>
        </p:spPr>
      </p:pic>
      <p:sp>
        <p:nvSpPr>
          <p:cNvPr id="4" name="Rectangle: Rounded Corners 3">
            <a:extLst>
              <a:ext uri="{FF2B5EF4-FFF2-40B4-BE49-F238E27FC236}">
                <a16:creationId xmlns:a16="http://schemas.microsoft.com/office/drawing/2014/main" id="{1BFECF01-5B37-F500-F5BF-94F4716E2D91}"/>
              </a:ext>
            </a:extLst>
          </p:cNvPr>
          <p:cNvSpPr/>
          <p:nvPr/>
        </p:nvSpPr>
        <p:spPr>
          <a:xfrm>
            <a:off x="1169043" y="1076446"/>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oogle Shape;110;p4" descr="A close up of a sign&#10;&#10;Description automatically generated">
            <a:extLst>
              <a:ext uri="{FF2B5EF4-FFF2-40B4-BE49-F238E27FC236}">
                <a16:creationId xmlns:a16="http://schemas.microsoft.com/office/drawing/2014/main" id="{5932A6D5-A00E-129C-B0F1-3E240A7EB9BD}"/>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8" name="Picture 7">
            <a:extLst>
              <a:ext uri="{FF2B5EF4-FFF2-40B4-BE49-F238E27FC236}">
                <a16:creationId xmlns:a16="http://schemas.microsoft.com/office/drawing/2014/main" id="{D7522E13-2092-E683-387B-61B79ADA0E6C}"/>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1" name="Straight Connector 10">
            <a:extLst>
              <a:ext uri="{FF2B5EF4-FFF2-40B4-BE49-F238E27FC236}">
                <a16:creationId xmlns:a16="http://schemas.microsoft.com/office/drawing/2014/main" id="{76625526-CE00-DA15-6C75-10C22B45835A}"/>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4D715B1-8CE0-869B-F544-DA3C2AAA0AAC}"/>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F810583F-6E7D-E0B9-EF85-2EB95FF5D078}"/>
              </a:ext>
            </a:extLst>
          </p:cNvPr>
          <p:cNvPicPr/>
          <p:nvPr/>
        </p:nvPicPr>
        <p:blipFill>
          <a:blip r:embed="rId6"/>
          <a:stretch/>
        </p:blipFill>
        <p:spPr>
          <a:xfrm>
            <a:off x="6212294" y="1633695"/>
            <a:ext cx="1402381" cy="363414"/>
          </a:xfrm>
          <a:prstGeom prst="rect">
            <a:avLst/>
          </a:prstGeom>
          <a:ln w="0">
            <a:noFill/>
          </a:ln>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cxnSp>
        <p:nvCxnSpPr>
          <p:cNvPr id="7" name="Straight Connector 6">
            <a:extLst>
              <a:ext uri="{FF2B5EF4-FFF2-40B4-BE49-F238E27FC236}">
                <a16:creationId xmlns:a16="http://schemas.microsoft.com/office/drawing/2014/main" id="{383E44D2-12A8-66DE-2633-055E4C4F5C88}"/>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0" name="Picture 9" descr="A blue and black text&#10;&#10;Description automatically generated">
            <a:extLst>
              <a:ext uri="{FF2B5EF4-FFF2-40B4-BE49-F238E27FC236}">
                <a16:creationId xmlns:a16="http://schemas.microsoft.com/office/drawing/2014/main" id="{D7915256-A6BA-514F-6482-14C36AB792E1}"/>
              </a:ext>
            </a:extLst>
          </p:cNvPr>
          <p:cNvPicPr>
            <a:picLocks noChangeAspect="1"/>
          </p:cNvPicPr>
          <p:nvPr/>
        </p:nvPicPr>
        <p:blipFill>
          <a:blip r:embed="rId7"/>
          <a:stretch>
            <a:fillRect/>
          </a:stretch>
        </p:blipFill>
        <p:spPr>
          <a:xfrm>
            <a:off x="1567263" y="1495382"/>
            <a:ext cx="1816256" cy="454064"/>
          </a:xfrm>
          <a:prstGeom prst="rect">
            <a:avLst/>
          </a:prstGeom>
        </p:spPr>
      </p:pic>
      <p:sp>
        <p:nvSpPr>
          <p:cNvPr id="12" name="Rectangle: Rounded Corners 11">
            <a:extLst>
              <a:ext uri="{FF2B5EF4-FFF2-40B4-BE49-F238E27FC236}">
                <a16:creationId xmlns:a16="http://schemas.microsoft.com/office/drawing/2014/main" id="{AF71236D-5C56-C3F8-7F14-DFD45A062510}"/>
              </a:ext>
            </a:extLst>
          </p:cNvPr>
          <p:cNvSpPr/>
          <p:nvPr/>
        </p:nvSpPr>
        <p:spPr>
          <a:xfrm>
            <a:off x="1689123" y="2758698"/>
            <a:ext cx="5858351" cy="115462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Azure App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41" y="578532"/>
            <a:ext cx="2359182" cy="399484"/>
          </a:xfrm>
        </p:spPr>
        <p:txBody>
          <a:bodyPr>
            <a:normAutofit/>
          </a:bodyPr>
          <a:lstStyle/>
          <a:p>
            <a:r>
              <a:rPr lang="en-IN" sz="1600" b="1" dirty="0">
                <a:solidFill>
                  <a:srgbClr val="213163"/>
                </a:solidFill>
              </a:rPr>
              <a:t>Introduction</a:t>
            </a:r>
            <a:endParaRPr lang="en-IN" sz="1600" b="1" dirty="0">
              <a:solidFill>
                <a:srgbClr val="213163"/>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9F66CA54-5504-A711-7796-36E25B6A72AF}"/>
              </a:ext>
            </a:extLst>
          </p:cNvPr>
          <p:cNvSpPr>
            <a:spLocks noGrp="1"/>
          </p:cNvSpPr>
          <p:nvPr>
            <p:ph idx="1"/>
          </p:nvPr>
        </p:nvSpPr>
        <p:spPr/>
        <p:txBody>
          <a:bodyPr/>
          <a:lstStyle/>
          <a:p>
            <a:endParaRPr lang="en-IN" dirty="0"/>
          </a:p>
          <a:p>
            <a:endParaRPr lang="en-IN" dirty="0"/>
          </a:p>
          <a:p>
            <a:endParaRPr lang="en-IN" dirty="0"/>
          </a:p>
          <a:p>
            <a:endParaRPr lang="en-IN" dirty="0"/>
          </a:p>
        </p:txBody>
      </p:sp>
      <p:sp>
        <p:nvSpPr>
          <p:cNvPr id="7" name="Content Placeholder 2">
            <a:extLst>
              <a:ext uri="{FF2B5EF4-FFF2-40B4-BE49-F238E27FC236}">
                <a16:creationId xmlns:a16="http://schemas.microsoft.com/office/drawing/2014/main" id="{867E41FA-98AE-5B9D-69A8-D294BE5DFAA6}"/>
              </a:ext>
            </a:extLst>
          </p:cNvPr>
          <p:cNvSpPr>
            <a:spLocks noGrp="1"/>
          </p:cNvSpPr>
          <p:nvPr/>
        </p:nvSpPr>
        <p:spPr>
          <a:xfrm>
            <a:off x="126841" y="1077876"/>
            <a:ext cx="7735186" cy="19010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buClr>
                <a:srgbClr val="213163"/>
              </a:buClr>
            </a:pPr>
            <a:r>
              <a:rPr lang="en-IN" sz="1400" dirty="0"/>
              <a:t>Platform as a service (PaaS) offering for developers.</a:t>
            </a:r>
            <a:endParaRPr lang="en-IN" sz="1400" dirty="0">
              <a:cs typeface="Calibri"/>
            </a:endParaRPr>
          </a:p>
          <a:p>
            <a:pPr marL="182880" indent="-182880">
              <a:buClr>
                <a:srgbClr val="213163"/>
              </a:buClr>
            </a:pPr>
            <a:r>
              <a:rPr lang="en-IN" sz="1400" dirty="0"/>
              <a:t>HTTP-based service </a:t>
            </a:r>
          </a:p>
          <a:p>
            <a:pPr marL="182880" indent="-182880">
              <a:buClr>
                <a:srgbClr val="213163"/>
              </a:buClr>
            </a:pPr>
            <a:r>
              <a:rPr lang="en-IN" sz="1400" dirty="0"/>
              <a:t>Host web applications, REST APIs, and mobile back ends.</a:t>
            </a:r>
            <a:endParaRPr lang="en-IN" sz="1400" dirty="0">
              <a:cs typeface="Calibri"/>
            </a:endParaRPr>
          </a:p>
          <a:p>
            <a:pPr marL="182880" indent="-182880">
              <a:buClr>
                <a:srgbClr val="213163"/>
              </a:buClr>
            </a:pPr>
            <a:r>
              <a:rPr lang="en-IN" sz="1400" dirty="0"/>
              <a:t>Both Windows and Linux Platforms.</a:t>
            </a:r>
            <a:endParaRPr lang="en-IN" sz="1400" dirty="0">
              <a:cs typeface="Calibri"/>
            </a:endParaRPr>
          </a:p>
          <a:p>
            <a:pPr marL="182880" indent="-182880">
              <a:buClr>
                <a:srgbClr val="213163"/>
              </a:buClr>
            </a:pPr>
            <a:r>
              <a:rPr lang="en-IN" sz="1400" dirty="0"/>
              <a:t>Pay only for the Azure compute resources you use. </a:t>
            </a:r>
            <a:endParaRPr lang="en-IN" sz="1400" dirty="0">
              <a:cs typeface="Calibri"/>
            </a:endParaRPr>
          </a:p>
          <a:p>
            <a:pPr marL="182880" indent="-182880">
              <a:buClr>
                <a:srgbClr val="213163"/>
              </a:buClr>
            </a:pPr>
            <a:r>
              <a:rPr lang="en-IN" sz="1400" dirty="0"/>
              <a:t>App Service plan .</a:t>
            </a:r>
            <a:endParaRPr lang="en-IN" sz="1400" dirty="0">
              <a:cs typeface="Calibri"/>
            </a:endParaRPr>
          </a:p>
          <a:p>
            <a:endParaRPr lang="en-IN" sz="1400" dirty="0"/>
          </a:p>
        </p:txBody>
      </p:sp>
    </p:spTree>
    <p:extLst>
      <p:ext uri="{BB962C8B-B14F-4D97-AF65-F5344CB8AC3E}">
        <p14:creationId xmlns:p14="http://schemas.microsoft.com/office/powerpoint/2010/main" val="310121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391C-C813-0A61-5134-9D9A842A2061}"/>
              </a:ext>
            </a:extLst>
          </p:cNvPr>
          <p:cNvSpPr txBox="1">
            <a:spLocks/>
          </p:cNvSpPr>
          <p:nvPr/>
        </p:nvSpPr>
        <p:spPr>
          <a:xfrm>
            <a:off x="128684" y="462186"/>
            <a:ext cx="4791593" cy="448675"/>
          </a:xfrm>
          <a:prstGeom prst="rect">
            <a:avLst/>
          </a:prstGeom>
        </p:spPr>
        <p:txBody>
          <a:bodyPr anchor="b"/>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600" b="1" dirty="0">
                <a:solidFill>
                  <a:srgbClr val="002060"/>
                </a:solidFill>
                <a:latin typeface="+mj-lt"/>
                <a:cs typeface="Arial" panose="020B0604020202020204" pitchFamily="34" charset="0"/>
              </a:rPr>
              <a:t>Languages Supported by Azure App Services</a:t>
            </a:r>
          </a:p>
        </p:txBody>
      </p:sp>
      <p:grpSp>
        <p:nvGrpSpPr>
          <p:cNvPr id="103" name="Group 102">
            <a:extLst>
              <a:ext uri="{FF2B5EF4-FFF2-40B4-BE49-F238E27FC236}">
                <a16:creationId xmlns:a16="http://schemas.microsoft.com/office/drawing/2014/main" id="{CF1F7BF3-DAD1-4CB7-CDDE-8A97782BDEA6}"/>
              </a:ext>
            </a:extLst>
          </p:cNvPr>
          <p:cNvGrpSpPr/>
          <p:nvPr/>
        </p:nvGrpSpPr>
        <p:grpSpPr>
          <a:xfrm>
            <a:off x="2601805" y="974476"/>
            <a:ext cx="3949785" cy="3836307"/>
            <a:chOff x="2601805" y="974476"/>
            <a:chExt cx="3949785" cy="3836307"/>
          </a:xfrm>
        </p:grpSpPr>
        <p:grpSp>
          <p:nvGrpSpPr>
            <p:cNvPr id="98" name="Group 97">
              <a:extLst>
                <a:ext uri="{FF2B5EF4-FFF2-40B4-BE49-F238E27FC236}">
                  <a16:creationId xmlns:a16="http://schemas.microsoft.com/office/drawing/2014/main" id="{3A5DFB44-7C1E-390C-8EE5-0687A2686D53}"/>
                </a:ext>
              </a:extLst>
            </p:cNvPr>
            <p:cNvGrpSpPr/>
            <p:nvPr/>
          </p:nvGrpSpPr>
          <p:grpSpPr>
            <a:xfrm>
              <a:off x="2601805" y="974476"/>
              <a:ext cx="3949785" cy="3836307"/>
              <a:chOff x="2601805" y="974476"/>
              <a:chExt cx="3949785" cy="3836307"/>
            </a:xfrm>
          </p:grpSpPr>
          <p:pic>
            <p:nvPicPr>
              <p:cNvPr id="57" name="Picture 56" descr="A white circle with a black background&#10;&#10;Description automatically generated">
                <a:extLst>
                  <a:ext uri="{FF2B5EF4-FFF2-40B4-BE49-F238E27FC236}">
                    <a16:creationId xmlns:a16="http://schemas.microsoft.com/office/drawing/2014/main" id="{D9979BD9-6785-C222-F0C2-75F7470765AB}"/>
                  </a:ext>
                </a:extLst>
              </p:cNvPr>
              <p:cNvPicPr>
                <a:picLocks noChangeAspect="1"/>
              </p:cNvPicPr>
              <p:nvPr/>
            </p:nvPicPr>
            <p:blipFill>
              <a:blip r:embed="rId3"/>
              <a:stretch>
                <a:fillRect/>
              </a:stretch>
            </p:blipFill>
            <p:spPr>
              <a:xfrm flipH="1">
                <a:off x="2606251" y="2942179"/>
                <a:ext cx="1962726" cy="1142124"/>
              </a:xfrm>
              <a:prstGeom prst="rect">
                <a:avLst/>
              </a:prstGeom>
            </p:spPr>
          </p:pic>
          <p:pic>
            <p:nvPicPr>
              <p:cNvPr id="61" name="Picture 60" descr="A white circle with orange and black background&#10;&#10;Description automatically generated">
                <a:extLst>
                  <a:ext uri="{FF2B5EF4-FFF2-40B4-BE49-F238E27FC236}">
                    <a16:creationId xmlns:a16="http://schemas.microsoft.com/office/drawing/2014/main" id="{540F2577-A812-096F-B64D-19D34AB6E65D}"/>
                  </a:ext>
                </a:extLst>
              </p:cNvPr>
              <p:cNvPicPr>
                <a:picLocks noChangeAspect="1"/>
              </p:cNvPicPr>
              <p:nvPr/>
            </p:nvPicPr>
            <p:blipFill>
              <a:blip r:embed="rId4"/>
              <a:stretch>
                <a:fillRect/>
              </a:stretch>
            </p:blipFill>
            <p:spPr>
              <a:xfrm>
                <a:off x="4584673" y="2331974"/>
                <a:ext cx="1962726" cy="1142124"/>
              </a:xfrm>
              <a:prstGeom prst="rect">
                <a:avLst/>
              </a:prstGeom>
            </p:spPr>
          </p:pic>
          <p:pic>
            <p:nvPicPr>
              <p:cNvPr id="71" name="Picture 70" descr="A white circle with pink and orange colors&#10;&#10;Description automatically generated">
                <a:extLst>
                  <a:ext uri="{FF2B5EF4-FFF2-40B4-BE49-F238E27FC236}">
                    <a16:creationId xmlns:a16="http://schemas.microsoft.com/office/drawing/2014/main" id="{5E5CF5AE-6AE9-404A-FB5D-6C92D35044B4}"/>
                  </a:ext>
                </a:extLst>
              </p:cNvPr>
              <p:cNvPicPr>
                <a:picLocks noChangeAspect="1"/>
              </p:cNvPicPr>
              <p:nvPr/>
            </p:nvPicPr>
            <p:blipFill>
              <a:blip r:embed="rId5"/>
              <a:stretch>
                <a:fillRect/>
              </a:stretch>
            </p:blipFill>
            <p:spPr>
              <a:xfrm>
                <a:off x="4572544" y="974476"/>
                <a:ext cx="1962726" cy="1142124"/>
              </a:xfrm>
              <a:prstGeom prst="rect">
                <a:avLst/>
              </a:prstGeom>
            </p:spPr>
          </p:pic>
          <p:pic>
            <p:nvPicPr>
              <p:cNvPr id="75" name="Picture 74" descr="A blue and white circle with a black background&#10;&#10;Description automatically generated">
                <a:extLst>
                  <a:ext uri="{FF2B5EF4-FFF2-40B4-BE49-F238E27FC236}">
                    <a16:creationId xmlns:a16="http://schemas.microsoft.com/office/drawing/2014/main" id="{A613DA5F-FC72-9569-0603-0A58174E808F}"/>
                  </a:ext>
                </a:extLst>
              </p:cNvPr>
              <p:cNvPicPr>
                <a:picLocks noChangeAspect="1"/>
              </p:cNvPicPr>
              <p:nvPr/>
            </p:nvPicPr>
            <p:blipFill>
              <a:blip r:embed="rId6"/>
              <a:stretch>
                <a:fillRect/>
              </a:stretch>
            </p:blipFill>
            <p:spPr>
              <a:xfrm flipH="1">
                <a:off x="2601805" y="1490015"/>
                <a:ext cx="1967525" cy="1142124"/>
              </a:xfrm>
              <a:prstGeom prst="rect">
                <a:avLst/>
              </a:prstGeom>
            </p:spPr>
          </p:pic>
          <p:pic>
            <p:nvPicPr>
              <p:cNvPr id="77" name="Picture 76" descr="A blue and white circle with a black background&#10;&#10;Description automatically generated">
                <a:extLst>
                  <a:ext uri="{FF2B5EF4-FFF2-40B4-BE49-F238E27FC236}">
                    <a16:creationId xmlns:a16="http://schemas.microsoft.com/office/drawing/2014/main" id="{AA97506D-0F62-11CB-6ABC-57DCE81C48A3}"/>
                  </a:ext>
                </a:extLst>
              </p:cNvPr>
              <p:cNvPicPr>
                <a:picLocks noChangeAspect="1"/>
              </p:cNvPicPr>
              <p:nvPr/>
            </p:nvPicPr>
            <p:blipFill>
              <a:blip r:embed="rId6"/>
              <a:stretch>
                <a:fillRect/>
              </a:stretch>
            </p:blipFill>
            <p:spPr>
              <a:xfrm>
                <a:off x="4584065" y="3668659"/>
                <a:ext cx="1967525" cy="1142124"/>
              </a:xfrm>
              <a:prstGeom prst="rect">
                <a:avLst/>
              </a:prstGeom>
            </p:spPr>
          </p:pic>
          <p:sp>
            <p:nvSpPr>
              <p:cNvPr id="93" name="TextBox 92">
                <a:extLst>
                  <a:ext uri="{FF2B5EF4-FFF2-40B4-BE49-F238E27FC236}">
                    <a16:creationId xmlns:a16="http://schemas.microsoft.com/office/drawing/2014/main" id="{665ED212-A948-C7BC-0E7F-18337A613172}"/>
                  </a:ext>
                </a:extLst>
              </p:cNvPr>
              <p:cNvSpPr txBox="1"/>
              <p:nvPr/>
            </p:nvSpPr>
            <p:spPr>
              <a:xfrm>
                <a:off x="2781561" y="1920710"/>
                <a:ext cx="739305" cy="246221"/>
              </a:xfrm>
              <a:prstGeom prst="rect">
                <a:avLst/>
              </a:prstGeom>
              <a:noFill/>
            </p:spPr>
            <p:txBody>
              <a:bodyPr wrap="none" rtlCol="0">
                <a:spAutoFit/>
              </a:bodyPr>
              <a:lstStyle/>
              <a:p>
                <a:r>
                  <a:rPr lang="en-US" sz="1000" b="1" dirty="0"/>
                  <a:t>ASP.NET</a:t>
                </a:r>
              </a:p>
            </p:txBody>
          </p:sp>
          <p:sp>
            <p:nvSpPr>
              <p:cNvPr id="94" name="TextBox 93">
                <a:extLst>
                  <a:ext uri="{FF2B5EF4-FFF2-40B4-BE49-F238E27FC236}">
                    <a16:creationId xmlns:a16="http://schemas.microsoft.com/office/drawing/2014/main" id="{FBB5E796-7DFE-79C9-4D07-7235CE182D3F}"/>
                  </a:ext>
                </a:extLst>
              </p:cNvPr>
              <p:cNvSpPr txBox="1"/>
              <p:nvPr/>
            </p:nvSpPr>
            <p:spPr>
              <a:xfrm>
                <a:off x="2914476" y="3382487"/>
                <a:ext cx="526106" cy="246221"/>
              </a:xfrm>
              <a:prstGeom prst="rect">
                <a:avLst/>
              </a:prstGeom>
              <a:noFill/>
            </p:spPr>
            <p:txBody>
              <a:bodyPr wrap="none" rtlCol="0">
                <a:spAutoFit/>
              </a:bodyPr>
              <a:lstStyle/>
              <a:p>
                <a:r>
                  <a:rPr lang="en-US" sz="1000" b="1" dirty="0"/>
                  <a:t>JAVA</a:t>
                </a:r>
              </a:p>
            </p:txBody>
          </p:sp>
          <p:sp>
            <p:nvSpPr>
              <p:cNvPr id="95" name="TextBox 94">
                <a:extLst>
                  <a:ext uri="{FF2B5EF4-FFF2-40B4-BE49-F238E27FC236}">
                    <a16:creationId xmlns:a16="http://schemas.microsoft.com/office/drawing/2014/main" id="{56CE09A8-11A2-F8A3-9CB1-BBDAE437D187}"/>
                  </a:ext>
                </a:extLst>
              </p:cNvPr>
              <p:cNvSpPr txBox="1"/>
              <p:nvPr/>
            </p:nvSpPr>
            <p:spPr>
              <a:xfrm>
                <a:off x="5670499" y="1429072"/>
                <a:ext cx="646331" cy="246221"/>
              </a:xfrm>
              <a:prstGeom prst="rect">
                <a:avLst/>
              </a:prstGeom>
              <a:noFill/>
            </p:spPr>
            <p:txBody>
              <a:bodyPr wrap="none" rtlCol="0">
                <a:spAutoFit/>
              </a:bodyPr>
              <a:lstStyle/>
              <a:p>
                <a:r>
                  <a:rPr lang="en-US" sz="1000" b="1" dirty="0"/>
                  <a:t>Node.js</a:t>
                </a:r>
              </a:p>
            </p:txBody>
          </p:sp>
          <p:sp>
            <p:nvSpPr>
              <p:cNvPr id="96" name="TextBox 95">
                <a:extLst>
                  <a:ext uri="{FF2B5EF4-FFF2-40B4-BE49-F238E27FC236}">
                    <a16:creationId xmlns:a16="http://schemas.microsoft.com/office/drawing/2014/main" id="{275CB252-79C1-C4D6-5587-D2E5D6986194}"/>
                  </a:ext>
                </a:extLst>
              </p:cNvPr>
              <p:cNvSpPr txBox="1"/>
              <p:nvPr/>
            </p:nvSpPr>
            <p:spPr>
              <a:xfrm>
                <a:off x="5765367" y="2787525"/>
                <a:ext cx="447558" cy="246221"/>
              </a:xfrm>
              <a:prstGeom prst="rect">
                <a:avLst/>
              </a:prstGeom>
              <a:noFill/>
            </p:spPr>
            <p:txBody>
              <a:bodyPr wrap="none" rtlCol="0">
                <a:spAutoFit/>
              </a:bodyPr>
              <a:lstStyle/>
              <a:p>
                <a:r>
                  <a:rPr lang="en-US" sz="1000" b="1" dirty="0"/>
                  <a:t>PHP</a:t>
                </a:r>
              </a:p>
            </p:txBody>
          </p:sp>
          <p:sp>
            <p:nvSpPr>
              <p:cNvPr id="97" name="TextBox 96">
                <a:extLst>
                  <a:ext uri="{FF2B5EF4-FFF2-40B4-BE49-F238E27FC236}">
                    <a16:creationId xmlns:a16="http://schemas.microsoft.com/office/drawing/2014/main" id="{18842024-58F9-F943-6332-08929ABBAC99}"/>
                  </a:ext>
                </a:extLst>
              </p:cNvPr>
              <p:cNvSpPr txBox="1"/>
              <p:nvPr/>
            </p:nvSpPr>
            <p:spPr>
              <a:xfrm>
                <a:off x="5634318" y="4116610"/>
                <a:ext cx="718466" cy="246221"/>
              </a:xfrm>
              <a:prstGeom prst="rect">
                <a:avLst/>
              </a:prstGeom>
              <a:noFill/>
            </p:spPr>
            <p:txBody>
              <a:bodyPr wrap="none" rtlCol="0">
                <a:spAutoFit/>
              </a:bodyPr>
              <a:lstStyle/>
              <a:p>
                <a:r>
                  <a:rPr lang="en-US" sz="1000" b="1" dirty="0"/>
                  <a:t>PYTHON</a:t>
                </a:r>
              </a:p>
            </p:txBody>
          </p:sp>
        </p:grpSp>
        <p:cxnSp>
          <p:nvCxnSpPr>
            <p:cNvPr id="102" name="Straight Arrow Connector 101">
              <a:extLst>
                <a:ext uri="{FF2B5EF4-FFF2-40B4-BE49-F238E27FC236}">
                  <a16:creationId xmlns:a16="http://schemas.microsoft.com/office/drawing/2014/main" id="{C398563E-9514-9DFF-7029-8A81EF9F8E93}"/>
                </a:ext>
              </a:extLst>
            </p:cNvPr>
            <p:cNvCxnSpPr/>
            <p:nvPr/>
          </p:nvCxnSpPr>
          <p:spPr>
            <a:xfrm>
              <a:off x="4568977" y="1059543"/>
              <a:ext cx="0" cy="3599543"/>
            </a:xfrm>
            <a:prstGeom prst="straightConnector1">
              <a:avLst/>
            </a:prstGeom>
            <a:ln w="1905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057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90B94AA-AA8C-80F8-6F27-8FC0124A6E5A}"/>
              </a:ext>
            </a:extLst>
          </p:cNvPr>
          <p:cNvSpPr>
            <a:spLocks noGrp="1"/>
          </p:cNvSpPr>
          <p:nvPr>
            <p:ph type="title"/>
          </p:nvPr>
        </p:nvSpPr>
        <p:spPr/>
        <p:txBody>
          <a:bodyPr/>
          <a:lstStyle/>
          <a:p>
            <a:br>
              <a:rPr lang="en-IN" dirty="0"/>
            </a:br>
            <a:br>
              <a:rPr lang="en-IN" dirty="0"/>
            </a:br>
            <a:br>
              <a:rPr lang="en-IN" dirty="0"/>
            </a:br>
            <a:endParaRPr lang="en-IN" dirty="0"/>
          </a:p>
        </p:txBody>
      </p:sp>
      <p:graphicFrame>
        <p:nvGraphicFramePr>
          <p:cNvPr id="15" name="Diagram 14">
            <a:extLst>
              <a:ext uri="{FF2B5EF4-FFF2-40B4-BE49-F238E27FC236}">
                <a16:creationId xmlns:a16="http://schemas.microsoft.com/office/drawing/2014/main" id="{5221F5CB-DC51-4F66-0CE2-B55D8A965BC0}"/>
              </a:ext>
            </a:extLst>
          </p:cNvPr>
          <p:cNvGraphicFramePr/>
          <p:nvPr>
            <p:extLst>
              <p:ext uri="{D42A27DB-BD31-4B8C-83A1-F6EECF244321}">
                <p14:modId xmlns:p14="http://schemas.microsoft.com/office/powerpoint/2010/main" val="3799204636"/>
              </p:ext>
            </p:extLst>
          </p:nvPr>
        </p:nvGraphicFramePr>
        <p:xfrm>
          <a:off x="2259685" y="1097360"/>
          <a:ext cx="6256994" cy="3697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B6E02590-CC28-B4EB-2012-727C8B58CB4D}"/>
              </a:ext>
            </a:extLst>
          </p:cNvPr>
          <p:cNvSpPr txBox="1"/>
          <p:nvPr/>
        </p:nvSpPr>
        <p:spPr>
          <a:xfrm>
            <a:off x="164804" y="636840"/>
            <a:ext cx="7915940" cy="341355"/>
          </a:xfrm>
          <a:prstGeom prst="rect">
            <a:avLst/>
          </a:prstGeom>
        </p:spPr>
        <p:txBody>
          <a:bodyPr anchor="b"/>
          <a:lstStyle>
            <a:defPPr marR="0" lvl="0" algn="l" rtl="0">
              <a:lnSpc>
                <a:spcPct val="100000"/>
              </a:lnSpc>
              <a:spcBef>
                <a:spcPts val="0"/>
              </a:spcBef>
              <a:spcAft>
                <a:spcPts val="0"/>
              </a:spcAft>
              <a:defRPr/>
            </a:defPPr>
            <a:lvl1pPr algn="ctr">
              <a:defRPr sz="2000" b="1">
                <a:solidFill>
                  <a:srgbClr val="002060"/>
                </a:solidFill>
                <a:latin typeface="+mj-lt"/>
                <a:cs typeface="Arial" panose="020B0604020202020204" pitchFamily="34" charset="0"/>
              </a:defRPr>
            </a:lvl1pPr>
          </a:lstStyle>
          <a:p>
            <a:pPr algn="l"/>
            <a:endParaRPr lang="en-IN" dirty="0"/>
          </a:p>
        </p:txBody>
      </p:sp>
      <p:sp>
        <p:nvSpPr>
          <p:cNvPr id="18" name="Rectangle 17">
            <a:extLst>
              <a:ext uri="{FF2B5EF4-FFF2-40B4-BE49-F238E27FC236}">
                <a16:creationId xmlns:a16="http://schemas.microsoft.com/office/drawing/2014/main" id="{F8F28EDD-95C7-E8D1-76A8-95385ADFE332}"/>
              </a:ext>
            </a:extLst>
          </p:cNvPr>
          <p:cNvSpPr/>
          <p:nvPr/>
        </p:nvSpPr>
        <p:spPr>
          <a:xfrm>
            <a:off x="350874" y="1531088"/>
            <a:ext cx="1998921" cy="28176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t>The frameworks supported by Azure App Services include </a:t>
            </a:r>
            <a:endParaRPr lang="en-IN" sz="1200" b="1" dirty="0"/>
          </a:p>
          <a:p>
            <a:pPr algn="ctr"/>
            <a:endParaRPr lang="en-IN" sz="1200" b="1" dirty="0"/>
          </a:p>
        </p:txBody>
      </p:sp>
      <p:sp>
        <p:nvSpPr>
          <p:cNvPr id="2" name="TextBox 1">
            <a:extLst>
              <a:ext uri="{FF2B5EF4-FFF2-40B4-BE49-F238E27FC236}">
                <a16:creationId xmlns:a16="http://schemas.microsoft.com/office/drawing/2014/main" id="{E53C3DFC-5A4B-E9C7-2B20-A3DCBEC5D7E4}"/>
              </a:ext>
            </a:extLst>
          </p:cNvPr>
          <p:cNvSpPr txBox="1"/>
          <p:nvPr/>
        </p:nvSpPr>
        <p:spPr>
          <a:xfrm>
            <a:off x="2378823" y="1313895"/>
            <a:ext cx="255198" cy="246221"/>
          </a:xfrm>
          <a:prstGeom prst="rect">
            <a:avLst/>
          </a:prstGeom>
          <a:noFill/>
        </p:spPr>
        <p:txBody>
          <a:bodyPr wrap="none" rtlCol="0">
            <a:spAutoFit/>
          </a:bodyPr>
          <a:lstStyle/>
          <a:p>
            <a:r>
              <a:rPr lang="en-US" sz="1000" b="1" dirty="0"/>
              <a:t>1</a:t>
            </a:r>
          </a:p>
        </p:txBody>
      </p:sp>
      <p:sp>
        <p:nvSpPr>
          <p:cNvPr id="3" name="TextBox 2">
            <a:extLst>
              <a:ext uri="{FF2B5EF4-FFF2-40B4-BE49-F238E27FC236}">
                <a16:creationId xmlns:a16="http://schemas.microsoft.com/office/drawing/2014/main" id="{A6FDDA99-2B3C-A74F-1951-7B0CE48575FC}"/>
              </a:ext>
            </a:extLst>
          </p:cNvPr>
          <p:cNvSpPr txBox="1"/>
          <p:nvPr/>
        </p:nvSpPr>
        <p:spPr>
          <a:xfrm>
            <a:off x="2673009" y="1821895"/>
            <a:ext cx="255198" cy="246221"/>
          </a:xfrm>
          <a:prstGeom prst="rect">
            <a:avLst/>
          </a:prstGeom>
          <a:noFill/>
        </p:spPr>
        <p:txBody>
          <a:bodyPr wrap="none" rtlCol="0">
            <a:spAutoFit/>
          </a:bodyPr>
          <a:lstStyle/>
          <a:p>
            <a:r>
              <a:rPr lang="en-US" sz="1000" b="1" dirty="0"/>
              <a:t>2</a:t>
            </a:r>
          </a:p>
        </p:txBody>
      </p:sp>
      <p:sp>
        <p:nvSpPr>
          <p:cNvPr id="4" name="TextBox 3">
            <a:extLst>
              <a:ext uri="{FF2B5EF4-FFF2-40B4-BE49-F238E27FC236}">
                <a16:creationId xmlns:a16="http://schemas.microsoft.com/office/drawing/2014/main" id="{746CA099-E6D8-A9AB-ECAA-BACB8FF4A961}"/>
              </a:ext>
            </a:extLst>
          </p:cNvPr>
          <p:cNvSpPr txBox="1"/>
          <p:nvPr/>
        </p:nvSpPr>
        <p:spPr>
          <a:xfrm>
            <a:off x="2868952" y="2325529"/>
            <a:ext cx="255198" cy="246221"/>
          </a:xfrm>
          <a:prstGeom prst="rect">
            <a:avLst/>
          </a:prstGeom>
          <a:noFill/>
        </p:spPr>
        <p:txBody>
          <a:bodyPr wrap="none" rtlCol="0">
            <a:spAutoFit/>
          </a:bodyPr>
          <a:lstStyle/>
          <a:p>
            <a:r>
              <a:rPr lang="en-US" sz="1000" b="1" dirty="0"/>
              <a:t>3</a:t>
            </a:r>
          </a:p>
        </p:txBody>
      </p:sp>
      <p:sp>
        <p:nvSpPr>
          <p:cNvPr id="5" name="TextBox 4">
            <a:extLst>
              <a:ext uri="{FF2B5EF4-FFF2-40B4-BE49-F238E27FC236}">
                <a16:creationId xmlns:a16="http://schemas.microsoft.com/office/drawing/2014/main" id="{B695822B-217B-D1CC-E86B-F791D1F2AAB1}"/>
              </a:ext>
            </a:extLst>
          </p:cNvPr>
          <p:cNvSpPr txBox="1"/>
          <p:nvPr/>
        </p:nvSpPr>
        <p:spPr>
          <a:xfrm>
            <a:off x="2928207" y="2810551"/>
            <a:ext cx="255198" cy="246221"/>
          </a:xfrm>
          <a:prstGeom prst="rect">
            <a:avLst/>
          </a:prstGeom>
          <a:noFill/>
        </p:spPr>
        <p:txBody>
          <a:bodyPr wrap="none" rtlCol="0">
            <a:spAutoFit/>
          </a:bodyPr>
          <a:lstStyle/>
          <a:p>
            <a:r>
              <a:rPr lang="en-US" sz="1000" b="1" dirty="0"/>
              <a:t>4</a:t>
            </a:r>
          </a:p>
        </p:txBody>
      </p:sp>
      <p:sp>
        <p:nvSpPr>
          <p:cNvPr id="6" name="TextBox 5">
            <a:extLst>
              <a:ext uri="{FF2B5EF4-FFF2-40B4-BE49-F238E27FC236}">
                <a16:creationId xmlns:a16="http://schemas.microsoft.com/office/drawing/2014/main" id="{E0688408-8A87-BF8A-B7A1-DFD82214EBEE}"/>
              </a:ext>
            </a:extLst>
          </p:cNvPr>
          <p:cNvSpPr txBox="1"/>
          <p:nvPr/>
        </p:nvSpPr>
        <p:spPr>
          <a:xfrm>
            <a:off x="2861695" y="3332409"/>
            <a:ext cx="255198" cy="246221"/>
          </a:xfrm>
          <a:prstGeom prst="rect">
            <a:avLst/>
          </a:prstGeom>
          <a:noFill/>
        </p:spPr>
        <p:txBody>
          <a:bodyPr wrap="none" rtlCol="0">
            <a:spAutoFit/>
          </a:bodyPr>
          <a:lstStyle/>
          <a:p>
            <a:r>
              <a:rPr lang="en-US" sz="1000" b="1" dirty="0"/>
              <a:t>5</a:t>
            </a:r>
          </a:p>
        </p:txBody>
      </p:sp>
      <p:sp>
        <p:nvSpPr>
          <p:cNvPr id="7" name="TextBox 6">
            <a:extLst>
              <a:ext uri="{FF2B5EF4-FFF2-40B4-BE49-F238E27FC236}">
                <a16:creationId xmlns:a16="http://schemas.microsoft.com/office/drawing/2014/main" id="{1E3FC668-D1E6-E745-7947-FD663C121EE8}"/>
              </a:ext>
            </a:extLst>
          </p:cNvPr>
          <p:cNvSpPr txBox="1"/>
          <p:nvPr/>
        </p:nvSpPr>
        <p:spPr>
          <a:xfrm>
            <a:off x="2694780" y="3836043"/>
            <a:ext cx="255198" cy="246221"/>
          </a:xfrm>
          <a:prstGeom prst="rect">
            <a:avLst/>
          </a:prstGeom>
          <a:noFill/>
        </p:spPr>
        <p:txBody>
          <a:bodyPr wrap="none" rtlCol="0">
            <a:spAutoFit/>
          </a:bodyPr>
          <a:lstStyle/>
          <a:p>
            <a:r>
              <a:rPr lang="en-US" sz="1000" b="1" dirty="0"/>
              <a:t>6</a:t>
            </a:r>
          </a:p>
        </p:txBody>
      </p:sp>
      <p:sp>
        <p:nvSpPr>
          <p:cNvPr id="8" name="TextBox 7">
            <a:extLst>
              <a:ext uri="{FF2B5EF4-FFF2-40B4-BE49-F238E27FC236}">
                <a16:creationId xmlns:a16="http://schemas.microsoft.com/office/drawing/2014/main" id="{724EEBDA-64F2-A227-0332-8B4D121253CE}"/>
              </a:ext>
            </a:extLst>
          </p:cNvPr>
          <p:cNvSpPr txBox="1"/>
          <p:nvPr/>
        </p:nvSpPr>
        <p:spPr>
          <a:xfrm>
            <a:off x="2378823" y="4348716"/>
            <a:ext cx="255198" cy="246221"/>
          </a:xfrm>
          <a:prstGeom prst="rect">
            <a:avLst/>
          </a:prstGeom>
          <a:noFill/>
        </p:spPr>
        <p:txBody>
          <a:bodyPr wrap="none" rtlCol="0">
            <a:spAutoFit/>
          </a:bodyPr>
          <a:lstStyle/>
          <a:p>
            <a:r>
              <a:rPr lang="en-US" sz="1000" b="1" dirty="0"/>
              <a:t>7</a:t>
            </a:r>
          </a:p>
        </p:txBody>
      </p:sp>
    </p:spTree>
    <p:extLst>
      <p:ext uri="{BB962C8B-B14F-4D97-AF65-F5344CB8AC3E}">
        <p14:creationId xmlns:p14="http://schemas.microsoft.com/office/powerpoint/2010/main" val="164188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09248-0638-DFDB-1AA4-EE9697786EE1}"/>
              </a:ext>
            </a:extLst>
          </p:cNvPr>
          <p:cNvSpPr txBox="1"/>
          <p:nvPr/>
        </p:nvSpPr>
        <p:spPr>
          <a:xfrm>
            <a:off x="128089" y="588111"/>
            <a:ext cx="3079455" cy="338554"/>
          </a:xfrm>
          <a:prstGeom prst="rect">
            <a:avLst/>
          </a:prstGeom>
          <a:noFill/>
        </p:spPr>
        <p:txBody>
          <a:bodyPr wrap="square">
            <a:spAutoFit/>
          </a:bodyPr>
          <a:lstStyle/>
          <a:p>
            <a:r>
              <a:rPr lang="en-IN" sz="1600" b="1" i="0" dirty="0">
                <a:solidFill>
                  <a:srgbClr val="002060"/>
                </a:solidFill>
                <a:effectLst/>
                <a:latin typeface="Arial" panose="020B0604020202020204" pitchFamily="34" charset="0"/>
              </a:rPr>
              <a:t>Key Features of App Service</a:t>
            </a:r>
            <a:endParaRPr lang="en-IN" sz="1600" dirty="0"/>
          </a:p>
        </p:txBody>
      </p:sp>
      <p:sp>
        <p:nvSpPr>
          <p:cNvPr id="4" name="Content Placeholder 2">
            <a:extLst>
              <a:ext uri="{FF2B5EF4-FFF2-40B4-BE49-F238E27FC236}">
                <a16:creationId xmlns:a16="http://schemas.microsoft.com/office/drawing/2014/main" id="{F4821731-0DE7-50A6-FFE7-868FFAD88E53}"/>
              </a:ext>
            </a:extLst>
          </p:cNvPr>
          <p:cNvSpPr>
            <a:spLocks noGrp="1"/>
          </p:cNvSpPr>
          <p:nvPr/>
        </p:nvSpPr>
        <p:spPr>
          <a:xfrm>
            <a:off x="128089" y="1015407"/>
            <a:ext cx="4843961" cy="3620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buClr>
                <a:srgbClr val="213163"/>
              </a:buClr>
            </a:pPr>
            <a:r>
              <a:rPr lang="en-IN" sz="1400" dirty="0">
                <a:latin typeface="Arial" panose="020B0604020202020204" pitchFamily="34" charset="0"/>
                <a:cs typeface="Arial" panose="020B0604020202020204" pitchFamily="34" charset="0"/>
              </a:rPr>
              <a:t>Multiple languages and frameworks </a:t>
            </a:r>
          </a:p>
          <a:p>
            <a:pPr marL="182880" indent="-182880">
              <a:buClr>
                <a:srgbClr val="213163"/>
              </a:buClr>
            </a:pPr>
            <a:r>
              <a:rPr lang="en-IN" sz="1400" dirty="0">
                <a:latin typeface="Arial" panose="020B0604020202020204" pitchFamily="34" charset="0"/>
                <a:cs typeface="Arial" panose="020B0604020202020204" pitchFamily="34" charset="0"/>
              </a:rPr>
              <a:t>Managed production environment </a:t>
            </a:r>
          </a:p>
          <a:p>
            <a:pPr marL="182880" indent="-182880">
              <a:buClr>
                <a:srgbClr val="213163"/>
              </a:buClr>
            </a:pPr>
            <a:r>
              <a:rPr lang="en-IN" sz="1400" dirty="0">
                <a:latin typeface="Arial" panose="020B0604020202020204" pitchFamily="34" charset="0"/>
                <a:cs typeface="Arial" panose="020B0604020202020204" pitchFamily="34" charset="0"/>
              </a:rPr>
              <a:t>Containerization and Docker </a:t>
            </a:r>
          </a:p>
          <a:p>
            <a:pPr marL="182880" indent="-182880">
              <a:buClr>
                <a:srgbClr val="213163"/>
              </a:buClr>
            </a:pPr>
            <a:r>
              <a:rPr lang="en-IN" sz="1400" dirty="0">
                <a:latin typeface="Arial" panose="020B0604020202020204" pitchFamily="34" charset="0"/>
                <a:cs typeface="Arial" panose="020B0604020202020204" pitchFamily="34" charset="0"/>
              </a:rPr>
              <a:t>DevOps optimization</a:t>
            </a:r>
          </a:p>
          <a:p>
            <a:pPr marL="182880" indent="-182880">
              <a:buClr>
                <a:srgbClr val="213163"/>
              </a:buClr>
            </a:pPr>
            <a:r>
              <a:rPr lang="en-IN" sz="1400" dirty="0">
                <a:latin typeface="Arial" panose="020B0604020202020204" pitchFamily="34" charset="0"/>
                <a:cs typeface="Arial" panose="020B0604020202020204" pitchFamily="34" charset="0"/>
              </a:rPr>
              <a:t>Global scale with high availability</a:t>
            </a:r>
          </a:p>
          <a:p>
            <a:pPr marL="182880" indent="-182880">
              <a:buClr>
                <a:srgbClr val="213163"/>
              </a:buClr>
            </a:pPr>
            <a:r>
              <a:rPr lang="en-IN" sz="1400" dirty="0">
                <a:latin typeface="Arial" panose="020B0604020202020204" pitchFamily="34" charset="0"/>
                <a:cs typeface="Arial" panose="020B0604020202020204" pitchFamily="34" charset="0"/>
              </a:rPr>
              <a:t>Connections to SaaS platforms and on-premises data </a:t>
            </a:r>
          </a:p>
          <a:p>
            <a:pPr marL="182880" indent="-182880">
              <a:buClr>
                <a:srgbClr val="213163"/>
              </a:buClr>
            </a:pPr>
            <a:r>
              <a:rPr lang="en-IN" sz="1400" dirty="0">
                <a:latin typeface="Arial" panose="020B0604020202020204" pitchFamily="34" charset="0"/>
                <a:cs typeface="Arial" panose="020B0604020202020204" pitchFamily="34" charset="0"/>
              </a:rPr>
              <a:t>Security and compliance </a:t>
            </a:r>
          </a:p>
          <a:p>
            <a:pPr marL="182880" indent="-182880">
              <a:buClr>
                <a:srgbClr val="213163"/>
              </a:buClr>
            </a:pPr>
            <a:r>
              <a:rPr lang="en-IN" sz="1400" dirty="0">
                <a:latin typeface="Arial" panose="020B0604020202020204" pitchFamily="34" charset="0"/>
                <a:cs typeface="Arial" panose="020B0604020202020204" pitchFamily="34" charset="0"/>
              </a:rPr>
              <a:t>Application templates </a:t>
            </a:r>
          </a:p>
          <a:p>
            <a:pPr marL="182880" indent="-182880">
              <a:buClr>
                <a:srgbClr val="213163"/>
              </a:buClr>
            </a:pPr>
            <a:r>
              <a:rPr lang="en-IN" sz="1400" dirty="0">
                <a:latin typeface="Arial" panose="020B0604020202020204" pitchFamily="34" charset="0"/>
                <a:cs typeface="Arial" panose="020B0604020202020204" pitchFamily="34" charset="0"/>
              </a:rPr>
              <a:t>Visual Studio and Visual Studio Code integration </a:t>
            </a:r>
          </a:p>
          <a:p>
            <a:pPr marL="182880" indent="-182880">
              <a:buClr>
                <a:srgbClr val="213163"/>
              </a:buClr>
            </a:pPr>
            <a:r>
              <a:rPr lang="en-IN" sz="1400" dirty="0">
                <a:latin typeface="Arial" panose="020B0604020202020204" pitchFamily="34" charset="0"/>
                <a:cs typeface="Arial" panose="020B0604020202020204" pitchFamily="34" charset="0"/>
              </a:rPr>
              <a:t>API and mobile features</a:t>
            </a:r>
          </a:p>
          <a:p>
            <a:pPr marL="182880" indent="-182880">
              <a:buClr>
                <a:srgbClr val="213163"/>
              </a:buClr>
            </a:pPr>
            <a:r>
              <a:rPr lang="en-IN" sz="1400" dirty="0">
                <a:latin typeface="Arial" panose="020B0604020202020204" pitchFamily="34" charset="0"/>
                <a:cs typeface="Arial" panose="020B0604020202020204" pitchFamily="34" charset="0"/>
              </a:rPr>
              <a:t>Serverless code </a:t>
            </a:r>
          </a:p>
        </p:txBody>
      </p:sp>
    </p:spTree>
    <p:extLst>
      <p:ext uri="{BB962C8B-B14F-4D97-AF65-F5344CB8AC3E}">
        <p14:creationId xmlns:p14="http://schemas.microsoft.com/office/powerpoint/2010/main" val="206657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0F9698-44DA-D95F-DCC6-AEBDF59A035D}"/>
              </a:ext>
            </a:extLst>
          </p:cNvPr>
          <p:cNvSpPr txBox="1"/>
          <p:nvPr/>
        </p:nvSpPr>
        <p:spPr>
          <a:xfrm>
            <a:off x="141712" y="580335"/>
            <a:ext cx="4603896" cy="338554"/>
          </a:xfrm>
          <a:prstGeom prst="rect">
            <a:avLst/>
          </a:prstGeom>
          <a:noFill/>
        </p:spPr>
        <p:txBody>
          <a:bodyPr wrap="square">
            <a:spAutoFit/>
          </a:bodyPr>
          <a:lstStyle/>
          <a:p>
            <a:r>
              <a:rPr lang="en-IN" sz="1600" b="1" i="0" u="none" strike="noStrike" dirty="0">
                <a:solidFill>
                  <a:srgbClr val="002060"/>
                </a:solidFill>
                <a:effectLst/>
                <a:latin typeface="Arial" panose="020B0604020202020204" pitchFamily="34" charset="0"/>
              </a:rPr>
              <a:t>Azure App Service Plans</a:t>
            </a:r>
            <a:r>
              <a:rPr lang="en-IN" sz="1600" b="0" i="0" dirty="0">
                <a:solidFill>
                  <a:srgbClr val="002060"/>
                </a:solidFill>
                <a:effectLst/>
                <a:latin typeface="Arial" panose="020B0604020202020204" pitchFamily="34" charset="0"/>
              </a:rPr>
              <a:t>​</a:t>
            </a:r>
            <a:endParaRPr lang="en-IN" sz="1600" dirty="0"/>
          </a:p>
        </p:txBody>
      </p:sp>
      <p:sp>
        <p:nvSpPr>
          <p:cNvPr id="5" name="TextBox 4">
            <a:extLst>
              <a:ext uri="{FF2B5EF4-FFF2-40B4-BE49-F238E27FC236}">
                <a16:creationId xmlns:a16="http://schemas.microsoft.com/office/drawing/2014/main" id="{8391CF2B-D69F-893E-AFF4-EFD5E8AE6B44}"/>
              </a:ext>
            </a:extLst>
          </p:cNvPr>
          <p:cNvSpPr txBox="1"/>
          <p:nvPr/>
        </p:nvSpPr>
        <p:spPr>
          <a:xfrm>
            <a:off x="127424" y="1004856"/>
            <a:ext cx="6953693" cy="2031325"/>
          </a:xfrm>
          <a:prstGeom prst="rect">
            <a:avLst/>
          </a:prstGeom>
          <a:noFill/>
        </p:spPr>
        <p:txBody>
          <a:bodyPr wrap="square">
            <a:spAutoFit/>
          </a:bodyPr>
          <a:lstStyle/>
          <a:p>
            <a:pPr marL="182880" indent="-182880" rtl="0" fontAlgn="base">
              <a:buClr>
                <a:srgbClr val="213163"/>
              </a:buClr>
              <a:buFont typeface="Arial" panose="020B0604020202020204" pitchFamily="34" charset="0"/>
              <a:buChar char="•"/>
            </a:pPr>
            <a:r>
              <a:rPr lang="en-IN" b="0" i="0" u="none" strike="noStrike" dirty="0">
                <a:solidFill>
                  <a:srgbClr val="000000"/>
                </a:solidFill>
                <a:effectLst/>
                <a:latin typeface="Arial" panose="020B0604020202020204" pitchFamily="34" charset="0"/>
              </a:rPr>
              <a:t>An app always runs in an App Service plan.</a:t>
            </a:r>
            <a:r>
              <a:rPr lang="en-US" b="0" i="0" dirty="0">
                <a:solidFill>
                  <a:srgbClr val="000000"/>
                </a:solidFill>
                <a:effectLst/>
                <a:latin typeface="Arial" panose="020B0604020202020204" pitchFamily="34" charset="0"/>
              </a:rPr>
              <a:t>​</a:t>
            </a:r>
          </a:p>
          <a:p>
            <a:pPr marL="182880" indent="-182880" rtl="0" fontAlgn="base">
              <a:buClr>
                <a:srgbClr val="213163"/>
              </a:buClr>
              <a:buFont typeface="Arial" panose="020B0604020202020204" pitchFamily="34" charset="0"/>
              <a:buChar char="•"/>
            </a:pPr>
            <a:r>
              <a:rPr lang="en-IN" b="0" i="0" u="none" strike="noStrike" dirty="0">
                <a:solidFill>
                  <a:srgbClr val="000000"/>
                </a:solidFill>
                <a:effectLst/>
                <a:latin typeface="Arial" panose="020B0604020202020204" pitchFamily="34" charset="0"/>
              </a:rPr>
              <a:t>An App Service plan defines a set of compute resources for a web app to run. </a:t>
            </a:r>
            <a:r>
              <a:rPr lang="en-US" b="0" i="0" dirty="0">
                <a:solidFill>
                  <a:srgbClr val="000000"/>
                </a:solidFill>
                <a:effectLst/>
                <a:latin typeface="Arial" panose="020B0604020202020204" pitchFamily="34" charset="0"/>
              </a:rPr>
              <a:t>​</a:t>
            </a:r>
          </a:p>
          <a:p>
            <a:pPr marL="182880" indent="-182880" rtl="0" fontAlgn="base">
              <a:buClr>
                <a:srgbClr val="213163"/>
              </a:buClr>
              <a:buFont typeface="Arial" panose="020B0604020202020204" pitchFamily="34" charset="0"/>
              <a:buChar char="•"/>
            </a:pPr>
            <a:r>
              <a:rPr lang="en-IN" b="0" i="0" u="none" strike="noStrike" dirty="0">
                <a:solidFill>
                  <a:srgbClr val="000000"/>
                </a:solidFill>
                <a:effectLst/>
                <a:latin typeface="Arial" panose="020B0604020202020204" pitchFamily="34" charset="0"/>
              </a:rPr>
              <a:t>Each App Service plan defines:</a:t>
            </a:r>
            <a:r>
              <a:rPr lang="en-US" b="0" i="0" dirty="0">
                <a:solidFill>
                  <a:srgbClr val="000000"/>
                </a:solidFill>
                <a:effectLst/>
                <a:latin typeface="Arial" panose="020B0604020202020204" pitchFamily="34" charset="0"/>
              </a:rPr>
              <a:t>​</a:t>
            </a:r>
          </a:p>
          <a:p>
            <a:pPr marL="182880" indent="-182880" rtl="0" fontAlgn="base">
              <a:buClr>
                <a:srgbClr val="213163"/>
              </a:buClr>
              <a:buFont typeface="Arial" panose="020B0604020202020204" pitchFamily="34" charset="0"/>
              <a:buChar char="•"/>
            </a:pPr>
            <a:r>
              <a:rPr lang="en-IN" b="0" i="0" u="none" strike="noStrike" dirty="0">
                <a:solidFill>
                  <a:srgbClr val="000000"/>
                </a:solidFill>
                <a:effectLst/>
                <a:latin typeface="Arial" panose="020B0604020202020204" pitchFamily="34" charset="0"/>
              </a:rPr>
              <a:t>Operating System (Windows, Linux)</a:t>
            </a:r>
            <a:r>
              <a:rPr lang="en-US" b="0" i="0" dirty="0">
                <a:solidFill>
                  <a:srgbClr val="000000"/>
                </a:solidFill>
                <a:effectLst/>
                <a:latin typeface="Arial" panose="020B0604020202020204" pitchFamily="34" charset="0"/>
              </a:rPr>
              <a:t>​</a:t>
            </a:r>
          </a:p>
          <a:p>
            <a:pPr marL="182880" indent="-182880" rtl="0" fontAlgn="base">
              <a:buClr>
                <a:srgbClr val="213163"/>
              </a:buClr>
              <a:buFont typeface="Arial" panose="020B0604020202020204" pitchFamily="34" charset="0"/>
              <a:buChar char="•"/>
            </a:pPr>
            <a:r>
              <a:rPr lang="en-IN" b="0" i="0" u="none" strike="noStrike" dirty="0">
                <a:solidFill>
                  <a:srgbClr val="000000"/>
                </a:solidFill>
                <a:effectLst/>
                <a:latin typeface="Arial" panose="020B0604020202020204" pitchFamily="34" charset="0"/>
              </a:rPr>
              <a:t>Region (West US, East US, etc.)</a:t>
            </a:r>
            <a:r>
              <a:rPr lang="en-US" b="0" i="0" dirty="0">
                <a:solidFill>
                  <a:srgbClr val="000000"/>
                </a:solidFill>
                <a:effectLst/>
                <a:latin typeface="Arial" panose="020B0604020202020204" pitchFamily="34" charset="0"/>
              </a:rPr>
              <a:t>​</a:t>
            </a:r>
          </a:p>
          <a:p>
            <a:pPr marL="182880" indent="-182880" rtl="0" fontAlgn="base">
              <a:buClr>
                <a:srgbClr val="213163"/>
              </a:buClr>
              <a:buFont typeface="Arial" panose="020B0604020202020204" pitchFamily="34" charset="0"/>
              <a:buChar char="•"/>
            </a:pPr>
            <a:r>
              <a:rPr lang="en-IN" b="0" i="0" u="none" strike="noStrike" dirty="0">
                <a:solidFill>
                  <a:srgbClr val="000000"/>
                </a:solidFill>
                <a:effectLst/>
                <a:latin typeface="Arial" panose="020B0604020202020204" pitchFamily="34" charset="0"/>
              </a:rPr>
              <a:t>Number of VM instances</a:t>
            </a:r>
            <a:r>
              <a:rPr lang="en-US" b="0" i="0" dirty="0">
                <a:solidFill>
                  <a:srgbClr val="000000"/>
                </a:solidFill>
                <a:effectLst/>
                <a:latin typeface="Arial" panose="020B0604020202020204" pitchFamily="34" charset="0"/>
              </a:rPr>
              <a:t>​</a:t>
            </a:r>
          </a:p>
          <a:p>
            <a:pPr marL="182880" indent="-182880" rtl="0" fontAlgn="base">
              <a:buClr>
                <a:srgbClr val="213163"/>
              </a:buClr>
              <a:buFont typeface="Arial" panose="020B0604020202020204" pitchFamily="34" charset="0"/>
              <a:buChar char="•"/>
            </a:pPr>
            <a:r>
              <a:rPr lang="en-IN" b="0" i="0" u="none" strike="noStrike" dirty="0">
                <a:solidFill>
                  <a:srgbClr val="000000"/>
                </a:solidFill>
                <a:effectLst/>
                <a:latin typeface="Arial" panose="020B0604020202020204" pitchFamily="34" charset="0"/>
              </a:rPr>
              <a:t>Size of VM instances (Small, Medium, Large)</a:t>
            </a:r>
            <a:r>
              <a:rPr lang="en-US" b="0" i="0" dirty="0">
                <a:solidFill>
                  <a:srgbClr val="000000"/>
                </a:solidFill>
                <a:effectLst/>
                <a:latin typeface="Arial" panose="020B0604020202020204" pitchFamily="34" charset="0"/>
              </a:rPr>
              <a:t>​</a:t>
            </a:r>
          </a:p>
          <a:p>
            <a:pPr marL="182880" indent="-182880" rtl="0" fontAlgn="base">
              <a:buClr>
                <a:srgbClr val="213163"/>
              </a:buClr>
              <a:buFont typeface="Arial" panose="020B0604020202020204" pitchFamily="34" charset="0"/>
              <a:buChar char="•"/>
            </a:pPr>
            <a:r>
              <a:rPr lang="en-IN" b="0" i="0" u="none" strike="noStrike" dirty="0">
                <a:solidFill>
                  <a:srgbClr val="000000"/>
                </a:solidFill>
                <a:effectLst/>
                <a:latin typeface="Arial" panose="020B0604020202020204" pitchFamily="34" charset="0"/>
              </a:rPr>
              <a:t>Pricing tier (Free, Shared, Basic, Standard, Premium, PremiumV2, PremiumV3, Isolated, IsolatedV2)</a:t>
            </a:r>
            <a:r>
              <a:rPr lang="en-US"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357026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A1AD9D82-BA11-4BED-8C8D-6EDE36C0FD5E}"/>
              </a:ext>
            </a:extLst>
          </p:cNvPr>
          <p:cNvSpPr/>
          <p:nvPr/>
        </p:nvSpPr>
        <p:spPr>
          <a:xfrm rot="291421">
            <a:off x="6404135" y="4000468"/>
            <a:ext cx="2408580" cy="595760"/>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Rectangle: Rounded Corners 62">
            <a:extLst>
              <a:ext uri="{FF2B5EF4-FFF2-40B4-BE49-F238E27FC236}">
                <a16:creationId xmlns:a16="http://schemas.microsoft.com/office/drawing/2014/main" id="{1DF3754F-EEE5-4510-8986-3A949DEA7797}"/>
              </a:ext>
            </a:extLst>
          </p:cNvPr>
          <p:cNvSpPr/>
          <p:nvPr/>
        </p:nvSpPr>
        <p:spPr>
          <a:xfrm rot="291421">
            <a:off x="6440576" y="3052267"/>
            <a:ext cx="2408580" cy="595760"/>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2" name="Rectangle: Rounded Corners 61">
            <a:extLst>
              <a:ext uri="{FF2B5EF4-FFF2-40B4-BE49-F238E27FC236}">
                <a16:creationId xmlns:a16="http://schemas.microsoft.com/office/drawing/2014/main" id="{150707A5-1918-4971-AFFA-45F569431042}"/>
              </a:ext>
            </a:extLst>
          </p:cNvPr>
          <p:cNvSpPr/>
          <p:nvPr/>
        </p:nvSpPr>
        <p:spPr>
          <a:xfrm rot="291421">
            <a:off x="6455915" y="2051312"/>
            <a:ext cx="2408580" cy="595760"/>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0" name="Rectangle: Rounded Corners 59">
            <a:extLst>
              <a:ext uri="{FF2B5EF4-FFF2-40B4-BE49-F238E27FC236}">
                <a16:creationId xmlns:a16="http://schemas.microsoft.com/office/drawing/2014/main" id="{D62CEDBB-DE48-4BDD-828B-EDABC66E92C0}"/>
              </a:ext>
            </a:extLst>
          </p:cNvPr>
          <p:cNvSpPr/>
          <p:nvPr/>
        </p:nvSpPr>
        <p:spPr>
          <a:xfrm rot="291421">
            <a:off x="6407948" y="1082010"/>
            <a:ext cx="2408580" cy="595760"/>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6" name="Rectangle: Rounded Corners 55">
            <a:extLst>
              <a:ext uri="{FF2B5EF4-FFF2-40B4-BE49-F238E27FC236}">
                <a16:creationId xmlns:a16="http://schemas.microsoft.com/office/drawing/2014/main" id="{F93BDE63-397B-4F88-A038-B4DB5D29D1E3}"/>
              </a:ext>
            </a:extLst>
          </p:cNvPr>
          <p:cNvSpPr/>
          <p:nvPr/>
        </p:nvSpPr>
        <p:spPr>
          <a:xfrm rot="21206600">
            <a:off x="274195" y="2042493"/>
            <a:ext cx="2408580" cy="595760"/>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8" name="Rectangle: Rounded Corners 57">
            <a:extLst>
              <a:ext uri="{FF2B5EF4-FFF2-40B4-BE49-F238E27FC236}">
                <a16:creationId xmlns:a16="http://schemas.microsoft.com/office/drawing/2014/main" id="{6E8EB6AA-0535-4DBB-8B71-7DADC2CAF0BA}"/>
              </a:ext>
            </a:extLst>
          </p:cNvPr>
          <p:cNvSpPr/>
          <p:nvPr/>
        </p:nvSpPr>
        <p:spPr>
          <a:xfrm rot="21206600">
            <a:off x="266282" y="3002044"/>
            <a:ext cx="2408580" cy="595760"/>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Rectangle: Rounded Corners 58">
            <a:extLst>
              <a:ext uri="{FF2B5EF4-FFF2-40B4-BE49-F238E27FC236}">
                <a16:creationId xmlns:a16="http://schemas.microsoft.com/office/drawing/2014/main" id="{C5D2CF39-545B-4604-8E62-156B4BD66B5C}"/>
              </a:ext>
            </a:extLst>
          </p:cNvPr>
          <p:cNvSpPr/>
          <p:nvPr/>
        </p:nvSpPr>
        <p:spPr>
          <a:xfrm rot="21206600">
            <a:off x="258370" y="3961594"/>
            <a:ext cx="2408580" cy="595760"/>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4" name="Rectangle: Rounded Corners 53">
            <a:extLst>
              <a:ext uri="{FF2B5EF4-FFF2-40B4-BE49-F238E27FC236}">
                <a16:creationId xmlns:a16="http://schemas.microsoft.com/office/drawing/2014/main" id="{5BE1B05C-7396-433B-9488-FD0373102901}"/>
              </a:ext>
            </a:extLst>
          </p:cNvPr>
          <p:cNvSpPr/>
          <p:nvPr/>
        </p:nvSpPr>
        <p:spPr>
          <a:xfrm rot="21206600">
            <a:off x="282107" y="1082942"/>
            <a:ext cx="2408580" cy="595760"/>
          </a:xfrm>
          <a:prstGeom prst="roundRect">
            <a:avLst/>
          </a:prstGeom>
          <a:solidFill>
            <a:schemeClr val="tx1">
              <a:alpha val="6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3" name="Oval 72">
            <a:extLst>
              <a:ext uri="{FF2B5EF4-FFF2-40B4-BE49-F238E27FC236}">
                <a16:creationId xmlns:a16="http://schemas.microsoft.com/office/drawing/2014/main" id="{CD59638D-BE4A-45B9-8FEF-DCDE613940D9}"/>
              </a:ext>
            </a:extLst>
          </p:cNvPr>
          <p:cNvSpPr/>
          <p:nvPr/>
        </p:nvSpPr>
        <p:spPr>
          <a:xfrm>
            <a:off x="3771752" y="1810773"/>
            <a:ext cx="1794510" cy="1794510"/>
          </a:xfrm>
          <a:prstGeom prst="ellipse">
            <a:avLst/>
          </a:prstGeom>
          <a:solidFill>
            <a:schemeClr val="tx1">
              <a:alpha val="5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70" name="Straight Connector 69">
            <a:extLst>
              <a:ext uri="{FF2B5EF4-FFF2-40B4-BE49-F238E27FC236}">
                <a16:creationId xmlns:a16="http://schemas.microsoft.com/office/drawing/2014/main" id="{8B1FAC07-26C2-492A-A674-431DD6642294}"/>
              </a:ext>
            </a:extLst>
          </p:cNvPr>
          <p:cNvCxnSpPr/>
          <p:nvPr/>
        </p:nvCxnSpPr>
        <p:spPr>
          <a:xfrm>
            <a:off x="3101927" y="2537459"/>
            <a:ext cx="29014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6B3E554-9B00-40E5-AC04-944CE7968912}"/>
              </a:ext>
            </a:extLst>
          </p:cNvPr>
          <p:cNvSpPr/>
          <p:nvPr/>
        </p:nvSpPr>
        <p:spPr>
          <a:xfrm>
            <a:off x="3880925" y="1880675"/>
            <a:ext cx="1382151" cy="1382151"/>
          </a:xfrm>
          <a:prstGeom prst="ellipse">
            <a:avLst/>
          </a:prstGeom>
          <a:solidFill>
            <a:schemeClr val="bg1">
              <a:lumMod val="65000"/>
            </a:schemeClr>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0" name="Group 9">
            <a:extLst>
              <a:ext uri="{FF2B5EF4-FFF2-40B4-BE49-F238E27FC236}">
                <a16:creationId xmlns:a16="http://schemas.microsoft.com/office/drawing/2014/main" id="{E186D8B0-E5D8-4FC5-8C94-78FFBBA5C7B4}"/>
              </a:ext>
            </a:extLst>
          </p:cNvPr>
          <p:cNvGrpSpPr/>
          <p:nvPr/>
        </p:nvGrpSpPr>
        <p:grpSpPr>
          <a:xfrm>
            <a:off x="366250" y="1232962"/>
            <a:ext cx="2405576" cy="717453"/>
            <a:chOff x="492369" y="984738"/>
            <a:chExt cx="3207434" cy="956604"/>
          </a:xfrm>
        </p:grpSpPr>
        <p:sp>
          <p:nvSpPr>
            <p:cNvPr id="6" name="Rectangle: Rounded Corners 5">
              <a:extLst>
                <a:ext uri="{FF2B5EF4-FFF2-40B4-BE49-F238E27FC236}">
                  <a16:creationId xmlns:a16="http://schemas.microsoft.com/office/drawing/2014/main" id="{AC896EFE-4A9E-43AC-B16E-73A23D735A69}"/>
                </a:ext>
              </a:extLst>
            </p:cNvPr>
            <p:cNvSpPr/>
            <p:nvPr/>
          </p:nvSpPr>
          <p:spPr>
            <a:xfrm>
              <a:off x="492369" y="984738"/>
              <a:ext cx="3207434" cy="956604"/>
            </a:xfrm>
            <a:prstGeom prst="roundRect">
              <a:avLst>
                <a:gd name="adj" fmla="val 50000"/>
              </a:avLst>
            </a:prstGeom>
            <a:solidFill>
              <a:srgbClr val="B9D64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Oval 6">
              <a:extLst>
                <a:ext uri="{FF2B5EF4-FFF2-40B4-BE49-F238E27FC236}">
                  <a16:creationId xmlns:a16="http://schemas.microsoft.com/office/drawing/2014/main" id="{625872BD-B29E-462F-A908-E311AC23F2BB}"/>
                </a:ext>
              </a:extLst>
            </p:cNvPr>
            <p:cNvSpPr/>
            <p:nvPr/>
          </p:nvSpPr>
          <p:spPr>
            <a:xfrm>
              <a:off x="590843" y="107617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a:extLst>
                <a:ext uri="{FF2B5EF4-FFF2-40B4-BE49-F238E27FC236}">
                  <a16:creationId xmlns:a16="http://schemas.microsoft.com/office/drawing/2014/main" id="{643BD404-2DF9-40F9-AB1E-A956F44D5589}"/>
                </a:ext>
              </a:extLst>
            </p:cNvPr>
            <p:cNvSpPr txBox="1"/>
            <p:nvPr/>
          </p:nvSpPr>
          <p:spPr>
            <a:xfrm>
              <a:off x="590844" y="1232206"/>
              <a:ext cx="717452" cy="492443"/>
            </a:xfrm>
            <a:prstGeom prst="rect">
              <a:avLst/>
            </a:prstGeom>
            <a:noFill/>
          </p:spPr>
          <p:txBody>
            <a:bodyPr wrap="square" rtlCol="0">
              <a:spAutoFit/>
            </a:bodyPr>
            <a:lstStyle/>
            <a:p>
              <a:pPr algn="ctr"/>
              <a:r>
                <a:rPr lang="en-US" sz="1800" dirty="0">
                  <a:solidFill>
                    <a:schemeClr val="bg1">
                      <a:lumMod val="65000"/>
                    </a:schemeClr>
                  </a:solidFill>
                  <a:latin typeface="Verdana" panose="020B0604030504040204" pitchFamily="34" charset="0"/>
                  <a:ea typeface="Verdana" panose="020B0604030504040204" pitchFamily="34" charset="0"/>
                </a:rPr>
                <a:t>01</a:t>
              </a:r>
            </a:p>
          </p:txBody>
        </p:sp>
        <p:sp>
          <p:nvSpPr>
            <p:cNvPr id="9" name="TextBox 8">
              <a:extLst>
                <a:ext uri="{FF2B5EF4-FFF2-40B4-BE49-F238E27FC236}">
                  <a16:creationId xmlns:a16="http://schemas.microsoft.com/office/drawing/2014/main" id="{E8A79AC4-22C0-4005-8459-89D25376CB68}"/>
                </a:ext>
              </a:extLst>
            </p:cNvPr>
            <p:cNvSpPr txBox="1"/>
            <p:nvPr/>
          </p:nvSpPr>
          <p:spPr>
            <a:xfrm>
              <a:off x="1377265" y="1282565"/>
              <a:ext cx="2039816" cy="369332"/>
            </a:xfrm>
            <a:prstGeom prst="rect">
              <a:avLst/>
            </a:prstGeom>
            <a:noFill/>
          </p:spPr>
          <p:txBody>
            <a:bodyPr wrap="square" rtlCol="0">
              <a:spAutoFit/>
            </a:bodyPr>
            <a:lstStyle/>
            <a:p>
              <a:r>
                <a:rPr lang="en-IN" sz="1200" dirty="0"/>
                <a:t>Azure DevOps</a:t>
              </a:r>
            </a:p>
          </p:txBody>
        </p:sp>
      </p:grpSp>
      <p:grpSp>
        <p:nvGrpSpPr>
          <p:cNvPr id="11" name="Group 10">
            <a:extLst>
              <a:ext uri="{FF2B5EF4-FFF2-40B4-BE49-F238E27FC236}">
                <a16:creationId xmlns:a16="http://schemas.microsoft.com/office/drawing/2014/main" id="{2997BFB0-B5E8-4779-8F83-C3B744917598}"/>
              </a:ext>
            </a:extLst>
          </p:cNvPr>
          <p:cNvGrpSpPr/>
          <p:nvPr/>
        </p:nvGrpSpPr>
        <p:grpSpPr>
          <a:xfrm>
            <a:off x="366250" y="2191324"/>
            <a:ext cx="2405576" cy="717453"/>
            <a:chOff x="492369" y="984738"/>
            <a:chExt cx="3207434" cy="956604"/>
          </a:xfrm>
        </p:grpSpPr>
        <p:sp>
          <p:nvSpPr>
            <p:cNvPr id="12" name="Rectangle: Rounded Corners 11">
              <a:extLst>
                <a:ext uri="{FF2B5EF4-FFF2-40B4-BE49-F238E27FC236}">
                  <a16:creationId xmlns:a16="http://schemas.microsoft.com/office/drawing/2014/main" id="{C5314C39-718F-4EF4-B899-81AD4E67B794}"/>
                </a:ext>
              </a:extLst>
            </p:cNvPr>
            <p:cNvSpPr/>
            <p:nvPr/>
          </p:nvSpPr>
          <p:spPr>
            <a:xfrm>
              <a:off x="492369" y="984738"/>
              <a:ext cx="3207434" cy="956604"/>
            </a:xfrm>
            <a:prstGeom prst="roundRect">
              <a:avLst>
                <a:gd name="adj" fmla="val 5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Oval 12">
              <a:extLst>
                <a:ext uri="{FF2B5EF4-FFF2-40B4-BE49-F238E27FC236}">
                  <a16:creationId xmlns:a16="http://schemas.microsoft.com/office/drawing/2014/main" id="{D9BB8FBE-3A15-41DF-A971-C6B1344CC41E}"/>
                </a:ext>
              </a:extLst>
            </p:cNvPr>
            <p:cNvSpPr/>
            <p:nvPr/>
          </p:nvSpPr>
          <p:spPr>
            <a:xfrm>
              <a:off x="590843" y="107617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TextBox 13">
              <a:extLst>
                <a:ext uri="{FF2B5EF4-FFF2-40B4-BE49-F238E27FC236}">
                  <a16:creationId xmlns:a16="http://schemas.microsoft.com/office/drawing/2014/main" id="{9B50B0E4-3874-4315-B52D-97FE28F90C35}"/>
                </a:ext>
              </a:extLst>
            </p:cNvPr>
            <p:cNvSpPr txBox="1"/>
            <p:nvPr/>
          </p:nvSpPr>
          <p:spPr>
            <a:xfrm>
              <a:off x="590844" y="1232206"/>
              <a:ext cx="717452" cy="492443"/>
            </a:xfrm>
            <a:prstGeom prst="rect">
              <a:avLst/>
            </a:prstGeom>
            <a:noFill/>
          </p:spPr>
          <p:txBody>
            <a:bodyPr wrap="square" rtlCol="0">
              <a:spAutoFit/>
            </a:bodyPr>
            <a:lstStyle/>
            <a:p>
              <a:pPr algn="ctr"/>
              <a:r>
                <a:rPr lang="en-US" sz="1800" dirty="0">
                  <a:solidFill>
                    <a:schemeClr val="bg1">
                      <a:lumMod val="65000"/>
                    </a:schemeClr>
                  </a:solidFill>
                  <a:latin typeface="Verdana" panose="020B0604030504040204" pitchFamily="34" charset="0"/>
                  <a:ea typeface="Verdana" panose="020B0604030504040204" pitchFamily="34" charset="0"/>
                </a:rPr>
                <a:t>02</a:t>
              </a:r>
            </a:p>
          </p:txBody>
        </p:sp>
        <p:sp>
          <p:nvSpPr>
            <p:cNvPr id="15" name="TextBox 14">
              <a:extLst>
                <a:ext uri="{FF2B5EF4-FFF2-40B4-BE49-F238E27FC236}">
                  <a16:creationId xmlns:a16="http://schemas.microsoft.com/office/drawing/2014/main" id="{40C65480-F523-4700-9DA6-2EFE74DF157B}"/>
                </a:ext>
              </a:extLst>
            </p:cNvPr>
            <p:cNvSpPr txBox="1"/>
            <p:nvPr/>
          </p:nvSpPr>
          <p:spPr>
            <a:xfrm>
              <a:off x="1519447" y="1240050"/>
              <a:ext cx="2039816" cy="369332"/>
            </a:xfrm>
            <a:prstGeom prst="rect">
              <a:avLst/>
            </a:prstGeom>
            <a:noFill/>
          </p:spPr>
          <p:txBody>
            <a:bodyPr wrap="square" rtlCol="0">
              <a:spAutoFit/>
            </a:bodyPr>
            <a:lstStyle/>
            <a:p>
              <a:r>
                <a:rPr lang="en-US" sz="1200" dirty="0" err="1">
                  <a:solidFill>
                    <a:schemeClr val="tx1"/>
                  </a:solidFill>
                  <a:latin typeface="Verdana" panose="020B0604030504040204" pitchFamily="34" charset="0"/>
                  <a:ea typeface="Verdana" panose="020B0604030504040204" pitchFamily="34" charset="0"/>
                </a:rPr>
                <a:t>Github</a:t>
              </a:r>
              <a:endParaRPr lang="en-US" sz="1200" dirty="0">
                <a:solidFill>
                  <a:schemeClr val="tx1"/>
                </a:solidFill>
                <a:latin typeface="Verdana" panose="020B0604030504040204" pitchFamily="34" charset="0"/>
                <a:ea typeface="Verdana" panose="020B0604030504040204" pitchFamily="34" charset="0"/>
              </a:endParaRPr>
            </a:p>
          </p:txBody>
        </p:sp>
      </p:grpSp>
      <p:grpSp>
        <p:nvGrpSpPr>
          <p:cNvPr id="16" name="Group 15">
            <a:extLst>
              <a:ext uri="{FF2B5EF4-FFF2-40B4-BE49-F238E27FC236}">
                <a16:creationId xmlns:a16="http://schemas.microsoft.com/office/drawing/2014/main" id="{9A1BC80E-9B86-4AB6-8AEA-583952A46764}"/>
              </a:ext>
            </a:extLst>
          </p:cNvPr>
          <p:cNvGrpSpPr/>
          <p:nvPr/>
        </p:nvGrpSpPr>
        <p:grpSpPr>
          <a:xfrm>
            <a:off x="366250" y="3154958"/>
            <a:ext cx="2405576" cy="717453"/>
            <a:chOff x="492369" y="984738"/>
            <a:chExt cx="3207434" cy="956604"/>
          </a:xfrm>
        </p:grpSpPr>
        <p:sp>
          <p:nvSpPr>
            <p:cNvPr id="17" name="Rectangle: Rounded Corners 16">
              <a:extLst>
                <a:ext uri="{FF2B5EF4-FFF2-40B4-BE49-F238E27FC236}">
                  <a16:creationId xmlns:a16="http://schemas.microsoft.com/office/drawing/2014/main" id="{D8CA18B8-9069-4DA9-B56B-3FF581532857}"/>
                </a:ext>
              </a:extLst>
            </p:cNvPr>
            <p:cNvSpPr/>
            <p:nvPr/>
          </p:nvSpPr>
          <p:spPr>
            <a:xfrm>
              <a:off x="492369" y="984738"/>
              <a:ext cx="3207434" cy="956604"/>
            </a:xfrm>
            <a:prstGeom prst="roundRect">
              <a:avLst>
                <a:gd name="adj" fmla="val 50000"/>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Oval 17">
              <a:extLst>
                <a:ext uri="{FF2B5EF4-FFF2-40B4-BE49-F238E27FC236}">
                  <a16:creationId xmlns:a16="http://schemas.microsoft.com/office/drawing/2014/main" id="{877DFCAA-F625-4AAD-9C37-03F9AAC40125}"/>
                </a:ext>
              </a:extLst>
            </p:cNvPr>
            <p:cNvSpPr/>
            <p:nvPr/>
          </p:nvSpPr>
          <p:spPr>
            <a:xfrm>
              <a:off x="590843" y="107617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TextBox 18">
              <a:extLst>
                <a:ext uri="{FF2B5EF4-FFF2-40B4-BE49-F238E27FC236}">
                  <a16:creationId xmlns:a16="http://schemas.microsoft.com/office/drawing/2014/main" id="{6BF4E1D7-65D6-41A3-86FE-9AAE661E453B}"/>
                </a:ext>
              </a:extLst>
            </p:cNvPr>
            <p:cNvSpPr txBox="1"/>
            <p:nvPr/>
          </p:nvSpPr>
          <p:spPr>
            <a:xfrm>
              <a:off x="590844" y="1232206"/>
              <a:ext cx="717452" cy="492443"/>
            </a:xfrm>
            <a:prstGeom prst="rect">
              <a:avLst/>
            </a:prstGeom>
            <a:noFill/>
          </p:spPr>
          <p:txBody>
            <a:bodyPr wrap="square" rtlCol="0">
              <a:spAutoFit/>
            </a:bodyPr>
            <a:lstStyle/>
            <a:p>
              <a:pPr algn="ctr"/>
              <a:r>
                <a:rPr lang="en-US" sz="1800" dirty="0">
                  <a:solidFill>
                    <a:schemeClr val="bg1">
                      <a:lumMod val="65000"/>
                    </a:schemeClr>
                  </a:solidFill>
                  <a:latin typeface="Verdana" panose="020B0604030504040204" pitchFamily="34" charset="0"/>
                  <a:ea typeface="Verdana" panose="020B0604030504040204" pitchFamily="34" charset="0"/>
                </a:rPr>
                <a:t>03</a:t>
              </a:r>
            </a:p>
          </p:txBody>
        </p:sp>
        <p:sp>
          <p:nvSpPr>
            <p:cNvPr id="20" name="TextBox 19">
              <a:extLst>
                <a:ext uri="{FF2B5EF4-FFF2-40B4-BE49-F238E27FC236}">
                  <a16:creationId xmlns:a16="http://schemas.microsoft.com/office/drawing/2014/main" id="{80926ED9-3EBA-4CE9-8052-64207D6FA3EA}"/>
                </a:ext>
              </a:extLst>
            </p:cNvPr>
            <p:cNvSpPr txBox="1"/>
            <p:nvPr/>
          </p:nvSpPr>
          <p:spPr>
            <a:xfrm>
              <a:off x="1506838" y="1255874"/>
              <a:ext cx="2039816" cy="369332"/>
            </a:xfrm>
            <a:prstGeom prst="rect">
              <a:avLst/>
            </a:prstGeom>
            <a:noFill/>
          </p:spPr>
          <p:txBody>
            <a:bodyPr wrap="square" rtlCol="0">
              <a:spAutoFit/>
            </a:bodyPr>
            <a:lstStyle/>
            <a:p>
              <a:r>
                <a:rPr lang="en-IN" sz="1200" dirty="0"/>
                <a:t>Bitbucket </a:t>
              </a:r>
            </a:p>
          </p:txBody>
        </p:sp>
      </p:grpSp>
      <p:grpSp>
        <p:nvGrpSpPr>
          <p:cNvPr id="50" name="Group 49">
            <a:extLst>
              <a:ext uri="{FF2B5EF4-FFF2-40B4-BE49-F238E27FC236}">
                <a16:creationId xmlns:a16="http://schemas.microsoft.com/office/drawing/2014/main" id="{7F7D2E7F-A8A0-47BA-AB52-E53A21DFF413}"/>
              </a:ext>
            </a:extLst>
          </p:cNvPr>
          <p:cNvGrpSpPr/>
          <p:nvPr/>
        </p:nvGrpSpPr>
        <p:grpSpPr>
          <a:xfrm>
            <a:off x="6295292" y="738554"/>
            <a:ext cx="2405576" cy="717453"/>
            <a:chOff x="8393723" y="1076178"/>
            <a:chExt cx="3207434" cy="956604"/>
          </a:xfrm>
        </p:grpSpPr>
        <p:sp>
          <p:nvSpPr>
            <p:cNvPr id="27" name="Rectangle: Rounded Corners 26">
              <a:extLst>
                <a:ext uri="{FF2B5EF4-FFF2-40B4-BE49-F238E27FC236}">
                  <a16:creationId xmlns:a16="http://schemas.microsoft.com/office/drawing/2014/main" id="{3A41CFC7-0EBD-4CE2-B88B-0A876FD6306B}"/>
                </a:ext>
              </a:extLst>
            </p:cNvPr>
            <p:cNvSpPr/>
            <p:nvPr/>
          </p:nvSpPr>
          <p:spPr>
            <a:xfrm>
              <a:off x="8393723" y="1076178"/>
              <a:ext cx="3207434" cy="956604"/>
            </a:xfrm>
            <a:prstGeom prst="roundRect">
              <a:avLst>
                <a:gd name="adj" fmla="val 50000"/>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46" name="Group 45">
              <a:extLst>
                <a:ext uri="{FF2B5EF4-FFF2-40B4-BE49-F238E27FC236}">
                  <a16:creationId xmlns:a16="http://schemas.microsoft.com/office/drawing/2014/main" id="{2908CF2C-0190-48AA-BBEC-E7E4E6C1BC31}"/>
                </a:ext>
              </a:extLst>
            </p:cNvPr>
            <p:cNvGrpSpPr/>
            <p:nvPr/>
          </p:nvGrpSpPr>
          <p:grpSpPr>
            <a:xfrm>
              <a:off x="10743029" y="1167618"/>
              <a:ext cx="773723" cy="773723"/>
              <a:chOff x="8492197" y="1167618"/>
              <a:chExt cx="773723" cy="773723"/>
            </a:xfrm>
            <a:effectLst>
              <a:outerShdw blurRad="50800" dist="38100" dir="8100000" algn="tr" rotWithShape="0">
                <a:prstClr val="black">
                  <a:alpha val="40000"/>
                </a:prstClr>
              </a:outerShdw>
            </a:effectLst>
          </p:grpSpPr>
          <p:sp>
            <p:nvSpPr>
              <p:cNvPr id="28" name="Oval 27">
                <a:extLst>
                  <a:ext uri="{FF2B5EF4-FFF2-40B4-BE49-F238E27FC236}">
                    <a16:creationId xmlns:a16="http://schemas.microsoft.com/office/drawing/2014/main" id="{F6550727-403F-44C5-858C-49CD02DD1D52}"/>
                  </a:ext>
                </a:extLst>
              </p:cNvPr>
              <p:cNvSpPr/>
              <p:nvPr/>
            </p:nvSpPr>
            <p:spPr>
              <a:xfrm>
                <a:off x="8492197" y="1167618"/>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TextBox 28">
                <a:extLst>
                  <a:ext uri="{FF2B5EF4-FFF2-40B4-BE49-F238E27FC236}">
                    <a16:creationId xmlns:a16="http://schemas.microsoft.com/office/drawing/2014/main" id="{D8D9B3EF-55A2-49DA-BB63-8DAC6D601EF0}"/>
                  </a:ext>
                </a:extLst>
              </p:cNvPr>
              <p:cNvSpPr txBox="1"/>
              <p:nvPr/>
            </p:nvSpPr>
            <p:spPr>
              <a:xfrm>
                <a:off x="8492197" y="1323646"/>
                <a:ext cx="717452" cy="492443"/>
              </a:xfrm>
              <a:prstGeom prst="rect">
                <a:avLst/>
              </a:prstGeom>
              <a:noFill/>
            </p:spPr>
            <p:txBody>
              <a:bodyPr wrap="square" rtlCol="0">
                <a:spAutoFit/>
              </a:bodyPr>
              <a:lstStyle/>
              <a:p>
                <a:pPr algn="ctr"/>
                <a:r>
                  <a:rPr lang="en-US" sz="1800" dirty="0">
                    <a:solidFill>
                      <a:schemeClr val="bg1">
                        <a:lumMod val="65000"/>
                      </a:schemeClr>
                    </a:solidFill>
                    <a:latin typeface="Verdana" panose="020B0604030504040204" pitchFamily="34" charset="0"/>
                    <a:ea typeface="Verdana" panose="020B0604030504040204" pitchFamily="34" charset="0"/>
                  </a:rPr>
                  <a:t>05</a:t>
                </a:r>
              </a:p>
            </p:txBody>
          </p:sp>
        </p:grpSp>
        <p:sp>
          <p:nvSpPr>
            <p:cNvPr id="30" name="TextBox 29">
              <a:extLst>
                <a:ext uri="{FF2B5EF4-FFF2-40B4-BE49-F238E27FC236}">
                  <a16:creationId xmlns:a16="http://schemas.microsoft.com/office/drawing/2014/main" id="{0609AD89-50BB-43EA-9B89-AABE93230625}"/>
                </a:ext>
              </a:extLst>
            </p:cNvPr>
            <p:cNvSpPr txBox="1"/>
            <p:nvPr/>
          </p:nvSpPr>
          <p:spPr>
            <a:xfrm>
              <a:off x="8689146" y="1246273"/>
              <a:ext cx="2039816" cy="369332"/>
            </a:xfrm>
            <a:prstGeom prst="rect">
              <a:avLst/>
            </a:prstGeom>
            <a:noFill/>
          </p:spPr>
          <p:txBody>
            <a:bodyPr wrap="square" rtlCol="0">
              <a:spAutoFit/>
            </a:bodyPr>
            <a:lstStyle/>
            <a:p>
              <a:pPr algn="ctr"/>
              <a:r>
                <a:rPr lang="en-US" sz="1200" dirty="0">
                  <a:solidFill>
                    <a:schemeClr val="tx1"/>
                  </a:solidFill>
                  <a:latin typeface="Verdana" panose="020B0604030504040204" pitchFamily="34" charset="0"/>
                  <a:ea typeface="Verdana" panose="020B0604030504040204" pitchFamily="34" charset="0"/>
                </a:rPr>
                <a:t>GIT</a:t>
              </a:r>
            </a:p>
          </p:txBody>
        </p:sp>
      </p:grpSp>
      <p:grpSp>
        <p:nvGrpSpPr>
          <p:cNvPr id="51" name="Group 50">
            <a:extLst>
              <a:ext uri="{FF2B5EF4-FFF2-40B4-BE49-F238E27FC236}">
                <a16:creationId xmlns:a16="http://schemas.microsoft.com/office/drawing/2014/main" id="{46EB9CC6-6CEF-4FC6-8B90-4E3D52BBE455}"/>
              </a:ext>
            </a:extLst>
          </p:cNvPr>
          <p:cNvGrpSpPr/>
          <p:nvPr/>
        </p:nvGrpSpPr>
        <p:grpSpPr>
          <a:xfrm>
            <a:off x="6295292" y="1696916"/>
            <a:ext cx="2405576" cy="717453"/>
            <a:chOff x="8393723" y="2353994"/>
            <a:chExt cx="3207434" cy="956604"/>
          </a:xfrm>
        </p:grpSpPr>
        <p:sp>
          <p:nvSpPr>
            <p:cNvPr id="32" name="Rectangle: Rounded Corners 31">
              <a:extLst>
                <a:ext uri="{FF2B5EF4-FFF2-40B4-BE49-F238E27FC236}">
                  <a16:creationId xmlns:a16="http://schemas.microsoft.com/office/drawing/2014/main" id="{4DD5B7EF-2BCE-4B27-910F-7738F985690C}"/>
                </a:ext>
              </a:extLst>
            </p:cNvPr>
            <p:cNvSpPr/>
            <p:nvPr/>
          </p:nvSpPr>
          <p:spPr>
            <a:xfrm>
              <a:off x="8393723" y="2353994"/>
              <a:ext cx="3207434" cy="956604"/>
            </a:xfrm>
            <a:prstGeom prst="roundRect">
              <a:avLst>
                <a:gd name="adj" fmla="val 50000"/>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47" name="Group 46">
              <a:extLst>
                <a:ext uri="{FF2B5EF4-FFF2-40B4-BE49-F238E27FC236}">
                  <a16:creationId xmlns:a16="http://schemas.microsoft.com/office/drawing/2014/main" id="{2AFD7385-5117-416D-8A73-FE102516CB7C}"/>
                </a:ext>
              </a:extLst>
            </p:cNvPr>
            <p:cNvGrpSpPr/>
            <p:nvPr/>
          </p:nvGrpSpPr>
          <p:grpSpPr>
            <a:xfrm>
              <a:off x="10743029" y="2445434"/>
              <a:ext cx="773723" cy="773723"/>
              <a:chOff x="8492197" y="2445434"/>
              <a:chExt cx="773723" cy="773723"/>
            </a:xfrm>
            <a:effectLst>
              <a:outerShdw blurRad="50800" dist="38100" dir="8100000" algn="tr" rotWithShape="0">
                <a:prstClr val="black">
                  <a:alpha val="40000"/>
                </a:prstClr>
              </a:outerShdw>
            </a:effectLst>
          </p:grpSpPr>
          <p:sp>
            <p:nvSpPr>
              <p:cNvPr id="33" name="Oval 32">
                <a:extLst>
                  <a:ext uri="{FF2B5EF4-FFF2-40B4-BE49-F238E27FC236}">
                    <a16:creationId xmlns:a16="http://schemas.microsoft.com/office/drawing/2014/main" id="{F7F30F22-27BE-476B-9B61-75B7A682AD6C}"/>
                  </a:ext>
                </a:extLst>
              </p:cNvPr>
              <p:cNvSpPr/>
              <p:nvPr/>
            </p:nvSpPr>
            <p:spPr>
              <a:xfrm>
                <a:off x="8492197" y="2445434"/>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4" name="TextBox 33">
                <a:extLst>
                  <a:ext uri="{FF2B5EF4-FFF2-40B4-BE49-F238E27FC236}">
                    <a16:creationId xmlns:a16="http://schemas.microsoft.com/office/drawing/2014/main" id="{4B68F816-DA38-4FC3-96FD-11A149DFED3E}"/>
                  </a:ext>
                </a:extLst>
              </p:cNvPr>
              <p:cNvSpPr txBox="1"/>
              <p:nvPr/>
            </p:nvSpPr>
            <p:spPr>
              <a:xfrm>
                <a:off x="8492197" y="2601462"/>
                <a:ext cx="717452" cy="492443"/>
              </a:xfrm>
              <a:prstGeom prst="rect">
                <a:avLst/>
              </a:prstGeom>
              <a:noFill/>
            </p:spPr>
            <p:txBody>
              <a:bodyPr wrap="square" rtlCol="0">
                <a:spAutoFit/>
              </a:bodyPr>
              <a:lstStyle/>
              <a:p>
                <a:pPr algn="ctr"/>
                <a:r>
                  <a:rPr lang="en-US" sz="1800" dirty="0">
                    <a:solidFill>
                      <a:schemeClr val="bg1">
                        <a:lumMod val="65000"/>
                      </a:schemeClr>
                    </a:solidFill>
                    <a:latin typeface="Verdana" panose="020B0604030504040204" pitchFamily="34" charset="0"/>
                    <a:ea typeface="Verdana" panose="020B0604030504040204" pitchFamily="34" charset="0"/>
                  </a:rPr>
                  <a:t>06</a:t>
                </a:r>
              </a:p>
            </p:txBody>
          </p:sp>
        </p:grpSp>
        <p:sp>
          <p:nvSpPr>
            <p:cNvPr id="35" name="TextBox 34">
              <a:extLst>
                <a:ext uri="{FF2B5EF4-FFF2-40B4-BE49-F238E27FC236}">
                  <a16:creationId xmlns:a16="http://schemas.microsoft.com/office/drawing/2014/main" id="{C0163576-822F-4D59-B205-1712744DEAE1}"/>
                </a:ext>
              </a:extLst>
            </p:cNvPr>
            <p:cNvSpPr txBox="1"/>
            <p:nvPr/>
          </p:nvSpPr>
          <p:spPr>
            <a:xfrm>
              <a:off x="8689146" y="2524089"/>
              <a:ext cx="2039816" cy="369332"/>
            </a:xfrm>
            <a:prstGeom prst="rect">
              <a:avLst/>
            </a:prstGeom>
            <a:noFill/>
          </p:spPr>
          <p:txBody>
            <a:bodyPr wrap="square" rtlCol="0">
              <a:spAutoFit/>
            </a:bodyPr>
            <a:lstStyle/>
            <a:p>
              <a:pPr algn="ctr"/>
              <a:r>
                <a:rPr lang="en-US" sz="1200" dirty="0">
                  <a:solidFill>
                    <a:schemeClr val="tx1"/>
                  </a:solidFill>
                  <a:latin typeface="Verdana" panose="020B0604030504040204" pitchFamily="34" charset="0"/>
                  <a:ea typeface="Verdana" panose="020B0604030504040204" pitchFamily="34" charset="0"/>
                </a:rPr>
                <a:t>CLI</a:t>
              </a:r>
            </a:p>
          </p:txBody>
        </p:sp>
      </p:grpSp>
      <p:grpSp>
        <p:nvGrpSpPr>
          <p:cNvPr id="52" name="Group 51">
            <a:extLst>
              <a:ext uri="{FF2B5EF4-FFF2-40B4-BE49-F238E27FC236}">
                <a16:creationId xmlns:a16="http://schemas.microsoft.com/office/drawing/2014/main" id="{79058FEA-E999-4576-A645-F8BB9DEFCE06}"/>
              </a:ext>
            </a:extLst>
          </p:cNvPr>
          <p:cNvGrpSpPr/>
          <p:nvPr/>
        </p:nvGrpSpPr>
        <p:grpSpPr>
          <a:xfrm>
            <a:off x="6295292" y="2660550"/>
            <a:ext cx="2405576" cy="717453"/>
            <a:chOff x="8390206" y="3638840"/>
            <a:chExt cx="3207434" cy="956604"/>
          </a:xfrm>
        </p:grpSpPr>
        <p:sp>
          <p:nvSpPr>
            <p:cNvPr id="37" name="Rectangle: Rounded Corners 36">
              <a:extLst>
                <a:ext uri="{FF2B5EF4-FFF2-40B4-BE49-F238E27FC236}">
                  <a16:creationId xmlns:a16="http://schemas.microsoft.com/office/drawing/2014/main" id="{62866E92-3782-4868-963B-C6A5DDB2F656}"/>
                </a:ext>
              </a:extLst>
            </p:cNvPr>
            <p:cNvSpPr/>
            <p:nvPr/>
          </p:nvSpPr>
          <p:spPr>
            <a:xfrm>
              <a:off x="8390206" y="3638840"/>
              <a:ext cx="3207434" cy="956604"/>
            </a:xfrm>
            <a:prstGeom prst="roundRect">
              <a:avLst>
                <a:gd name="adj" fmla="val 5000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48" name="Group 47">
              <a:extLst>
                <a:ext uri="{FF2B5EF4-FFF2-40B4-BE49-F238E27FC236}">
                  <a16:creationId xmlns:a16="http://schemas.microsoft.com/office/drawing/2014/main" id="{4D67D9A2-2804-4267-9540-D51EF9EFB60A}"/>
                </a:ext>
              </a:extLst>
            </p:cNvPr>
            <p:cNvGrpSpPr/>
            <p:nvPr/>
          </p:nvGrpSpPr>
          <p:grpSpPr>
            <a:xfrm>
              <a:off x="10739512" y="3730280"/>
              <a:ext cx="773723" cy="773723"/>
              <a:chOff x="8488680" y="3730280"/>
              <a:chExt cx="773723" cy="773723"/>
            </a:xfrm>
            <a:effectLst>
              <a:outerShdw blurRad="50800" dist="38100" dir="8100000" algn="tr" rotWithShape="0">
                <a:prstClr val="black">
                  <a:alpha val="40000"/>
                </a:prstClr>
              </a:outerShdw>
            </a:effectLst>
          </p:grpSpPr>
          <p:sp>
            <p:nvSpPr>
              <p:cNvPr id="38" name="Oval 37">
                <a:extLst>
                  <a:ext uri="{FF2B5EF4-FFF2-40B4-BE49-F238E27FC236}">
                    <a16:creationId xmlns:a16="http://schemas.microsoft.com/office/drawing/2014/main" id="{F8EAE46A-A65C-43B3-897A-311BE766CCC0}"/>
                  </a:ext>
                </a:extLst>
              </p:cNvPr>
              <p:cNvSpPr/>
              <p:nvPr/>
            </p:nvSpPr>
            <p:spPr>
              <a:xfrm>
                <a:off x="8488680" y="3730280"/>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 name="TextBox 38">
                <a:extLst>
                  <a:ext uri="{FF2B5EF4-FFF2-40B4-BE49-F238E27FC236}">
                    <a16:creationId xmlns:a16="http://schemas.microsoft.com/office/drawing/2014/main" id="{7B43C382-768A-4C0A-AB82-6DA2AD095910}"/>
                  </a:ext>
                </a:extLst>
              </p:cNvPr>
              <p:cNvSpPr txBox="1"/>
              <p:nvPr/>
            </p:nvSpPr>
            <p:spPr>
              <a:xfrm>
                <a:off x="8488680" y="3886308"/>
                <a:ext cx="717452" cy="492443"/>
              </a:xfrm>
              <a:prstGeom prst="rect">
                <a:avLst/>
              </a:prstGeom>
              <a:noFill/>
            </p:spPr>
            <p:txBody>
              <a:bodyPr wrap="square" rtlCol="0">
                <a:spAutoFit/>
              </a:bodyPr>
              <a:lstStyle/>
              <a:p>
                <a:pPr algn="ctr"/>
                <a:r>
                  <a:rPr lang="en-US" sz="1800" dirty="0">
                    <a:solidFill>
                      <a:schemeClr val="bg1">
                        <a:lumMod val="65000"/>
                      </a:schemeClr>
                    </a:solidFill>
                    <a:latin typeface="Verdana" panose="020B0604030504040204" pitchFamily="34" charset="0"/>
                    <a:ea typeface="Verdana" panose="020B0604030504040204" pitchFamily="34" charset="0"/>
                  </a:rPr>
                  <a:t>07</a:t>
                </a:r>
              </a:p>
            </p:txBody>
          </p:sp>
        </p:grpSp>
        <p:sp>
          <p:nvSpPr>
            <p:cNvPr id="40" name="TextBox 39">
              <a:extLst>
                <a:ext uri="{FF2B5EF4-FFF2-40B4-BE49-F238E27FC236}">
                  <a16:creationId xmlns:a16="http://schemas.microsoft.com/office/drawing/2014/main" id="{36A08371-60C7-40A1-8414-A5FE9E577FE7}"/>
                </a:ext>
              </a:extLst>
            </p:cNvPr>
            <p:cNvSpPr txBox="1"/>
            <p:nvPr/>
          </p:nvSpPr>
          <p:spPr>
            <a:xfrm>
              <a:off x="8685629" y="3808935"/>
              <a:ext cx="2039816" cy="615553"/>
            </a:xfrm>
            <a:prstGeom prst="rect">
              <a:avLst/>
            </a:prstGeom>
            <a:noFill/>
          </p:spPr>
          <p:txBody>
            <a:bodyPr wrap="square" rtlCol="0">
              <a:spAutoFit/>
            </a:bodyPr>
            <a:lstStyle/>
            <a:p>
              <a:pPr algn="ctr"/>
              <a:r>
                <a:rPr lang="en-US" sz="1200" dirty="0">
                  <a:solidFill>
                    <a:schemeClr val="tx1"/>
                  </a:solidFill>
                </a:rPr>
                <a:t>ZIP DEPLOY</a:t>
              </a:r>
            </a:p>
            <a:p>
              <a:pPr algn="ctr"/>
              <a:endParaRPr lang="en-US" sz="1200" dirty="0">
                <a:solidFill>
                  <a:schemeClr val="tx1"/>
                </a:solidFill>
                <a:latin typeface="Verdana" panose="020B0604030504040204" pitchFamily="34" charset="0"/>
                <a:ea typeface="Verdana" panose="020B0604030504040204" pitchFamily="34" charset="0"/>
              </a:endParaRPr>
            </a:p>
          </p:txBody>
        </p:sp>
      </p:grpSp>
      <p:grpSp>
        <p:nvGrpSpPr>
          <p:cNvPr id="53" name="Group 52">
            <a:extLst>
              <a:ext uri="{FF2B5EF4-FFF2-40B4-BE49-F238E27FC236}">
                <a16:creationId xmlns:a16="http://schemas.microsoft.com/office/drawing/2014/main" id="{41CE4C0D-7FFB-4840-859C-ADA8F47CA13D}"/>
              </a:ext>
            </a:extLst>
          </p:cNvPr>
          <p:cNvGrpSpPr/>
          <p:nvPr/>
        </p:nvGrpSpPr>
        <p:grpSpPr>
          <a:xfrm>
            <a:off x="6295292" y="3618912"/>
            <a:ext cx="2405576" cy="717453"/>
            <a:chOff x="8390206" y="4916656"/>
            <a:chExt cx="3207434" cy="956604"/>
          </a:xfrm>
        </p:grpSpPr>
        <p:sp>
          <p:nvSpPr>
            <p:cNvPr id="42" name="Rectangle: Rounded Corners 41">
              <a:extLst>
                <a:ext uri="{FF2B5EF4-FFF2-40B4-BE49-F238E27FC236}">
                  <a16:creationId xmlns:a16="http://schemas.microsoft.com/office/drawing/2014/main" id="{B50841CC-542C-42DC-8931-A125A406388E}"/>
                </a:ext>
              </a:extLst>
            </p:cNvPr>
            <p:cNvSpPr/>
            <p:nvPr/>
          </p:nvSpPr>
          <p:spPr>
            <a:xfrm>
              <a:off x="8390206" y="4916656"/>
              <a:ext cx="3207434" cy="956604"/>
            </a:xfrm>
            <a:prstGeom prst="roundRect">
              <a:avLst>
                <a:gd name="adj" fmla="val 50000"/>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49" name="Group 48">
              <a:extLst>
                <a:ext uri="{FF2B5EF4-FFF2-40B4-BE49-F238E27FC236}">
                  <a16:creationId xmlns:a16="http://schemas.microsoft.com/office/drawing/2014/main" id="{526C2220-C70A-48EE-8574-D55D63A15A1F}"/>
                </a:ext>
              </a:extLst>
            </p:cNvPr>
            <p:cNvGrpSpPr/>
            <p:nvPr/>
          </p:nvGrpSpPr>
          <p:grpSpPr>
            <a:xfrm>
              <a:off x="10739512" y="5008096"/>
              <a:ext cx="773723" cy="773723"/>
              <a:chOff x="8488680" y="5008096"/>
              <a:chExt cx="773723" cy="773723"/>
            </a:xfrm>
            <a:effectLst>
              <a:outerShdw blurRad="50800" dist="38100" dir="8100000" algn="tr" rotWithShape="0">
                <a:prstClr val="black">
                  <a:alpha val="40000"/>
                </a:prstClr>
              </a:outerShdw>
            </a:effectLst>
          </p:grpSpPr>
          <p:sp>
            <p:nvSpPr>
              <p:cNvPr id="43" name="Oval 42">
                <a:extLst>
                  <a:ext uri="{FF2B5EF4-FFF2-40B4-BE49-F238E27FC236}">
                    <a16:creationId xmlns:a16="http://schemas.microsoft.com/office/drawing/2014/main" id="{AC8E9ED2-879B-4102-A932-4BDE22687705}"/>
                  </a:ext>
                </a:extLst>
              </p:cNvPr>
              <p:cNvSpPr/>
              <p:nvPr/>
            </p:nvSpPr>
            <p:spPr>
              <a:xfrm>
                <a:off x="8488680" y="5008096"/>
                <a:ext cx="773723" cy="773723"/>
              </a:xfrm>
              <a:prstGeom prst="ellipse">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4" name="TextBox 43">
                <a:extLst>
                  <a:ext uri="{FF2B5EF4-FFF2-40B4-BE49-F238E27FC236}">
                    <a16:creationId xmlns:a16="http://schemas.microsoft.com/office/drawing/2014/main" id="{A9275570-059A-4EE5-AA3B-AB54C2C99BEF}"/>
                  </a:ext>
                </a:extLst>
              </p:cNvPr>
              <p:cNvSpPr txBox="1"/>
              <p:nvPr/>
            </p:nvSpPr>
            <p:spPr>
              <a:xfrm>
                <a:off x="8488680" y="5164124"/>
                <a:ext cx="717452" cy="492443"/>
              </a:xfrm>
              <a:prstGeom prst="rect">
                <a:avLst/>
              </a:prstGeom>
              <a:noFill/>
            </p:spPr>
            <p:txBody>
              <a:bodyPr wrap="square" rtlCol="0">
                <a:spAutoFit/>
              </a:bodyPr>
              <a:lstStyle/>
              <a:p>
                <a:pPr algn="ctr"/>
                <a:r>
                  <a:rPr lang="en-US" sz="1800" dirty="0">
                    <a:solidFill>
                      <a:schemeClr val="bg1">
                        <a:lumMod val="65000"/>
                      </a:schemeClr>
                    </a:solidFill>
                    <a:latin typeface="Verdana" panose="020B0604030504040204" pitchFamily="34" charset="0"/>
                    <a:ea typeface="Verdana" panose="020B0604030504040204" pitchFamily="34" charset="0"/>
                  </a:rPr>
                  <a:t>08</a:t>
                </a:r>
              </a:p>
            </p:txBody>
          </p:sp>
        </p:grpSp>
        <p:sp>
          <p:nvSpPr>
            <p:cNvPr id="45" name="TextBox 44">
              <a:extLst>
                <a:ext uri="{FF2B5EF4-FFF2-40B4-BE49-F238E27FC236}">
                  <a16:creationId xmlns:a16="http://schemas.microsoft.com/office/drawing/2014/main" id="{72094473-B0EE-4668-8A26-BB8D46AB956C}"/>
                </a:ext>
              </a:extLst>
            </p:cNvPr>
            <p:cNvSpPr txBox="1"/>
            <p:nvPr/>
          </p:nvSpPr>
          <p:spPr>
            <a:xfrm>
              <a:off x="8627877" y="5156021"/>
              <a:ext cx="2039816" cy="369332"/>
            </a:xfrm>
            <a:prstGeom prst="rect">
              <a:avLst/>
            </a:prstGeom>
            <a:noFill/>
          </p:spPr>
          <p:txBody>
            <a:bodyPr wrap="square" rtlCol="0">
              <a:spAutoFit/>
            </a:bodyPr>
            <a:lstStyle/>
            <a:p>
              <a:pPr algn="ctr"/>
              <a:r>
                <a:rPr lang="en-US" sz="1200" dirty="0">
                  <a:solidFill>
                    <a:schemeClr val="bg1">
                      <a:lumMod val="95000"/>
                    </a:schemeClr>
                  </a:solidFill>
                  <a:latin typeface="Verdana" panose="020B0604030504040204" pitchFamily="34" charset="0"/>
                  <a:ea typeface="Verdana" panose="020B0604030504040204" pitchFamily="34" charset="0"/>
                </a:rPr>
                <a:t>FTP/S</a:t>
              </a:r>
            </a:p>
          </p:txBody>
        </p:sp>
      </p:grpSp>
      <p:cxnSp>
        <p:nvCxnSpPr>
          <p:cNvPr id="55" name="Connector: Elbow 54">
            <a:extLst>
              <a:ext uri="{FF2B5EF4-FFF2-40B4-BE49-F238E27FC236}">
                <a16:creationId xmlns:a16="http://schemas.microsoft.com/office/drawing/2014/main" id="{97207A84-81E4-4E87-9347-721F32C8028E}"/>
              </a:ext>
            </a:extLst>
          </p:cNvPr>
          <p:cNvCxnSpPr>
            <a:cxnSpLocks/>
          </p:cNvCxnSpPr>
          <p:nvPr/>
        </p:nvCxnSpPr>
        <p:spPr>
          <a:xfrm>
            <a:off x="2748178" y="1603229"/>
            <a:ext cx="359752" cy="981121"/>
          </a:xfrm>
          <a:prstGeom prst="bentConnector2">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1E33660E-24A3-4ADA-9C91-393702BA846A}"/>
              </a:ext>
            </a:extLst>
          </p:cNvPr>
          <p:cNvCxnSpPr>
            <a:cxnSpLocks/>
            <a:stCxn id="27" idx="1"/>
            <a:endCxn id="42" idx="1"/>
          </p:cNvCxnSpPr>
          <p:nvPr/>
        </p:nvCxnSpPr>
        <p:spPr>
          <a:xfrm rot="10800000" flipV="1">
            <a:off x="6295292" y="1097280"/>
            <a:ext cx="9525" cy="2880359"/>
          </a:xfrm>
          <a:prstGeom prst="bentConnector3">
            <a:avLst>
              <a:gd name="adj1" fmla="val 324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692E4FF-123D-42EB-83AC-EFCC4EDDB9F4}"/>
              </a:ext>
            </a:extLst>
          </p:cNvPr>
          <p:cNvCxnSpPr>
            <a:cxnSpLocks/>
            <a:stCxn id="12" idx="3"/>
            <a:endCxn id="17" idx="3"/>
          </p:cNvCxnSpPr>
          <p:nvPr/>
        </p:nvCxnSpPr>
        <p:spPr>
          <a:xfrm>
            <a:off x="2771826" y="2550050"/>
            <a:ext cx="9525" cy="963635"/>
          </a:xfrm>
          <a:prstGeom prst="bentConnector3">
            <a:avLst>
              <a:gd name="adj1" fmla="val 3572315"/>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EB3D658-121F-4FC0-A577-913FEC5DF14B}"/>
              </a:ext>
            </a:extLst>
          </p:cNvPr>
          <p:cNvCxnSpPr>
            <a:cxnSpLocks/>
            <a:stCxn id="32" idx="1"/>
            <a:endCxn id="37" idx="1"/>
          </p:cNvCxnSpPr>
          <p:nvPr/>
        </p:nvCxnSpPr>
        <p:spPr>
          <a:xfrm rot="10800000" flipV="1">
            <a:off x="6295292" y="2055642"/>
            <a:ext cx="9525" cy="963635"/>
          </a:xfrm>
          <a:prstGeom prst="bentConnector3">
            <a:avLst>
              <a:gd name="adj1" fmla="val 324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2" name="Graphic 71" descr="Head with gears">
            <a:extLst>
              <a:ext uri="{FF2B5EF4-FFF2-40B4-BE49-F238E27FC236}">
                <a16:creationId xmlns:a16="http://schemas.microsoft.com/office/drawing/2014/main" id="{5AAA282A-9CAD-4E62-AB9B-42CF3CC020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9244" y="2194557"/>
            <a:ext cx="824719" cy="824719"/>
          </a:xfrm>
          <a:prstGeom prst="rect">
            <a:avLst/>
          </a:prstGeom>
        </p:spPr>
      </p:pic>
      <p:sp>
        <p:nvSpPr>
          <p:cNvPr id="2" name="TextBox 1">
            <a:extLst>
              <a:ext uri="{FF2B5EF4-FFF2-40B4-BE49-F238E27FC236}">
                <a16:creationId xmlns:a16="http://schemas.microsoft.com/office/drawing/2014/main" id="{9CFA8B1E-E26D-4F53-998A-416D849D1FB3}"/>
              </a:ext>
            </a:extLst>
          </p:cNvPr>
          <p:cNvSpPr txBox="1"/>
          <p:nvPr/>
        </p:nvSpPr>
        <p:spPr>
          <a:xfrm>
            <a:off x="506436" y="4105532"/>
            <a:ext cx="2277157" cy="461665"/>
          </a:xfrm>
          <a:prstGeom prst="rect">
            <a:avLst/>
          </a:prstGeom>
          <a:noFill/>
        </p:spPr>
        <p:txBody>
          <a:bodyPr wrap="square" rtlCol="0">
            <a:spAutoFit/>
          </a:bodyPr>
          <a:lstStyle/>
          <a:p>
            <a:pPr algn="ctr"/>
            <a:r>
              <a:rPr lang="en-IN" sz="1200" dirty="0">
                <a:latin typeface="Arial" panose="020B0604020202020204" pitchFamily="34" charset="0"/>
                <a:cs typeface="Arial" panose="020B0604020202020204" pitchFamily="34" charset="0"/>
              </a:rPr>
              <a:t>Automated Deployment </a:t>
            </a:r>
          </a:p>
          <a:p>
            <a:pPr algn="ctr"/>
            <a:r>
              <a:rPr lang="en-IN" sz="1200" dirty="0">
                <a:latin typeface="Arial" panose="020B0604020202020204" pitchFamily="34" charset="0"/>
                <a:cs typeface="Arial" panose="020B0604020202020204" pitchFamily="34" charset="0"/>
              </a:rPr>
              <a:t>(continuous integration)</a:t>
            </a:r>
            <a:endParaRPr lang="en-IN" sz="1200" dirty="0">
              <a:latin typeface="Arial" panose="020B0604020202020204" pitchFamily="34" charset="0"/>
              <a:ea typeface="Calibri"/>
              <a:cs typeface="Arial" panose="020B0604020202020204" pitchFamily="34" charset="0"/>
            </a:endParaRPr>
          </a:p>
        </p:txBody>
      </p:sp>
      <p:sp>
        <p:nvSpPr>
          <p:cNvPr id="66" name="TextBox 65">
            <a:extLst>
              <a:ext uri="{FF2B5EF4-FFF2-40B4-BE49-F238E27FC236}">
                <a16:creationId xmlns:a16="http://schemas.microsoft.com/office/drawing/2014/main" id="{AFDE3A5C-7732-4943-8614-99338C72AC19}"/>
              </a:ext>
            </a:extLst>
          </p:cNvPr>
          <p:cNvSpPr txBox="1"/>
          <p:nvPr/>
        </p:nvSpPr>
        <p:spPr>
          <a:xfrm>
            <a:off x="6647333" y="4478524"/>
            <a:ext cx="1922183" cy="276999"/>
          </a:xfrm>
          <a:prstGeom prst="rect">
            <a:avLst/>
          </a:prstGeom>
          <a:noFill/>
        </p:spPr>
        <p:txBody>
          <a:bodyPr wrap="square" rtlCol="0">
            <a:spAutoFit/>
          </a:bodyPr>
          <a:lstStyle>
            <a:defPPr>
              <a:defRPr lang="en-US"/>
            </a:defPPr>
            <a:lvl1pPr algn="ctr">
              <a:defRPr sz="2000">
                <a:latin typeface="Arial" panose="020B0604020202020204" pitchFamily="34" charset="0"/>
                <a:cs typeface="Arial" panose="020B0604020202020204" pitchFamily="34" charset="0"/>
              </a:defRPr>
            </a:lvl1pPr>
          </a:lstStyle>
          <a:p>
            <a:r>
              <a:rPr lang="en-IN" sz="1200" dirty="0"/>
              <a:t>Manual Deployment</a:t>
            </a:r>
          </a:p>
        </p:txBody>
      </p:sp>
      <p:sp>
        <p:nvSpPr>
          <p:cNvPr id="3" name="Oval 2">
            <a:extLst>
              <a:ext uri="{FF2B5EF4-FFF2-40B4-BE49-F238E27FC236}">
                <a16:creationId xmlns:a16="http://schemas.microsoft.com/office/drawing/2014/main" id="{3EFEBEBF-84C7-4B4B-957C-E78AAB67D8BE}"/>
              </a:ext>
            </a:extLst>
          </p:cNvPr>
          <p:cNvSpPr/>
          <p:nvPr/>
        </p:nvSpPr>
        <p:spPr>
          <a:xfrm>
            <a:off x="2564048" y="1515918"/>
            <a:ext cx="142439" cy="14243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7" name="Oval 66">
            <a:extLst>
              <a:ext uri="{FF2B5EF4-FFF2-40B4-BE49-F238E27FC236}">
                <a16:creationId xmlns:a16="http://schemas.microsoft.com/office/drawing/2014/main" id="{6F135369-9300-4DA5-9E3A-B78384EBAA86}"/>
              </a:ext>
            </a:extLst>
          </p:cNvPr>
          <p:cNvSpPr/>
          <p:nvPr/>
        </p:nvSpPr>
        <p:spPr>
          <a:xfrm>
            <a:off x="2564048" y="2478364"/>
            <a:ext cx="142439" cy="14243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8" name="Oval 67">
            <a:extLst>
              <a:ext uri="{FF2B5EF4-FFF2-40B4-BE49-F238E27FC236}">
                <a16:creationId xmlns:a16="http://schemas.microsoft.com/office/drawing/2014/main" id="{980C207D-5EA7-41A5-8E26-B04BF9C1C888}"/>
              </a:ext>
            </a:extLst>
          </p:cNvPr>
          <p:cNvSpPr/>
          <p:nvPr/>
        </p:nvSpPr>
        <p:spPr>
          <a:xfrm>
            <a:off x="2564048" y="3440810"/>
            <a:ext cx="142439" cy="14243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9" name="Oval 78">
            <a:extLst>
              <a:ext uri="{FF2B5EF4-FFF2-40B4-BE49-F238E27FC236}">
                <a16:creationId xmlns:a16="http://schemas.microsoft.com/office/drawing/2014/main" id="{41B40084-CC63-45B0-8116-6C4F5E87DE06}"/>
              </a:ext>
            </a:extLst>
          </p:cNvPr>
          <p:cNvSpPr/>
          <p:nvPr/>
        </p:nvSpPr>
        <p:spPr>
          <a:xfrm>
            <a:off x="6403161" y="1009201"/>
            <a:ext cx="142439" cy="14243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0" name="Oval 79">
            <a:extLst>
              <a:ext uri="{FF2B5EF4-FFF2-40B4-BE49-F238E27FC236}">
                <a16:creationId xmlns:a16="http://schemas.microsoft.com/office/drawing/2014/main" id="{6D0482B6-5E44-4027-AB42-8986E0EAC3E2}"/>
              </a:ext>
            </a:extLst>
          </p:cNvPr>
          <p:cNvSpPr/>
          <p:nvPr/>
        </p:nvSpPr>
        <p:spPr>
          <a:xfrm>
            <a:off x="6403161" y="1971646"/>
            <a:ext cx="142439" cy="14243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1" name="Oval 80">
            <a:extLst>
              <a:ext uri="{FF2B5EF4-FFF2-40B4-BE49-F238E27FC236}">
                <a16:creationId xmlns:a16="http://schemas.microsoft.com/office/drawing/2014/main" id="{75BD77EF-91B2-495C-A095-B465AA662228}"/>
              </a:ext>
            </a:extLst>
          </p:cNvPr>
          <p:cNvSpPr/>
          <p:nvPr/>
        </p:nvSpPr>
        <p:spPr>
          <a:xfrm>
            <a:off x="6403161" y="2934092"/>
            <a:ext cx="142439" cy="14243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Oval 81">
            <a:extLst>
              <a:ext uri="{FF2B5EF4-FFF2-40B4-BE49-F238E27FC236}">
                <a16:creationId xmlns:a16="http://schemas.microsoft.com/office/drawing/2014/main" id="{815E56F9-BBDC-4BCC-A28E-DA04DC6C5D84}"/>
              </a:ext>
            </a:extLst>
          </p:cNvPr>
          <p:cNvSpPr/>
          <p:nvPr/>
        </p:nvSpPr>
        <p:spPr>
          <a:xfrm>
            <a:off x="6403161" y="3896538"/>
            <a:ext cx="142439" cy="142439"/>
          </a:xfrm>
          <a:prstGeom prst="ellipse">
            <a:avLst/>
          </a:prstGeom>
          <a:solidFill>
            <a:schemeClr val="bg1"/>
          </a:solidFill>
          <a:ln>
            <a:noFill/>
          </a:ln>
          <a:effectLst>
            <a:innerShdw blurRad="381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47239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C02896-15DC-07FC-D5F1-643BE16D3481}"/>
              </a:ext>
            </a:extLst>
          </p:cNvPr>
          <p:cNvSpPr/>
          <p:nvPr/>
        </p:nvSpPr>
        <p:spPr>
          <a:xfrm>
            <a:off x="1935957" y="1857375"/>
            <a:ext cx="5272087" cy="1120987"/>
          </a:xfrm>
          <a:prstGeom prst="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BD769-03CD-5B46-4797-79A250D95F3D}"/>
              </a:ext>
            </a:extLst>
          </p:cNvPr>
          <p:cNvSpPr>
            <a:spLocks noGrp="1"/>
          </p:cNvSpPr>
          <p:nvPr>
            <p:ph type="title"/>
          </p:nvPr>
        </p:nvSpPr>
        <p:spPr>
          <a:xfrm>
            <a:off x="1935956" y="1857375"/>
            <a:ext cx="5272087" cy="1120987"/>
          </a:xfrm>
        </p:spPr>
        <p:txBody>
          <a:bodyPr/>
          <a:lstStyle/>
          <a:p>
            <a:r>
              <a:rPr lang="en-US" sz="2600" b="1" i="0" dirty="0">
                <a:solidFill>
                  <a:schemeClr val="tx1"/>
                </a:solidFill>
                <a:effectLst/>
                <a:latin typeface="Arial" panose="020B0604020202020204" pitchFamily="34" charset="0"/>
                <a:cs typeface="Arial" panose="020B0604020202020204" pitchFamily="34" charset="0"/>
              </a:rPr>
              <a:t>Deploy an ASP.NET web app</a:t>
            </a:r>
            <a:endParaRPr lang="en-IN" sz="2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59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2237E-F9F5-F38A-B93B-A62D56BE221A}"/>
              </a:ext>
            </a:extLst>
          </p:cNvPr>
          <p:cNvSpPr txBox="1"/>
          <p:nvPr/>
        </p:nvSpPr>
        <p:spPr>
          <a:xfrm>
            <a:off x="136562" y="857250"/>
            <a:ext cx="3928731" cy="2677656"/>
          </a:xfrm>
          <a:prstGeom prst="rect">
            <a:avLst/>
          </a:prstGeom>
          <a:noFill/>
        </p:spPr>
        <p:txBody>
          <a:bodyPr wrap="square" anchor="ctr">
            <a:spAutoFit/>
          </a:bodyPr>
          <a:lstStyle/>
          <a:p>
            <a:pPr marL="182880" indent="-182880">
              <a:buAutoNum type="arabicPeriod"/>
            </a:pPr>
            <a:r>
              <a:rPr lang="en-IN" b="1" i="0" dirty="0">
                <a:solidFill>
                  <a:srgbClr val="161616"/>
                </a:solidFill>
                <a:effectLst/>
                <a:latin typeface="Arial" panose="020B0604020202020204" pitchFamily="34" charset="0"/>
                <a:cs typeface="Arial" panose="020B0604020202020204" pitchFamily="34" charset="0"/>
              </a:rPr>
              <a:t> Create an ASP.NET web app</a:t>
            </a:r>
          </a:p>
          <a:p>
            <a:endParaRPr lang="en-IN" b="1" i="0" dirty="0">
              <a:solidFill>
                <a:srgbClr val="161616"/>
              </a:solidFill>
              <a:effectLst/>
              <a:latin typeface="Arial" panose="020B0604020202020204" pitchFamily="34" charset="0"/>
              <a:cs typeface="Arial" panose="020B0604020202020204" pitchFamily="34" charset="0"/>
            </a:endParaRPr>
          </a:p>
          <a:p>
            <a:pPr marL="182880" indent="-182880">
              <a:lnSpc>
                <a:spcPct val="150000"/>
              </a:lnSpc>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Go to the</a:t>
            </a:r>
            <a:r>
              <a:rPr lang="en-US" b="0" i="0" dirty="0">
                <a:solidFill>
                  <a:srgbClr val="0000FF"/>
                </a:solidFill>
                <a:effectLst/>
                <a:latin typeface="Arial" panose="020B0604020202020204" pitchFamily="34" charset="0"/>
                <a:cs typeface="Arial" panose="020B0604020202020204" pitchFamily="34" charset="0"/>
              </a:rPr>
              <a:t> </a:t>
            </a:r>
            <a:r>
              <a:rPr lang="en-US" b="0" i="0" u="none" strike="noStrike" dirty="0">
                <a:solidFill>
                  <a:srgbClr val="0000FF"/>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.NET Framework 4.8 sample app</a:t>
            </a:r>
            <a:r>
              <a:rPr lang="en-US" b="0" i="0" dirty="0">
                <a:solidFill>
                  <a:srgbClr val="0000FF"/>
                </a:solidFill>
                <a:effectLst/>
                <a:latin typeface="Arial" panose="020B0604020202020204" pitchFamily="34" charset="0"/>
                <a:cs typeface="Arial" panose="020B0604020202020204" pitchFamily="34" charset="0"/>
              </a:rPr>
              <a:t>.</a:t>
            </a:r>
          </a:p>
          <a:p>
            <a:pPr marL="182880" indent="-182880">
              <a:lnSpc>
                <a:spcPct val="150000"/>
              </a:lnSpc>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Select the </a:t>
            </a:r>
            <a:r>
              <a:rPr lang="en-US" b="1" i="0" dirty="0">
                <a:solidFill>
                  <a:srgbClr val="161616"/>
                </a:solidFill>
                <a:effectLst/>
                <a:latin typeface="Arial" panose="020B0604020202020204" pitchFamily="34" charset="0"/>
                <a:cs typeface="Arial" panose="020B0604020202020204" pitchFamily="34" charset="0"/>
              </a:rPr>
              <a:t>Fork</a:t>
            </a:r>
            <a:r>
              <a:rPr lang="en-US" b="0" i="0" dirty="0">
                <a:solidFill>
                  <a:srgbClr val="161616"/>
                </a:solidFill>
                <a:effectLst/>
                <a:latin typeface="Arial" panose="020B0604020202020204" pitchFamily="34" charset="0"/>
                <a:cs typeface="Arial" panose="020B0604020202020204" pitchFamily="34" charset="0"/>
              </a:rPr>
              <a:t> button in the upper right on the GitHub page.</a:t>
            </a:r>
          </a:p>
          <a:p>
            <a:pPr marL="182880" indent="-182880">
              <a:lnSpc>
                <a:spcPct val="150000"/>
              </a:lnSpc>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Select the </a:t>
            </a:r>
            <a:r>
              <a:rPr lang="en-US" b="1" i="0" dirty="0">
                <a:solidFill>
                  <a:srgbClr val="161616"/>
                </a:solidFill>
                <a:effectLst/>
                <a:latin typeface="Arial" panose="020B0604020202020204" pitchFamily="34" charset="0"/>
                <a:cs typeface="Arial" panose="020B0604020202020204" pitchFamily="34" charset="0"/>
              </a:rPr>
              <a:t>Owner</a:t>
            </a:r>
            <a:r>
              <a:rPr lang="en-US" b="0" i="0" dirty="0">
                <a:solidFill>
                  <a:srgbClr val="161616"/>
                </a:solidFill>
                <a:effectLst/>
                <a:latin typeface="Arial" panose="020B0604020202020204" pitchFamily="34" charset="0"/>
                <a:cs typeface="Arial" panose="020B0604020202020204" pitchFamily="34" charset="0"/>
              </a:rPr>
              <a:t> and leave the default </a:t>
            </a:r>
            <a:r>
              <a:rPr lang="en-US" b="1" i="0" dirty="0">
                <a:solidFill>
                  <a:srgbClr val="161616"/>
                </a:solidFill>
                <a:effectLst/>
                <a:latin typeface="Arial" panose="020B0604020202020204" pitchFamily="34" charset="0"/>
                <a:cs typeface="Arial" panose="020B0604020202020204" pitchFamily="34" charset="0"/>
              </a:rPr>
              <a:t>Repository name</a:t>
            </a:r>
            <a:r>
              <a:rPr lang="en-US" b="0" i="0" dirty="0">
                <a:solidFill>
                  <a:srgbClr val="161616"/>
                </a:solidFill>
                <a:effectLst/>
                <a:latin typeface="Arial" panose="020B0604020202020204" pitchFamily="34" charset="0"/>
                <a:cs typeface="Arial" panose="020B0604020202020204" pitchFamily="34" charset="0"/>
              </a:rPr>
              <a:t>.</a:t>
            </a:r>
          </a:p>
          <a:p>
            <a:pPr marL="182880" indent="-182880">
              <a:lnSpc>
                <a:spcPct val="150000"/>
              </a:lnSpc>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Select </a:t>
            </a:r>
            <a:r>
              <a:rPr lang="en-US" b="1" i="0" dirty="0">
                <a:solidFill>
                  <a:srgbClr val="161616"/>
                </a:solidFill>
                <a:effectLst/>
                <a:latin typeface="Arial" panose="020B0604020202020204" pitchFamily="34" charset="0"/>
                <a:cs typeface="Arial" panose="020B0604020202020204" pitchFamily="34" charset="0"/>
              </a:rPr>
              <a:t>Create fork</a:t>
            </a:r>
            <a:r>
              <a:rPr lang="en-US" b="0" i="0" dirty="0">
                <a:solidFill>
                  <a:srgbClr val="161616"/>
                </a:solidFill>
                <a:effectLst/>
                <a:latin typeface="Arial" panose="020B0604020202020204" pitchFamily="34" charset="0"/>
                <a:cs typeface="Arial" panose="020B0604020202020204" pitchFamily="34" charset="0"/>
              </a:rPr>
              <a:t>.</a:t>
            </a:r>
          </a:p>
          <a:p>
            <a:pPr marL="342900" lvl="3" indent="-342900">
              <a:buAutoNum type="arabicPeriod"/>
            </a:pPr>
            <a:endParaRPr lang="en-IN" b="1" i="0" dirty="0">
              <a:solidFill>
                <a:srgbClr val="161616"/>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8EBD6C-D4C2-3DDC-02FE-196102F99EAD}"/>
              </a:ext>
            </a:extLst>
          </p:cNvPr>
          <p:cNvSpPr txBox="1"/>
          <p:nvPr/>
        </p:nvSpPr>
        <p:spPr>
          <a:xfrm>
            <a:off x="4347223" y="768147"/>
            <a:ext cx="4603896" cy="3607206"/>
          </a:xfrm>
          <a:prstGeom prst="rect">
            <a:avLst/>
          </a:prstGeom>
          <a:noFill/>
        </p:spPr>
        <p:txBody>
          <a:bodyPr wrap="square" anchor="ctr">
            <a:spAutoFit/>
          </a:bodyPr>
          <a:lstStyle/>
          <a:p>
            <a:pPr>
              <a:lnSpc>
                <a:spcPct val="150000"/>
              </a:lnSpc>
            </a:pPr>
            <a:r>
              <a:rPr lang="en-US" b="1" i="0" dirty="0">
                <a:solidFill>
                  <a:srgbClr val="161616"/>
                </a:solidFill>
                <a:effectLst/>
                <a:latin typeface="Arial" panose="020B0604020202020204" pitchFamily="34" charset="0"/>
                <a:cs typeface="Arial" panose="020B0604020202020204" pitchFamily="34" charset="0"/>
              </a:rPr>
              <a:t>2. Publish your web app</a:t>
            </a:r>
          </a:p>
          <a:p>
            <a:pPr>
              <a:lnSpc>
                <a:spcPct val="150000"/>
              </a:lnSpc>
            </a:pPr>
            <a:endParaRPr lang="en-US" b="1" i="0" dirty="0">
              <a:solidFill>
                <a:srgbClr val="161616"/>
              </a:solidFill>
              <a:effectLst/>
              <a:latin typeface="Arial" panose="020B0604020202020204" pitchFamily="34" charset="0"/>
              <a:cs typeface="Arial" panose="020B0604020202020204" pitchFamily="34" charset="0"/>
            </a:endParaRPr>
          </a:p>
          <a:p>
            <a:pPr>
              <a:lnSpc>
                <a:spcPct val="150000"/>
              </a:lnSpc>
            </a:pPr>
            <a:r>
              <a:rPr lang="en-US" b="0" i="0" dirty="0">
                <a:solidFill>
                  <a:srgbClr val="161616"/>
                </a:solidFill>
                <a:effectLst/>
                <a:latin typeface="Arial" panose="020B0604020202020204" pitchFamily="34" charset="0"/>
                <a:cs typeface="Arial" panose="020B0604020202020204" pitchFamily="34" charset="0"/>
              </a:rPr>
              <a:t>To publish your web app, you must first create and configure a new App Service that you can publish your app to.</a:t>
            </a:r>
          </a:p>
          <a:p>
            <a:pPr>
              <a:lnSpc>
                <a:spcPct val="150000"/>
              </a:lnSpc>
            </a:pPr>
            <a:r>
              <a:rPr lang="en-US" b="0" i="0" dirty="0">
                <a:solidFill>
                  <a:srgbClr val="161616"/>
                </a:solidFill>
                <a:effectLst/>
                <a:latin typeface="Arial" panose="020B0604020202020204" pitchFamily="34" charset="0"/>
                <a:cs typeface="Arial" panose="020B0604020202020204" pitchFamily="34" charset="0"/>
              </a:rPr>
              <a:t>As part of setting up the App Service, you create:</a:t>
            </a:r>
          </a:p>
          <a:p>
            <a:pPr marL="182880" indent="-182880">
              <a:lnSpc>
                <a:spcPct val="150000"/>
              </a:lnSpc>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A new </a:t>
            </a:r>
            <a:r>
              <a:rPr lang="en-US" b="0" i="0" u="none" strike="noStrike" dirty="0">
                <a:solidFill>
                  <a:srgbClr val="0000FF"/>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resource group</a:t>
            </a:r>
            <a:r>
              <a:rPr lang="en-US" b="0" i="0" dirty="0">
                <a:solidFill>
                  <a:srgbClr val="0000FF"/>
                </a:solidFill>
                <a:effectLst/>
                <a:latin typeface="Arial" panose="020B0604020202020204" pitchFamily="34" charset="0"/>
                <a:cs typeface="Arial" panose="020B0604020202020204" pitchFamily="34" charset="0"/>
              </a:rPr>
              <a:t> </a:t>
            </a:r>
            <a:r>
              <a:rPr lang="en-US" b="0" i="0" dirty="0">
                <a:solidFill>
                  <a:srgbClr val="161616"/>
                </a:solidFill>
                <a:effectLst/>
                <a:latin typeface="Arial" panose="020B0604020202020204" pitchFamily="34" charset="0"/>
                <a:cs typeface="Arial" panose="020B0604020202020204" pitchFamily="34" charset="0"/>
              </a:rPr>
              <a:t>to contain all of the Azure resources for the service.</a:t>
            </a:r>
          </a:p>
          <a:p>
            <a:pPr marL="182880" indent="-182880">
              <a:lnSpc>
                <a:spcPct val="150000"/>
              </a:lnSpc>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A new </a:t>
            </a:r>
            <a:r>
              <a:rPr lang="en-US" b="0" i="0" u="none" strike="noStrike" dirty="0">
                <a:solidFill>
                  <a:srgbClr val="0000FF"/>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Hosting Plan</a:t>
            </a:r>
            <a:r>
              <a:rPr lang="en-US" b="0" i="0" dirty="0">
                <a:solidFill>
                  <a:srgbClr val="0000FF"/>
                </a:solidFill>
                <a:effectLst/>
                <a:latin typeface="Arial" panose="020B0604020202020204" pitchFamily="34" charset="0"/>
                <a:cs typeface="Arial" panose="020B0604020202020204" pitchFamily="34" charset="0"/>
              </a:rPr>
              <a:t> </a:t>
            </a:r>
            <a:r>
              <a:rPr lang="en-US" b="0" i="0" dirty="0">
                <a:solidFill>
                  <a:srgbClr val="161616"/>
                </a:solidFill>
                <a:effectLst/>
                <a:latin typeface="Arial" panose="020B0604020202020204" pitchFamily="34" charset="0"/>
                <a:cs typeface="Arial" panose="020B0604020202020204" pitchFamily="34" charset="0"/>
              </a:rPr>
              <a:t>that specifies the location, size, and features of the web server farm that hosts your app.</a:t>
            </a:r>
          </a:p>
        </p:txBody>
      </p:sp>
    </p:spTree>
    <p:extLst>
      <p:ext uri="{BB962C8B-B14F-4D97-AF65-F5344CB8AC3E}">
        <p14:creationId xmlns:p14="http://schemas.microsoft.com/office/powerpoint/2010/main" val="2657906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5AABFC-5B9D-6027-EFA8-2E10BA0C18FB}"/>
              </a:ext>
            </a:extLst>
          </p:cNvPr>
          <p:cNvSpPr txBox="1"/>
          <p:nvPr/>
        </p:nvSpPr>
        <p:spPr>
          <a:xfrm>
            <a:off x="125098" y="857250"/>
            <a:ext cx="8075428" cy="738664"/>
          </a:xfrm>
          <a:prstGeom prst="rect">
            <a:avLst/>
          </a:prstGeom>
          <a:noFill/>
        </p:spPr>
        <p:txBody>
          <a:bodyPr wrap="square">
            <a:spAutoFit/>
          </a:bodyPr>
          <a:lstStyle/>
          <a:p>
            <a:r>
              <a:rPr lang="en-US" b="0" i="0" dirty="0">
                <a:solidFill>
                  <a:srgbClr val="161616"/>
                </a:solidFill>
                <a:effectLst/>
                <a:latin typeface="Arial" panose="020B0604020202020204" pitchFamily="34" charset="0"/>
                <a:cs typeface="Arial" panose="020B0604020202020204" pitchFamily="34" charset="0"/>
              </a:rPr>
              <a:t>Follow these steps to create your App Service resources and publish your project:</a:t>
            </a:r>
          </a:p>
          <a:p>
            <a:endParaRPr lang="en-US" b="0" i="0" dirty="0">
              <a:solidFill>
                <a:srgbClr val="161616"/>
              </a:solidFill>
              <a:effectLst/>
              <a:latin typeface="Arial" panose="020B0604020202020204" pitchFamily="34" charset="0"/>
              <a:cs typeface="Arial" panose="020B0604020202020204" pitchFamily="34" charset="0"/>
            </a:endParaRPr>
          </a:p>
          <a:p>
            <a:pPr marL="182880" indent="-182880">
              <a:buFont typeface="+mj-lt"/>
              <a:buAutoNum type="arabicPeriod"/>
            </a:pPr>
            <a:r>
              <a:rPr lang="en-US" b="0" i="0" dirty="0">
                <a:solidFill>
                  <a:srgbClr val="161616"/>
                </a:solidFill>
                <a:effectLst/>
                <a:latin typeface="Arial" panose="020B0604020202020204" pitchFamily="34" charset="0"/>
                <a:cs typeface="Arial" panose="020B0604020202020204" pitchFamily="34" charset="0"/>
              </a:rPr>
              <a:t> Type </a:t>
            </a:r>
            <a:r>
              <a:rPr lang="en-US" b="1" i="0" dirty="0">
                <a:solidFill>
                  <a:srgbClr val="161616"/>
                </a:solidFill>
                <a:effectLst/>
                <a:latin typeface="Arial" panose="020B0604020202020204" pitchFamily="34" charset="0"/>
                <a:cs typeface="Arial" panose="020B0604020202020204" pitchFamily="34" charset="0"/>
              </a:rPr>
              <a:t>app services</a:t>
            </a:r>
            <a:r>
              <a:rPr lang="en-US" b="0" i="0" dirty="0">
                <a:solidFill>
                  <a:srgbClr val="161616"/>
                </a:solidFill>
                <a:effectLst/>
                <a:latin typeface="Arial" panose="020B0604020202020204" pitchFamily="34" charset="0"/>
                <a:cs typeface="Arial" panose="020B0604020202020204" pitchFamily="34" charset="0"/>
              </a:rPr>
              <a:t> in the search. Under </a:t>
            </a:r>
            <a:r>
              <a:rPr lang="en-US" b="1" i="0" dirty="0">
                <a:solidFill>
                  <a:srgbClr val="161616"/>
                </a:solidFill>
                <a:effectLst/>
                <a:latin typeface="Arial" panose="020B0604020202020204" pitchFamily="34" charset="0"/>
                <a:cs typeface="Arial" panose="020B0604020202020204" pitchFamily="34" charset="0"/>
              </a:rPr>
              <a:t>Services</a:t>
            </a:r>
            <a:r>
              <a:rPr lang="en-US" b="0" i="0" dirty="0">
                <a:solidFill>
                  <a:srgbClr val="161616"/>
                </a:solidFill>
                <a:effectLst/>
                <a:latin typeface="Arial" panose="020B0604020202020204" pitchFamily="34" charset="0"/>
                <a:cs typeface="Arial" panose="020B0604020202020204" pitchFamily="34" charset="0"/>
              </a:rPr>
              <a:t>, select </a:t>
            </a:r>
            <a:r>
              <a:rPr lang="en-US" b="1" i="0" dirty="0">
                <a:solidFill>
                  <a:srgbClr val="161616"/>
                </a:solidFill>
                <a:effectLst/>
                <a:latin typeface="Arial" panose="020B0604020202020204" pitchFamily="34" charset="0"/>
                <a:cs typeface="Arial" panose="020B0604020202020204" pitchFamily="34" charset="0"/>
              </a:rPr>
              <a:t>App Services</a:t>
            </a:r>
            <a:r>
              <a:rPr lang="en-US" b="0" i="0" dirty="0">
                <a:solidFill>
                  <a:srgbClr val="161616"/>
                </a:solidFill>
                <a:effectLst/>
                <a:latin typeface="Arial" panose="020B0604020202020204" pitchFamily="34" charset="0"/>
                <a:cs typeface="Arial" panose="020B0604020202020204" pitchFamily="34" charset="0"/>
              </a:rPr>
              <a:t>.</a:t>
            </a:r>
          </a:p>
        </p:txBody>
      </p:sp>
      <p:pic>
        <p:nvPicPr>
          <p:cNvPr id="2054" name="Picture 6" descr="Screenshot of portal search in the Azure portal.">
            <a:extLst>
              <a:ext uri="{FF2B5EF4-FFF2-40B4-BE49-F238E27FC236}">
                <a16:creationId xmlns:a16="http://schemas.microsoft.com/office/drawing/2014/main" id="{82854028-2341-67F5-7ECC-1A3C6B791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115" y="1778407"/>
            <a:ext cx="71056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20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58732F-68A2-2E63-A06E-56ECF9987DF9}"/>
              </a:ext>
            </a:extLst>
          </p:cNvPr>
          <p:cNvSpPr txBox="1"/>
          <p:nvPr/>
        </p:nvSpPr>
        <p:spPr>
          <a:xfrm>
            <a:off x="142872" y="839855"/>
            <a:ext cx="4603896" cy="738664"/>
          </a:xfrm>
          <a:prstGeom prst="rect">
            <a:avLst/>
          </a:prstGeom>
          <a:noFill/>
        </p:spPr>
        <p:txBody>
          <a:bodyPr wrap="square">
            <a:spAutoFit/>
          </a:bodyPr>
          <a:lstStyle/>
          <a:p>
            <a:pPr marL="182880" indent="-182880" algn="l">
              <a:buFont typeface="+mj-lt"/>
              <a:buAutoNum type="arabicPeriod" startAt="2"/>
            </a:pPr>
            <a:r>
              <a:rPr lang="en-US" b="0" i="0" dirty="0">
                <a:solidFill>
                  <a:srgbClr val="161616"/>
                </a:solidFill>
                <a:effectLst/>
                <a:latin typeface="Arial" panose="020B0604020202020204" pitchFamily="34" charset="0"/>
                <a:cs typeface="Arial" panose="020B0604020202020204" pitchFamily="34" charset="0"/>
              </a:rPr>
              <a:t>In the </a:t>
            </a:r>
            <a:r>
              <a:rPr lang="en-US" b="1" i="0" dirty="0">
                <a:solidFill>
                  <a:srgbClr val="161616"/>
                </a:solidFill>
                <a:effectLst/>
                <a:latin typeface="Arial" panose="020B0604020202020204" pitchFamily="34" charset="0"/>
                <a:cs typeface="Arial" panose="020B0604020202020204" pitchFamily="34" charset="0"/>
              </a:rPr>
              <a:t>App Services</a:t>
            </a:r>
            <a:r>
              <a:rPr lang="en-US" b="0" i="0" dirty="0">
                <a:solidFill>
                  <a:srgbClr val="161616"/>
                </a:solidFill>
                <a:effectLst/>
                <a:latin typeface="Arial" panose="020B0604020202020204" pitchFamily="34" charset="0"/>
                <a:cs typeface="Arial" panose="020B0604020202020204" pitchFamily="34" charset="0"/>
              </a:rPr>
              <a:t> page, select </a:t>
            </a:r>
            <a:r>
              <a:rPr lang="en-US" b="1" i="0" dirty="0">
                <a:solidFill>
                  <a:srgbClr val="161616"/>
                </a:solidFill>
                <a:effectLst/>
                <a:latin typeface="Arial" panose="020B0604020202020204" pitchFamily="34" charset="0"/>
                <a:cs typeface="Arial" panose="020B0604020202020204" pitchFamily="34" charset="0"/>
              </a:rPr>
              <a:t>+ Create</a:t>
            </a:r>
            <a:r>
              <a:rPr lang="en-US" b="0" i="0" dirty="0">
                <a:solidFill>
                  <a:srgbClr val="161616"/>
                </a:solidFill>
                <a:effectLst/>
                <a:latin typeface="Arial" panose="020B0604020202020204" pitchFamily="34" charset="0"/>
                <a:cs typeface="Arial" panose="020B0604020202020204" pitchFamily="34" charset="0"/>
              </a:rPr>
              <a:t>.</a:t>
            </a:r>
          </a:p>
          <a:p>
            <a:pPr marL="182880" indent="-182880" algn="l">
              <a:buFont typeface="+mj-lt"/>
              <a:buAutoNum type="arabicPeriod" startAt="2"/>
            </a:pPr>
            <a:endParaRPr lang="en-US" b="0" i="0" dirty="0">
              <a:solidFill>
                <a:srgbClr val="161616"/>
              </a:solidFill>
              <a:effectLst/>
              <a:latin typeface="Arial" panose="020B0604020202020204" pitchFamily="34" charset="0"/>
              <a:cs typeface="Arial" panose="020B0604020202020204" pitchFamily="34" charset="0"/>
            </a:endParaRPr>
          </a:p>
          <a:p>
            <a:pPr marL="182880" indent="-182880" algn="l">
              <a:buFont typeface="+mj-lt"/>
              <a:buAutoNum type="arabicPeriod" startAt="2"/>
            </a:pPr>
            <a:r>
              <a:rPr lang="en-US" b="0" i="0" dirty="0">
                <a:solidFill>
                  <a:srgbClr val="161616"/>
                </a:solidFill>
                <a:effectLst/>
                <a:latin typeface="Arial" panose="020B0604020202020204" pitchFamily="34" charset="0"/>
                <a:cs typeface="Arial" panose="020B0604020202020204" pitchFamily="34" charset="0"/>
              </a:rPr>
              <a:t>In the </a:t>
            </a:r>
            <a:r>
              <a:rPr lang="en-US" b="1" i="0" dirty="0">
                <a:solidFill>
                  <a:srgbClr val="161616"/>
                </a:solidFill>
                <a:effectLst/>
                <a:latin typeface="Arial" panose="020B0604020202020204" pitchFamily="34" charset="0"/>
                <a:cs typeface="Arial" panose="020B0604020202020204" pitchFamily="34" charset="0"/>
              </a:rPr>
              <a:t>Basics</a:t>
            </a:r>
            <a:r>
              <a:rPr lang="en-US" b="0" i="0" dirty="0">
                <a:solidFill>
                  <a:srgbClr val="161616"/>
                </a:solidFill>
                <a:effectLst/>
                <a:latin typeface="Arial" panose="020B0604020202020204" pitchFamily="34" charset="0"/>
                <a:cs typeface="Arial" panose="020B0604020202020204" pitchFamily="34" charset="0"/>
              </a:rPr>
              <a:t> tab:</a:t>
            </a:r>
          </a:p>
        </p:txBody>
      </p:sp>
      <p:sp>
        <p:nvSpPr>
          <p:cNvPr id="5" name="TextBox 4">
            <a:extLst>
              <a:ext uri="{FF2B5EF4-FFF2-40B4-BE49-F238E27FC236}">
                <a16:creationId xmlns:a16="http://schemas.microsoft.com/office/drawing/2014/main" id="{4E30775A-4040-104B-C90A-06940E34D613}"/>
              </a:ext>
            </a:extLst>
          </p:cNvPr>
          <p:cNvSpPr txBox="1"/>
          <p:nvPr/>
        </p:nvSpPr>
        <p:spPr>
          <a:xfrm>
            <a:off x="128584" y="1649606"/>
            <a:ext cx="4603896" cy="2462213"/>
          </a:xfrm>
          <a:prstGeom prst="rect">
            <a:avLst/>
          </a:prstGeom>
          <a:noFill/>
        </p:spPr>
        <p:txBody>
          <a:bodyPr wrap="square">
            <a:spAutoFit/>
          </a:bodyPr>
          <a:lstStyle/>
          <a:p>
            <a:pPr marL="182880"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Under </a:t>
            </a:r>
            <a:r>
              <a:rPr lang="en-US" b="1" i="0" dirty="0">
                <a:solidFill>
                  <a:srgbClr val="161616"/>
                </a:solidFill>
                <a:effectLst/>
                <a:latin typeface="Arial" panose="020B0604020202020204" pitchFamily="34" charset="0"/>
                <a:cs typeface="Arial" panose="020B0604020202020204" pitchFamily="34" charset="0"/>
              </a:rPr>
              <a:t>Resource group</a:t>
            </a:r>
            <a:r>
              <a:rPr lang="en-US" b="0" i="0" dirty="0">
                <a:solidFill>
                  <a:srgbClr val="161616"/>
                </a:solidFill>
                <a:effectLst/>
                <a:latin typeface="Arial" panose="020B0604020202020204" pitchFamily="34" charset="0"/>
                <a:cs typeface="Arial" panose="020B0604020202020204" pitchFamily="34" charset="0"/>
              </a:rPr>
              <a:t>, select </a:t>
            </a:r>
            <a:r>
              <a:rPr lang="en-US" b="1" i="0" dirty="0">
                <a:solidFill>
                  <a:srgbClr val="161616"/>
                </a:solidFill>
                <a:effectLst/>
                <a:latin typeface="Arial" panose="020B0604020202020204" pitchFamily="34" charset="0"/>
                <a:cs typeface="Arial" panose="020B0604020202020204" pitchFamily="34" charset="0"/>
              </a:rPr>
              <a:t>Create new</a:t>
            </a:r>
            <a:r>
              <a:rPr lang="en-US" b="0" i="0" dirty="0">
                <a:solidFill>
                  <a:srgbClr val="161616"/>
                </a:solidFill>
                <a:effectLst/>
                <a:latin typeface="Arial" panose="020B0604020202020204" pitchFamily="34" charset="0"/>
                <a:cs typeface="Arial" panose="020B0604020202020204" pitchFamily="34" charset="0"/>
              </a:rPr>
              <a:t>. Type </a:t>
            </a:r>
            <a:r>
              <a:rPr lang="en-US" b="0" i="1" dirty="0" err="1">
                <a:solidFill>
                  <a:srgbClr val="161616"/>
                </a:solidFill>
                <a:effectLst/>
                <a:latin typeface="Arial" panose="020B0604020202020204" pitchFamily="34" charset="0"/>
                <a:cs typeface="Arial" panose="020B0604020202020204" pitchFamily="34" charset="0"/>
              </a:rPr>
              <a:t>myResourceGroup</a:t>
            </a:r>
            <a:r>
              <a:rPr lang="en-US" b="0" i="0" dirty="0">
                <a:solidFill>
                  <a:srgbClr val="161616"/>
                </a:solidFill>
                <a:effectLst/>
                <a:latin typeface="Arial" panose="020B0604020202020204" pitchFamily="34" charset="0"/>
                <a:cs typeface="Arial" panose="020B0604020202020204" pitchFamily="34" charset="0"/>
              </a:rPr>
              <a:t> for the name.</a:t>
            </a:r>
          </a:p>
          <a:p>
            <a:pPr marL="182880"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Under </a:t>
            </a:r>
            <a:r>
              <a:rPr lang="en-US" b="1" i="0" dirty="0">
                <a:solidFill>
                  <a:srgbClr val="161616"/>
                </a:solidFill>
                <a:effectLst/>
                <a:latin typeface="Arial" panose="020B0604020202020204" pitchFamily="34" charset="0"/>
                <a:cs typeface="Arial" panose="020B0604020202020204" pitchFamily="34" charset="0"/>
              </a:rPr>
              <a:t>Name</a:t>
            </a:r>
            <a:r>
              <a:rPr lang="en-US" b="0" i="0" dirty="0">
                <a:solidFill>
                  <a:srgbClr val="161616"/>
                </a:solidFill>
                <a:effectLst/>
                <a:latin typeface="Arial" panose="020B0604020202020204" pitchFamily="34" charset="0"/>
                <a:cs typeface="Arial" panose="020B0604020202020204" pitchFamily="34" charset="0"/>
              </a:rPr>
              <a:t>, type a globally unique name for your web app.</a:t>
            </a:r>
          </a:p>
          <a:p>
            <a:pPr marL="182880"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Under </a:t>
            </a:r>
            <a:r>
              <a:rPr lang="en-US" b="1" i="0" dirty="0">
                <a:solidFill>
                  <a:srgbClr val="161616"/>
                </a:solidFill>
                <a:effectLst/>
                <a:latin typeface="Arial" panose="020B0604020202020204" pitchFamily="34" charset="0"/>
                <a:cs typeface="Arial" panose="020B0604020202020204" pitchFamily="34" charset="0"/>
              </a:rPr>
              <a:t>Publish</a:t>
            </a:r>
            <a:r>
              <a:rPr lang="en-US" b="0" i="0" dirty="0">
                <a:solidFill>
                  <a:srgbClr val="161616"/>
                </a:solidFill>
                <a:effectLst/>
                <a:latin typeface="Arial" panose="020B0604020202020204" pitchFamily="34" charset="0"/>
                <a:cs typeface="Arial" panose="020B0604020202020204" pitchFamily="34" charset="0"/>
              </a:rPr>
              <a:t>, select </a:t>
            </a:r>
            <a:r>
              <a:rPr lang="en-US" b="0" i="1" dirty="0">
                <a:solidFill>
                  <a:srgbClr val="161616"/>
                </a:solidFill>
                <a:effectLst/>
                <a:latin typeface="Arial" panose="020B0604020202020204" pitchFamily="34" charset="0"/>
                <a:cs typeface="Arial" panose="020B0604020202020204" pitchFamily="34" charset="0"/>
              </a:rPr>
              <a:t>Code</a:t>
            </a:r>
            <a:r>
              <a:rPr lang="en-US" b="0" i="0" dirty="0">
                <a:solidFill>
                  <a:srgbClr val="161616"/>
                </a:solidFill>
                <a:effectLst/>
                <a:latin typeface="Arial" panose="020B0604020202020204" pitchFamily="34" charset="0"/>
                <a:cs typeface="Arial" panose="020B0604020202020204" pitchFamily="34" charset="0"/>
              </a:rPr>
              <a:t>.</a:t>
            </a:r>
          </a:p>
          <a:p>
            <a:pPr marL="182880"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Under </a:t>
            </a:r>
            <a:r>
              <a:rPr lang="en-US" b="1" i="0" dirty="0">
                <a:solidFill>
                  <a:srgbClr val="161616"/>
                </a:solidFill>
                <a:effectLst/>
                <a:latin typeface="Arial" panose="020B0604020202020204" pitchFamily="34" charset="0"/>
                <a:cs typeface="Arial" panose="020B0604020202020204" pitchFamily="34" charset="0"/>
              </a:rPr>
              <a:t>Runtime stack</a:t>
            </a:r>
            <a:r>
              <a:rPr lang="en-US" b="0" i="0" dirty="0">
                <a:solidFill>
                  <a:srgbClr val="161616"/>
                </a:solidFill>
                <a:effectLst/>
                <a:latin typeface="Arial" panose="020B0604020202020204" pitchFamily="34" charset="0"/>
                <a:cs typeface="Arial" panose="020B0604020202020204" pitchFamily="34" charset="0"/>
              </a:rPr>
              <a:t> select </a:t>
            </a:r>
            <a:r>
              <a:rPr lang="en-US" b="0" i="1" dirty="0">
                <a:solidFill>
                  <a:srgbClr val="161616"/>
                </a:solidFill>
                <a:effectLst/>
                <a:latin typeface="Arial" panose="020B0604020202020204" pitchFamily="34" charset="0"/>
                <a:cs typeface="Arial" panose="020B0604020202020204" pitchFamily="34" charset="0"/>
              </a:rPr>
              <a:t>ASP.NET V4.8</a:t>
            </a:r>
            <a:r>
              <a:rPr lang="en-US" b="0" i="0" dirty="0">
                <a:solidFill>
                  <a:srgbClr val="161616"/>
                </a:solidFill>
                <a:effectLst/>
                <a:latin typeface="Arial" panose="020B0604020202020204" pitchFamily="34" charset="0"/>
                <a:cs typeface="Arial" panose="020B0604020202020204" pitchFamily="34" charset="0"/>
              </a:rPr>
              <a:t>.</a:t>
            </a:r>
          </a:p>
          <a:p>
            <a:pPr marL="182880"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Select an </a:t>
            </a:r>
            <a:r>
              <a:rPr lang="en-US" b="1" i="0" dirty="0">
                <a:solidFill>
                  <a:srgbClr val="161616"/>
                </a:solidFill>
                <a:effectLst/>
                <a:latin typeface="Arial" panose="020B0604020202020204" pitchFamily="34" charset="0"/>
                <a:cs typeface="Arial" panose="020B0604020202020204" pitchFamily="34" charset="0"/>
              </a:rPr>
              <a:t>Operating System</a:t>
            </a:r>
            <a:r>
              <a:rPr lang="en-US" b="0" i="0" dirty="0">
                <a:solidFill>
                  <a:srgbClr val="161616"/>
                </a:solidFill>
                <a:effectLst/>
                <a:latin typeface="Arial" panose="020B0604020202020204" pitchFamily="34" charset="0"/>
                <a:cs typeface="Arial" panose="020B0604020202020204" pitchFamily="34" charset="0"/>
              </a:rPr>
              <a:t>, and a </a:t>
            </a:r>
            <a:r>
              <a:rPr lang="en-US" b="1" i="0" dirty="0">
                <a:solidFill>
                  <a:srgbClr val="161616"/>
                </a:solidFill>
                <a:effectLst/>
                <a:latin typeface="Arial" panose="020B0604020202020204" pitchFamily="34" charset="0"/>
                <a:cs typeface="Arial" panose="020B0604020202020204" pitchFamily="34" charset="0"/>
              </a:rPr>
              <a:t>Region</a:t>
            </a:r>
            <a:r>
              <a:rPr lang="en-US" b="0" i="0" dirty="0">
                <a:solidFill>
                  <a:srgbClr val="161616"/>
                </a:solidFill>
                <a:effectLst/>
                <a:latin typeface="Arial" panose="020B0604020202020204" pitchFamily="34" charset="0"/>
                <a:cs typeface="Arial" panose="020B0604020202020204" pitchFamily="34" charset="0"/>
              </a:rPr>
              <a:t> you want to serve your app from.</a:t>
            </a:r>
          </a:p>
          <a:p>
            <a:pPr marL="182880"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Under </a:t>
            </a:r>
            <a:r>
              <a:rPr lang="en-US" b="1" i="0" dirty="0">
                <a:solidFill>
                  <a:srgbClr val="161616"/>
                </a:solidFill>
                <a:effectLst/>
                <a:latin typeface="Arial" panose="020B0604020202020204" pitchFamily="34" charset="0"/>
                <a:cs typeface="Arial" panose="020B0604020202020204" pitchFamily="34" charset="0"/>
              </a:rPr>
              <a:t>App Service Plan</a:t>
            </a:r>
            <a:r>
              <a:rPr lang="en-US" b="0" i="0" dirty="0">
                <a:solidFill>
                  <a:srgbClr val="161616"/>
                </a:solidFill>
                <a:effectLst/>
                <a:latin typeface="Arial" panose="020B0604020202020204" pitchFamily="34" charset="0"/>
                <a:cs typeface="Arial" panose="020B0604020202020204" pitchFamily="34" charset="0"/>
              </a:rPr>
              <a:t>, select </a:t>
            </a:r>
            <a:r>
              <a:rPr lang="en-US" b="1" i="0" dirty="0">
                <a:solidFill>
                  <a:srgbClr val="161616"/>
                </a:solidFill>
                <a:effectLst/>
                <a:latin typeface="Arial" panose="020B0604020202020204" pitchFamily="34" charset="0"/>
                <a:cs typeface="Arial" panose="020B0604020202020204" pitchFamily="34" charset="0"/>
              </a:rPr>
              <a:t>Create new</a:t>
            </a:r>
            <a:r>
              <a:rPr lang="en-US" b="0" i="0" dirty="0">
                <a:solidFill>
                  <a:srgbClr val="161616"/>
                </a:solidFill>
                <a:effectLst/>
                <a:latin typeface="Arial" panose="020B0604020202020204" pitchFamily="34" charset="0"/>
                <a:cs typeface="Arial" panose="020B0604020202020204" pitchFamily="34" charset="0"/>
              </a:rPr>
              <a:t> and type </a:t>
            </a:r>
            <a:r>
              <a:rPr lang="en-US" b="0" i="1" dirty="0" err="1">
                <a:solidFill>
                  <a:srgbClr val="161616"/>
                </a:solidFill>
                <a:effectLst/>
                <a:latin typeface="Arial" panose="020B0604020202020204" pitchFamily="34" charset="0"/>
                <a:cs typeface="Arial" panose="020B0604020202020204" pitchFamily="34" charset="0"/>
              </a:rPr>
              <a:t>myAppServicePlan</a:t>
            </a:r>
            <a:r>
              <a:rPr lang="en-US" b="0" i="0" dirty="0">
                <a:solidFill>
                  <a:srgbClr val="161616"/>
                </a:solidFill>
                <a:effectLst/>
                <a:latin typeface="Arial" panose="020B0604020202020204" pitchFamily="34" charset="0"/>
                <a:cs typeface="Arial" panose="020B0604020202020204" pitchFamily="34" charset="0"/>
              </a:rPr>
              <a:t> for the name.</a:t>
            </a:r>
          </a:p>
          <a:p>
            <a:pPr marL="182880"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Under </a:t>
            </a:r>
            <a:r>
              <a:rPr lang="en-US" b="1" i="0" dirty="0">
                <a:solidFill>
                  <a:srgbClr val="161616"/>
                </a:solidFill>
                <a:effectLst/>
                <a:latin typeface="Arial" panose="020B0604020202020204" pitchFamily="34" charset="0"/>
                <a:cs typeface="Arial" panose="020B0604020202020204" pitchFamily="34" charset="0"/>
              </a:rPr>
              <a:t>Pricing plan</a:t>
            </a:r>
            <a:r>
              <a:rPr lang="en-US" b="0" i="0" dirty="0">
                <a:solidFill>
                  <a:srgbClr val="161616"/>
                </a:solidFill>
                <a:effectLst/>
                <a:latin typeface="Arial" panose="020B0604020202020204" pitchFamily="34" charset="0"/>
                <a:cs typeface="Arial" panose="020B0604020202020204" pitchFamily="34" charset="0"/>
              </a:rPr>
              <a:t>, select </a:t>
            </a:r>
            <a:r>
              <a:rPr lang="en-US" b="1" i="0" dirty="0">
                <a:solidFill>
                  <a:srgbClr val="161616"/>
                </a:solidFill>
                <a:effectLst/>
                <a:latin typeface="Arial" panose="020B0604020202020204" pitchFamily="34" charset="0"/>
                <a:cs typeface="Arial" panose="020B0604020202020204" pitchFamily="34" charset="0"/>
              </a:rPr>
              <a:t>Free F1</a:t>
            </a:r>
            <a:r>
              <a:rPr lang="en-US" b="0" i="0" dirty="0">
                <a:solidFill>
                  <a:srgbClr val="161616"/>
                </a:solidFill>
                <a:effectLst/>
                <a:latin typeface="Arial" panose="020B0604020202020204" pitchFamily="34" charset="0"/>
                <a:cs typeface="Arial" panose="020B0604020202020204" pitchFamily="34" charset="0"/>
              </a:rPr>
              <a:t>.</a:t>
            </a:r>
          </a:p>
        </p:txBody>
      </p:sp>
      <p:pic>
        <p:nvPicPr>
          <p:cNvPr id="3074" name="Picture 2" descr="Screenshot of new App Service app configuration for .NET Framework V4.8 in the Azure portal.">
            <a:extLst>
              <a:ext uri="{FF2B5EF4-FFF2-40B4-BE49-F238E27FC236}">
                <a16:creationId xmlns:a16="http://schemas.microsoft.com/office/drawing/2014/main" id="{37C8A854-EC0D-1493-320C-DA46052A5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352" y="711268"/>
            <a:ext cx="3919537" cy="4082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82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5C3E-8E4F-8E5F-4AC8-1CF2DDE9C827}"/>
              </a:ext>
            </a:extLst>
          </p:cNvPr>
          <p:cNvSpPr>
            <a:spLocks noGrp="1"/>
          </p:cNvSpPr>
          <p:nvPr>
            <p:ph type="title"/>
          </p:nvPr>
        </p:nvSpPr>
        <p:spPr>
          <a:xfrm>
            <a:off x="133107" y="535215"/>
            <a:ext cx="2031450" cy="357188"/>
          </a:xfrm>
        </p:spPr>
        <p:txBody>
          <a:bodyPr/>
          <a:lstStyle/>
          <a:p>
            <a:r>
              <a:rPr lang="en-IN" sz="1600" b="1" dirty="0">
                <a:solidFill>
                  <a:srgbClr val="213163"/>
                </a:solidFill>
              </a:rPr>
              <a:t>Overview</a:t>
            </a:r>
          </a:p>
        </p:txBody>
      </p:sp>
      <p:sp>
        <p:nvSpPr>
          <p:cNvPr id="4" name="TextBox 3">
            <a:extLst>
              <a:ext uri="{FF2B5EF4-FFF2-40B4-BE49-F238E27FC236}">
                <a16:creationId xmlns:a16="http://schemas.microsoft.com/office/drawing/2014/main" id="{A9F9C224-8622-D33D-34B0-B610ABD47D23}"/>
              </a:ext>
            </a:extLst>
          </p:cNvPr>
          <p:cNvSpPr txBox="1"/>
          <p:nvPr/>
        </p:nvSpPr>
        <p:spPr>
          <a:xfrm>
            <a:off x="133107" y="1019262"/>
            <a:ext cx="8382243" cy="134504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L="0" algn="just" defTabSz="914400" eaLnBrk="1" latinLnBrk="0" hangingPunct="1">
              <a:lnSpc>
                <a:spcPct val="150000"/>
              </a:lnSpc>
              <a:defRPr sz="1600" kern="1200">
                <a:solidFill>
                  <a:schemeClr val="tx1"/>
                </a:solidFill>
                <a:latin typeface="Arial (Headings)"/>
                <a:ea typeface="+mn-lt"/>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pPr algn="l"/>
            <a:r>
              <a:rPr lang="en-US" sz="1400" dirty="0"/>
              <a:t>In this module, we learn about a platform-as-a-service (PaaS) offering that allows you to host web apps. We will take an overview of Azure App services, Understand how to create an App Service plan and Deploy web applications using different deployment options. Learn how to create and configure Web Apps, manage deployment slots, and use deployment options like Git, FTP etc. </a:t>
            </a:r>
            <a:endParaRPr lang="en-IN" sz="1400" dirty="0"/>
          </a:p>
        </p:txBody>
      </p:sp>
    </p:spTree>
    <p:extLst>
      <p:ext uri="{BB962C8B-B14F-4D97-AF65-F5344CB8AC3E}">
        <p14:creationId xmlns:p14="http://schemas.microsoft.com/office/powerpoint/2010/main" val="264056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CF23A-D8EB-DDA1-D88A-F01E3D80E190}"/>
              </a:ext>
            </a:extLst>
          </p:cNvPr>
          <p:cNvSpPr txBox="1"/>
          <p:nvPr/>
        </p:nvSpPr>
        <p:spPr>
          <a:xfrm>
            <a:off x="130745" y="837755"/>
            <a:ext cx="4441255" cy="3539430"/>
          </a:xfrm>
          <a:prstGeom prst="rect">
            <a:avLst/>
          </a:prstGeom>
          <a:noFill/>
        </p:spPr>
        <p:txBody>
          <a:bodyPr wrap="square">
            <a:spAutoFit/>
          </a:bodyPr>
          <a:lstStyle/>
          <a:p>
            <a:pPr marL="182880" indent="-182880">
              <a:buFont typeface="+mj-lt"/>
              <a:buAutoNum type="arabicPeriod" startAt="4"/>
            </a:pPr>
            <a:r>
              <a:rPr lang="en-US" b="0" i="0" dirty="0">
                <a:solidFill>
                  <a:srgbClr val="161616"/>
                </a:solidFill>
                <a:effectLst/>
                <a:latin typeface="Arial" panose="020B0604020202020204" pitchFamily="34" charset="0"/>
                <a:cs typeface="Arial" panose="020B0604020202020204" pitchFamily="34" charset="0"/>
              </a:rPr>
              <a:t>Select the </a:t>
            </a:r>
            <a:r>
              <a:rPr lang="en-US" b="1" i="0" dirty="0">
                <a:solidFill>
                  <a:srgbClr val="161616"/>
                </a:solidFill>
                <a:effectLst/>
                <a:latin typeface="Arial" panose="020B0604020202020204" pitchFamily="34" charset="0"/>
                <a:cs typeface="Arial" panose="020B0604020202020204" pitchFamily="34" charset="0"/>
              </a:rPr>
              <a:t>Next: Deployment &gt;</a:t>
            </a:r>
            <a:r>
              <a:rPr lang="en-US" b="0" i="0" dirty="0">
                <a:solidFill>
                  <a:srgbClr val="161616"/>
                </a:solidFill>
                <a:effectLst/>
                <a:latin typeface="Arial" panose="020B0604020202020204" pitchFamily="34" charset="0"/>
                <a:cs typeface="Arial" panose="020B0604020202020204" pitchFamily="34" charset="0"/>
              </a:rPr>
              <a:t> button at the bottom of the page.</a:t>
            </a:r>
          </a:p>
          <a:p>
            <a:pPr marL="182880" indent="-182880">
              <a:buFont typeface="+mj-lt"/>
              <a:buAutoNum type="arabicPeriod" startAt="4"/>
            </a:pPr>
            <a:endParaRPr lang="en-US" b="0" i="0" dirty="0">
              <a:solidFill>
                <a:srgbClr val="161616"/>
              </a:solidFill>
              <a:effectLst/>
              <a:latin typeface="Arial" panose="020B0604020202020204" pitchFamily="34" charset="0"/>
              <a:cs typeface="Arial" panose="020B0604020202020204" pitchFamily="34" charset="0"/>
            </a:endParaRPr>
          </a:p>
          <a:p>
            <a:pPr marL="182880" indent="-182880">
              <a:buFont typeface="+mj-lt"/>
              <a:buAutoNum type="arabicPeriod" startAt="4"/>
            </a:pPr>
            <a:r>
              <a:rPr lang="en-US" b="0" i="0" dirty="0">
                <a:solidFill>
                  <a:srgbClr val="161616"/>
                </a:solidFill>
                <a:effectLst/>
                <a:latin typeface="Arial" panose="020B0604020202020204" pitchFamily="34" charset="0"/>
                <a:cs typeface="Arial" panose="020B0604020202020204" pitchFamily="34" charset="0"/>
              </a:rPr>
              <a:t>In the </a:t>
            </a:r>
            <a:r>
              <a:rPr lang="en-US" b="1" i="0" dirty="0">
                <a:solidFill>
                  <a:srgbClr val="161616"/>
                </a:solidFill>
                <a:effectLst/>
                <a:latin typeface="Arial" panose="020B0604020202020204" pitchFamily="34" charset="0"/>
                <a:cs typeface="Arial" panose="020B0604020202020204" pitchFamily="34" charset="0"/>
              </a:rPr>
              <a:t>Deployment</a:t>
            </a:r>
            <a:r>
              <a:rPr lang="en-US" b="0" i="0" dirty="0">
                <a:solidFill>
                  <a:srgbClr val="161616"/>
                </a:solidFill>
                <a:effectLst/>
                <a:latin typeface="Arial" panose="020B0604020202020204" pitchFamily="34" charset="0"/>
                <a:cs typeface="Arial" panose="020B0604020202020204" pitchFamily="34" charset="0"/>
              </a:rPr>
              <a:t> tab, under </a:t>
            </a:r>
            <a:r>
              <a:rPr lang="en-US" b="1" i="0" dirty="0">
                <a:solidFill>
                  <a:srgbClr val="161616"/>
                </a:solidFill>
                <a:effectLst/>
                <a:latin typeface="Arial" panose="020B0604020202020204" pitchFamily="34" charset="0"/>
                <a:cs typeface="Arial" panose="020B0604020202020204" pitchFamily="34" charset="0"/>
              </a:rPr>
              <a:t>GitHub Actions settings</a:t>
            </a:r>
            <a:r>
              <a:rPr lang="en-US" b="0" i="0" dirty="0">
                <a:solidFill>
                  <a:srgbClr val="161616"/>
                </a:solidFill>
                <a:effectLst/>
                <a:latin typeface="Arial" panose="020B0604020202020204" pitchFamily="34" charset="0"/>
                <a:cs typeface="Arial" panose="020B0604020202020204" pitchFamily="34" charset="0"/>
              </a:rPr>
              <a:t> make sure </a:t>
            </a:r>
            <a:r>
              <a:rPr lang="en-US" b="1" i="0" dirty="0">
                <a:solidFill>
                  <a:srgbClr val="161616"/>
                </a:solidFill>
                <a:effectLst/>
                <a:latin typeface="Arial" panose="020B0604020202020204" pitchFamily="34" charset="0"/>
                <a:cs typeface="Arial" panose="020B0604020202020204" pitchFamily="34" charset="0"/>
              </a:rPr>
              <a:t>Continuous deployment</a:t>
            </a:r>
            <a:r>
              <a:rPr lang="en-US" b="0" i="0" dirty="0">
                <a:solidFill>
                  <a:srgbClr val="161616"/>
                </a:solidFill>
                <a:effectLst/>
                <a:latin typeface="Arial" panose="020B0604020202020204" pitchFamily="34" charset="0"/>
                <a:cs typeface="Arial" panose="020B0604020202020204" pitchFamily="34" charset="0"/>
              </a:rPr>
              <a:t> is </a:t>
            </a:r>
            <a:r>
              <a:rPr lang="en-US" b="0" i="1" dirty="0">
                <a:solidFill>
                  <a:srgbClr val="161616"/>
                </a:solidFill>
                <a:effectLst/>
                <a:latin typeface="Arial" panose="020B0604020202020204" pitchFamily="34" charset="0"/>
                <a:cs typeface="Arial" panose="020B0604020202020204" pitchFamily="34" charset="0"/>
              </a:rPr>
              <a:t>Enable</a:t>
            </a:r>
            <a:r>
              <a:rPr lang="en-US" b="0" i="0" dirty="0">
                <a:solidFill>
                  <a:srgbClr val="161616"/>
                </a:solidFill>
                <a:effectLst/>
                <a:latin typeface="Arial" panose="020B0604020202020204" pitchFamily="34" charset="0"/>
                <a:cs typeface="Arial" panose="020B0604020202020204" pitchFamily="34" charset="0"/>
              </a:rPr>
              <a:t>.</a:t>
            </a:r>
          </a:p>
          <a:p>
            <a:pPr marL="182880" indent="-182880">
              <a:buFont typeface="+mj-lt"/>
              <a:buAutoNum type="arabicPeriod" startAt="4"/>
            </a:pPr>
            <a:endParaRPr lang="en-US" b="0" i="0" dirty="0">
              <a:solidFill>
                <a:srgbClr val="161616"/>
              </a:solidFill>
              <a:effectLst/>
              <a:latin typeface="Arial" panose="020B0604020202020204" pitchFamily="34" charset="0"/>
              <a:cs typeface="Arial" panose="020B0604020202020204" pitchFamily="34" charset="0"/>
            </a:endParaRPr>
          </a:p>
          <a:p>
            <a:pPr marL="182880" indent="-182880">
              <a:buFont typeface="+mj-lt"/>
              <a:buAutoNum type="arabicPeriod" startAt="4"/>
            </a:pPr>
            <a:r>
              <a:rPr lang="en-US" b="0" i="0" dirty="0">
                <a:solidFill>
                  <a:srgbClr val="161616"/>
                </a:solidFill>
                <a:effectLst/>
                <a:latin typeface="Arial" panose="020B0604020202020204" pitchFamily="34" charset="0"/>
                <a:cs typeface="Arial" panose="020B0604020202020204" pitchFamily="34" charset="0"/>
              </a:rPr>
              <a:t>Under </a:t>
            </a:r>
            <a:r>
              <a:rPr lang="en-US" b="1" i="0" dirty="0">
                <a:solidFill>
                  <a:srgbClr val="161616"/>
                </a:solidFill>
                <a:effectLst/>
                <a:latin typeface="Arial" panose="020B0604020202020204" pitchFamily="34" charset="0"/>
                <a:cs typeface="Arial" panose="020B0604020202020204" pitchFamily="34" charset="0"/>
              </a:rPr>
              <a:t>GitHub Actions details</a:t>
            </a:r>
            <a:r>
              <a:rPr lang="en-US" b="0" i="0" dirty="0">
                <a:solidFill>
                  <a:srgbClr val="161616"/>
                </a:solidFill>
                <a:effectLst/>
                <a:latin typeface="Arial" panose="020B0604020202020204" pitchFamily="34" charset="0"/>
                <a:cs typeface="Arial" panose="020B0604020202020204" pitchFamily="34" charset="0"/>
              </a:rPr>
              <a:t>, authenticate with your GitHub account, and select the following options:</a:t>
            </a:r>
          </a:p>
          <a:p>
            <a:pPr marL="342900" indent="-342900">
              <a:buFont typeface="+mj-lt"/>
              <a:buAutoNum type="arabicPeriod" startAt="4"/>
            </a:pPr>
            <a:endParaRPr lang="en-US" b="0" i="0" dirty="0">
              <a:solidFill>
                <a:srgbClr val="161616"/>
              </a:solidFill>
              <a:effectLst/>
              <a:latin typeface="Arial" panose="020B0604020202020204" pitchFamily="34" charset="0"/>
              <a:cs typeface="Arial" panose="020B0604020202020204" pitchFamily="34" charset="0"/>
            </a:endParaRPr>
          </a:p>
          <a:p>
            <a:pPr marL="182880" lvl="3"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For </a:t>
            </a:r>
            <a:r>
              <a:rPr lang="en-US" b="1" i="0" dirty="0">
                <a:solidFill>
                  <a:srgbClr val="161616"/>
                </a:solidFill>
                <a:effectLst/>
                <a:latin typeface="Arial" panose="020B0604020202020204" pitchFamily="34" charset="0"/>
                <a:cs typeface="Arial" panose="020B0604020202020204" pitchFamily="34" charset="0"/>
              </a:rPr>
              <a:t>Organization</a:t>
            </a:r>
            <a:r>
              <a:rPr lang="en-US" b="0" i="0" dirty="0">
                <a:solidFill>
                  <a:srgbClr val="161616"/>
                </a:solidFill>
                <a:effectLst/>
                <a:latin typeface="Arial" panose="020B0604020202020204" pitchFamily="34" charset="0"/>
                <a:cs typeface="Arial" panose="020B0604020202020204" pitchFamily="34" charset="0"/>
              </a:rPr>
              <a:t> select the organization where you have forked the demo project.</a:t>
            </a:r>
          </a:p>
          <a:p>
            <a:pPr marL="182880" lvl="3"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For </a:t>
            </a:r>
            <a:r>
              <a:rPr lang="en-US" b="1" i="0" dirty="0">
                <a:solidFill>
                  <a:srgbClr val="161616"/>
                </a:solidFill>
                <a:effectLst/>
                <a:latin typeface="Arial" panose="020B0604020202020204" pitchFamily="34" charset="0"/>
                <a:cs typeface="Arial" panose="020B0604020202020204" pitchFamily="34" charset="0"/>
              </a:rPr>
              <a:t>Repository</a:t>
            </a:r>
            <a:r>
              <a:rPr lang="en-US" b="0" i="0" dirty="0">
                <a:solidFill>
                  <a:srgbClr val="161616"/>
                </a:solidFill>
                <a:effectLst/>
                <a:latin typeface="Arial" panose="020B0604020202020204" pitchFamily="34" charset="0"/>
                <a:cs typeface="Arial" panose="020B0604020202020204" pitchFamily="34" charset="0"/>
              </a:rPr>
              <a:t> select the </a:t>
            </a:r>
            <a:r>
              <a:rPr lang="en-US" b="0" i="1" dirty="0">
                <a:solidFill>
                  <a:srgbClr val="161616"/>
                </a:solidFill>
                <a:effectLst/>
                <a:latin typeface="Arial" panose="020B0604020202020204" pitchFamily="34" charset="0"/>
                <a:cs typeface="Arial" panose="020B0604020202020204" pitchFamily="34" charset="0"/>
              </a:rPr>
              <a:t>app-service-web-dotnet-get-started</a:t>
            </a:r>
            <a:r>
              <a:rPr lang="en-US" b="0" i="0" dirty="0">
                <a:solidFill>
                  <a:srgbClr val="161616"/>
                </a:solidFill>
                <a:effectLst/>
                <a:latin typeface="Arial" panose="020B0604020202020204" pitchFamily="34" charset="0"/>
                <a:cs typeface="Arial" panose="020B0604020202020204" pitchFamily="34" charset="0"/>
              </a:rPr>
              <a:t> project.</a:t>
            </a:r>
          </a:p>
          <a:p>
            <a:pPr marL="182880" lvl="3" indent="-182880">
              <a:buClr>
                <a:srgbClr val="213163"/>
              </a:buClr>
              <a:buFont typeface="Arial" panose="020B0604020202020204" pitchFamily="34" charset="0"/>
              <a:buChar char="•"/>
            </a:pPr>
            <a:r>
              <a:rPr lang="en-US" b="0" i="0" dirty="0">
                <a:solidFill>
                  <a:srgbClr val="161616"/>
                </a:solidFill>
                <a:effectLst/>
                <a:latin typeface="Arial" panose="020B0604020202020204" pitchFamily="34" charset="0"/>
                <a:cs typeface="Arial" panose="020B0604020202020204" pitchFamily="34" charset="0"/>
              </a:rPr>
              <a:t>For </a:t>
            </a:r>
            <a:r>
              <a:rPr lang="en-US" b="1" i="0" dirty="0">
                <a:solidFill>
                  <a:srgbClr val="161616"/>
                </a:solidFill>
                <a:effectLst/>
                <a:latin typeface="Arial" panose="020B0604020202020204" pitchFamily="34" charset="0"/>
                <a:cs typeface="Arial" panose="020B0604020202020204" pitchFamily="34" charset="0"/>
              </a:rPr>
              <a:t>Branch</a:t>
            </a:r>
            <a:r>
              <a:rPr lang="en-US" b="0" i="0" dirty="0">
                <a:solidFill>
                  <a:srgbClr val="161616"/>
                </a:solidFill>
                <a:effectLst/>
                <a:latin typeface="Arial" panose="020B0604020202020204" pitchFamily="34" charset="0"/>
                <a:cs typeface="Arial" panose="020B0604020202020204" pitchFamily="34" charset="0"/>
              </a:rPr>
              <a:t> select </a:t>
            </a:r>
            <a:r>
              <a:rPr lang="en-US" b="0" i="1" dirty="0">
                <a:solidFill>
                  <a:srgbClr val="161616"/>
                </a:solidFill>
                <a:effectLst/>
                <a:latin typeface="Arial" panose="020B0604020202020204" pitchFamily="34" charset="0"/>
                <a:cs typeface="Arial" panose="020B0604020202020204" pitchFamily="34" charset="0"/>
              </a:rPr>
              <a:t>master</a:t>
            </a:r>
            <a:r>
              <a:rPr lang="en-US" b="0" i="0" dirty="0">
                <a:solidFill>
                  <a:srgbClr val="161616"/>
                </a:solidFill>
                <a:effectLst/>
                <a:latin typeface="Arial" panose="020B0604020202020204" pitchFamily="34" charset="0"/>
                <a:cs typeface="Arial" panose="020B0604020202020204" pitchFamily="34" charset="0"/>
              </a:rPr>
              <a:t>.</a:t>
            </a:r>
          </a:p>
        </p:txBody>
      </p:sp>
      <p:pic>
        <p:nvPicPr>
          <p:cNvPr id="9" name="Picture 8">
            <a:extLst>
              <a:ext uri="{FF2B5EF4-FFF2-40B4-BE49-F238E27FC236}">
                <a16:creationId xmlns:a16="http://schemas.microsoft.com/office/drawing/2014/main" id="{D9DEBBDD-EDD8-4176-C065-2390157EA520}"/>
              </a:ext>
            </a:extLst>
          </p:cNvPr>
          <p:cNvPicPr>
            <a:picLocks noChangeAspect="1"/>
          </p:cNvPicPr>
          <p:nvPr/>
        </p:nvPicPr>
        <p:blipFill>
          <a:blip r:embed="rId3"/>
          <a:stretch>
            <a:fillRect/>
          </a:stretch>
        </p:blipFill>
        <p:spPr>
          <a:xfrm>
            <a:off x="5050631" y="1536237"/>
            <a:ext cx="3722182" cy="1969408"/>
          </a:xfrm>
          <a:prstGeom prst="rect">
            <a:avLst/>
          </a:prstGeom>
          <a:ln>
            <a:solidFill>
              <a:srgbClr val="FFC000"/>
            </a:solidFill>
          </a:ln>
        </p:spPr>
      </p:pic>
    </p:spTree>
    <p:extLst>
      <p:ext uri="{BB962C8B-B14F-4D97-AF65-F5344CB8AC3E}">
        <p14:creationId xmlns:p14="http://schemas.microsoft.com/office/powerpoint/2010/main" val="117475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70F03B-FE96-237D-D60C-3EED8D24AD71}"/>
              </a:ext>
            </a:extLst>
          </p:cNvPr>
          <p:cNvSpPr txBox="1"/>
          <p:nvPr/>
        </p:nvSpPr>
        <p:spPr>
          <a:xfrm>
            <a:off x="139553" y="780681"/>
            <a:ext cx="6927112" cy="1021818"/>
          </a:xfrm>
          <a:prstGeom prst="rect">
            <a:avLst/>
          </a:prstGeom>
          <a:noFill/>
        </p:spPr>
        <p:txBody>
          <a:bodyPr wrap="square">
            <a:spAutoFit/>
          </a:bodyPr>
          <a:lstStyle/>
          <a:p>
            <a:pPr marL="182880" indent="-182880" algn="l">
              <a:lnSpc>
                <a:spcPct val="150000"/>
              </a:lnSpc>
              <a:buFont typeface="+mj-lt"/>
              <a:buAutoNum type="arabicPeriod" startAt="7"/>
            </a:pPr>
            <a:r>
              <a:rPr lang="en-US" b="0" i="0" dirty="0">
                <a:solidFill>
                  <a:srgbClr val="161616"/>
                </a:solidFill>
                <a:effectLst/>
                <a:latin typeface="Arial" panose="020B0604020202020204" pitchFamily="34" charset="0"/>
                <a:cs typeface="Arial" panose="020B0604020202020204" pitchFamily="34" charset="0"/>
              </a:rPr>
              <a:t>Select the </a:t>
            </a:r>
            <a:r>
              <a:rPr lang="en-US" b="1" i="0" dirty="0">
                <a:solidFill>
                  <a:srgbClr val="161616"/>
                </a:solidFill>
                <a:effectLst/>
                <a:latin typeface="Arial" panose="020B0604020202020204" pitchFamily="34" charset="0"/>
                <a:cs typeface="Arial" panose="020B0604020202020204" pitchFamily="34" charset="0"/>
              </a:rPr>
              <a:t>Review + create</a:t>
            </a:r>
            <a:r>
              <a:rPr lang="en-US" b="0" i="0" dirty="0">
                <a:solidFill>
                  <a:srgbClr val="161616"/>
                </a:solidFill>
                <a:effectLst/>
                <a:latin typeface="Arial" panose="020B0604020202020204" pitchFamily="34" charset="0"/>
                <a:cs typeface="Arial" panose="020B0604020202020204" pitchFamily="34" charset="0"/>
              </a:rPr>
              <a:t> button at the bottom of the page.</a:t>
            </a:r>
          </a:p>
          <a:p>
            <a:pPr marL="182880" indent="-182880" algn="l">
              <a:lnSpc>
                <a:spcPct val="150000"/>
              </a:lnSpc>
              <a:buFont typeface="+mj-lt"/>
              <a:buAutoNum type="arabicPeriod" startAt="7"/>
            </a:pPr>
            <a:r>
              <a:rPr lang="en-US" b="0" i="0" dirty="0">
                <a:solidFill>
                  <a:srgbClr val="161616"/>
                </a:solidFill>
                <a:effectLst/>
                <a:latin typeface="Arial" panose="020B0604020202020204" pitchFamily="34" charset="0"/>
                <a:cs typeface="Arial" panose="020B0604020202020204" pitchFamily="34" charset="0"/>
              </a:rPr>
              <a:t>After validation runs, select the </a:t>
            </a:r>
            <a:r>
              <a:rPr lang="en-US" b="1" i="0" dirty="0">
                <a:solidFill>
                  <a:srgbClr val="161616"/>
                </a:solidFill>
                <a:effectLst/>
                <a:latin typeface="Arial" panose="020B0604020202020204" pitchFamily="34" charset="0"/>
                <a:cs typeface="Arial" panose="020B0604020202020204" pitchFamily="34" charset="0"/>
              </a:rPr>
              <a:t>Create</a:t>
            </a:r>
            <a:r>
              <a:rPr lang="en-US" b="0" i="0" dirty="0">
                <a:solidFill>
                  <a:srgbClr val="161616"/>
                </a:solidFill>
                <a:effectLst/>
                <a:latin typeface="Arial" panose="020B0604020202020204" pitchFamily="34" charset="0"/>
                <a:cs typeface="Arial" panose="020B0604020202020204" pitchFamily="34" charset="0"/>
              </a:rPr>
              <a:t> button at the bottom of the page.</a:t>
            </a:r>
          </a:p>
          <a:p>
            <a:pPr marL="182880" indent="-182880" algn="l">
              <a:lnSpc>
                <a:spcPct val="150000"/>
              </a:lnSpc>
              <a:buFont typeface="+mj-lt"/>
              <a:buAutoNum type="arabicPeriod" startAt="7"/>
            </a:pPr>
            <a:r>
              <a:rPr lang="en-US" b="0" i="0" dirty="0">
                <a:solidFill>
                  <a:srgbClr val="161616"/>
                </a:solidFill>
                <a:effectLst/>
                <a:latin typeface="Arial" panose="020B0604020202020204" pitchFamily="34" charset="0"/>
                <a:cs typeface="Arial" panose="020B0604020202020204" pitchFamily="34" charset="0"/>
              </a:rPr>
              <a:t>After deployment is complete, select </a:t>
            </a:r>
            <a:r>
              <a:rPr lang="en-US" b="1" i="0" dirty="0">
                <a:solidFill>
                  <a:srgbClr val="161616"/>
                </a:solidFill>
                <a:effectLst/>
                <a:latin typeface="Arial" panose="020B0604020202020204" pitchFamily="34" charset="0"/>
                <a:cs typeface="Arial" panose="020B0604020202020204" pitchFamily="34" charset="0"/>
              </a:rPr>
              <a:t>Go to resource</a:t>
            </a:r>
            <a:r>
              <a:rPr lang="en-US" dirty="0">
                <a:solidFill>
                  <a:srgbClr val="161616"/>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5122" name="Picture 2" descr="Screenshot of the next step of going to the resource.">
            <a:extLst>
              <a:ext uri="{FF2B5EF4-FFF2-40B4-BE49-F238E27FC236}">
                <a16:creationId xmlns:a16="http://schemas.microsoft.com/office/drawing/2014/main" id="{E7E798B2-00A3-C5EE-FED3-09EE728103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2810"/>
          <a:stretch/>
        </p:blipFill>
        <p:spPr bwMode="auto">
          <a:xfrm>
            <a:off x="2091309" y="2222068"/>
            <a:ext cx="4961381" cy="2028825"/>
          </a:xfrm>
          <a:prstGeom prst="rect">
            <a:avLst/>
          </a:prstGeom>
          <a:ln>
            <a:solidFill>
              <a:schemeClr val="bg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7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49C82E-D2A6-B657-1965-AF8BEF48E820}"/>
              </a:ext>
            </a:extLst>
          </p:cNvPr>
          <p:cNvSpPr>
            <a:spLocks noChangeArrowheads="1"/>
          </p:cNvSpPr>
          <p:nvPr/>
        </p:nvSpPr>
        <p:spPr bwMode="auto">
          <a:xfrm>
            <a:off x="120447" y="857250"/>
            <a:ext cx="3037089" cy="954107"/>
          </a:xfrm>
          <a:prstGeom prst="rect">
            <a:avLst/>
          </a:prstGeom>
          <a:noFill/>
        </p:spPr>
        <p:txBody>
          <a:bodyPr wrap="square">
            <a:spAutoFit/>
          </a:bodyPr>
          <a:lstStyle/>
          <a:p>
            <a:pPr marL="182880" indent="-182880">
              <a:buFont typeface="+mj-lt"/>
              <a:buAutoNum type="arabicPeriod" startAt="10"/>
            </a:pPr>
            <a:r>
              <a:rPr lang="en-US" altLang="en-US" dirty="0">
                <a:solidFill>
                  <a:srgbClr val="161616"/>
                </a:solidFill>
                <a:latin typeface="Arial" panose="020B0604020202020204" pitchFamily="34" charset="0"/>
                <a:cs typeface="Arial" panose="020B0604020202020204" pitchFamily="34" charset="0"/>
              </a:rPr>
              <a:t> Browse to the deployed application in your web browser at the URL http://&lt;app-name&gt;.azurewebsites.net. </a:t>
            </a:r>
          </a:p>
        </p:txBody>
      </p:sp>
      <p:pic>
        <p:nvPicPr>
          <p:cNvPr id="6150" name="Picture 6" descr="Screenshot of the deployed .NET Framework 4.8 sample app.">
            <a:extLst>
              <a:ext uri="{FF2B5EF4-FFF2-40B4-BE49-F238E27FC236}">
                <a16:creationId xmlns:a16="http://schemas.microsoft.com/office/drawing/2014/main" id="{D9F99A3C-FA3C-B2A0-234F-B04CE86042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26"/>
          <a:stretch/>
        </p:blipFill>
        <p:spPr bwMode="auto">
          <a:xfrm>
            <a:off x="3157537" y="976297"/>
            <a:ext cx="5364957" cy="3738577"/>
          </a:xfrm>
          <a:prstGeom prst="rect">
            <a:avLst/>
          </a:prstGeom>
          <a:ln>
            <a:solidFill>
              <a:schemeClr val="bg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694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4" y="580091"/>
            <a:ext cx="2771775" cy="381962"/>
          </a:xfrm>
        </p:spPr>
        <p:txBody>
          <a:bodyPr>
            <a:normAutofit/>
          </a:bodyPr>
          <a:lstStyle/>
          <a:p>
            <a:r>
              <a:rPr lang="en-IN" sz="1600" b="1" dirty="0">
                <a:solidFill>
                  <a:srgbClr val="1F3864"/>
                </a:solidFill>
                <a:latin typeface="Arial"/>
                <a:cs typeface="Arial"/>
              </a:rPr>
              <a:t>Hands-On</a:t>
            </a:r>
            <a:endParaRPr lang="en-IN" sz="1600" dirty="0">
              <a:solidFill>
                <a:srgbClr val="1F3864"/>
              </a:solidFill>
              <a:latin typeface="Arial"/>
              <a:cs typeface="Arial"/>
            </a:endParaRPr>
          </a:p>
        </p:txBody>
      </p:sp>
      <p:sp>
        <p:nvSpPr>
          <p:cNvPr id="3" name="Content Placeholder 2"/>
          <p:cNvSpPr>
            <a:spLocks noGrp="1"/>
          </p:cNvSpPr>
          <p:nvPr>
            <p:ph idx="1"/>
          </p:nvPr>
        </p:nvSpPr>
        <p:spPr>
          <a:xfrm>
            <a:off x="150019" y="1064944"/>
            <a:ext cx="7886700" cy="1099613"/>
          </a:xfrm>
        </p:spPr>
        <p:txBody>
          <a:bodyPr vert="horz" lIns="68580" tIns="34290" rIns="68580" bIns="34290" rtlCol="0" anchor="t">
            <a:normAutofit fontScale="92500" lnSpcReduction="20000"/>
          </a:bodyPr>
          <a:lstStyle/>
          <a:p>
            <a:pPr marL="182880" indent="-182880">
              <a:buClr>
                <a:srgbClr val="213163"/>
              </a:buClr>
              <a:buFont typeface="Arial" panose="020B0604020202020204" pitchFamily="34" charset="0"/>
              <a:buChar char="•"/>
            </a:pPr>
            <a:r>
              <a:rPr lang="en-IN" dirty="0">
                <a:ea typeface="+mn-lt"/>
                <a:cs typeface="+mn-lt"/>
              </a:rPr>
              <a:t>Create a static HTML web app by using Azure Cloud Shell. </a:t>
            </a:r>
          </a:p>
          <a:p>
            <a:pPr marL="182880" indent="-182880">
              <a:buClr>
                <a:srgbClr val="213163"/>
              </a:buClr>
              <a:buFont typeface="Arial" panose="020B0604020202020204" pitchFamily="34" charset="0"/>
              <a:buChar char="•"/>
            </a:pPr>
            <a:endParaRPr lang="en-US" dirty="0"/>
          </a:p>
          <a:p>
            <a:pPr marL="182880" indent="-182880">
              <a:buClr>
                <a:srgbClr val="213163"/>
              </a:buClr>
              <a:buFont typeface="Arial" panose="020B0604020202020204" pitchFamily="34" charset="0"/>
              <a:buChar char="•"/>
            </a:pPr>
            <a:r>
              <a:rPr lang="en-IN" dirty="0">
                <a:ea typeface="+mn-lt"/>
                <a:cs typeface="+mn-lt"/>
              </a:rPr>
              <a:t>In this exercise, you'll deploy a basic HTML+CSS site to Azure App Service  by using the Azure Command Line Interface. </a:t>
            </a:r>
          </a:p>
          <a:p>
            <a:pPr marL="182880" indent="-182880">
              <a:buClr>
                <a:srgbClr val="213163"/>
              </a:buClr>
              <a:buFont typeface="Arial" panose="020B0604020202020204" pitchFamily="34" charset="0"/>
              <a:buChar char="•"/>
            </a:pPr>
            <a:endParaRPr lang="en-IN" dirty="0"/>
          </a:p>
          <a:p>
            <a:pPr marL="182880" indent="-182880">
              <a:buClr>
                <a:srgbClr val="213163"/>
              </a:buClr>
              <a:buFont typeface="Arial" panose="020B0604020202020204" pitchFamily="34" charset="0"/>
              <a:buChar char="•"/>
            </a:pPr>
            <a:r>
              <a:rPr lang="en-IN" dirty="0">
                <a:ea typeface="+mn-lt"/>
                <a:cs typeface="+mn-lt"/>
              </a:rPr>
              <a:t>We will  then update the code and redeploy it by using the same command. </a:t>
            </a:r>
            <a:endParaRPr lang="en-IN" dirty="0"/>
          </a:p>
        </p:txBody>
      </p:sp>
    </p:spTree>
    <p:extLst>
      <p:ext uri="{BB962C8B-B14F-4D97-AF65-F5344CB8AC3E}">
        <p14:creationId xmlns:p14="http://schemas.microsoft.com/office/powerpoint/2010/main" val="523564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3C2C8-C1DE-689C-9BC2-88D9EF14228D}"/>
              </a:ext>
            </a:extLst>
          </p:cNvPr>
          <p:cNvSpPr txBox="1"/>
          <p:nvPr/>
        </p:nvSpPr>
        <p:spPr>
          <a:xfrm>
            <a:off x="121444" y="1042986"/>
            <a:ext cx="836115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1. What are Azure App Services?</a:t>
            </a:r>
          </a:p>
          <a:p>
            <a:r>
              <a:rPr lang="en-US" dirty="0"/>
              <a:t>a) A cloud-based platform for running virtual machines in Azure</a:t>
            </a:r>
          </a:p>
          <a:p>
            <a:r>
              <a:rPr lang="en-US" dirty="0"/>
              <a:t>b) A service that provides domain registration and management</a:t>
            </a:r>
          </a:p>
          <a:p>
            <a:r>
              <a:rPr lang="en-US" dirty="0"/>
              <a:t>c) A fully managed platform for building, deploying, and scaling web applications</a:t>
            </a:r>
          </a:p>
          <a:p>
            <a:r>
              <a:rPr lang="en-US" dirty="0"/>
              <a:t>d) A service that allows you to manage your virtual networks in Azure</a:t>
            </a:r>
          </a:p>
          <a:p>
            <a:endParaRPr lang="en-US" dirty="0"/>
          </a:p>
          <a:p>
            <a:r>
              <a:rPr lang="en-US" b="1" dirty="0"/>
              <a:t>Answer: c) A fully managed platform for building, deploying, and scaling web applications</a:t>
            </a:r>
          </a:p>
          <a:p>
            <a:endParaRPr lang="en-US" b="1" dirty="0"/>
          </a:p>
          <a:p>
            <a:r>
              <a:rPr lang="en-US" b="1" dirty="0"/>
              <a:t>2. Which programming languages can be used to build applications on Azure App Services?</a:t>
            </a:r>
          </a:p>
          <a:p>
            <a:r>
              <a:rPr lang="en-US" dirty="0"/>
              <a:t>a) Only .NET languages (C#, VB.NET, etc.)</a:t>
            </a:r>
          </a:p>
          <a:p>
            <a:r>
              <a:rPr lang="en-US" dirty="0"/>
              <a:t>b) Python and Ruby</a:t>
            </a:r>
          </a:p>
          <a:p>
            <a:r>
              <a:rPr lang="en-US" dirty="0"/>
              <a:t>c) Any programming language that supports Docker containers</a:t>
            </a:r>
          </a:p>
          <a:p>
            <a:r>
              <a:rPr lang="en-US" dirty="0"/>
              <a:t>d) Any programming language that supports HTTP/HTTPS</a:t>
            </a:r>
          </a:p>
          <a:p>
            <a:endParaRPr lang="en-US" b="1" dirty="0"/>
          </a:p>
          <a:p>
            <a:r>
              <a:rPr lang="en-US" b="1" dirty="0"/>
              <a:t>Answer: d) Any programming language that supports HTTP/HTTPS</a:t>
            </a:r>
          </a:p>
          <a:p>
            <a:endParaRPr lang="en-US" b="1" dirty="0"/>
          </a:p>
        </p:txBody>
      </p:sp>
      <p:sp>
        <p:nvSpPr>
          <p:cNvPr id="3" name="Title 1">
            <a:extLst>
              <a:ext uri="{FF2B5EF4-FFF2-40B4-BE49-F238E27FC236}">
                <a16:creationId xmlns:a16="http://schemas.microsoft.com/office/drawing/2014/main" id="{D51A0561-31DC-052C-C536-998FF0855E2E}"/>
              </a:ext>
            </a:extLst>
          </p:cNvPr>
          <p:cNvSpPr txBox="1">
            <a:spLocks/>
          </p:cNvSpPr>
          <p:nvPr/>
        </p:nvSpPr>
        <p:spPr>
          <a:xfrm>
            <a:off x="121444" y="580091"/>
            <a:ext cx="2771775" cy="381962"/>
          </a:xfr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b="1" dirty="0">
                <a:solidFill>
                  <a:srgbClr val="1F3864"/>
                </a:solidFill>
              </a:rPr>
              <a:t>Quiz</a:t>
            </a:r>
            <a:endParaRPr lang="en-IN" sz="1600" dirty="0">
              <a:solidFill>
                <a:srgbClr val="1F3864"/>
              </a:solidFill>
            </a:endParaRPr>
          </a:p>
        </p:txBody>
      </p:sp>
    </p:spTree>
    <p:extLst>
      <p:ext uri="{BB962C8B-B14F-4D97-AF65-F5344CB8AC3E}">
        <p14:creationId xmlns:p14="http://schemas.microsoft.com/office/powerpoint/2010/main" val="177691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581C3-243F-3CFA-F3BB-16FC55B22420}"/>
              </a:ext>
            </a:extLst>
          </p:cNvPr>
          <p:cNvSpPr txBox="1"/>
          <p:nvPr/>
        </p:nvSpPr>
        <p:spPr>
          <a:xfrm>
            <a:off x="128588" y="1081670"/>
            <a:ext cx="763869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3. How does Azure App Services support automatic scaling?</a:t>
            </a:r>
          </a:p>
          <a:p>
            <a:endParaRPr lang="en-US" b="1" dirty="0"/>
          </a:p>
          <a:p>
            <a:r>
              <a:rPr lang="en-US" dirty="0"/>
              <a:t>a) By automatically adding more virtual machines to the application</a:t>
            </a:r>
          </a:p>
          <a:p>
            <a:r>
              <a:rPr lang="en-US" dirty="0"/>
              <a:t>b) By adjusting the CPU and memory of the existing virtual machines</a:t>
            </a:r>
          </a:p>
          <a:p>
            <a:r>
              <a:rPr lang="en-US" dirty="0"/>
              <a:t>c) By replicating the application across multiple Azure regions</a:t>
            </a:r>
          </a:p>
          <a:p>
            <a:r>
              <a:rPr lang="en-US" dirty="0"/>
              <a:t>d) By dynamically adding or removing instances based on demand</a:t>
            </a:r>
          </a:p>
          <a:p>
            <a:endParaRPr lang="en-US" dirty="0"/>
          </a:p>
          <a:p>
            <a:r>
              <a:rPr lang="en-US" b="1" dirty="0"/>
              <a:t>Answer: d) By dynamically adding or removing instances based on demand</a:t>
            </a:r>
          </a:p>
          <a:p>
            <a:endParaRPr lang="en-US" b="1" dirty="0"/>
          </a:p>
          <a:p>
            <a:r>
              <a:rPr lang="en-US" b="1" dirty="0"/>
              <a:t>4. Which types of applications can be deployed on Azure App Services?</a:t>
            </a:r>
          </a:p>
          <a:p>
            <a:endParaRPr lang="en-US" b="1" dirty="0"/>
          </a:p>
          <a:p>
            <a:r>
              <a:rPr lang="en-US" dirty="0"/>
              <a:t>a) Only web applications</a:t>
            </a:r>
          </a:p>
          <a:p>
            <a:r>
              <a:rPr lang="en-US" dirty="0"/>
              <a:t>b) Only mobile applications</a:t>
            </a:r>
          </a:p>
          <a:p>
            <a:r>
              <a:rPr lang="en-US" dirty="0"/>
              <a:t>c) Both web and mobile applications</a:t>
            </a:r>
          </a:p>
          <a:p>
            <a:r>
              <a:rPr lang="en-US" dirty="0"/>
              <a:t>d) Only desktop applications</a:t>
            </a:r>
          </a:p>
          <a:p>
            <a:endParaRPr lang="en-US" dirty="0"/>
          </a:p>
          <a:p>
            <a:r>
              <a:rPr lang="en-US" b="1" dirty="0"/>
              <a:t>Answer: c) Both web and mobile applications</a:t>
            </a:r>
          </a:p>
        </p:txBody>
      </p:sp>
      <p:sp>
        <p:nvSpPr>
          <p:cNvPr id="3" name="Title 1">
            <a:extLst>
              <a:ext uri="{FF2B5EF4-FFF2-40B4-BE49-F238E27FC236}">
                <a16:creationId xmlns:a16="http://schemas.microsoft.com/office/drawing/2014/main" id="{924AF4C1-3D68-B1FE-4F44-79CD8D226EB6}"/>
              </a:ext>
            </a:extLst>
          </p:cNvPr>
          <p:cNvSpPr txBox="1">
            <a:spLocks/>
          </p:cNvSpPr>
          <p:nvPr/>
        </p:nvSpPr>
        <p:spPr>
          <a:xfrm>
            <a:off x="121444" y="580091"/>
            <a:ext cx="2771775" cy="381962"/>
          </a:xfr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b="1" dirty="0">
                <a:solidFill>
                  <a:srgbClr val="1F3864"/>
                </a:solidFill>
              </a:rPr>
              <a:t>Quiz</a:t>
            </a:r>
            <a:endParaRPr lang="en-IN" sz="1600" dirty="0">
              <a:solidFill>
                <a:srgbClr val="1F3864"/>
              </a:solidFill>
            </a:endParaRPr>
          </a:p>
        </p:txBody>
      </p:sp>
    </p:spTree>
    <p:extLst>
      <p:ext uri="{BB962C8B-B14F-4D97-AF65-F5344CB8AC3E}">
        <p14:creationId xmlns:p14="http://schemas.microsoft.com/office/powerpoint/2010/main" val="316078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AABDBE-55CD-2D85-1D40-C7274EAACE18}"/>
              </a:ext>
            </a:extLst>
          </p:cNvPr>
          <p:cNvSpPr txBox="1"/>
          <p:nvPr/>
        </p:nvSpPr>
        <p:spPr>
          <a:xfrm>
            <a:off x="135732" y="1055561"/>
            <a:ext cx="786513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5. What is the main advantage of using Azure App Services for application deployment?</a:t>
            </a:r>
          </a:p>
          <a:p>
            <a:endParaRPr lang="en-US" b="1" dirty="0"/>
          </a:p>
          <a:p>
            <a:r>
              <a:rPr lang="en-US" dirty="0"/>
              <a:t>a) It provides free domain registration for all deployed applications.</a:t>
            </a:r>
          </a:p>
          <a:p>
            <a:r>
              <a:rPr lang="en-US" dirty="0"/>
              <a:t>b) It automatically manages and maintains the underlying infrastructure.</a:t>
            </a:r>
          </a:p>
          <a:p>
            <a:r>
              <a:rPr lang="en-US" dirty="0"/>
              <a:t>c) It offers unlimited storage for application data.</a:t>
            </a:r>
          </a:p>
          <a:p>
            <a:r>
              <a:rPr lang="en-US" dirty="0"/>
              <a:t>d) It supports only Microsoft technologies and tools.</a:t>
            </a:r>
          </a:p>
          <a:p>
            <a:endParaRPr lang="en-US" dirty="0"/>
          </a:p>
          <a:p>
            <a:r>
              <a:rPr lang="en-US" b="1" dirty="0"/>
              <a:t>Answer: b) It automatically manages and maintains the underlying infrastructure.</a:t>
            </a:r>
          </a:p>
        </p:txBody>
      </p:sp>
      <p:sp>
        <p:nvSpPr>
          <p:cNvPr id="2" name="Title 1">
            <a:extLst>
              <a:ext uri="{FF2B5EF4-FFF2-40B4-BE49-F238E27FC236}">
                <a16:creationId xmlns:a16="http://schemas.microsoft.com/office/drawing/2014/main" id="{E054DD60-BF9C-3C07-ADB8-A1A1E1C7E233}"/>
              </a:ext>
            </a:extLst>
          </p:cNvPr>
          <p:cNvSpPr txBox="1">
            <a:spLocks/>
          </p:cNvSpPr>
          <p:nvPr/>
        </p:nvSpPr>
        <p:spPr>
          <a:xfrm>
            <a:off x="136942" y="580091"/>
            <a:ext cx="2771775" cy="381962"/>
          </a:xfr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b="1" dirty="0">
                <a:solidFill>
                  <a:srgbClr val="1F3864"/>
                </a:solidFill>
              </a:rPr>
              <a:t>Quiz</a:t>
            </a:r>
            <a:endParaRPr lang="en-IN" sz="1600" dirty="0">
              <a:solidFill>
                <a:srgbClr val="1F3864"/>
              </a:solidFill>
            </a:endParaRPr>
          </a:p>
        </p:txBody>
      </p:sp>
    </p:spTree>
    <p:extLst>
      <p:ext uri="{BB962C8B-B14F-4D97-AF65-F5344CB8AC3E}">
        <p14:creationId xmlns:p14="http://schemas.microsoft.com/office/powerpoint/2010/main" val="2234024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27" y="579170"/>
            <a:ext cx="1202311" cy="313348"/>
          </a:xfrm>
        </p:spPr>
        <p:txBody>
          <a:bodyPr lIns="91440" tIns="45720" rIns="91440" bIns="45720" anchor="t">
            <a:noAutofit/>
          </a:bodyPr>
          <a:lstStyle/>
          <a:p>
            <a:r>
              <a:rPr lang="en-IN" sz="1600" b="1" dirty="0">
                <a:solidFill>
                  <a:srgbClr val="1F3864"/>
                </a:solidFill>
              </a:rPr>
              <a:t>Summary</a:t>
            </a:r>
            <a:endParaRPr lang="en-IN" sz="1600" b="1" dirty="0">
              <a:solidFill>
                <a:srgbClr val="1F3864"/>
              </a:solidFill>
              <a:latin typeface="Arial"/>
              <a:cs typeface="Arial"/>
            </a:endParaRPr>
          </a:p>
        </p:txBody>
      </p:sp>
      <p:sp>
        <p:nvSpPr>
          <p:cNvPr id="3" name="Content Placeholder 2"/>
          <p:cNvSpPr>
            <a:spLocks noGrp="1"/>
          </p:cNvSpPr>
          <p:nvPr>
            <p:ph idx="1"/>
          </p:nvPr>
        </p:nvSpPr>
        <p:spPr>
          <a:xfrm>
            <a:off x="162147" y="1077716"/>
            <a:ext cx="7886700" cy="2265559"/>
          </a:xfrm>
        </p:spPr>
        <p:txBody>
          <a:bodyPr vert="horz" lIns="68580" tIns="34290" rIns="68580" bIns="34290" rtlCol="0" anchor="t">
            <a:noAutofit/>
          </a:bodyPr>
          <a:lstStyle/>
          <a:p>
            <a:pPr>
              <a:lnSpc>
                <a:spcPct val="120000"/>
              </a:lnSpc>
            </a:pPr>
            <a:r>
              <a:rPr lang="en-IN" dirty="0">
                <a:ea typeface="+mn-lt"/>
                <a:cs typeface="+mn-lt"/>
              </a:rPr>
              <a:t>Azure App Services is a fully managed platform provided by Microsoft Azure for building, deploying, and scaling web and mobile applications. It supports a wide range of programming languages and provides automatic scaling to handle varying workloads efficiently. The platform takes care of managing the underlying infrastructure, allowing developers to focus solely on application development. Azure App Services offer seamless integration with various Azure services, enabling developers to build powerful and feature-rich applications. With its ease of use, robust scalability, and automatic maintenance, Azure App Services streamline the deployment process and enhance the overall development experience in the cloud.</a:t>
            </a:r>
            <a:endParaRPr lang="en-US" dirty="0">
              <a:ea typeface="+mn-lt"/>
              <a:cs typeface="+mn-lt"/>
            </a:endParaRPr>
          </a:p>
        </p:txBody>
      </p:sp>
    </p:spTree>
    <p:extLst>
      <p:ext uri="{BB962C8B-B14F-4D97-AF65-F5344CB8AC3E}">
        <p14:creationId xmlns:p14="http://schemas.microsoft.com/office/powerpoint/2010/main" val="557356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28588" y="556645"/>
            <a:ext cx="1750219" cy="360205"/>
          </a:xfrm>
        </p:spPr>
        <p:txBody>
          <a:bodyPr>
            <a:normAutofit/>
          </a:bodyPr>
          <a:lstStyle/>
          <a:p>
            <a:pPr algn="l"/>
            <a:r>
              <a:rPr lang="en-US" sz="1600" b="1" dirty="0">
                <a:solidFill>
                  <a:srgbClr val="002060"/>
                </a:solidFill>
                <a:latin typeface="Arial" panose="020B0604020202020204" pitchFamily="34" charset="0"/>
                <a:cs typeface="Arial" panose="020B0604020202020204" pitchFamily="34" charset="0"/>
              </a:rPr>
              <a:t>References</a:t>
            </a:r>
            <a:endParaRPr lang="en-US" sz="1600" dirty="0">
              <a:solidFill>
                <a:srgbClr val="002060"/>
              </a:solidFill>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50020" y="1039688"/>
            <a:ext cx="6858000" cy="1324894"/>
          </a:xfrm>
        </p:spPr>
        <p:txBody>
          <a:bodyPr vert="horz" lIns="68580" tIns="34290" rIns="68580" bIns="34290" rtlCol="0" anchor="t">
            <a:normAutofit/>
          </a:bodyPr>
          <a:lstStyle/>
          <a:p>
            <a:pPr marL="182880" indent="-182880" algn="l">
              <a:buClr>
                <a:srgbClr val="213163"/>
              </a:buClr>
              <a:buFont typeface="Arial" panose="020B0604020202020204" pitchFamily="34" charset="0"/>
              <a:buChar char="•"/>
            </a:pPr>
            <a:r>
              <a:rPr lang="en-US" sz="1400" dirty="0">
                <a:solidFill>
                  <a:srgbClr val="0000FF"/>
                </a:solidFill>
                <a:ea typeface="+mn-lt"/>
                <a:cs typeface="+mn-lt"/>
                <a:hlinkClick r:id="rId3">
                  <a:extLst>
                    <a:ext uri="{A12FA001-AC4F-418D-AE19-62706E023703}">
                      <ahyp:hlinkClr xmlns:ahyp="http://schemas.microsoft.com/office/drawing/2018/hyperlinkcolor" val="tx"/>
                    </a:ext>
                  </a:extLst>
                </a:hlinkClick>
              </a:rPr>
              <a:t>https://towardsdatascience.com/</a:t>
            </a:r>
            <a:endParaRPr lang="en-US" sz="1400" dirty="0">
              <a:solidFill>
                <a:srgbClr val="0000FF"/>
              </a:solidFill>
              <a:latin typeface="Arial"/>
              <a:cs typeface="Calibri"/>
            </a:endParaRPr>
          </a:p>
          <a:p>
            <a:pPr marL="182880" indent="-182880" algn="l">
              <a:buClr>
                <a:srgbClr val="213163"/>
              </a:buClr>
              <a:buFont typeface="Arial" panose="020B0604020202020204" pitchFamily="34" charset="0"/>
              <a:buChar char="•"/>
            </a:pPr>
            <a:r>
              <a:rPr lang="en-US" sz="1400" dirty="0">
                <a:solidFill>
                  <a:srgbClr val="0000FF"/>
                </a:solidFill>
                <a:ea typeface="+mn-lt"/>
                <a:cs typeface="+mn-lt"/>
                <a:hlinkClick r:id="rId4">
                  <a:extLst>
                    <a:ext uri="{A12FA001-AC4F-418D-AE19-62706E023703}">
                      <ahyp:hlinkClr xmlns:ahyp="http://schemas.microsoft.com/office/drawing/2018/hyperlinkcolor" val="tx"/>
                    </a:ext>
                  </a:extLst>
                </a:hlinkClick>
              </a:rPr>
              <a:t>https://en.wikipedia.org/wiki/Data_analysis</a:t>
            </a:r>
            <a:endParaRPr lang="en-US" sz="1400" dirty="0">
              <a:solidFill>
                <a:srgbClr val="0000FF"/>
              </a:solidFill>
              <a:latin typeface="Arial"/>
              <a:cs typeface="Calibri" panose="020F0502020204030204"/>
            </a:endParaRPr>
          </a:p>
          <a:p>
            <a:pPr marL="182880" indent="-182880" algn="l">
              <a:buClr>
                <a:srgbClr val="213163"/>
              </a:buClr>
              <a:buFont typeface="Arial" panose="020B0604020202020204" pitchFamily="34" charset="0"/>
              <a:buChar char="•"/>
            </a:pPr>
            <a:r>
              <a:rPr lang="en-IN" sz="1400" dirty="0">
                <a:solidFill>
                  <a:srgbClr val="0000FF"/>
                </a:solidFill>
                <a:hlinkClick r:id="rId5">
                  <a:extLst>
                    <a:ext uri="{A12FA001-AC4F-418D-AE19-62706E023703}">
                      <ahyp:hlinkClr xmlns:ahyp="http://schemas.microsoft.com/office/drawing/2018/hyperlinkcolor" val="tx"/>
                    </a:ext>
                  </a:extLst>
                </a:hlinkClick>
              </a:rPr>
              <a:t>Explore Azure App Service - Learn | Microsoft Docs</a:t>
            </a:r>
            <a:endParaRPr lang="en-US" sz="1400" dirty="0">
              <a:solidFill>
                <a:srgbClr val="0000FF"/>
              </a:solidFill>
              <a:latin typeface="Arial"/>
              <a:cs typeface="Calibri" panose="020F0502020204030204"/>
            </a:endParaRPr>
          </a:p>
          <a:p>
            <a:pPr marL="182880" indent="-182880" algn="l">
              <a:buClr>
                <a:srgbClr val="213163"/>
              </a:buClr>
              <a:buFont typeface="Arial" panose="020B0604020202020204" pitchFamily="34" charset="0"/>
              <a:buChar char="•"/>
            </a:pPr>
            <a:r>
              <a:rPr lang="en-US" sz="1400" dirty="0">
                <a:solidFill>
                  <a:srgbClr val="0000FF"/>
                </a:solidFill>
                <a:ea typeface="+mn-lt"/>
                <a:cs typeface="+mn-lt"/>
                <a:hlinkClick r:id="rId6">
                  <a:extLst>
                    <a:ext uri="{A12FA001-AC4F-418D-AE19-62706E023703}">
                      <ahyp:hlinkClr xmlns:ahyp="http://schemas.microsoft.com/office/drawing/2018/hyperlinkcolor" val="tx"/>
                    </a:ext>
                  </a:extLst>
                </a:hlinkClick>
              </a:rPr>
              <a:t>https://data-flair.training/blogs/data-science-applications/</a:t>
            </a:r>
            <a:endParaRPr lang="en-US" sz="1400" dirty="0">
              <a:solidFill>
                <a:srgbClr val="0000FF"/>
              </a:solidFill>
              <a:cs typeface="Arial" panose="020B0604020202020204" pitchFamily="34" charset="0"/>
            </a:endParaRPr>
          </a:p>
          <a:p>
            <a:pPr marL="182880" indent="-182880" algn="l">
              <a:buClr>
                <a:srgbClr val="213163"/>
              </a:buClr>
              <a:buFont typeface="Arial" panose="020B0604020202020204" pitchFamily="34" charset="0"/>
              <a:buChar char="•"/>
            </a:pPr>
            <a:r>
              <a:rPr lang="en-IN" sz="1400" dirty="0">
                <a:solidFill>
                  <a:srgbClr val="0000FF"/>
                </a:solidFill>
                <a:hlinkClick r:id="rId7">
                  <a:extLst>
                    <a:ext uri="{A12FA001-AC4F-418D-AE19-62706E023703}">
                      <ahyp:hlinkClr xmlns:ahyp="http://schemas.microsoft.com/office/drawing/2018/hyperlinkcolor" val="tx"/>
                    </a:ext>
                  </a:extLst>
                </a:hlinkClick>
              </a:rPr>
              <a:t>Azure Virtual Network (</a:t>
            </a:r>
            <a:r>
              <a:rPr lang="en-IN" sz="1400" dirty="0" err="1">
                <a:solidFill>
                  <a:srgbClr val="0000FF"/>
                </a:solidFill>
                <a:hlinkClick r:id="rId7">
                  <a:extLst>
                    <a:ext uri="{A12FA001-AC4F-418D-AE19-62706E023703}">
                      <ahyp:hlinkClr xmlns:ahyp="http://schemas.microsoft.com/office/drawing/2018/hyperlinkcolor" val="tx"/>
                    </a:ext>
                  </a:extLst>
                </a:hlinkClick>
              </a:rPr>
              <a:t>VNet</a:t>
            </a:r>
            <a:r>
              <a:rPr lang="en-IN" sz="1400" dirty="0">
                <a:solidFill>
                  <a:srgbClr val="0000FF"/>
                </a:solidFill>
                <a:hlinkClick r:id="rId7">
                  <a:extLst>
                    <a:ext uri="{A12FA001-AC4F-418D-AE19-62706E023703}">
                      <ahyp:hlinkClr xmlns:ahyp="http://schemas.microsoft.com/office/drawing/2018/hyperlinkcolor" val="tx"/>
                    </a:ext>
                  </a:extLst>
                </a:hlinkClick>
              </a:rPr>
              <a:t>) - Tutorials Dojo</a:t>
            </a:r>
            <a:endParaRPr lang="en-US" sz="1400" dirty="0">
              <a:solidFill>
                <a:srgbClr val="0000FF"/>
              </a:solidFill>
              <a:latin typeface="Arial"/>
              <a:cs typeface="Arial"/>
            </a:endParaRPr>
          </a:p>
        </p:txBody>
      </p:sp>
    </p:spTree>
    <p:extLst>
      <p:ext uri="{BB962C8B-B14F-4D97-AF65-F5344CB8AC3E}">
        <p14:creationId xmlns:p14="http://schemas.microsoft.com/office/powerpoint/2010/main" val="1186421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AFE6-7F83-D462-5140-717417CF9004}"/>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418727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586" y="534425"/>
            <a:ext cx="255746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dirty="0">
                <a:solidFill>
                  <a:srgbClr val="213163"/>
                </a:solidFill>
              </a:rPr>
              <a:t>Learning Objectives</a:t>
            </a:r>
            <a:endParaRPr sz="1600" dirty="0">
              <a:solidFill>
                <a:srgbClr val="213163"/>
              </a:solidFill>
            </a:endParaRPr>
          </a:p>
        </p:txBody>
      </p:sp>
      <p:sp>
        <p:nvSpPr>
          <p:cNvPr id="62" name="Google Shape;62;g5fab984687_2_0"/>
          <p:cNvSpPr txBox="1">
            <a:spLocks noGrp="1"/>
          </p:cNvSpPr>
          <p:nvPr>
            <p:ph type="body" idx="4294967295"/>
          </p:nvPr>
        </p:nvSpPr>
        <p:spPr>
          <a:xfrm>
            <a:off x="135730" y="907258"/>
            <a:ext cx="5168858" cy="500856"/>
          </a:xfrm>
          <a:prstGeom prst="rect">
            <a:avLst/>
          </a:prstGeom>
          <a:noFill/>
          <a:ln>
            <a:noFill/>
          </a:ln>
        </p:spPr>
        <p:txBody>
          <a:bodyPr spcFirstLastPara="1" wrap="square" lIns="91425" tIns="91425" rIns="91425" bIns="91425" anchor="t" anchorCtr="0">
            <a:noAutofit/>
          </a:bodyPr>
          <a:lstStyle/>
          <a:p>
            <a:pPr>
              <a:spcBef>
                <a:spcPts val="600"/>
              </a:spcBef>
            </a:pPr>
            <a:r>
              <a:rPr lang="en-US" dirty="0"/>
              <a:t>You will learn in this lesson:</a:t>
            </a:r>
          </a:p>
          <a:p>
            <a:pPr>
              <a:spcBef>
                <a:spcPts val="600"/>
              </a:spcBef>
            </a:pPr>
            <a:endParaRPr lang="en-US" dirty="0"/>
          </a:p>
          <a:p>
            <a:pPr>
              <a:spcBef>
                <a:spcPts val="600"/>
              </a:spcBef>
            </a:pPr>
            <a:endParaRPr lang="en-US" dirty="0"/>
          </a:p>
          <a:p>
            <a:pPr>
              <a:spcBef>
                <a:spcPts val="600"/>
              </a:spcBef>
            </a:pPr>
            <a:endParaRPr lang="en-US" dirty="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616143" y="1137411"/>
            <a:ext cx="3194940" cy="3194940"/>
          </a:xfrm>
          <a:prstGeom prst="rect">
            <a:avLst/>
          </a:prstGeom>
          <a:effectLst>
            <a:outerShdw blurRad="50800" dist="38100" dir="5400000" algn="t" rotWithShape="0">
              <a:prstClr val="black">
                <a:alpha val="40000"/>
              </a:prstClr>
            </a:outerShdw>
          </a:effectLst>
        </p:spPr>
      </p:pic>
      <p:sp>
        <p:nvSpPr>
          <p:cNvPr id="2" name="Content Placeholder 2">
            <a:extLst>
              <a:ext uri="{FF2B5EF4-FFF2-40B4-BE49-F238E27FC236}">
                <a16:creationId xmlns:a16="http://schemas.microsoft.com/office/drawing/2014/main" id="{AB014BEF-2403-EC9A-A644-6C800351CBC9}"/>
              </a:ext>
            </a:extLst>
          </p:cNvPr>
          <p:cNvSpPr>
            <a:spLocks noGrp="1"/>
          </p:cNvSpPr>
          <p:nvPr/>
        </p:nvSpPr>
        <p:spPr>
          <a:xfrm>
            <a:off x="128586" y="1442222"/>
            <a:ext cx="4758070" cy="22153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gn="l" rtl="0" fontAlgn="base">
              <a:buClr>
                <a:srgbClr val="213163"/>
              </a:buClr>
              <a:buFont typeface="Arial" panose="020B0604020202020204" pitchFamily="34" charset="0"/>
              <a:buChar char="•"/>
            </a:pPr>
            <a:r>
              <a:rPr lang="en-IN" sz="1400" b="0" i="0" u="none" strike="noStrike" dirty="0">
                <a:solidFill>
                  <a:srgbClr val="000000"/>
                </a:solidFill>
                <a:effectLst/>
                <a:latin typeface="Arial" panose="020B0604020202020204" pitchFamily="34" charset="0"/>
                <a:cs typeface="Arial" panose="020B0604020202020204" pitchFamily="34" charset="0"/>
              </a:rPr>
              <a:t>Understanding Platform as a Service (</a:t>
            </a:r>
            <a:r>
              <a:rPr lang="en-IN" sz="1400" b="0" i="0" u="none" strike="noStrike" dirty="0" err="1">
                <a:solidFill>
                  <a:srgbClr val="000000"/>
                </a:solidFill>
                <a:effectLst/>
                <a:latin typeface="Arial" panose="020B0604020202020204" pitchFamily="34" charset="0"/>
                <a:cs typeface="Arial" panose="020B0604020202020204" pitchFamily="34" charset="0"/>
              </a:rPr>
              <a:t>Paas</a:t>
            </a:r>
            <a:r>
              <a:rPr lang="en-IN" sz="1400" b="0" i="0" u="none" strike="noStrike" dirty="0">
                <a:solidFill>
                  <a:srgbClr val="000000"/>
                </a:solidFill>
                <a:effectLst/>
                <a:latin typeface="Arial" panose="020B0604020202020204" pitchFamily="34" charset="0"/>
                <a:cs typeface="Arial" panose="020B0604020202020204" pitchFamily="34" charset="0"/>
              </a:rPr>
              <a:t>) Model</a:t>
            </a:r>
            <a:r>
              <a:rPr lang="en-US" sz="1400" b="0" i="0" dirty="0">
                <a:solidFill>
                  <a:srgbClr val="000000"/>
                </a:solidFill>
                <a:effectLst/>
                <a:latin typeface="Arial" panose="020B0604020202020204" pitchFamily="34" charset="0"/>
                <a:cs typeface="Arial" panose="020B0604020202020204" pitchFamily="34" charset="0"/>
              </a:rPr>
              <a:t>​</a:t>
            </a:r>
          </a:p>
          <a:p>
            <a:pPr marL="182880" indent="-182880" algn="l" rtl="0" fontAlgn="base">
              <a:buClr>
                <a:srgbClr val="213163"/>
              </a:buClr>
              <a:buFont typeface="Arial" panose="020B0604020202020204" pitchFamily="34" charset="0"/>
              <a:buChar char="•"/>
            </a:pPr>
            <a:r>
              <a:rPr lang="en-IN" sz="1400" b="0" i="0" u="none" strike="noStrike" dirty="0">
                <a:solidFill>
                  <a:srgbClr val="000000"/>
                </a:solidFill>
                <a:effectLst/>
                <a:latin typeface="Arial" panose="020B0604020202020204" pitchFamily="34" charset="0"/>
                <a:cs typeface="Arial" panose="020B0604020202020204" pitchFamily="34" charset="0"/>
              </a:rPr>
              <a:t>Identify Common PaaS scenarios</a:t>
            </a:r>
            <a:r>
              <a:rPr lang="en-US" sz="1400" b="0" i="0" dirty="0">
                <a:solidFill>
                  <a:srgbClr val="000000"/>
                </a:solidFill>
                <a:effectLst/>
                <a:latin typeface="Arial" panose="020B0604020202020204" pitchFamily="34" charset="0"/>
                <a:cs typeface="Arial" panose="020B0604020202020204" pitchFamily="34" charset="0"/>
              </a:rPr>
              <a:t>​</a:t>
            </a:r>
          </a:p>
          <a:p>
            <a:pPr marL="182880" indent="-182880" fontAlgn="base">
              <a:buClr>
                <a:srgbClr val="213163"/>
              </a:buClr>
            </a:pPr>
            <a:r>
              <a:rPr lang="en-US" sz="1400" dirty="0">
                <a:latin typeface="Arial" panose="020B0604020202020204" pitchFamily="34" charset="0"/>
                <a:cs typeface="Arial" panose="020B0604020202020204" pitchFamily="34" charset="0"/>
              </a:rPr>
              <a:t>What are Azure App services?</a:t>
            </a:r>
          </a:p>
          <a:p>
            <a:pPr marL="182880" indent="-182880">
              <a:buClr>
                <a:srgbClr val="213163"/>
              </a:buClr>
            </a:pPr>
            <a:r>
              <a:rPr lang="en-US" sz="1400" dirty="0">
                <a:latin typeface="Arial" panose="020B0604020202020204" pitchFamily="34" charset="0"/>
                <a:cs typeface="Arial" panose="020B0604020202020204" pitchFamily="34" charset="0"/>
              </a:rPr>
              <a:t>How and where Azure App services are used?</a:t>
            </a:r>
          </a:p>
          <a:p>
            <a:pPr marL="182880" indent="-182880">
              <a:buClr>
                <a:srgbClr val="213163"/>
              </a:buClr>
            </a:pPr>
            <a:r>
              <a:rPr lang="en-US" sz="1400" dirty="0">
                <a:latin typeface="Arial" panose="020B0604020202020204" pitchFamily="34" charset="0"/>
                <a:cs typeface="Arial" panose="020B0604020202020204" pitchFamily="34" charset="0"/>
              </a:rPr>
              <a:t>Deploy App services in Linux and Windows</a:t>
            </a:r>
          </a:p>
          <a:p>
            <a:pPr marL="182880" indent="-182880">
              <a:buClr>
                <a:srgbClr val="213163"/>
              </a:buClr>
            </a:pPr>
            <a:r>
              <a:rPr lang="en-US" sz="1400" dirty="0">
                <a:latin typeface="Arial" panose="020B0604020202020204" pitchFamily="34" charset="0"/>
                <a:cs typeface="Arial" panose="020B0604020202020204" pitchFamily="34" charset="0"/>
              </a:rPr>
              <a:t>Azure app service Plans user can subscribe to.</a:t>
            </a:r>
          </a:p>
          <a:p>
            <a:pPr marL="182880" indent="-182880">
              <a:buClr>
                <a:srgbClr val="213163"/>
              </a:buClr>
            </a:pPr>
            <a:r>
              <a:rPr lang="en-US" sz="1400" dirty="0">
                <a:latin typeface="Arial" panose="020B0604020202020204" pitchFamily="34" charset="0"/>
                <a:cs typeface="Arial" panose="020B0604020202020204" pitchFamily="34" charset="0"/>
              </a:rPr>
              <a:t>How to Deploy to app service?</a:t>
            </a:r>
          </a:p>
        </p:txBody>
      </p:sp>
    </p:spTree>
    <p:extLst>
      <p:ext uri="{BB962C8B-B14F-4D97-AF65-F5344CB8AC3E}">
        <p14:creationId xmlns:p14="http://schemas.microsoft.com/office/powerpoint/2010/main" val="422898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32300" y="581384"/>
            <a:ext cx="4789745" cy="465100"/>
          </a:xfrm>
        </p:spPr>
        <p:txBody>
          <a:bodyPr/>
          <a:lstStyle/>
          <a:p>
            <a:r>
              <a:rPr lang="en-US" sz="1600" b="1" dirty="0">
                <a:solidFill>
                  <a:srgbClr val="002060"/>
                </a:solidFill>
                <a:latin typeface="Arial"/>
                <a:ea typeface="+mj-lt"/>
                <a:cs typeface="Arial"/>
              </a:rPr>
              <a:t>Fully Managed Services PaaS &amp; SaaS</a:t>
            </a:r>
            <a:endParaRPr lang="en-US" sz="1600" dirty="0">
              <a:solidFill>
                <a:srgbClr val="002060"/>
              </a:solidFill>
              <a:ea typeface="+mj-lt"/>
              <a:cs typeface="+mj-lt"/>
            </a:endParaRPr>
          </a:p>
        </p:txBody>
      </p:sp>
      <p:sp>
        <p:nvSpPr>
          <p:cNvPr id="9" name="Content Placeholder 2">
            <a:extLst>
              <a:ext uri="{FF2B5EF4-FFF2-40B4-BE49-F238E27FC236}">
                <a16:creationId xmlns:a16="http://schemas.microsoft.com/office/drawing/2014/main" id="{55ECAE62-BCCF-46D4-B7EE-1CEA6436B6CC}"/>
              </a:ext>
            </a:extLst>
          </p:cNvPr>
          <p:cNvSpPr>
            <a:spLocks noGrp="1"/>
          </p:cNvSpPr>
          <p:nvPr/>
        </p:nvSpPr>
        <p:spPr>
          <a:xfrm>
            <a:off x="157160" y="1002374"/>
            <a:ext cx="3725325" cy="1197901"/>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1400" b="1" dirty="0">
                <a:latin typeface="Arial" panose="020B0604020202020204" pitchFamily="34" charset="0"/>
                <a:cs typeface="Arial" panose="020B0604020202020204" pitchFamily="34" charset="0"/>
              </a:rPr>
              <a:t>Common PaaS Scenarios</a:t>
            </a:r>
            <a:endParaRPr lang="en-US" sz="1400" dirty="0">
              <a:latin typeface="Arial" panose="020B0604020202020204" pitchFamily="34" charset="0"/>
              <a:ea typeface="+mn-lt"/>
              <a:cs typeface="Arial" panose="020B0604020202020204" pitchFamily="34" charset="0"/>
            </a:endParaRPr>
          </a:p>
          <a:p>
            <a:pPr marL="182880" indent="-182880">
              <a:lnSpc>
                <a:spcPct val="150000"/>
              </a:lnSpc>
              <a:spcBef>
                <a:spcPts val="0"/>
              </a:spcBef>
              <a:buClr>
                <a:srgbClr val="213163"/>
              </a:buClr>
              <a:buFont typeface="Arial,Sans-Serif"/>
              <a:buChar char="•"/>
            </a:pPr>
            <a:r>
              <a:rPr lang="en-US" sz="1400" dirty="0">
                <a:latin typeface="Arial" panose="020B0604020202020204" pitchFamily="34" charset="0"/>
                <a:cs typeface="Arial" panose="020B0604020202020204" pitchFamily="34" charset="0"/>
              </a:rPr>
              <a:t>Development Framework</a:t>
            </a:r>
          </a:p>
          <a:p>
            <a:pPr marL="182880" indent="-182880">
              <a:lnSpc>
                <a:spcPct val="150000"/>
              </a:lnSpc>
              <a:spcBef>
                <a:spcPts val="0"/>
              </a:spcBef>
              <a:buClr>
                <a:srgbClr val="213163"/>
              </a:buClr>
              <a:buFont typeface="Arial,Sans-Serif"/>
              <a:buChar char="•"/>
            </a:pPr>
            <a:r>
              <a:rPr lang="en-IN" sz="1400" dirty="0">
                <a:latin typeface="Arial" panose="020B0604020202020204" pitchFamily="34" charset="0"/>
                <a:ea typeface="+mn-lt"/>
                <a:cs typeface="Arial" panose="020B0604020202020204" pitchFamily="34" charset="0"/>
              </a:rPr>
              <a:t>Analytics or business intelligence (BI) </a:t>
            </a:r>
            <a:endParaRPr lang="en-US" sz="1400"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34441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25488" y="580581"/>
            <a:ext cx="4882281" cy="440523"/>
          </a:xfrm>
        </p:spPr>
        <p:txBody>
          <a:bodyPr/>
          <a:lstStyle/>
          <a:p>
            <a:r>
              <a:rPr lang="en-US" sz="1600" b="1" dirty="0">
                <a:solidFill>
                  <a:srgbClr val="213163"/>
                </a:solidFill>
                <a:latin typeface="Arial"/>
                <a:ea typeface="+mj-lt"/>
                <a:cs typeface="Arial"/>
              </a:rPr>
              <a:t>Fully Managed Services PaaS &amp; SaaS</a:t>
            </a:r>
            <a:endParaRPr lang="en-US" sz="1600" dirty="0">
              <a:solidFill>
                <a:srgbClr val="213163"/>
              </a:solidFill>
              <a:ea typeface="+mj-lt"/>
              <a:cs typeface="+mj-lt"/>
            </a:endParaRPr>
          </a:p>
        </p:txBody>
      </p:sp>
      <p:sp>
        <p:nvSpPr>
          <p:cNvPr id="6" name="Content Placeholder 2">
            <a:extLst>
              <a:ext uri="{FF2B5EF4-FFF2-40B4-BE49-F238E27FC236}">
                <a16:creationId xmlns:a16="http://schemas.microsoft.com/office/drawing/2014/main" id="{D05F46F0-31C2-4826-AA65-00B090A0A5FE}"/>
              </a:ext>
            </a:extLst>
          </p:cNvPr>
          <p:cNvSpPr>
            <a:spLocks noGrp="1"/>
          </p:cNvSpPr>
          <p:nvPr/>
        </p:nvSpPr>
        <p:spPr>
          <a:xfrm>
            <a:off x="154064" y="1021555"/>
            <a:ext cx="8018386" cy="1464468"/>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1400" b="1" dirty="0">
                <a:latin typeface="Arial" panose="020B0604020202020204" pitchFamily="34" charset="0"/>
                <a:cs typeface="Arial" panose="020B0604020202020204" pitchFamily="34" charset="0"/>
              </a:rPr>
              <a:t>Introduction</a:t>
            </a:r>
            <a:endParaRPr lang="en-US" sz="1400" dirty="0">
              <a:latin typeface="Arial" panose="020B0604020202020204" pitchFamily="34" charset="0"/>
              <a:ea typeface="+mn-lt"/>
              <a:cs typeface="Arial" panose="020B0604020202020204" pitchFamily="34" charset="0"/>
            </a:endParaRPr>
          </a:p>
          <a:p>
            <a:pPr marL="0" indent="0">
              <a:lnSpc>
                <a:spcPct val="150000"/>
              </a:lnSpc>
              <a:spcBef>
                <a:spcPts val="0"/>
              </a:spcBef>
              <a:buNone/>
            </a:pPr>
            <a:r>
              <a:rPr lang="en-US" sz="1400" dirty="0">
                <a:latin typeface="Arial"/>
                <a:cs typeface="Arial"/>
              </a:rPr>
              <a:t>Platform as a service (PaaS) is a complete development and deployment environment in the cloud, with resources that enable you to deliver everything from simple cloud-based apps to sophisticated, cloud-enabled enterprise applications.</a:t>
            </a:r>
            <a:endParaRPr lang="en-US" sz="1400" dirty="0">
              <a:latin typeface="Calibri" panose="020F0502020204030204"/>
              <a:cs typeface="Calibri" panose="020F0502020204030204"/>
            </a:endParaRPr>
          </a:p>
        </p:txBody>
      </p:sp>
      <p:pic>
        <p:nvPicPr>
          <p:cNvPr id="3" name="Picture 4" descr="Graphical user interface&#10;&#10;Description automatically generated">
            <a:extLst>
              <a:ext uri="{FF2B5EF4-FFF2-40B4-BE49-F238E27FC236}">
                <a16:creationId xmlns:a16="http://schemas.microsoft.com/office/drawing/2014/main" id="{E91755D6-108A-D38F-149B-CBBBA8BA8F09}"/>
              </a:ext>
            </a:extLst>
          </p:cNvPr>
          <p:cNvPicPr>
            <a:picLocks noChangeAspect="1"/>
          </p:cNvPicPr>
          <p:nvPr/>
        </p:nvPicPr>
        <p:blipFill>
          <a:blip r:embed="rId3"/>
          <a:stretch>
            <a:fillRect/>
          </a:stretch>
        </p:blipFill>
        <p:spPr>
          <a:xfrm>
            <a:off x="4857064" y="2486023"/>
            <a:ext cx="3850808" cy="2047868"/>
          </a:xfrm>
          <a:prstGeom prst="rect">
            <a:avLst/>
          </a:prstGeom>
        </p:spPr>
      </p:pic>
    </p:spTree>
    <p:extLst>
      <p:ext uri="{BB962C8B-B14F-4D97-AF65-F5344CB8AC3E}">
        <p14:creationId xmlns:p14="http://schemas.microsoft.com/office/powerpoint/2010/main" val="147727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25156" y="588527"/>
            <a:ext cx="5068351" cy="436525"/>
          </a:xfrm>
        </p:spPr>
        <p:txBody>
          <a:bodyPr/>
          <a:lstStyle/>
          <a:p>
            <a:r>
              <a:rPr lang="en-US" sz="1600" b="1" dirty="0">
                <a:solidFill>
                  <a:srgbClr val="213163"/>
                </a:solidFill>
                <a:ea typeface="+mj-lt"/>
              </a:rPr>
              <a:t>Fully Managed Services PaaS &amp; SaaS</a:t>
            </a:r>
          </a:p>
        </p:txBody>
      </p:sp>
      <p:sp>
        <p:nvSpPr>
          <p:cNvPr id="9" name="Content Placeholder 2">
            <a:extLst>
              <a:ext uri="{FF2B5EF4-FFF2-40B4-BE49-F238E27FC236}">
                <a16:creationId xmlns:a16="http://schemas.microsoft.com/office/drawing/2014/main" id="{55ECAE62-BCCF-46D4-B7EE-1CEA6436B6CC}"/>
              </a:ext>
            </a:extLst>
          </p:cNvPr>
          <p:cNvSpPr>
            <a:spLocks noGrp="1"/>
          </p:cNvSpPr>
          <p:nvPr/>
        </p:nvSpPr>
        <p:spPr>
          <a:xfrm>
            <a:off x="153732" y="989785"/>
            <a:ext cx="8325781" cy="1410516"/>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1400" b="1" dirty="0">
                <a:latin typeface="Arial"/>
                <a:cs typeface="Arial"/>
              </a:rPr>
              <a:t>Introduction</a:t>
            </a:r>
            <a:endParaRPr lang="en-US" sz="1400" dirty="0">
              <a:ea typeface="+mn-lt"/>
              <a:cs typeface="+mn-lt"/>
            </a:endParaRPr>
          </a:p>
          <a:p>
            <a:pPr marL="182880" indent="-182880">
              <a:lnSpc>
                <a:spcPct val="150000"/>
              </a:lnSpc>
              <a:spcBef>
                <a:spcPts val="0"/>
              </a:spcBef>
              <a:buClr>
                <a:srgbClr val="213163"/>
              </a:buClr>
              <a:buFont typeface="Arial,Sans-Serif"/>
              <a:buChar char="•"/>
            </a:pPr>
            <a:r>
              <a:rPr lang="en-US" sz="1400" dirty="0">
                <a:latin typeface="Arial"/>
                <a:cs typeface="Arial"/>
              </a:rPr>
              <a:t>Software as a service (SaaS) allows users to connect to and use cloud-based apps over the Internet. </a:t>
            </a:r>
            <a:endParaRPr lang="en-US" sz="1400" dirty="0">
              <a:ea typeface="+mn-lt"/>
              <a:cs typeface="+mn-lt"/>
            </a:endParaRPr>
          </a:p>
          <a:p>
            <a:pPr marL="182880" indent="-182880">
              <a:lnSpc>
                <a:spcPct val="150000"/>
              </a:lnSpc>
              <a:spcBef>
                <a:spcPts val="0"/>
              </a:spcBef>
              <a:buClr>
                <a:srgbClr val="213163"/>
              </a:buClr>
              <a:buFont typeface="Arial,Sans-Serif"/>
              <a:buChar char="•"/>
            </a:pPr>
            <a:r>
              <a:rPr lang="en-US" sz="1400" dirty="0">
                <a:latin typeface="Arial"/>
                <a:cs typeface="Arial"/>
              </a:rPr>
              <a:t>SaaS provides a complete software solution which you purchase on a pay-as-you-go basis from a cloud service provider.</a:t>
            </a:r>
            <a:endParaRPr lang="en-US" sz="1400" dirty="0">
              <a:ea typeface="+mn-lt"/>
              <a:cs typeface="+mn-lt"/>
            </a:endParaRPr>
          </a:p>
        </p:txBody>
      </p:sp>
    </p:spTree>
    <p:extLst>
      <p:ext uri="{BB962C8B-B14F-4D97-AF65-F5344CB8AC3E}">
        <p14:creationId xmlns:p14="http://schemas.microsoft.com/office/powerpoint/2010/main" val="168811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25820" y="578480"/>
            <a:ext cx="4446180" cy="470456"/>
          </a:xfrm>
        </p:spPr>
        <p:txBody>
          <a:bodyPr/>
          <a:lstStyle/>
          <a:p>
            <a:r>
              <a:rPr lang="en-US" sz="1600" b="1" dirty="0">
                <a:solidFill>
                  <a:srgbClr val="213163"/>
                </a:solidFill>
                <a:ea typeface="+mj-lt"/>
              </a:rPr>
              <a:t>Fully Managed Services PaaS &amp; SaaS</a:t>
            </a:r>
          </a:p>
        </p:txBody>
      </p:sp>
      <p:sp>
        <p:nvSpPr>
          <p:cNvPr id="9" name="Content Placeholder 2">
            <a:extLst>
              <a:ext uri="{FF2B5EF4-FFF2-40B4-BE49-F238E27FC236}">
                <a16:creationId xmlns:a16="http://schemas.microsoft.com/office/drawing/2014/main" id="{55ECAE62-BCCF-46D4-B7EE-1CEA6436B6CC}"/>
              </a:ext>
            </a:extLst>
          </p:cNvPr>
          <p:cNvSpPr>
            <a:spLocks noGrp="1"/>
          </p:cNvSpPr>
          <p:nvPr/>
        </p:nvSpPr>
        <p:spPr>
          <a:xfrm>
            <a:off x="161540" y="999606"/>
            <a:ext cx="3817529" cy="1422122"/>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1400" b="1" dirty="0">
                <a:latin typeface="Arial"/>
                <a:cs typeface="Arial"/>
              </a:rPr>
              <a:t>Common SaaS scenarios</a:t>
            </a:r>
            <a:endParaRPr lang="en-US" sz="1400" dirty="0">
              <a:ea typeface="+mn-lt"/>
              <a:cs typeface="+mn-lt"/>
            </a:endParaRPr>
          </a:p>
          <a:p>
            <a:pPr marL="182880" lvl="0" indent="-182880">
              <a:buClr>
                <a:srgbClr val="213163"/>
              </a:buClr>
            </a:pPr>
            <a:r>
              <a:rPr lang="en-IN" sz="1400" dirty="0"/>
              <a:t>Email and messaging.</a:t>
            </a:r>
          </a:p>
          <a:p>
            <a:pPr marL="182880" lvl="0" indent="-182880">
              <a:buClr>
                <a:srgbClr val="213163"/>
              </a:buClr>
            </a:pPr>
            <a:r>
              <a:rPr lang="en-IN" sz="1400" dirty="0"/>
              <a:t>Business productivity applications.</a:t>
            </a:r>
          </a:p>
          <a:p>
            <a:pPr marL="182880" lvl="0" indent="-182880">
              <a:buClr>
                <a:srgbClr val="213163"/>
              </a:buClr>
            </a:pPr>
            <a:r>
              <a:rPr lang="en-IN" sz="1400" dirty="0"/>
              <a:t>Finance and expense tracking.</a:t>
            </a:r>
          </a:p>
          <a:p>
            <a:pPr marL="0" indent="0">
              <a:lnSpc>
                <a:spcPct val="150000"/>
              </a:lnSpc>
              <a:spcBef>
                <a:spcPts val="0"/>
              </a:spcBef>
              <a:buNone/>
            </a:pPr>
            <a:r>
              <a:rPr lang="en-US" sz="1400" dirty="0">
                <a:latin typeface="Arial"/>
                <a:cs typeface="Arial"/>
              </a:rPr>
              <a:t> </a:t>
            </a:r>
            <a:endParaRPr lang="en-US" sz="1400" dirty="0">
              <a:ea typeface="+mn-lt"/>
              <a:cs typeface="+mn-lt"/>
            </a:endParaRPr>
          </a:p>
        </p:txBody>
      </p:sp>
      <p:pic>
        <p:nvPicPr>
          <p:cNvPr id="3" name="Picture 4" descr="Logo, company name&#10;&#10;Description automatically generated">
            <a:extLst>
              <a:ext uri="{FF2B5EF4-FFF2-40B4-BE49-F238E27FC236}">
                <a16:creationId xmlns:a16="http://schemas.microsoft.com/office/drawing/2014/main" id="{CD79CAEE-9046-8254-A151-3AC0824CCA90}"/>
              </a:ext>
            </a:extLst>
          </p:cNvPr>
          <p:cNvPicPr>
            <a:picLocks noChangeAspect="1"/>
          </p:cNvPicPr>
          <p:nvPr/>
        </p:nvPicPr>
        <p:blipFill>
          <a:blip r:embed="rId3"/>
          <a:stretch>
            <a:fillRect/>
          </a:stretch>
        </p:blipFill>
        <p:spPr>
          <a:xfrm>
            <a:off x="4811487" y="951527"/>
            <a:ext cx="3431276" cy="3355941"/>
          </a:xfrm>
          <a:prstGeom prst="rect">
            <a:avLst/>
          </a:prstGeom>
        </p:spPr>
      </p:pic>
    </p:spTree>
    <p:extLst>
      <p:ext uri="{BB962C8B-B14F-4D97-AF65-F5344CB8AC3E}">
        <p14:creationId xmlns:p14="http://schemas.microsoft.com/office/powerpoint/2010/main" val="254873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53A00-009B-4E50-AFE8-BA4E876706F1}"/>
              </a:ext>
            </a:extLst>
          </p:cNvPr>
          <p:cNvSpPr txBox="1"/>
          <p:nvPr/>
        </p:nvSpPr>
        <p:spPr>
          <a:xfrm>
            <a:off x="152650" y="864200"/>
            <a:ext cx="8098381" cy="1815882"/>
          </a:xfrm>
          <a:prstGeom prst="rect">
            <a:avLst/>
          </a:prstGeom>
          <a:noFill/>
        </p:spPr>
        <p:txBody>
          <a:bodyPr wrap="square">
            <a:spAutoFit/>
          </a:bodyPr>
          <a:lstStyle/>
          <a:p>
            <a:r>
              <a:rPr lang="en-US" b="0" i="1" dirty="0">
                <a:solidFill>
                  <a:srgbClr val="161616"/>
                </a:solidFill>
                <a:effectLst/>
                <a:latin typeface="Arial" panose="020B0604020202020204" pitchFamily="34" charset="0"/>
                <a:cs typeface="Arial" panose="020B0604020202020204" pitchFamily="34" charset="0"/>
              </a:rPr>
              <a:t>Azure App Service</a:t>
            </a:r>
            <a:r>
              <a:rPr lang="en-US" b="0" i="0" dirty="0">
                <a:solidFill>
                  <a:srgbClr val="161616"/>
                </a:solidFill>
                <a:effectLst/>
                <a:latin typeface="Arial" panose="020B0604020202020204" pitchFamily="34" charset="0"/>
                <a:cs typeface="Arial" panose="020B0604020202020204" pitchFamily="34" charset="0"/>
              </a:rPr>
              <a:t> is an HTTP-based service for hosting web applications, REST APIs, and mobile back ends. You can develop in your favorite language, be it .NET, .NET Core, Java, Node.js, PHP, and Python. Applications run and scale with ease on both Windows and </a:t>
            </a:r>
            <a:r>
              <a:rPr lang="en-US" b="0" i="0" u="none" strike="noStrike" dirty="0">
                <a:solidFill>
                  <a:srgbClr val="161616"/>
                </a:solidFill>
                <a:effectLst/>
                <a:latin typeface="Arial" panose="020B0604020202020204" pitchFamily="34" charset="0"/>
                <a:cs typeface="Arial" panose="020B0604020202020204" pitchFamily="34" charset="0"/>
                <a:hlinkClick r:id="rId3"/>
              </a:rPr>
              <a:t>Linux</a:t>
            </a:r>
            <a:r>
              <a:rPr lang="en-US" b="0" i="0" dirty="0">
                <a:solidFill>
                  <a:srgbClr val="161616"/>
                </a:solidFill>
                <a:effectLst/>
                <a:latin typeface="Arial" panose="020B0604020202020204" pitchFamily="34" charset="0"/>
                <a:cs typeface="Arial" panose="020B0604020202020204" pitchFamily="34" charset="0"/>
              </a:rPr>
              <a:t>-based environments.</a:t>
            </a:r>
          </a:p>
          <a:p>
            <a:endParaRPr lang="en-US" b="0" i="0" dirty="0">
              <a:solidFill>
                <a:srgbClr val="161616"/>
              </a:solidFill>
              <a:effectLst/>
              <a:latin typeface="Arial" panose="020B0604020202020204" pitchFamily="34" charset="0"/>
              <a:cs typeface="Arial" panose="020B0604020202020204" pitchFamily="34" charset="0"/>
            </a:endParaRPr>
          </a:p>
          <a:p>
            <a:r>
              <a:rPr lang="en-US" b="0" i="0" dirty="0">
                <a:solidFill>
                  <a:srgbClr val="161616"/>
                </a:solidFill>
                <a:effectLst/>
                <a:latin typeface="Arial" panose="020B0604020202020204" pitchFamily="34" charset="0"/>
                <a:cs typeface="Arial" panose="020B0604020202020204" pitchFamily="34" charset="0"/>
              </a:rPr>
              <a:t>App Service adds the power of Microsoft Azure to your application, such as security, load balancing, autoscaling, and automated management. Additionally, you can take advantage of its DevOps capabilities, such as continuous deployment from Azure DevOps, GitHub, Docker Hub, and other sources, package management, staging environments, custom domain, and TLS/SSL certificates.</a:t>
            </a:r>
          </a:p>
        </p:txBody>
      </p:sp>
    </p:spTree>
    <p:extLst>
      <p:ext uri="{BB962C8B-B14F-4D97-AF65-F5344CB8AC3E}">
        <p14:creationId xmlns:p14="http://schemas.microsoft.com/office/powerpoint/2010/main" val="228779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ing and manage App Service plan in Azure | Abou Conde's Blog">
            <a:extLst>
              <a:ext uri="{FF2B5EF4-FFF2-40B4-BE49-F238E27FC236}">
                <a16:creationId xmlns:a16="http://schemas.microsoft.com/office/drawing/2014/main" id="{21A61E5E-82D3-2795-7543-F2617D4F82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2823" y="1106749"/>
            <a:ext cx="5558353" cy="3295818"/>
          </a:xfrm>
          <a:prstGeom prst="rect">
            <a:avLst/>
          </a:prstGeom>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FEF82C-DBAC-4DB6-9347-853F1A32D06F}"/>
              </a:ext>
            </a:extLst>
          </p:cNvPr>
          <p:cNvSpPr txBox="1"/>
          <p:nvPr/>
        </p:nvSpPr>
        <p:spPr>
          <a:xfrm>
            <a:off x="161071" y="590461"/>
            <a:ext cx="5464833" cy="31547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600" b="1" dirty="0">
                <a:solidFill>
                  <a:srgbClr val="213163"/>
                </a:solidFill>
              </a:rPr>
              <a:t>Azure App Services</a:t>
            </a:r>
            <a:endParaRPr lang="en-GB" sz="1600" dirty="0">
              <a:solidFill>
                <a:srgbClr val="213163"/>
              </a:solidFill>
              <a:ea typeface="+mn-lt"/>
              <a:cs typeface="+mn-lt"/>
            </a:endParaRPr>
          </a:p>
        </p:txBody>
      </p:sp>
      <p:sp>
        <p:nvSpPr>
          <p:cNvPr id="3" name="Rectangle: Rounded Corners 2">
            <a:hlinkClick r:id="rId4"/>
            <a:extLst>
              <a:ext uri="{FF2B5EF4-FFF2-40B4-BE49-F238E27FC236}">
                <a16:creationId xmlns:a16="http://schemas.microsoft.com/office/drawing/2014/main" id="{6AFDBB92-87E9-C9A1-1816-7842E88AE4B7}"/>
              </a:ext>
            </a:extLst>
          </p:cNvPr>
          <p:cNvSpPr/>
          <p:nvPr/>
        </p:nvSpPr>
        <p:spPr>
          <a:xfrm>
            <a:off x="7698595" y="4448963"/>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4">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3">
            <a:extLst>
              <a:ext uri="{FF2B5EF4-FFF2-40B4-BE49-F238E27FC236}">
                <a16:creationId xmlns:a16="http://schemas.microsoft.com/office/drawing/2014/main" id="{FFB33408-1CA2-65F1-AC4C-CF5DAD452398}"/>
              </a:ext>
            </a:extLst>
          </p:cNvPr>
          <p:cNvSpPr txBox="1"/>
          <p:nvPr/>
        </p:nvSpPr>
        <p:spPr>
          <a:xfrm>
            <a:off x="7924949" y="4207805"/>
            <a:ext cx="791481" cy="230832"/>
          </a:xfrm>
          <a:prstGeom prst="rect">
            <a:avLst/>
          </a:prstGeom>
          <a:noFill/>
        </p:spPr>
        <p:txBody>
          <a:bodyPr wrap="square" rtlCol="0">
            <a:spAutoFit/>
          </a:bodyPr>
          <a:lstStyle/>
          <a:p>
            <a:r>
              <a:rPr lang="en-IN" sz="900" b="1" dirty="0">
                <a:solidFill>
                  <a:srgbClr val="002060"/>
                </a:solidFill>
              </a:rPr>
              <a:t>Click here</a:t>
            </a:r>
          </a:p>
        </p:txBody>
      </p:sp>
    </p:spTree>
    <p:extLst>
      <p:ext uri="{BB962C8B-B14F-4D97-AF65-F5344CB8AC3E}">
        <p14:creationId xmlns:p14="http://schemas.microsoft.com/office/powerpoint/2010/main" val="28575682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1786</TotalTime>
  <Words>3690</Words>
  <Application>Microsoft Office PowerPoint</Application>
  <PresentationFormat>On-screen Show (16:9)</PresentationFormat>
  <Paragraphs>337</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Simple Light</vt:lpstr>
      <vt:lpstr>PowerPoint Presentation</vt:lpstr>
      <vt:lpstr>Overview</vt:lpstr>
      <vt:lpstr>Learning Objectives</vt:lpstr>
      <vt:lpstr>Fully Managed Services PaaS &amp; SaaS</vt:lpstr>
      <vt:lpstr>Fully Managed Services PaaS &amp; SaaS</vt:lpstr>
      <vt:lpstr>Fully Managed Services PaaS &amp; SaaS</vt:lpstr>
      <vt:lpstr>Fully Managed Services PaaS &amp; SaaS</vt:lpstr>
      <vt:lpstr>PowerPoint Presentation</vt:lpstr>
      <vt:lpstr>PowerPoint Presentation</vt:lpstr>
      <vt:lpstr>Introduction</vt:lpstr>
      <vt:lpstr>PowerPoint Presentation</vt:lpstr>
      <vt:lpstr>   </vt:lpstr>
      <vt:lpstr>PowerPoint Presentation</vt:lpstr>
      <vt:lpstr>PowerPoint Presentation</vt:lpstr>
      <vt:lpstr>PowerPoint Presentation</vt:lpstr>
      <vt:lpstr>Deploy an ASP.NET web app</vt:lpstr>
      <vt:lpstr>PowerPoint Presentation</vt:lpstr>
      <vt:lpstr>PowerPoint Presentation</vt:lpstr>
      <vt:lpstr>PowerPoint Presentation</vt:lpstr>
      <vt:lpstr>PowerPoint Presentation</vt:lpstr>
      <vt:lpstr>PowerPoint Presentation</vt:lpstr>
      <vt:lpstr>PowerPoint Presentation</vt:lpstr>
      <vt:lpstr>Hands-On</vt:lpstr>
      <vt:lpstr>PowerPoint Presentation</vt:lpstr>
      <vt:lpstr>PowerPoint Presentation</vt:lpstr>
      <vt:lpstr>PowerPoint Presentation</vt:lpstr>
      <vt:lpstr>Summary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Vidhi Pandya</cp:lastModifiedBy>
  <cp:revision>431</cp:revision>
  <dcterms:modified xsi:type="dcterms:W3CDTF">2024-02-02T13:30:20Z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