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60" r:id="rId4"/>
    <p:sldId id="616" r:id="rId5"/>
    <p:sldId id="617" r:id="rId6"/>
    <p:sldId id="618" r:id="rId7"/>
    <p:sldId id="619" r:id="rId8"/>
    <p:sldId id="629" r:id="rId9"/>
    <p:sldId id="631" r:id="rId10"/>
    <p:sldId id="633" r:id="rId11"/>
    <p:sldId id="634" r:id="rId12"/>
    <p:sldId id="621" r:id="rId13"/>
    <p:sldId id="635" r:id="rId14"/>
    <p:sldId id="622" r:id="rId15"/>
    <p:sldId id="636" r:id="rId16"/>
    <p:sldId id="623" r:id="rId17"/>
    <p:sldId id="637" r:id="rId18"/>
    <p:sldId id="638" r:id="rId19"/>
    <p:sldId id="624" r:id="rId20"/>
    <p:sldId id="639" r:id="rId21"/>
    <p:sldId id="625" r:id="rId22"/>
    <p:sldId id="61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BFF"/>
    <a:srgbClr val="484F9E"/>
    <a:srgbClr val="CDE0FF"/>
    <a:srgbClr val="0066FF"/>
    <a:srgbClr val="F3F8FF"/>
    <a:srgbClr val="E7F0FF"/>
    <a:srgbClr val="F9B334"/>
    <a:srgbClr val="BEBFD3"/>
    <a:srgbClr val="ACCBFF"/>
    <a:srgbClr val="80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5" autoAdjust="0"/>
  </p:normalViewPr>
  <p:slideViewPr>
    <p:cSldViewPr snapToGrid="0" showGuides="1">
      <p:cViewPr varScale="1">
        <p:scale>
          <a:sx n="73" d="100"/>
          <a:sy n="73" d="100"/>
        </p:scale>
        <p:origin x="1042" y="72"/>
      </p:cViewPr>
      <p:guideLst>
        <p:guide orient="horz" pos="672"/>
        <p:guide pos="240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A6AE-FFF4-47F3-AE92-1E019830870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F86C-B987-4B3F-B98B-85B113781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5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4BF9-8487-7DAA-ECC1-98773B9CE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A5A79-D2E5-7EE2-35BA-CF28A07C0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42A31-6291-E079-755D-9BE746383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Key Observations from Correlation Matrix:</a:t>
            </a:r>
            <a:endParaRPr lang="en-IN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Strong Positive Correlation with CO2 Emissions:</a:t>
            </a:r>
            <a:endParaRPr lang="en-IN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Fuel_Consumption_Comb_L_100km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(0.92) - Very strong, as expected.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Fuel_Consumption_City_L_100km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(0.92)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Fuel_Consumption_Hwy_L_100km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(0.88)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Engine_Size_L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(0.85)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Cylinders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(0.83)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Strong Negative Correlation with CO2 Emissions:</a:t>
            </a:r>
            <a:endParaRPr lang="en-IN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Fuel_Consumption_Comb_mpg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(-0.91) - Inverse of L/100km, as expected.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High multicollinearity observed among fuel consumption metrics.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6154C-5C94-7AD9-EBE0-04921BF3E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DA04-4571-9A17-2BF5-72E730ED8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F2A22-5E2C-3234-C9AE-4D6E373E1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A636D-4E0D-1C52-1FC6-D703630A7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A326-7687-4FA2-CE68-8C704AE2E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3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CCCCE-9EC9-72E9-37D9-F5C392CD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25E02-C110-85F9-CCC4-6F8FBEA0C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2F1A9-7E69-560B-9AA3-3F8A1C133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A1082-FF22-4AF1-58D4-C5352E666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3E46-87FE-E0D8-9981-FF178EE0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53E09-7C55-4AB6-8E26-2B70D346C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64B7A-DB96-74E8-04DB-B7983253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Loss function &amp; optimizer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Accuracy, precision, recall, F1 score, confusion matrix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DF135-6A6B-EA97-7707-235B5061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5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4091-6380-6341-9DC5-C95CA150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B0EB8-A2A3-E0EC-BC32-5863B691F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49D50-2A13-B515-8005-E69598250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Training stopped at 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Epoch 21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 due to early stopping.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The best model weights (lowest validation loss of 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33.70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) were restored from 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Epoch 6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This indicates effective prevention of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D0F9-5CD1-64AC-AE91-FCE1FE7F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4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FBE8-6D66-D164-B614-EA43EB4E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7141-A0DA-52DF-4981-FC9F1B3E5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21D01-FE1B-9643-FEFF-52EA4D9F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Visuals (graphs, images,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with baseline models (if 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Inference speed, model size (for DL)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F85-983F-377D-B90C-F16EB64B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2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E603-B48B-C8F1-5F62-C9B291782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A3EB2-FB46-5AF8-3FF4-414D6449F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996E0-B8BB-7425-D071-D9A72A5DB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The plot shows a strong linear relationship, with most points clustering tightly around the diagonal (y=x) line, indicating good predictive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FC94-C7AE-C330-41C2-3FB2847D2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8FF2-74BE-BF4A-F9AE-990CB203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76FF0-6F61-FC57-ECD1-C98CCE7ED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EFFD-B5C7-38EF-7E0F-6257FB302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Residuals (Actual - Predicted) are mostly randomly scattered around the zero line, suggesting no significant systematic bias in the model's predictions.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DDF9C-0B62-CD17-6A04-B23001468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6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D3F37-CFB9-37D2-ABCC-C7277D66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3C352-7160-2191-074B-0DD9AAAF4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5C270-D1EC-E76B-8DB4-86D037D7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model can be improved or scaled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B07E-B247-F496-90E0-DB7577F99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11EC-F66F-580F-DAE4-24904E73D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7F60D-F563-DB16-D312-29920B9DE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C38F0-02C9-794A-830D-B59923ED9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model can be improved or scaled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1AF6-5463-6B43-7F72-8BC510FA0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Architecture (For Deep Learning Projects)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&amp;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37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9B469-7916-06A1-4DDA-EA9DBB53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6C2-9635-F702-55FC-A96690A7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3886F-80B9-BD2A-E561-F1E5D34F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Papers, datasets, collaborators, tools used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723E-4D89-2C5D-B927-9EECE8E36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32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1461-0CF0-7F10-58BC-DA5D1864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0EF3B-E545-F79A-4E1D-3D7BFC0E6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2BE2C-410D-F90A-EABE-20E0C21C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84B7B-F80C-827D-AFDD-80B224B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206-196A-C17F-965F-3B414557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A19A0-FB7B-B0E9-0D9F-B0A2EC5CB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4841-D891-20DF-1F6E-53A0718A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Vehicular carbon dioxide (CO2) emissions are a significant contributor to greenhouse gases and climate change.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Prediction: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Accurately predicting CO2 emissions based on vehicle characteristics is crucial for: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policy-making and regulation.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Informing consumer choices towards more eco-friendly vehicles.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 manufacturers in designing more fuel-efficient and lower-emission vehicles.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 depend on a variety of inter-related vehicle specifications and fuel consumption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F207-2A2F-B3DA-6420-E51A3389E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F8CA-A36B-2C46-9A18-E1ABF255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6D04A-E254-B5DE-7E8F-6B693C220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CCBA5-9695-52DA-F459-E051A04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Goal: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develop a deep learning model capable of accurately predicting CO2 emissions (g/km) for vehicles based on their specifications.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Aims: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to understand the dataset and feature relationships.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 the data, handling categorical features and scaling numerical features.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Build, train, and evaluate a Neural Network model.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the model's performance using appropriate regression metrics (MAE, RMSE).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BA1B-3215-E678-F6E4-51A65DC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4B3E-E0AA-7BA1-CAA8-C2611B59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CF9CE-CB69-A6C8-187E-EB1932B2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1C20D-B9A7-24CE-2EB9-CD97D316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CO2_Emissions_Canada.csv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specifications and CO2 emission data for various vehicle models.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7385 entries (vehicles)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original columns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 (Original):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Make, Model, Vehicle Class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Size(L), Cylinders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Transmission, Fuel Type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City (L/100 km), Fuel Consumption Hwy (L/100 km), Fuel Consumption Comb (L/100 km), Fuel Consumption Comb (mpg)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Emissions(g/km) (Numerical)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dataset was complete with no missing values across all 7385 entries.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Cleaning: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 names were standardized (e.g., "Engine Size(L)" to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Engine_Size_L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easier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BF63-2A5A-E206-F6B0-9B8878D1F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6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EDA9A-8596-DB20-EA2E-A8CB2C0A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525E-145B-5FC9-7AB8-B675C35EC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E6364-EE9A-E383-5C2B-0534E55A5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Observations from Numerical Features: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Size (L):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Most vehicles have engine sizes between 1.5L and 4.0L, with a peak around 2.0L and another around 3.5L. Some larger engines up to 8.4L exist.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Cylinders: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Dominated by 4-cylinder and 6-cylinder engines. 8-cylinder engines are also common. Fewer vehicles with 3, 5, 10, 12, or 16 cylinders.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(City, Hwy, Comb L/100km):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 show right-skewed distributions, with most vehicles having lower consumption values.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(Comb mpg):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Shows a left-skewed distribution (inverse relationship with L/100km), with a peak around 25-35 mpg.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CO2 Emissions (g/km):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Appears somewhat normally distributed but with a slight right skew. Most vehicles emit between 200-300 g/km. The range is from 96 g/km to 522 g/km.</a:t>
            </a:r>
          </a:p>
          <a:p>
            <a:pPr lvl="1" algn="l">
              <a:spcAft>
                <a:spcPts val="225"/>
              </a:spcAft>
            </a:pP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Statistics: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CO2 Emissions: 250.58 g/km (Std: 58.51 g/km)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CO2 Emissions: 246 g/km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45B5-BB21-56D9-0016-CA8706DA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8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6D4A-11C8-9E0E-BD79-6DBA71949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CCCFB-B534-02F5-7F67-DA1DEBA0B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AD7E5-3F88-F89E-CCD8-1DE58CD4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Make: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 Different makes show varying median CO2 emissions and spread (e.g., GMC, Chevrolet, Ford tend to have higher median emissions among the top 10 shown, while Audi, BMW are lower).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9E535-F5A7-75E2-EF73-A1CF6EC1B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1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5D006-00F6-023F-6CF3-9AF7D855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E3BBB-522F-1959-D306-D512AC14A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9E409-A7B2-BC10-BA86-B39D8752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Clear differences observed. Larger vehicles like "SUV - STANDARD", "VAN - PASSENGER", "PICKUP TRUCK - STANDARD" generally have higher CO2 emissions compared to "COMPACT" or "MID-SIZE". "TWO-SEATER" and "MINICOMPACT" show a wide range.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6C5B3-3ED4-D719-A8A5-53BB25D2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5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B5F02-7490-A883-1DDC-D511C865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F4017-E28D-162B-7F9B-4CB68C8C9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7515E-282D-B8CF-8825-F27C4EFCF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'X' (Regular gasoline) and 'Z' (Premium gasoline) show similar, wide distributions.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'E' (Ethanol E85) shows higher median emissions when used.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'D' (Diesel) generally has comparable or slightly lower CO2 emissions for similar consumption levels (though fewer data points).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'N' (Natural gas) has the lowest CO2 emissions (very few samples).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 Transmission: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 Skipped detailed boxplot due to high cardinality (27 types), but different transmission types would likely influence fuel efficiency and thus emissions.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A1C1E"/>
              </a:solidFill>
              <a:effectLst/>
              <a:latin typeface="Google Sans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2787-85AC-98A0-8C40-B77082814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B750CB-F068-50AE-8BEB-20EC7515F4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Abstract White Background Images, HD Pictures and Wallpaper For Free  Download | Pngtree">
            <a:extLst>
              <a:ext uri="{FF2B5EF4-FFF2-40B4-BE49-F238E27FC236}">
                <a16:creationId xmlns:a16="http://schemas.microsoft.com/office/drawing/2014/main" id="{381F3695-8937-0C68-4FAE-266CC82C50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9928"/>
          <a:stretch/>
        </p:blipFill>
        <p:spPr bwMode="auto">
          <a:xfrm>
            <a:off x="0" y="-583659"/>
            <a:ext cx="12192000" cy="76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CE64B5-8CA9-AB49-495F-F84E749DD62E}"/>
              </a:ext>
            </a:extLst>
          </p:cNvPr>
          <p:cNvSpPr/>
          <p:nvPr userDrawn="1"/>
        </p:nvSpPr>
        <p:spPr>
          <a:xfrm>
            <a:off x="0" y="0"/>
            <a:ext cx="12192000" cy="1633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4984A-C18C-FA39-6432-26DDB420AA97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s://github.com/radhauma/Carbon-Footprint-Optimization-in-Supply-Chain-Logistics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" TargetMode="External"/><Relationship Id="rId13" Type="http://schemas.openxmlformats.org/officeDocument/2006/relationships/hyperlink" Target="https://www.sciencedirect.com/science/article/abs/pii/S1361920921000651?via%3Dihub" TargetMode="External"/><Relationship Id="rId3" Type="http://schemas.openxmlformats.org/officeDocument/2006/relationships/notesSlide" Target="../notesSlides/notesSlide20.xml"/><Relationship Id="rId7" Type="http://schemas.openxmlformats.org/officeDocument/2006/relationships/hyperlink" Target="https://scikit-learn.org/" TargetMode="External"/><Relationship Id="rId12" Type="http://schemas.openxmlformats.org/officeDocument/2006/relationships/hyperlink" Target="https://arxiv.org/abs/1604.0673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hyperlink" Target="https://numpy.org/" TargetMode="External"/><Relationship Id="rId11" Type="http://schemas.openxmlformats.org/officeDocument/2006/relationships/hyperlink" Target="https://seaborn.pydata.org/" TargetMode="External"/><Relationship Id="rId5" Type="http://schemas.openxmlformats.org/officeDocument/2006/relationships/hyperlink" Target="https://pandas.pydata.org/" TargetMode="External"/><Relationship Id="rId10" Type="http://schemas.openxmlformats.org/officeDocument/2006/relationships/hyperlink" Target="https://matplotlib.org/" TargetMode="External"/><Relationship Id="rId4" Type="http://schemas.openxmlformats.org/officeDocument/2006/relationships/hyperlink" Target="http://jmlr.org/papers/v15/srivastava14a.html" TargetMode="External"/><Relationship Id="rId9" Type="http://schemas.openxmlformats.org/officeDocument/2006/relationships/hyperlink" Target="https://keras.io/" TargetMode="External"/><Relationship Id="rId14" Type="http://schemas.openxmlformats.org/officeDocument/2006/relationships/hyperlink" Target="https://papers.nips.cc/paper/2017/hash/6449f44a102fde848669bdd9eb6b76fa-Abstrac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424052" y="2712941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Arial"/>
                <a:cs typeface="Arial"/>
              </a:rPr>
              <a:t>ICBP 2.0 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424052" y="3655146"/>
            <a:ext cx="7343895" cy="45719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8" name="Picture 2" descr="About Us - Edunet Foundation">
            <a:extLst>
              <a:ext uri="{FF2B5EF4-FFF2-40B4-BE49-F238E27FC236}">
                <a16:creationId xmlns:a16="http://schemas.microsoft.com/office/drawing/2014/main" id="{D6065CB0-7681-2017-8596-D8965C03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19" y="487221"/>
            <a:ext cx="3331703" cy="108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08DB9-B86C-25C2-5E08-F49C0030AE8A}"/>
              </a:ext>
            </a:extLst>
          </p:cNvPr>
          <p:cNvSpPr txBox="1"/>
          <p:nvPr/>
        </p:nvSpPr>
        <p:spPr>
          <a:xfrm>
            <a:off x="2424052" y="3836950"/>
            <a:ext cx="7343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dirty="0">
                <a:solidFill>
                  <a:srgbClr val="1A1C1E"/>
                </a:solidFill>
                <a:effectLst/>
                <a:latin typeface="Google Sans Text"/>
              </a:rPr>
              <a:t>Carbon Footprint Optimization in Supply Chain Logistics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DB44-0D2B-042C-F071-B16976FF1721}"/>
              </a:ext>
            </a:extLst>
          </p:cNvPr>
          <p:cNvSpPr txBox="1"/>
          <p:nvPr/>
        </p:nvSpPr>
        <p:spPr>
          <a:xfrm>
            <a:off x="2240280" y="52533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Name : UMAMAHESWARI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B92D-5FAD-3DAA-92F2-312096C63EE4}"/>
              </a:ext>
            </a:extLst>
          </p:cNvPr>
          <p:cNvSpPr txBox="1"/>
          <p:nvPr/>
        </p:nvSpPr>
        <p:spPr>
          <a:xfrm>
            <a:off x="504497" y="6097294"/>
            <a:ext cx="11546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GitHub Link: </a:t>
            </a:r>
            <a:r>
              <a:rPr lang="en-IN" dirty="0">
                <a:hlinkClick r:id="rId5"/>
              </a:rPr>
              <a:t>https://github.com/radhauma/Carbon-Footprint-Optimization-in-Supply-Chain-Logistics</a:t>
            </a:r>
            <a:r>
              <a:rPr lang="en-IN" dirty="0"/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33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B42E-9925-104B-5ABB-327EA3F5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73C4802C-E75D-6D41-4AB5-8D48477F497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8CA8F-8795-B06D-1BD8-8A0D268C27B3}"/>
              </a:ext>
            </a:extLst>
          </p:cNvPr>
          <p:cNvSpPr txBox="1"/>
          <p:nvPr/>
        </p:nvSpPr>
        <p:spPr>
          <a:xfrm>
            <a:off x="378380" y="1008264"/>
            <a:ext cx="10899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 of Numerical Features - heatmap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CD435-2CC7-5E00-1B56-E5000E91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3" y="1566783"/>
            <a:ext cx="11004331" cy="4928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9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A5B2-0C1F-7B0B-5D8A-5FFF27FF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3800E4F-733A-ADAD-EDDA-8891D0A797C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90746-3DBA-3AC6-C404-38275499C7F4}"/>
              </a:ext>
            </a:extLst>
          </p:cNvPr>
          <p:cNvSpPr txBox="1"/>
          <p:nvPr/>
        </p:nvSpPr>
        <p:spPr>
          <a:xfrm>
            <a:off x="441434" y="881885"/>
            <a:ext cx="11319642" cy="5714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Choice: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Deep Learning model (Feedforward Neural Network) was selected.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Rationale: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Capable of learning complex, non-linear relationships between vehicle features and CO2 emissions.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CO2_Emissions_g_km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Selection for Model: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Numerical: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Engine_Size_L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Cylinders, Fuel_Consumption_City_L_100km, Fuel_Consumption_Hwy_L_100km, Fuel_Consumption_Comb_L_100km,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Fuel_Consumption_Comb_mpg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Categorical: Make,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Vehicle_Class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Transmission,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Fuel_Type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Excluded Model due to very high cardinality.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 Steps: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(strategy='mean'): Applied, though no 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were in the original dataset used for this run.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scale features to have zero mean and unit variance.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(strategy='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most_frequent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'): Applied for robustness.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convert categorical variables into a numerical format suitable for the neural network. This resulted in an increase in feature dimensions.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 Features: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preprocessing, the input features for the model expanded to 95 columns.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9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B988-B629-F45D-B5C1-A7F5504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BDECC6E-A6EC-FE5F-A874-D1096A46FCB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0485-A1EB-19C4-FBCD-539DF415B7D7}"/>
              </a:ext>
            </a:extLst>
          </p:cNvPr>
          <p:cNvSpPr txBox="1"/>
          <p:nvPr/>
        </p:nvSpPr>
        <p:spPr>
          <a:xfrm>
            <a:off x="441434" y="881885"/>
            <a:ext cx="11319642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Sequential Feedforward Neural Network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Layer: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Shape: 95 features (derived from 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preprocessed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data)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 Layers: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 1: Dense layer with 128 neurons, ReLU activation.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 layer with a rate of 0.3 (to prevent overfitting).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 2: Dense layer with 64 neurons, ReLU activation.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 layer with a rate of 0.3.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 3: Dense layer with 32 neurons, ReLU activation.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Layer: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 layer with 1 neuron, linear activation (for regression task).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Parameters: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22,657 (all trainable)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32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38E7-E2C1-457D-1D69-70596F03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DE372E-6003-114C-3487-1D246162E9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C3BDDC9-48DF-D000-3CE9-4BF282EA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29" y="933879"/>
            <a:ext cx="11193516" cy="50270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Splitting: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set: 5169 samples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set: 1108 samples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set: 1108 samples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Configuration: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Optimizer: Adam (learning rate = 0.001)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 Function: Mean Squared Error (MSE)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Metrics: Mean Absolute Error (MAE), MSE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Epochs: Maximum 150, Batch Size: 32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EarlyStopping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(monitor='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patience=15,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restore_best_weights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41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1306-B75F-6D75-84C4-7E4FFFE2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34505EF-9BD0-FD1A-F8B9-8F295B8E039B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83EA-F3A4-E8C2-1F94-F5615ECCED3C}"/>
              </a:ext>
            </a:extLst>
          </p:cNvPr>
          <p:cNvSpPr txBox="1"/>
          <p:nvPr/>
        </p:nvSpPr>
        <p:spPr>
          <a:xfrm>
            <a:off x="462455" y="909778"/>
            <a:ext cx="11130455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Process: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7BCA2-726E-C59C-F899-218BACFD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62" y="1713186"/>
            <a:ext cx="10920248" cy="4641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01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1BAF-A206-CB55-56FD-AD4C2E47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C1B94B6-A9C1-0067-8F8E-3AECFC2C11F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91EC3-ED00-041E-B77C-377F1E7DEEA4}"/>
              </a:ext>
            </a:extLst>
          </p:cNvPr>
          <p:cNvSpPr txBox="1"/>
          <p:nvPr/>
        </p:nvSpPr>
        <p:spPr>
          <a:xfrm>
            <a:off x="357351" y="997296"/>
            <a:ext cx="11626433" cy="456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Set Performance: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Loss (MSE): </a:t>
            </a: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38.32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Mean Absolute Error (MAE): </a:t>
            </a: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4.59 g CO2/km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Interpretation: On average, the model's CO2 emission predictions are off by approximately 4.59 g/km from the actual values on unseen test data.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Root Mean Squared Error (RMSE): </a:t>
            </a: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6.19 g CO2/km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Interpretation: Provides another measure of prediction error in the same units as the target, penalizing larger errors more.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89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60FC1-34A5-A3BA-FE32-72DFC6E4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0D907E7-1299-CECF-670C-FE25E0596C6E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5F968-DD85-9CF1-B54E-FD51FFA97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4" y="1267034"/>
            <a:ext cx="11645462" cy="50425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68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5E2B-AC40-2B56-18B4-308FF2EF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700A295-9368-FF8C-F7FB-E3916857A80D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D33BC-A58D-894D-D42A-BCEA0307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1959"/>
            <a:ext cx="12192000" cy="5257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7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4DC-E3C6-538C-45C5-A71B73F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8614FE8-40C9-1673-543A-804E8416352D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071AE-2736-DAAE-1E50-8A02BB6AAA57}"/>
              </a:ext>
            </a:extLst>
          </p:cNvPr>
          <p:cNvSpPr txBox="1"/>
          <p:nvPr/>
        </p:nvSpPr>
        <p:spPr>
          <a:xfrm>
            <a:off x="693683" y="859800"/>
            <a:ext cx="10625958" cy="4540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developed deep learning model demonstrates strong performance in predicting CO2 emissions for vehicles based on the provided Canadian dataset.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 a Test MAE of 4.59 g/km, indicating high accuracy.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 revealed key features like fuel consumption metrics, engine size, and cylinders are highly correlated with CO2 emissions.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 techniques (scaling, one-hot encoding) and model regularization (dropout, early stopping) were effective.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87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E394-3028-9163-B44F-EAAF561D7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9B4AAB-C2EB-6ED5-F78D-B456A28742D7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8D0D9-0984-8C28-9D49-CC4BF1D4B094}"/>
              </a:ext>
            </a:extLst>
          </p:cNvPr>
          <p:cNvSpPr txBox="1"/>
          <p:nvPr/>
        </p:nvSpPr>
        <p:spPr>
          <a:xfrm>
            <a:off x="693683" y="859800"/>
            <a:ext cx="10625958" cy="559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  <a:endParaRPr lang="en-IN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Explore interaction terms (e.g., Engine Size * Cylinders) or polynomial features.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Categorical Encoding: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Investigate alternatives to one-hot encoding for high-cardinality features like Model (e.g., target encoding, embedding layers).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Tuning: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Systematic optimization of learning rate, number of layers/neurons, dropout rates, and batch size using techniques like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KerasTuner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Optuna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Alternative Models: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Compare performance with other machine learning algorithms (e.g., Gradient Boosting Machines like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Random Forest).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Analysis: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Deeper dive into instances where the model performs poorly to identify patterns or data issues.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Consider pathways for deploying the model for real-world use (e.g., as a web API).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30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BA32B3C-D9C8-65B6-1442-8DF6B935E48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730C9-E826-00F8-FDE6-BFF9213D8F2F}"/>
              </a:ext>
            </a:extLst>
          </p:cNvPr>
          <p:cNvSpPr txBox="1"/>
          <p:nvPr/>
        </p:nvSpPr>
        <p:spPr>
          <a:xfrm>
            <a:off x="1158888" y="1404720"/>
            <a:ext cx="5885108" cy="46228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Architecture (For Deep Learning Projects)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&amp;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3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4645F-9449-134B-DA39-E812C430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71FF4CE-C7F0-F3D1-2AEC-442E9AD1F86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61FB-01EC-D1DF-B11C-BDC9217C23C8}"/>
              </a:ext>
            </a:extLst>
          </p:cNvPr>
          <p:cNvSpPr txBox="1"/>
          <p:nvPr/>
        </p:nvSpPr>
        <p:spPr>
          <a:xfrm>
            <a:off x="987974" y="1363749"/>
            <a:ext cx="10646978" cy="452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https://www.kaggle.com/datasets/karomatovdovudkhon/co2-emissions-canada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https://pandas.pydata.org/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https://numpy.org/  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https://scikit-learn.org/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https://www.tensorflow.org/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https://keras.io/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https://matplotlib.org/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https://seaborn.pydata.org/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http://jmlr.org/papers/v15/srivastava14a.html</a:t>
            </a:r>
            <a:endParaRPr lang="en-IN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https://arxiv.org/abs/1604.06737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https://www.sciencedirect.com/science/article/abs/pii/S1361920921000651?via%3Dihub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https://papers.nips.cc/paper/2017/hash/6449f44a102fde848669bdd9eb6b76fa-Abstract.html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59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0FD1-1F2F-95E3-1173-07AFA39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DC97ABE-4F10-84E0-5CFF-D91FE86E71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E178734-7E1D-0740-E039-E64D8B06102C}"/>
              </a:ext>
            </a:extLst>
          </p:cNvPr>
          <p:cNvSpPr txBox="1">
            <a:spLocks/>
          </p:cNvSpPr>
          <p:nvPr/>
        </p:nvSpPr>
        <p:spPr>
          <a:xfrm>
            <a:off x="1153371" y="2820339"/>
            <a:ext cx="3770942" cy="990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9E9-EF07-FD4E-D4B3-5063685A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EE8B6A-3B33-645D-FCAC-A9DD97DC51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80C07-F410-A4CE-F8B6-4AE0ED114513}"/>
              </a:ext>
            </a:extLst>
          </p:cNvPr>
          <p:cNvSpPr txBox="1"/>
          <p:nvPr/>
        </p:nvSpPr>
        <p:spPr>
          <a:xfrm>
            <a:off x="641131" y="1015142"/>
            <a:ext cx="10794124" cy="512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Vehicular carbon dioxide (CO2) emissions are a significant contributor to greenhouse gases and climate change.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Prediction: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Accurately predicting CO2 emissions based on vehicle characteristics is crucial for: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policy-making and regulation.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Informing consumer choices towards more eco-friendly vehicles.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 manufacturers in designing more fuel-efficient and lower-emission vehicles.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 depend on a variety of inter-related vehicle specifications and fuel consumption patterns.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6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CA75-E848-7EA0-8C29-D959C39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FBF3BDC-3FE4-7626-8713-5E704068B13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58F8-6217-5607-7087-BCC50DB5C716}"/>
              </a:ext>
            </a:extLst>
          </p:cNvPr>
          <p:cNvSpPr txBox="1"/>
          <p:nvPr/>
        </p:nvSpPr>
        <p:spPr>
          <a:xfrm>
            <a:off x="493986" y="1374080"/>
            <a:ext cx="11225048" cy="401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Goal: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develop a deep learning model capable of accurately predicting CO2 emissions (g/km) for vehicles based on their specifications.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Aims: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to understand the dataset and feature relationships.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 the data, handling categorical features and scaling numerical features.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Build, train, and evaluate a Neural Network model.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the model's performance using appropriate regression metrics (MAE, RMSE).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0D020-AA62-97B7-E23E-C0FB85F4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2A7B04A-1820-A7FA-EEBF-2788ACF27F4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DCC61B-E90F-E95B-6480-37D01457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8" y="641740"/>
            <a:ext cx="1076259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CO2_Emissions_Canada.csv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specifications and CO2 emission data for various vehicle models.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7385 entries (vehicles)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original columns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 (Original):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Make, Model, Vehicle Class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Size(L), Cylinders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Transmission, Fuel Type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City (L/100 km), Fuel Consumption Hwy (L/100 km), Fuel Consumption Comb (L/100 km), Fuel Consumption Comb (mpg)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Emissions(g/km) (Numerical)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dataset was complete with no missing values across all 7385 entries.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Cleaning: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 names were standardized (e.g., "Engine Size(L)" to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Engine_Size_L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easier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6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B892-9D3D-0AFB-714D-A01925BA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93E0EB5-60FD-979A-C33C-9B92D31156A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275F1-5056-CF78-9DD6-5AB2BDB9268C}"/>
              </a:ext>
            </a:extLst>
          </p:cNvPr>
          <p:cNvSpPr txBox="1"/>
          <p:nvPr/>
        </p:nvSpPr>
        <p:spPr>
          <a:xfrm>
            <a:off x="378380" y="1008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D7AA5-52EB-14D7-114D-5089F35F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3" y="1555531"/>
            <a:ext cx="10321159" cy="4684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95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A24E-D31C-3FE2-E865-96A655C5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8E8DB11-0BC3-2B1D-3F46-C8A9CDC9B55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61DEA-2366-D9DD-7192-57BB983AF981}"/>
              </a:ext>
            </a:extLst>
          </p:cNvPr>
          <p:cNvSpPr txBox="1"/>
          <p:nvPr/>
        </p:nvSpPr>
        <p:spPr>
          <a:xfrm>
            <a:off x="378380" y="1008264"/>
            <a:ext cx="999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CO2 Emissions by Top 10 Make- boxplot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7EC88-DCE5-1567-CFB7-E4B70933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7" y="1576552"/>
            <a:ext cx="10583910" cy="4645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850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2DAC-D02B-E9F6-1046-5EE498EA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098CA19-39F5-23A9-0001-D54083F047FB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2F0BD-8994-9DE7-930E-2EEA6DA7199F}"/>
              </a:ext>
            </a:extLst>
          </p:cNvPr>
          <p:cNvSpPr txBox="1"/>
          <p:nvPr/>
        </p:nvSpPr>
        <p:spPr>
          <a:xfrm>
            <a:off x="378380" y="1008264"/>
            <a:ext cx="1004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 (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CO2 Emissions by </a:t>
            </a:r>
            <a:r>
              <a:rPr lang="en-GB" b="1" i="0" dirty="0" err="1">
                <a:solidFill>
                  <a:srgbClr val="1A1C1E"/>
                </a:solidFill>
                <a:effectLst/>
                <a:latin typeface="Google Sans Text"/>
              </a:rPr>
              <a:t>Vehicle_Class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 – boxplot)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B242B-6F67-D6E5-E903-20E0FFDB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4" y="1483642"/>
            <a:ext cx="11498316" cy="4954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98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3BE6-6401-830E-D355-02F170DF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72A3248D-CCE8-8D66-15E1-CD92522E3A34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74F71-76DF-1F8A-B364-81777B759BD6}"/>
              </a:ext>
            </a:extLst>
          </p:cNvPr>
          <p:cNvSpPr txBox="1"/>
          <p:nvPr/>
        </p:nvSpPr>
        <p:spPr>
          <a:xfrm>
            <a:off x="378380" y="1008264"/>
            <a:ext cx="1060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Correlations(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CO2 Emissions by </a:t>
            </a:r>
            <a:r>
              <a:rPr lang="en-GB" b="1" i="0" dirty="0" err="1">
                <a:solidFill>
                  <a:srgbClr val="1A1C1E"/>
                </a:solidFill>
                <a:effectLst/>
                <a:latin typeface="Google Sans Text"/>
              </a:rPr>
              <a:t>Fuel_Type</a:t>
            </a:r>
            <a:r>
              <a:rPr lang="en-GB" b="1" dirty="0">
                <a:solidFill>
                  <a:srgbClr val="1A1C1E"/>
                </a:solidFill>
                <a:latin typeface="Google Sans Text"/>
              </a:rPr>
              <a:t> - 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boxplot)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4A1DE-A3F7-3568-F1E4-7C132926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6" y="1877242"/>
            <a:ext cx="11361683" cy="4505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1908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2400</Words>
  <Application>Microsoft Office PowerPoint</Application>
  <PresentationFormat>Widescreen</PresentationFormat>
  <Paragraphs>253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DM Mono</vt:lpstr>
      <vt:lpstr>Google Sans Text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Umamaheshwari R</cp:lastModifiedBy>
  <cp:revision>113</cp:revision>
  <dcterms:created xsi:type="dcterms:W3CDTF">2024-05-21T11:55:07Z</dcterms:created>
  <dcterms:modified xsi:type="dcterms:W3CDTF">2025-05-14T13:43:47Z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9C66A616-42E4-4EAC-B385-AC0C45CFC5CC</vt:lpwstr>
  </property>
  <property fmtid="{D5CDD505-2E9C-101B-9397-08002B2CF9AE}" pid="3" name="ArticulatePath">
    <vt:lpwstr>https://edunetfoundationorg-my.sharepoint.com/personal/kaisar_edunetfoundation_org/Documents/Beutified ppt/MSITI/Micro Degree/Template/microdigree-Template</vt:lpwstr>
  </property>
</Properties>
</file>