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4" r:id="rId2"/>
    <p:sldId id="262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76" r:id="rId11"/>
    <p:sldId id="281" r:id="rId12"/>
    <p:sldId id="277" r:id="rId13"/>
    <p:sldId id="282" r:id="rId14"/>
    <p:sldId id="283" r:id="rId15"/>
    <p:sldId id="279" r:id="rId16"/>
    <p:sldId id="284" r:id="rId17"/>
    <p:sldId id="285" r:id="rId18"/>
    <p:sldId id="271" r:id="rId19"/>
    <p:sldId id="272" r:id="rId20"/>
    <p:sldId id="273" r:id="rId21"/>
    <p:sldId id="274" r:id="rId22"/>
    <p:sldId id="275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00"/>
    <a:srgbClr val="F7D364"/>
    <a:srgbClr val="495A7D"/>
    <a:srgbClr val="47597E"/>
    <a:srgbClr val="FFC000"/>
    <a:srgbClr val="D6AB29"/>
    <a:srgbClr val="80807D"/>
    <a:srgbClr val="4A5B7D"/>
    <a:srgbClr val="FFCD52"/>
    <a:srgbClr val="FFCD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0E918AB-4872-A3F3-5D63-21330C3692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7D76A7-B470-A20A-6629-1E74B5C609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51167-A784-4EA6-91DC-762750DC8A20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45D5E-DAFD-2A60-518E-7EB219B6EA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50140-5CA4-8C5C-1506-123A7FF880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6BDAC-239D-495A-A543-E04D7C51CC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466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5B5D9-0FF5-4F41-AD56-54F76E931444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5279B-8B14-4FD7-81E6-2BFA9C1BC9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359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C8B2-D67A-4D89-ADB5-699353A82E0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5EF3-7F09-427B-B846-5C4C0708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77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C8B2-D67A-4D89-ADB5-699353A82E0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5EF3-7F09-427B-B846-5C4C0708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1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C8B2-D67A-4D89-ADB5-699353A82E0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5EF3-7F09-427B-B846-5C4C0708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6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C8B2-D67A-4D89-ADB5-699353A82E0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5EF3-7F09-427B-B846-5C4C0708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97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C8B2-D67A-4D89-ADB5-699353A82E0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5EF3-7F09-427B-B846-5C4C0708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6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C8B2-D67A-4D89-ADB5-699353A82E0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5EF3-7F09-427B-B846-5C4C0708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42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C8B2-D67A-4D89-ADB5-699353A82E0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5EF3-7F09-427B-B846-5C4C0708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215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C8B2-D67A-4D89-ADB5-699353A82E0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5EF3-7F09-427B-B846-5C4C0708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51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C8B2-D67A-4D89-ADB5-699353A82E0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5EF3-7F09-427B-B846-5C4C0708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73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C8B2-D67A-4D89-ADB5-699353A82E0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5EF3-7F09-427B-B846-5C4C0708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0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C8B2-D67A-4D89-ADB5-699353A82E0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5EF3-7F09-427B-B846-5C4C0708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2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4C8B2-D67A-4D89-ADB5-699353A82E08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5EF3-7F09-427B-B846-5C4C070833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98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evaron.com/portfolio/item/srm-institute-of-science-and-technology-chennai-india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varon.com/portfolio/item/srm-institute-of-science-and-technology-chennai-indi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8BEBF-B2B6-EB25-9F55-83C2872C2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E17673-F0AD-6D0A-C98B-E21B2D6AE15B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gradFill>
              <a:gsLst>
                <a:gs pos="0">
                  <a:srgbClr val="0000FF">
                    <a:lumMod val="99000"/>
                  </a:srgbClr>
                </a:gs>
                <a:gs pos="100000">
                  <a:srgbClr val="CC00FF">
                    <a:alpha val="54000"/>
                  </a:srgbClr>
                </a:gs>
              </a:gsLst>
              <a:lin ang="5400000" scaled="1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66C4D4-9138-7AFB-3D92-24C610DBB401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gradFill>
              <a:gsLst>
                <a:gs pos="0">
                  <a:srgbClr val="0000FF"/>
                </a:gs>
                <a:gs pos="100000">
                  <a:srgbClr val="CC00FF">
                    <a:alpha val="54000"/>
                  </a:srgbClr>
                </a:gs>
              </a:gsLst>
              <a:lin ang="5400000" scaled="1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536BF0-B728-A26D-5470-29CB0558E838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gradFill>
              <a:gsLst>
                <a:gs pos="0">
                  <a:srgbClr val="0000FF"/>
                </a:gs>
                <a:gs pos="100000">
                  <a:srgbClr val="CC00FF">
                    <a:alpha val="54000"/>
                  </a:srgbClr>
                </a:gs>
              </a:gsLst>
              <a:lin ang="5400000" scaled="1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221EBD-867B-411D-EDC9-354DE42137E1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gradFill>
              <a:gsLst>
                <a:gs pos="0">
                  <a:srgbClr val="0000FF"/>
                </a:gs>
                <a:gs pos="100000">
                  <a:srgbClr val="CC00FF">
                    <a:alpha val="54000"/>
                  </a:srgbClr>
                </a:gs>
              </a:gsLst>
              <a:lin ang="5400000" scaled="1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6EF492-72E4-74C1-66FF-2E691B736DF1}"/>
              </a:ext>
            </a:extLst>
          </p:cNvPr>
          <p:cNvCxnSpPr/>
          <p:nvPr/>
        </p:nvCxnSpPr>
        <p:spPr>
          <a:xfrm>
            <a:off x="-7782" y="610305"/>
            <a:ext cx="12192000" cy="0"/>
          </a:xfrm>
          <a:prstGeom prst="line">
            <a:avLst/>
          </a:prstGeom>
          <a:ln w="127000" cap="rnd">
            <a:gradFill>
              <a:gsLst>
                <a:gs pos="0">
                  <a:srgbClr val="0000FF">
                    <a:lumMod val="99000"/>
                  </a:srgbClr>
                </a:gs>
                <a:gs pos="100000">
                  <a:srgbClr val="CC00FF">
                    <a:alpha val="54000"/>
                  </a:srgbClr>
                </a:gs>
              </a:gsLst>
              <a:lin ang="5400000" scaled="1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6AFD2C21-E762-20A9-6A6D-F3A75C0E30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896A1BB-B420-6027-A5EB-C232C81142C7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MBA – Sem 4 – FINANL PROJECT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88D209FF-2CFE-62D3-7B18-F0899508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510990A-DE48-61C8-026B-3570057A52E8}"/>
              </a:ext>
            </a:extLst>
          </p:cNvPr>
          <p:cNvSpPr/>
          <p:nvPr/>
        </p:nvSpPr>
        <p:spPr>
          <a:xfrm>
            <a:off x="208273" y="1053401"/>
            <a:ext cx="2873052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Project Title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2CC95E2-84DD-7E48-032C-4098A1DDC0B2}"/>
              </a:ext>
            </a:extLst>
          </p:cNvPr>
          <p:cNvSpPr txBox="1"/>
          <p:nvPr/>
        </p:nvSpPr>
        <p:spPr>
          <a:xfrm>
            <a:off x="3232557" y="796503"/>
            <a:ext cx="8896339" cy="1239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b="1" kern="100" dirty="0">
                <a:solidFill>
                  <a:srgbClr val="0000FF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Predicting Ad Accessibility And Engagement On Social Media Platforms Using Statistical &amp; Business Intelligence Tools</a:t>
            </a:r>
            <a:r>
              <a:rPr lang="en-IN" sz="2000" b="1" kern="100" dirty="0">
                <a:solidFill>
                  <a:srgbClr val="0000FF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id-ID" sz="2000" b="1" kern="100" dirty="0">
              <a:solidFill>
                <a:srgbClr val="0000FF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000" b="1" kern="100" dirty="0">
              <a:solidFill>
                <a:srgbClr val="0000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D2F22A-3F4F-EA4A-2299-4762D90ACDED}"/>
              </a:ext>
            </a:extLst>
          </p:cNvPr>
          <p:cNvSpPr/>
          <p:nvPr/>
        </p:nvSpPr>
        <p:spPr>
          <a:xfrm>
            <a:off x="208273" y="2119421"/>
            <a:ext cx="2873052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Student Name &amp; Roll Number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BFB64D-3F2F-0BBD-2EB0-1A789CA5572B}"/>
              </a:ext>
            </a:extLst>
          </p:cNvPr>
          <p:cNvSpPr/>
          <p:nvPr/>
        </p:nvSpPr>
        <p:spPr>
          <a:xfrm>
            <a:off x="208273" y="2997059"/>
            <a:ext cx="2873052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Course &amp; Semester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221D96-88A3-B582-81F3-B7502F63AF7F}"/>
              </a:ext>
            </a:extLst>
          </p:cNvPr>
          <p:cNvSpPr/>
          <p:nvPr/>
        </p:nvSpPr>
        <p:spPr>
          <a:xfrm>
            <a:off x="208273" y="3942973"/>
            <a:ext cx="2873052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Guide Name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3FCB04-AC4E-B034-28FD-854791A1617F}"/>
              </a:ext>
            </a:extLst>
          </p:cNvPr>
          <p:cNvSpPr/>
          <p:nvPr/>
        </p:nvSpPr>
        <p:spPr>
          <a:xfrm>
            <a:off x="208273" y="4965458"/>
            <a:ext cx="2873052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Institution Name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7705C46-0C21-E0F3-E693-3ED90BA99322}"/>
              </a:ext>
            </a:extLst>
          </p:cNvPr>
          <p:cNvSpPr/>
          <p:nvPr/>
        </p:nvSpPr>
        <p:spPr>
          <a:xfrm>
            <a:off x="208273" y="5854621"/>
            <a:ext cx="2873052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Date of Viva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C89E2-CE1E-037A-D05A-861E211C418D}"/>
              </a:ext>
            </a:extLst>
          </p:cNvPr>
          <p:cNvSpPr txBox="1"/>
          <p:nvPr/>
        </p:nvSpPr>
        <p:spPr>
          <a:xfrm>
            <a:off x="3350678" y="2077028"/>
            <a:ext cx="7979931" cy="394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b="1" dirty="0"/>
              <a:t>UMAMAHESWARI R </a:t>
            </a:r>
            <a:r>
              <a:rPr lang="en-IN" dirty="0"/>
              <a:t>&amp; </a:t>
            </a:r>
            <a:r>
              <a:rPr lang="en-IN" b="1" dirty="0"/>
              <a:t>EA2352001010040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B78335-71B7-FE5C-6981-C29052F1C9A0}"/>
              </a:ext>
            </a:extLst>
          </p:cNvPr>
          <p:cNvSpPr txBox="1"/>
          <p:nvPr/>
        </p:nvSpPr>
        <p:spPr>
          <a:xfrm>
            <a:off x="3289597" y="2959922"/>
            <a:ext cx="7979931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MBA – Business Analytics &amp; Semester IV</a:t>
            </a: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8B6531-EA04-DA71-E2A5-F35826D941E3}"/>
              </a:ext>
            </a:extLst>
          </p:cNvPr>
          <p:cNvSpPr txBox="1"/>
          <p:nvPr/>
        </p:nvSpPr>
        <p:spPr>
          <a:xfrm>
            <a:off x="3350678" y="3794932"/>
            <a:ext cx="7979931" cy="392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b="1" dirty="0" err="1"/>
              <a:t>Dr.K.D.Balaji</a:t>
            </a:r>
            <a:r>
              <a:rPr lang="en-IN" b="1" dirty="0"/>
              <a:t> </a:t>
            </a:r>
            <a:r>
              <a:rPr lang="en-IN" dirty="0"/>
              <a:t>(Assistant Professor)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AB51D8-DB38-1FD9-52DD-E49967DD5C3C}"/>
              </a:ext>
            </a:extLst>
          </p:cNvPr>
          <p:cNvSpPr txBox="1"/>
          <p:nvPr/>
        </p:nvSpPr>
        <p:spPr>
          <a:xfrm>
            <a:off x="3350676" y="4908422"/>
            <a:ext cx="8498205" cy="428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b="1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SRM Institute of Technology – Directorate of Online Education, Chennai</a:t>
            </a:r>
            <a:endParaRPr lang="en-IN" sz="2000" b="1" kern="100" dirty="0">
              <a:solidFill>
                <a:srgbClr val="C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6904DE-CDC3-675E-4EFE-717A4DD5D631}"/>
              </a:ext>
            </a:extLst>
          </p:cNvPr>
          <p:cNvSpPr txBox="1"/>
          <p:nvPr/>
        </p:nvSpPr>
        <p:spPr>
          <a:xfrm>
            <a:off x="3433502" y="5819229"/>
            <a:ext cx="7979931" cy="36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24-MAY</a:t>
            </a:r>
            <a:r>
              <a:rPr lang="en-US" sz="1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-2025</a:t>
            </a:r>
            <a:endParaRPr lang="en-IN" sz="16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10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A4C8E-C486-6009-16C2-2EB8E23CE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249580-690F-498B-3F1B-95740DEF0BE6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85A99-B94C-5B0F-5719-E6BE4F57CBFA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C9B659-4562-7EB4-2097-B9D99CD4D296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D04590-C373-2803-B597-350353B5B999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49BC91-363A-FBA5-D34E-62C6173A2337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6F0758D3-653C-B11E-B82B-E71A611572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EFDFC8-FC7E-5B95-2C09-F927ED10B0F8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Analysis &amp; Findings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F8318D-24E2-2686-9972-19F098511564}"/>
              </a:ext>
            </a:extLst>
          </p:cNvPr>
          <p:cNvSpPr/>
          <p:nvPr/>
        </p:nvSpPr>
        <p:spPr>
          <a:xfrm>
            <a:off x="92912" y="847355"/>
            <a:ext cx="4582189" cy="253538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Data Analysis Charts (</a:t>
            </a:r>
            <a:r>
              <a:rPr lang="en-GB" sz="1400" b="1" dirty="0">
                <a:solidFill>
                  <a:schemeClr val="tx1"/>
                </a:solidFill>
                <a:latin typeface="Aptos" panose="020B0004020202020204" pitchFamily="34" charset="0"/>
              </a:rPr>
              <a:t>Tableau</a:t>
            </a:r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)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5D19C5-AFCB-A565-21D2-06113DB19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5" y="1232454"/>
            <a:ext cx="5294641" cy="24638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80A66A-81FF-2EBA-6E3E-7183E2358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256" y="3820221"/>
            <a:ext cx="5197480" cy="28068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8C41EA7-FD79-EDF8-90BE-88C96A3354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4910" y="1355232"/>
            <a:ext cx="6337702" cy="52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6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53F0A-95F6-A021-BD6C-6A23368BF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58C55F-DEFA-C9C6-EAAA-D2EDBFE75FAC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4051BA-3678-2ED7-84D4-E0C9E56274A1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B4E489-30F5-CFBF-17A4-B6AC27620E3A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8957E1-3284-179D-489C-23785FF26DFF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559E5D-3C53-4E9A-F90A-48CFC3B72469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D81C14F8-3E92-100E-BF11-FA04EFF520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E74FD31-D349-8E0F-2F96-0C867AD1A6F6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Analysis &amp; Findings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F5F96A-7AB2-C2D9-8B0A-3BA448BC4DE4}"/>
              </a:ext>
            </a:extLst>
          </p:cNvPr>
          <p:cNvSpPr/>
          <p:nvPr/>
        </p:nvSpPr>
        <p:spPr>
          <a:xfrm>
            <a:off x="92912" y="847355"/>
            <a:ext cx="4582189" cy="253538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Data Analysis Charts (</a:t>
            </a:r>
            <a:r>
              <a:rPr lang="en-GB" sz="1400" b="1" dirty="0">
                <a:solidFill>
                  <a:schemeClr val="tx1"/>
                </a:solidFill>
                <a:latin typeface="Aptos" panose="020B0004020202020204" pitchFamily="34" charset="0"/>
              </a:rPr>
              <a:t>Tableau</a:t>
            </a:r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)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E64E71-557C-506E-D866-0CA168EA3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2" y="1100893"/>
            <a:ext cx="6401840" cy="30374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CC4EEC-71ED-6101-A74C-22B86B234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35" y="4138365"/>
            <a:ext cx="6183415" cy="25353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B3C36F-1AF1-2785-6C14-EC06D05EE4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2004" y="1232454"/>
            <a:ext cx="5717082" cy="530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5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19A45-2B50-E4FE-97EC-C82172264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BF9E9C-022E-7FE5-A048-DE45C1645A0D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56A8A-F395-0031-379C-8EB349A04565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D745DE-A1E1-EF49-EA65-0BEE445C8879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49DE88-AF38-C578-7A3B-E95ED7D01264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BFB0FC-A6E8-52AB-E750-68E0733BB7D8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59982FD9-A4CB-93EC-863D-3B041D37A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E1E0183-A32F-F662-2975-431E2ED042B2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Analysis &amp; Findings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C44126-70FF-F7D2-5054-2D047D5B1DB7}"/>
              </a:ext>
            </a:extLst>
          </p:cNvPr>
          <p:cNvSpPr/>
          <p:nvPr/>
        </p:nvSpPr>
        <p:spPr>
          <a:xfrm>
            <a:off x="92912" y="847355"/>
            <a:ext cx="4582189" cy="253538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Key Visual Insights (</a:t>
            </a:r>
            <a:r>
              <a:rPr lang="en-GB" sz="1400" b="1" dirty="0">
                <a:solidFill>
                  <a:schemeClr val="tx1"/>
                </a:solidFill>
                <a:latin typeface="Aptos" panose="020B0004020202020204" pitchFamily="34" charset="0"/>
              </a:rPr>
              <a:t>Tableau</a:t>
            </a:r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)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4E91CF-CCF4-92E4-67A6-F833EB4A7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5" y="1232454"/>
            <a:ext cx="12065807" cy="535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0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CAC76-4F4D-899E-0D03-7199E2106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DCDBFC-E7C3-6FC2-D94F-FDE6F577AF5B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7E0880-CF0C-8208-8043-DBCC92392C66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5E9ECD-B5F8-1921-E571-221B31C5BD2C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86B903-595D-655E-7484-B3F525986165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352869-63EC-AAE7-E599-9B11688A465E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4C990DEE-77F8-A6C0-28D1-16A5876016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44C2C20-7885-C7D2-6239-6E4189C81AFF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Analysis &amp; Findings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7FE456-1CD4-D749-ED75-DB4A81EAF9E7}"/>
              </a:ext>
            </a:extLst>
          </p:cNvPr>
          <p:cNvSpPr/>
          <p:nvPr/>
        </p:nvSpPr>
        <p:spPr>
          <a:xfrm>
            <a:off x="92912" y="847355"/>
            <a:ext cx="4582189" cy="253538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Key Visual Insights (</a:t>
            </a:r>
            <a:r>
              <a:rPr lang="en-GB" sz="1400" b="1" dirty="0">
                <a:solidFill>
                  <a:schemeClr val="tx1"/>
                </a:solidFill>
                <a:latin typeface="Aptos" panose="020B0004020202020204" pitchFamily="34" charset="0"/>
              </a:rPr>
              <a:t>Tableau</a:t>
            </a:r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)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9B0FC2-98DB-D5F9-DA97-667CC878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00" y="1296186"/>
            <a:ext cx="11530668" cy="51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42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AE901-AC32-3F76-6505-879FB8142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42ABE3-1E0B-AE65-6182-2D589D66F30F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316623C-B9DD-6C8C-DBB6-BA1E59B4EBAA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45D74D-DC23-51F2-19A0-D1A17A06E19D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2C051D-E0C6-93FE-5551-0043354F582E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75CBDD-99E4-44AD-4CEC-063CC8EF22E7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170B4F09-C6F1-5C90-6B6D-DB5E04F6CA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7AF7CAD-C635-1E5B-870D-F03E96949994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Analysis &amp; Findings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49BB993-0F88-D8DD-DCC1-1E1B26C60473}"/>
              </a:ext>
            </a:extLst>
          </p:cNvPr>
          <p:cNvSpPr/>
          <p:nvPr/>
        </p:nvSpPr>
        <p:spPr>
          <a:xfrm>
            <a:off x="92912" y="847355"/>
            <a:ext cx="4582189" cy="253538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Key Visual Insights (</a:t>
            </a:r>
            <a:r>
              <a:rPr lang="en-GB" sz="1400" b="1" dirty="0">
                <a:solidFill>
                  <a:schemeClr val="tx1"/>
                </a:solidFill>
                <a:latin typeface="Aptos" panose="020B0004020202020204" pitchFamily="34" charset="0"/>
              </a:rPr>
              <a:t>Tableau</a:t>
            </a:r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)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BF5E50-99AC-3E5C-1D26-A439383ED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47" y="1232454"/>
            <a:ext cx="11824382" cy="553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56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BF37E-FAA0-A0EE-784C-0C10B83CE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4113EFD-E1CB-E74A-A521-4C2F4EF02747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CB4D41-3098-4515-47BD-C98AD27FA242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8B895D-7AE8-4DCE-F0DC-E287FEF01F5B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81B0CC-6F76-0F83-64F3-84ACC7AC8101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74F136-FEC0-938B-9EB2-1A5FBBD2F24E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3F890D5C-71D6-A333-6C6C-151C4B4F7A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FA04A0A-E959-1681-8DB2-DAAD11EE89C2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Analysis &amp; Findings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3606C4-BE2B-5943-0500-99E7E55DBAF8}"/>
              </a:ext>
            </a:extLst>
          </p:cNvPr>
          <p:cNvSpPr/>
          <p:nvPr/>
        </p:nvSpPr>
        <p:spPr>
          <a:xfrm>
            <a:off x="92912" y="847354"/>
            <a:ext cx="4582189" cy="309599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Key Visual Insights (using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Google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ysClr val="windowText" lastClr="000000"/>
                </a:solidFill>
                <a:latin typeface="Aptos" panose="020B0004020202020204" pitchFamily="34" charset="0"/>
              </a:rPr>
              <a:t>BigQuery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)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FCCAA79-FFBD-8EA7-DADC-BE01EA3BB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76118"/>
              </p:ext>
            </p:extLst>
          </p:nvPr>
        </p:nvGraphicFramePr>
        <p:xfrm>
          <a:off x="4854804" y="1492663"/>
          <a:ext cx="7098384" cy="2287482"/>
        </p:xfrm>
        <a:graphic>
          <a:graphicData uri="http://schemas.openxmlformats.org/drawingml/2006/table">
            <a:tbl>
              <a:tblPr firstRow="1" bandRow="1">
                <a:effectLst>
                  <a:innerShdw blurRad="114300">
                    <a:prstClr val="black"/>
                  </a:innerShdw>
                  <a:reflection blurRad="6350" stA="50000" endA="300" endPos="55000" dir="5400000" sy="-100000" algn="bl" rotWithShape="0"/>
                </a:effectLst>
                <a:tableStyleId>{775DCB02-9BB8-47FD-8907-85C794F793BA}</a:tableStyleId>
              </a:tblPr>
              <a:tblGrid>
                <a:gridCol w="1774596">
                  <a:extLst>
                    <a:ext uri="{9D8B030D-6E8A-4147-A177-3AD203B41FA5}">
                      <a16:colId xmlns:a16="http://schemas.microsoft.com/office/drawing/2014/main" val="1887789740"/>
                    </a:ext>
                  </a:extLst>
                </a:gridCol>
                <a:gridCol w="1774596">
                  <a:extLst>
                    <a:ext uri="{9D8B030D-6E8A-4147-A177-3AD203B41FA5}">
                      <a16:colId xmlns:a16="http://schemas.microsoft.com/office/drawing/2014/main" val="2372128045"/>
                    </a:ext>
                  </a:extLst>
                </a:gridCol>
                <a:gridCol w="1774596">
                  <a:extLst>
                    <a:ext uri="{9D8B030D-6E8A-4147-A177-3AD203B41FA5}">
                      <a16:colId xmlns:a16="http://schemas.microsoft.com/office/drawing/2014/main" val="4242714705"/>
                    </a:ext>
                  </a:extLst>
                </a:gridCol>
                <a:gridCol w="1774596">
                  <a:extLst>
                    <a:ext uri="{9D8B030D-6E8A-4147-A177-3AD203B41FA5}">
                      <a16:colId xmlns:a16="http://schemas.microsoft.com/office/drawing/2014/main" val="2790118740"/>
                    </a:ext>
                  </a:extLst>
                </a:gridCol>
              </a:tblGrid>
              <a:tr h="1143741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Age Group</a:t>
                      </a:r>
                      <a:endParaRPr lang="en-IN" b="1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Platform</a:t>
                      </a:r>
                      <a:endParaRPr lang="en-IN" b="1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anchor="ctr">
                    <a:solidFill>
                      <a:srgbClr val="D6AB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Revisit Reason</a:t>
                      </a:r>
                      <a:endParaRPr lang="en-IN" b="1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anchor="ctr">
                    <a:solidFill>
                      <a:srgbClr val="8080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Responses</a:t>
                      </a:r>
                      <a:endParaRPr lang="en-IN" b="1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anchor="ctr">
                    <a:solidFill>
                      <a:srgbClr val="4A5B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182744"/>
                  </a:ext>
                </a:extLst>
              </a:tr>
              <a:tr h="1143741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18-24</a:t>
                      </a:r>
                      <a:endParaRPr lang="en-IN" dirty="0">
                        <a:solidFill>
                          <a:srgbClr val="495A7D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Instagram</a:t>
                      </a:r>
                      <a:endParaRPr lang="en-IN" dirty="0">
                        <a:solidFill>
                          <a:srgbClr val="495A7D"/>
                        </a:solidFill>
                      </a:endParaRPr>
                    </a:p>
                  </a:txBody>
                  <a:tcPr anchor="ctr">
                    <a:solidFill>
                      <a:srgbClr val="D6AB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Discount or Promo Code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8080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solidFill>
                      <a:srgbClr val="4A5B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18586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BC106CA-C9CC-EB48-62CF-0E14C308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52192"/>
              </p:ext>
            </p:extLst>
          </p:nvPr>
        </p:nvGraphicFramePr>
        <p:xfrm>
          <a:off x="184348" y="4207580"/>
          <a:ext cx="7621047" cy="216575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88721">
                  <a:extLst>
                    <a:ext uri="{9D8B030D-6E8A-4147-A177-3AD203B41FA5}">
                      <a16:colId xmlns:a16="http://schemas.microsoft.com/office/drawing/2014/main" val="3391349666"/>
                    </a:ext>
                  </a:extLst>
                </a:gridCol>
                <a:gridCol w="1088721">
                  <a:extLst>
                    <a:ext uri="{9D8B030D-6E8A-4147-A177-3AD203B41FA5}">
                      <a16:colId xmlns:a16="http://schemas.microsoft.com/office/drawing/2014/main" val="179694352"/>
                    </a:ext>
                  </a:extLst>
                </a:gridCol>
                <a:gridCol w="1088721">
                  <a:extLst>
                    <a:ext uri="{9D8B030D-6E8A-4147-A177-3AD203B41FA5}">
                      <a16:colId xmlns:a16="http://schemas.microsoft.com/office/drawing/2014/main" val="2398265461"/>
                    </a:ext>
                  </a:extLst>
                </a:gridCol>
                <a:gridCol w="1088721">
                  <a:extLst>
                    <a:ext uri="{9D8B030D-6E8A-4147-A177-3AD203B41FA5}">
                      <a16:colId xmlns:a16="http://schemas.microsoft.com/office/drawing/2014/main" val="1411812373"/>
                    </a:ext>
                  </a:extLst>
                </a:gridCol>
                <a:gridCol w="1088721">
                  <a:extLst>
                    <a:ext uri="{9D8B030D-6E8A-4147-A177-3AD203B41FA5}">
                      <a16:colId xmlns:a16="http://schemas.microsoft.com/office/drawing/2014/main" val="271495141"/>
                    </a:ext>
                  </a:extLst>
                </a:gridCol>
                <a:gridCol w="1088721">
                  <a:extLst>
                    <a:ext uri="{9D8B030D-6E8A-4147-A177-3AD203B41FA5}">
                      <a16:colId xmlns:a16="http://schemas.microsoft.com/office/drawing/2014/main" val="3795558969"/>
                    </a:ext>
                  </a:extLst>
                </a:gridCol>
                <a:gridCol w="1088721">
                  <a:extLst>
                    <a:ext uri="{9D8B030D-6E8A-4147-A177-3AD203B41FA5}">
                      <a16:colId xmlns:a16="http://schemas.microsoft.com/office/drawing/2014/main" val="3946130270"/>
                    </a:ext>
                  </a:extLst>
                </a:gridCol>
              </a:tblGrid>
              <a:tr h="1082877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Age Group</a:t>
                      </a:r>
                      <a:endParaRPr lang="en-IN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Gender</a:t>
                      </a:r>
                      <a:endParaRPr lang="en-IN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anchor="ctr">
                    <a:solidFill>
                      <a:srgbClr val="D6AB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Platform</a:t>
                      </a:r>
                      <a:endParaRPr lang="en-IN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anchor="ctr">
                    <a:solidFill>
                      <a:srgbClr val="D6AB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Ad Type</a:t>
                      </a:r>
                      <a:endParaRPr lang="en-IN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anchor="ctr">
                    <a:solidFill>
                      <a:srgbClr val="8080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Converted</a:t>
                      </a:r>
                      <a:endParaRPr lang="en-IN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anchor="ctr">
                    <a:solidFill>
                      <a:srgbClr val="8080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Total</a:t>
                      </a:r>
                      <a:endParaRPr lang="en-IN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anchor="ctr">
                    <a:solidFill>
                      <a:srgbClr val="4A5B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Conversion Rate (%)</a:t>
                      </a:r>
                      <a:endParaRPr lang="en-IN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 anchor="ctr">
                    <a:solidFill>
                      <a:srgbClr val="4A5B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750296"/>
                  </a:ext>
                </a:extLst>
              </a:tr>
              <a:tr h="1082877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18-24</a:t>
                      </a:r>
                      <a:endParaRPr lang="en-IN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Female</a:t>
                      </a:r>
                      <a:endParaRPr lang="en-IN" dirty="0"/>
                    </a:p>
                  </a:txBody>
                  <a:tcPr anchor="ctr">
                    <a:solidFill>
                      <a:srgbClr val="D6AB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Instagram</a:t>
                      </a:r>
                      <a:endParaRPr lang="en-IN" dirty="0"/>
                    </a:p>
                  </a:txBody>
                  <a:tcPr anchor="ctr">
                    <a:solidFill>
                      <a:srgbClr val="D6AB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Fashion</a:t>
                      </a:r>
                      <a:endParaRPr lang="en-IN" dirty="0"/>
                    </a:p>
                  </a:txBody>
                  <a:tcPr anchor="ctr">
                    <a:solidFill>
                      <a:srgbClr val="8080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>
                    <a:solidFill>
                      <a:srgbClr val="8080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 anchor="ctr">
                    <a:solidFill>
                      <a:srgbClr val="4A5B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80.00%</a:t>
                      </a:r>
                    </a:p>
                  </a:txBody>
                  <a:tcPr anchor="ctr">
                    <a:solidFill>
                      <a:srgbClr val="4A5B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204214"/>
                  </a:ext>
                </a:extLst>
              </a:tr>
            </a:tbl>
          </a:graphicData>
        </a:graphic>
      </p:graphicFrame>
      <p:sp>
        <p:nvSpPr>
          <p:cNvPr id="21" name="Arrow: Right 20">
            <a:extLst>
              <a:ext uri="{FF2B5EF4-FFF2-40B4-BE49-F238E27FC236}">
                <a16:creationId xmlns:a16="http://schemas.microsoft.com/office/drawing/2014/main" id="{114EE1B1-55ED-B453-336E-17C755ECDC94}"/>
              </a:ext>
            </a:extLst>
          </p:cNvPr>
          <p:cNvSpPr/>
          <p:nvPr/>
        </p:nvSpPr>
        <p:spPr>
          <a:xfrm>
            <a:off x="3290478" y="2096995"/>
            <a:ext cx="1178349" cy="571657"/>
          </a:xfrm>
          <a:prstGeom prst="rightArrow">
            <a:avLst/>
          </a:prstGeom>
          <a:ln w="76200">
            <a:solidFill>
              <a:srgbClr val="495A7D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6F5C39-18A1-7AA3-A96B-1D13ACF8D3CE}"/>
              </a:ext>
            </a:extLst>
          </p:cNvPr>
          <p:cNvSpPr/>
          <p:nvPr/>
        </p:nvSpPr>
        <p:spPr>
          <a:xfrm>
            <a:off x="572009" y="1833611"/>
            <a:ext cx="2332492" cy="142109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 w="76200">
            <a:solidFill>
              <a:srgbClr val="495A7D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Predict Return Visits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167305DC-E8D6-0E1A-193E-4FBD91B3BDC7}"/>
              </a:ext>
            </a:extLst>
          </p:cNvPr>
          <p:cNvSpPr/>
          <p:nvPr/>
        </p:nvSpPr>
        <p:spPr>
          <a:xfrm>
            <a:off x="7989743" y="4965568"/>
            <a:ext cx="1220244" cy="558537"/>
          </a:xfrm>
          <a:prstGeom prst="leftArrow">
            <a:avLst/>
          </a:prstGeom>
          <a:ln w="76200">
            <a:solidFill>
              <a:srgbClr val="47597E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06BDDC-7086-C2D9-64D9-F5ED002B7382}"/>
              </a:ext>
            </a:extLst>
          </p:cNvPr>
          <p:cNvSpPr/>
          <p:nvPr/>
        </p:nvSpPr>
        <p:spPr>
          <a:xfrm>
            <a:off x="9394335" y="4579911"/>
            <a:ext cx="2332492" cy="1421091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 w="76200">
            <a:solidFill>
              <a:srgbClr val="495A7D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Estimate Conversion Rate</a:t>
            </a:r>
            <a:endParaRPr lang="en-IN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1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43442-EB25-6C2A-F0E1-11D3A95E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026044-506F-3765-1563-9CD4EEF61BC3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C2C6BC-73EF-670A-86FF-0C6DD15B23A9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5CBD6-4832-9396-CE02-BCE822AB4FB0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278A60-68C2-56C6-6F73-E1777F13786F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AB9604-958F-F21E-8464-9164401AA6CA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0FEEBCB0-CCD5-C681-A513-EF5D0B850E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B25521B-E456-3B0E-9D8C-A5B482F67988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Analysis &amp; Findings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F714D92-D933-F3C0-69E8-0E7CE1908B36}"/>
              </a:ext>
            </a:extLst>
          </p:cNvPr>
          <p:cNvSpPr/>
          <p:nvPr/>
        </p:nvSpPr>
        <p:spPr>
          <a:xfrm>
            <a:off x="92912" y="847354"/>
            <a:ext cx="4582189" cy="309599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Key Visual Insights (using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Python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)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9A8A5D-43B5-5A98-8B61-5061C8282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94" y="1388079"/>
            <a:ext cx="6162800" cy="52483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45CF38-BD73-A46B-D9B8-495CA39CF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3094" y="1388079"/>
            <a:ext cx="5592177" cy="514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19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9BA12-E372-14E6-2A2E-603FCBC1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3FB649-7EEC-2C5F-C9CD-6DFAE9CD5883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934B5B-4D36-D08C-74C1-D5CD7D54256A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EDD3CA-0F3B-24EA-0BAB-A91AAE2921D0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6644BD-CE0C-407B-55B7-1C04F18787FA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FB23E1-BFB0-FB37-8995-A1EE24776A7C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ED2BC4A6-9E3D-21F4-7018-098C83C91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1D8F4B7-9575-34ED-0F1F-31AD905742D3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Analysis &amp; Findings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712656-A8A3-7F29-930B-9CC6163A2E68}"/>
              </a:ext>
            </a:extLst>
          </p:cNvPr>
          <p:cNvSpPr/>
          <p:nvPr/>
        </p:nvSpPr>
        <p:spPr>
          <a:xfrm>
            <a:off x="92912" y="847354"/>
            <a:ext cx="4582189" cy="309599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Key Visual Insights (using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Python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)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1793C-BF0D-DD35-484B-89AED95EA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96" y="1332199"/>
            <a:ext cx="5996797" cy="5144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878543-12AB-A88B-B0C3-739FA16BCB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3" y="1332198"/>
            <a:ext cx="5996796" cy="499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00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2964C-C8CD-16C4-EFE2-A27E0EB4D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9F4EC1-BA0D-136D-AFAC-DECCCB6E8C30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9C766E-F7AB-3E88-A228-1486E13A59F9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D77A40-8A69-E26B-DECF-986D987153CE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74E765-DE9A-7AA8-458D-BAB422225618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F0455B-7F74-6199-4597-BEFD7F9F2D3F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61009699-C021-F647-09E6-AA1C5C5C98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D33FB15-BC0E-5D44-2AAC-ABC71FA2EAF0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Interpretation &amp; Discussion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41F9E0-C99C-8A09-469D-6A01D2F92FB7}"/>
              </a:ext>
            </a:extLst>
          </p:cNvPr>
          <p:cNvSpPr/>
          <p:nvPr/>
        </p:nvSpPr>
        <p:spPr>
          <a:xfrm>
            <a:off x="235230" y="731516"/>
            <a:ext cx="4582188" cy="30853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Insights and Implications: What the Findings Mean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4127458-1AD3-5041-6BF1-74A45100D04C}"/>
              </a:ext>
            </a:extLst>
          </p:cNvPr>
          <p:cNvSpPr txBox="1"/>
          <p:nvPr/>
        </p:nvSpPr>
        <p:spPr>
          <a:xfrm>
            <a:off x="203683" y="1222759"/>
            <a:ext cx="11688671" cy="10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Personalization drives engagement.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Video and interactive ads yield higher ROI</a:t>
            </a:r>
            <a:r>
              <a:rPr lang="en-IN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Data tools can predict effective content formats.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E1B731-0476-7E3B-163B-FBBAAFD62AA8}"/>
              </a:ext>
            </a:extLst>
          </p:cNvPr>
          <p:cNvSpPr/>
          <p:nvPr/>
        </p:nvSpPr>
        <p:spPr>
          <a:xfrm>
            <a:off x="235229" y="2443767"/>
            <a:ext cx="4582189" cy="253538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Achieving Customer Retention: (Meeting Objective)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E9544E-815B-C762-1071-3532931E67C6}"/>
              </a:ext>
            </a:extLst>
          </p:cNvPr>
          <p:cNvSpPr txBox="1"/>
          <p:nvPr/>
        </p:nvSpPr>
        <p:spPr>
          <a:xfrm>
            <a:off x="203683" y="3059248"/>
            <a:ext cx="11956770" cy="102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Focus on long-term trust via transparency.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Use ad retargeting and remarketing strategies.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Build recall for delayed purchase behavior. </a:t>
            </a:r>
          </a:p>
        </p:txBody>
      </p:sp>
    </p:spTree>
    <p:extLst>
      <p:ext uri="{BB962C8B-B14F-4D97-AF65-F5344CB8AC3E}">
        <p14:creationId xmlns:p14="http://schemas.microsoft.com/office/powerpoint/2010/main" val="118932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22D7D-B166-EF6F-90F6-433179B84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8B77DA-AC41-495E-67F4-124A58079E76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FB9E5-5436-2E74-F14D-FC266CBA5B0D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91A75C-3627-C372-4AFE-CE492C47A8A2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375252-300B-359B-1569-DCA74307D39C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27F766-09BC-F2FD-5920-F9D423A01B77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A32D56BB-ECC1-B782-5D8F-774BAE7B1D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4513AFB-A773-B3B4-B1DF-78BE90E4927F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FD1D108-09EC-808A-81D2-2EBEA7F3034A}"/>
              </a:ext>
            </a:extLst>
          </p:cNvPr>
          <p:cNvSpPr/>
          <p:nvPr/>
        </p:nvSpPr>
        <p:spPr>
          <a:xfrm>
            <a:off x="235230" y="1215588"/>
            <a:ext cx="4582188" cy="30853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Key Findings and Implications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D7363B-7D55-994B-247D-CB5AAEEB51D3}"/>
              </a:ext>
            </a:extLst>
          </p:cNvPr>
          <p:cNvSpPr txBox="1"/>
          <p:nvPr/>
        </p:nvSpPr>
        <p:spPr>
          <a:xfrm>
            <a:off x="235229" y="1638439"/>
            <a:ext cx="11688671" cy="102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Video ads and platform-specific content work best.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BI tools are essential for targeting and campaign refinement.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Trust and personalization influence engagement.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5E42E9-7CCA-FD99-E018-494BDF48A2B2}"/>
              </a:ext>
            </a:extLst>
          </p:cNvPr>
          <p:cNvSpPr/>
          <p:nvPr/>
        </p:nvSpPr>
        <p:spPr>
          <a:xfrm>
            <a:off x="268100" y="4080076"/>
            <a:ext cx="4582189" cy="253538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Achieving Study Objectives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E352A9-D5B2-25CA-13DE-3A2990B5BB36}"/>
              </a:ext>
            </a:extLst>
          </p:cNvPr>
          <p:cNvSpPr txBox="1"/>
          <p:nvPr/>
        </p:nvSpPr>
        <p:spPr>
          <a:xfrm>
            <a:off x="268101" y="4478303"/>
            <a:ext cx="11688671" cy="102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Data analytics successfully predicted user behavior.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Engagement patterns mapped through statistical insights.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Strategic ad improvements were suggested based on findings.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9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8D4F8-904D-356E-010A-98FBB1CC8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ABE1FFB-ABD4-63CB-6E63-62EE2EE0FF64}"/>
              </a:ext>
            </a:extLst>
          </p:cNvPr>
          <p:cNvSpPr/>
          <p:nvPr/>
        </p:nvSpPr>
        <p:spPr>
          <a:xfrm>
            <a:off x="4131751" y="3800761"/>
            <a:ext cx="3945204" cy="2951714"/>
          </a:xfrm>
          <a:prstGeom prst="roundRect">
            <a:avLst>
              <a:gd name="adj" fmla="val 37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45F16C1-CE5A-8A0C-7C44-43DCEB2B1E60}"/>
              </a:ext>
            </a:extLst>
          </p:cNvPr>
          <p:cNvSpPr/>
          <p:nvPr/>
        </p:nvSpPr>
        <p:spPr>
          <a:xfrm>
            <a:off x="98848" y="3813959"/>
            <a:ext cx="3973035" cy="2938516"/>
          </a:xfrm>
          <a:prstGeom prst="roundRect">
            <a:avLst>
              <a:gd name="adj" fmla="val 37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D402C57-98C1-87EC-EFF2-D384BFFC9EA7}"/>
              </a:ext>
            </a:extLst>
          </p:cNvPr>
          <p:cNvSpPr/>
          <p:nvPr/>
        </p:nvSpPr>
        <p:spPr>
          <a:xfrm>
            <a:off x="139900" y="2168368"/>
            <a:ext cx="11903745" cy="1540065"/>
          </a:xfrm>
          <a:prstGeom prst="roundRect">
            <a:avLst>
              <a:gd name="adj" fmla="val 37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44F3A5-F6CC-DFB1-80CD-9A6234B97126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32512-DBEC-2E68-1D90-6A4C816EADB2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4EDFA1-611C-FC58-15A7-4D6FBDE5C7F0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2D3E35-A3CB-2D27-9E43-6A5769B5CCC8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53C5F8-42FC-2721-D007-585797B76950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D3558BDD-D898-DF13-B8AC-217343F3E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132574" y="73577"/>
            <a:ext cx="479097" cy="4690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A6B4224F-8306-5800-A760-8488FC67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8780"/>
            <a:ext cx="4114800" cy="212695"/>
          </a:xfrm>
        </p:spPr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A4390DD-1D95-D413-B1F1-AE7400856661}"/>
              </a:ext>
            </a:extLst>
          </p:cNvPr>
          <p:cNvSpPr/>
          <p:nvPr/>
        </p:nvSpPr>
        <p:spPr>
          <a:xfrm>
            <a:off x="4738555" y="3930642"/>
            <a:ext cx="2781700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Expected Outcomes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763AA9D-F6AA-2AF2-8ED6-BEEB31513AD8}"/>
              </a:ext>
            </a:extLst>
          </p:cNvPr>
          <p:cNvSpPr/>
          <p:nvPr/>
        </p:nvSpPr>
        <p:spPr>
          <a:xfrm>
            <a:off x="4449780" y="2227354"/>
            <a:ext cx="2873052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Research Objective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134E819-4E04-7247-5ABD-DDF402E9D8C5}"/>
              </a:ext>
            </a:extLst>
          </p:cNvPr>
          <p:cNvSpPr/>
          <p:nvPr/>
        </p:nvSpPr>
        <p:spPr>
          <a:xfrm>
            <a:off x="720498" y="3932191"/>
            <a:ext cx="2873052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Methodology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F692265-7F79-D7F3-EB35-A6F2E03BA2BD}"/>
              </a:ext>
            </a:extLst>
          </p:cNvPr>
          <p:cNvSpPr/>
          <p:nvPr/>
        </p:nvSpPr>
        <p:spPr>
          <a:xfrm>
            <a:off x="8117365" y="3813957"/>
            <a:ext cx="3945204" cy="2918805"/>
          </a:xfrm>
          <a:prstGeom prst="roundRect">
            <a:avLst>
              <a:gd name="adj" fmla="val 37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E612368-50E9-F8C3-A5EF-C8215156EC7E}"/>
              </a:ext>
            </a:extLst>
          </p:cNvPr>
          <p:cNvSpPr/>
          <p:nvPr/>
        </p:nvSpPr>
        <p:spPr>
          <a:xfrm>
            <a:off x="8680198" y="3944693"/>
            <a:ext cx="2781700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Significance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673EB2C-94C5-9070-66F8-AA6315E8F373}"/>
              </a:ext>
            </a:extLst>
          </p:cNvPr>
          <p:cNvSpPr/>
          <p:nvPr/>
        </p:nvSpPr>
        <p:spPr>
          <a:xfrm>
            <a:off x="129433" y="699873"/>
            <a:ext cx="11914218" cy="1407631"/>
          </a:xfrm>
          <a:prstGeom prst="roundRect">
            <a:avLst>
              <a:gd name="adj" fmla="val 37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263518C-6C2F-9BFC-A5C6-410C73EDC7C8}"/>
              </a:ext>
            </a:extLst>
          </p:cNvPr>
          <p:cNvSpPr/>
          <p:nvPr/>
        </p:nvSpPr>
        <p:spPr>
          <a:xfrm>
            <a:off x="4449780" y="748871"/>
            <a:ext cx="2873052" cy="299984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Research Background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25ACD3-47FB-3073-52AC-094524CA9A0E}"/>
              </a:ext>
            </a:extLst>
          </p:cNvPr>
          <p:cNvSpPr txBox="1"/>
          <p:nvPr/>
        </p:nvSpPr>
        <p:spPr>
          <a:xfrm>
            <a:off x="1484134" y="1079962"/>
            <a:ext cx="1049146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300" dirty="0">
                <a:latin typeface="Aptos" panose="020B0004020202020204" pitchFamily="34" charset="0"/>
              </a:rPr>
              <a:t>Social media is central to modern digital marketing.</a:t>
            </a:r>
            <a:endParaRPr lang="en-US" sz="1300" dirty="0">
              <a:latin typeface="Aptos" panose="020B00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300" dirty="0">
                <a:latin typeface="Aptos" panose="020B0004020202020204" pitchFamily="34" charset="0"/>
              </a:rPr>
              <a:t>Businesses use data-driven strategies for ad optimization.</a:t>
            </a:r>
            <a:endParaRPr lang="en-US" sz="1300" dirty="0">
              <a:latin typeface="Aptos" panose="020B00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300" dirty="0">
                <a:latin typeface="Aptos" panose="020B0004020202020204" pitchFamily="34" charset="0"/>
              </a:rPr>
              <a:t>BI and statistical tools enhance ad targeting and campaign performance.</a:t>
            </a:r>
            <a:endParaRPr lang="en-US" sz="1300" dirty="0">
              <a:latin typeface="Aptos" panose="020B00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300" dirty="0">
                <a:latin typeface="Aptos" panose="020B0004020202020204" pitchFamily="34" charset="0"/>
              </a:rPr>
              <a:t>Predictive analytics helps understand user behaviour and engagement, &amp; </a:t>
            </a:r>
            <a:r>
              <a:rPr lang="en-GB" sz="1300" dirty="0"/>
              <a:t>Platforms like Google Analytics, Power BI, and IBM Watson are widely used.</a:t>
            </a:r>
            <a:endParaRPr lang="en-IN" sz="1300" dirty="0">
              <a:latin typeface="Aptos" panose="020B00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59E382-0489-649F-B080-8D4396199690}"/>
              </a:ext>
            </a:extLst>
          </p:cNvPr>
          <p:cNvSpPr txBox="1"/>
          <p:nvPr/>
        </p:nvSpPr>
        <p:spPr>
          <a:xfrm>
            <a:off x="1484134" y="2589360"/>
            <a:ext cx="10482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400" dirty="0">
                <a:latin typeface="Aptos" panose="020B0004020202020204" pitchFamily="34" charset="0"/>
              </a:rPr>
              <a:t>To analyze social media ad accessibility and engagement.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400" dirty="0">
                <a:latin typeface="Aptos" panose="020B0004020202020204" pitchFamily="34" charset="0"/>
              </a:rPr>
              <a:t>O</a:t>
            </a:r>
            <a:r>
              <a:rPr lang="en-GB" sz="1400" dirty="0">
                <a:latin typeface="Aptos" panose="020B0004020202020204" pitchFamily="34" charset="0"/>
              </a:rPr>
              <a:t>ptimize digital strategies for technical education platforms.</a:t>
            </a:r>
            <a:endParaRPr lang="en-US" sz="1400" dirty="0">
              <a:latin typeface="Aptos" panose="020B00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400" dirty="0">
                <a:latin typeface="Aptos" panose="020B0004020202020204" pitchFamily="34" charset="0"/>
              </a:rPr>
              <a:t>Enhance campaign ROI using predictive and BI tools.</a:t>
            </a:r>
            <a:endParaRPr lang="en-US" sz="1400" dirty="0">
              <a:latin typeface="Aptos" panose="020B00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GB" sz="1400" dirty="0">
                <a:latin typeface="Aptos" panose="020B0004020202020204" pitchFamily="34" charset="0"/>
              </a:rPr>
              <a:t>Understand user response through real-time data tracking.</a:t>
            </a:r>
            <a:endParaRPr lang="en-IN" sz="1400" dirty="0">
              <a:latin typeface="Aptos" panose="020B00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72B3E3-98B6-A7B6-3F53-B90AEAD2AA8E}"/>
              </a:ext>
            </a:extLst>
          </p:cNvPr>
          <p:cNvSpPr txBox="1"/>
          <p:nvPr/>
        </p:nvSpPr>
        <p:spPr>
          <a:xfrm>
            <a:off x="661873" y="4206807"/>
            <a:ext cx="3290993" cy="24622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sz="1400" dirty="0">
                <a:latin typeface="Aptos" panose="020B0004020202020204" pitchFamily="34" charset="0"/>
              </a:rPr>
              <a:t>Descriptive research design with quantitative data.</a:t>
            </a:r>
            <a:endParaRPr lang="en-US" sz="1400" dirty="0">
              <a:latin typeface="Aptos" panose="020B0004020202020204" pitchFamily="34" charset="0"/>
            </a:endParaRPr>
          </a:p>
          <a:p>
            <a:endParaRPr lang="en-US" sz="1400" dirty="0">
              <a:latin typeface="Aptos" panose="020B0004020202020204" pitchFamily="34" charset="0"/>
            </a:endParaRPr>
          </a:p>
          <a:p>
            <a:r>
              <a:rPr lang="en-GB" sz="1400" dirty="0">
                <a:latin typeface="Aptos" panose="020B0004020202020204" pitchFamily="34" charset="0"/>
              </a:rPr>
              <a:t>Survey of 61 respondents aged 18–45.</a:t>
            </a:r>
            <a:endParaRPr lang="en-US" sz="1400" dirty="0">
              <a:latin typeface="Aptos" panose="020B0004020202020204" pitchFamily="34" charset="0"/>
            </a:endParaRPr>
          </a:p>
          <a:p>
            <a:endParaRPr lang="en-US" sz="1400" dirty="0">
              <a:latin typeface="Aptos" panose="020B0004020202020204" pitchFamily="34" charset="0"/>
            </a:endParaRPr>
          </a:p>
          <a:p>
            <a:r>
              <a:rPr lang="en-GB" sz="1400" dirty="0">
                <a:latin typeface="Aptos" panose="020B0004020202020204" pitchFamily="34" charset="0"/>
              </a:rPr>
              <a:t>Use of tools like Google Analytics, Power BI, Tableau, Watson,  Big Query, and Python.</a:t>
            </a:r>
          </a:p>
          <a:p>
            <a:endParaRPr lang="en-US" sz="1400" dirty="0">
              <a:latin typeface="Aptos" panose="020B0004020202020204" pitchFamily="34" charset="0"/>
            </a:endParaRPr>
          </a:p>
          <a:p>
            <a:r>
              <a:rPr lang="fr-FR" sz="1400" dirty="0">
                <a:latin typeface="Aptos" panose="020B0004020202020204" pitchFamily="34" charset="0"/>
              </a:rPr>
              <a:t>Statistical techniques: Chi-square, correlation, and percentage analysis.</a:t>
            </a:r>
            <a:endParaRPr lang="en-IN" sz="1400" dirty="0">
              <a:latin typeface="Aptos" panose="020B00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723BAD-E48B-DAC2-17DB-94D4ED0C4459}"/>
              </a:ext>
            </a:extLst>
          </p:cNvPr>
          <p:cNvSpPr txBox="1"/>
          <p:nvPr/>
        </p:nvSpPr>
        <p:spPr>
          <a:xfrm>
            <a:off x="4648943" y="4228165"/>
            <a:ext cx="33236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ptos" panose="020B0004020202020204" pitchFamily="34" charset="0"/>
              </a:rPr>
              <a:t>Identify high-engagement ad types and formats.</a:t>
            </a:r>
          </a:p>
          <a:p>
            <a:endParaRPr lang="en-US" sz="1400" dirty="0">
              <a:latin typeface="Aptos" panose="020B0004020202020204" pitchFamily="34" charset="0"/>
            </a:endParaRPr>
          </a:p>
          <a:p>
            <a:r>
              <a:rPr lang="en-GB" sz="1400" dirty="0">
                <a:latin typeface="Aptos" panose="020B0004020202020204" pitchFamily="34" charset="0"/>
              </a:rPr>
              <a:t>Segment users based on demographics and interaction.</a:t>
            </a:r>
          </a:p>
          <a:p>
            <a:endParaRPr lang="en-US" sz="1400" dirty="0">
              <a:latin typeface="Aptos" panose="020B0004020202020204" pitchFamily="34" charset="0"/>
            </a:endParaRPr>
          </a:p>
          <a:p>
            <a:r>
              <a:rPr lang="en-IN" sz="1400" dirty="0">
                <a:latin typeface="Aptos" panose="020B0004020202020204" pitchFamily="34" charset="0"/>
              </a:rPr>
              <a:t>Recommend effective targeting strategies.</a:t>
            </a:r>
          </a:p>
          <a:p>
            <a:endParaRPr lang="en-US" sz="1400" dirty="0">
              <a:latin typeface="Aptos" panose="020B0004020202020204" pitchFamily="34" charset="0"/>
            </a:endParaRPr>
          </a:p>
          <a:p>
            <a:r>
              <a:rPr lang="en-GB" sz="1400" dirty="0">
                <a:latin typeface="Aptos" panose="020B0004020202020204" pitchFamily="34" charset="0"/>
              </a:rPr>
              <a:t>Improve ad relevance and personalization.</a:t>
            </a:r>
            <a:endParaRPr lang="en-IN" sz="1400" dirty="0">
              <a:latin typeface="Aptos" panose="020B00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034E11-B192-B2D1-91FE-548AE80BC523}"/>
              </a:ext>
            </a:extLst>
          </p:cNvPr>
          <p:cNvSpPr txBox="1"/>
          <p:nvPr/>
        </p:nvSpPr>
        <p:spPr>
          <a:xfrm>
            <a:off x="8680198" y="4270553"/>
            <a:ext cx="334363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Aptos" panose="020B0004020202020204" pitchFamily="34" charset="0"/>
              </a:rPr>
              <a:t>Bridges gap between traditional ads and data-driven marketing.</a:t>
            </a:r>
          </a:p>
          <a:p>
            <a:endParaRPr lang="en-US" sz="1400" dirty="0">
              <a:latin typeface="Aptos" panose="020B0004020202020204" pitchFamily="34" charset="0"/>
            </a:endParaRPr>
          </a:p>
          <a:p>
            <a:r>
              <a:rPr lang="en-GB" sz="1400" dirty="0">
                <a:latin typeface="Aptos" panose="020B0004020202020204" pitchFamily="34" charset="0"/>
              </a:rPr>
              <a:t>Assists EdTech firms in fine-tuning social media strategies.</a:t>
            </a:r>
          </a:p>
          <a:p>
            <a:endParaRPr lang="en-US" sz="1400" dirty="0">
              <a:latin typeface="Aptos" panose="020B0004020202020204" pitchFamily="34" charset="0"/>
            </a:endParaRPr>
          </a:p>
          <a:p>
            <a:r>
              <a:rPr lang="en-GB" sz="1400" dirty="0">
                <a:latin typeface="Aptos" panose="020B0004020202020204" pitchFamily="34" charset="0"/>
              </a:rPr>
              <a:t>Enhances ROI through optimized budget allocation.</a:t>
            </a:r>
          </a:p>
          <a:p>
            <a:endParaRPr lang="en-US" sz="1400" dirty="0">
              <a:latin typeface="Aptos" panose="020B0004020202020204" pitchFamily="34" charset="0"/>
            </a:endParaRPr>
          </a:p>
          <a:p>
            <a:r>
              <a:rPr lang="en-GB" sz="1400" dirty="0">
                <a:latin typeface="Aptos" panose="020B0004020202020204" pitchFamily="34" charset="0"/>
              </a:rPr>
              <a:t>Builds trust with targeted, relevant content delivery.</a:t>
            </a:r>
            <a:endParaRPr lang="en-IN" sz="1400" dirty="0">
              <a:latin typeface="Aptos" panose="020B00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2449A9-F633-0AF1-951E-B8EA77F263E9}"/>
              </a:ext>
            </a:extLst>
          </p:cNvPr>
          <p:cNvSpPr/>
          <p:nvPr/>
        </p:nvSpPr>
        <p:spPr>
          <a:xfrm>
            <a:off x="437322" y="1179625"/>
            <a:ext cx="842258" cy="842258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5824C1-C616-091D-40C1-11C1B1125F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3153"/>
          <a:stretch/>
        </p:blipFill>
        <p:spPr>
          <a:xfrm>
            <a:off x="539308" y="1326144"/>
            <a:ext cx="578700" cy="50258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3C6146-592A-4D8A-516D-7DAA18ABE5C0}"/>
              </a:ext>
            </a:extLst>
          </p:cNvPr>
          <p:cNvSpPr/>
          <p:nvPr/>
        </p:nvSpPr>
        <p:spPr>
          <a:xfrm>
            <a:off x="406560" y="2598357"/>
            <a:ext cx="842258" cy="842258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F88B222-19E9-B911-4F80-30DE8461BF1A}"/>
              </a:ext>
            </a:extLst>
          </p:cNvPr>
          <p:cNvSpPr/>
          <p:nvPr/>
        </p:nvSpPr>
        <p:spPr>
          <a:xfrm>
            <a:off x="426498" y="4290286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7CF8B44-E6FF-ABF0-6B3E-06F07B4EF814}"/>
              </a:ext>
            </a:extLst>
          </p:cNvPr>
          <p:cNvSpPr/>
          <p:nvPr/>
        </p:nvSpPr>
        <p:spPr>
          <a:xfrm>
            <a:off x="415219" y="5026459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004FDC-8F73-1DD7-91A5-9E3D0CD62A3E}"/>
              </a:ext>
            </a:extLst>
          </p:cNvPr>
          <p:cNvSpPr/>
          <p:nvPr/>
        </p:nvSpPr>
        <p:spPr>
          <a:xfrm>
            <a:off x="441082" y="5481923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DD2F8C-DF99-3E5E-8E20-3DD305A8D2FE}"/>
              </a:ext>
            </a:extLst>
          </p:cNvPr>
          <p:cNvSpPr/>
          <p:nvPr/>
        </p:nvSpPr>
        <p:spPr>
          <a:xfrm>
            <a:off x="426498" y="5996740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619EBC1-7A77-C91A-4DD6-9F6F2F33A705}"/>
              </a:ext>
            </a:extLst>
          </p:cNvPr>
          <p:cNvSpPr/>
          <p:nvPr/>
        </p:nvSpPr>
        <p:spPr>
          <a:xfrm>
            <a:off x="4407001" y="4290286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AFA2315-7EC1-4F3F-907E-D347CFFA4798}"/>
              </a:ext>
            </a:extLst>
          </p:cNvPr>
          <p:cNvSpPr/>
          <p:nvPr/>
        </p:nvSpPr>
        <p:spPr>
          <a:xfrm>
            <a:off x="4407473" y="4906146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7F9A37-04DF-AA1F-BD6B-CFF489B6D163}"/>
              </a:ext>
            </a:extLst>
          </p:cNvPr>
          <p:cNvSpPr/>
          <p:nvPr/>
        </p:nvSpPr>
        <p:spPr>
          <a:xfrm>
            <a:off x="4401757" y="5565544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D457AC5-1353-6F6E-BC7B-A1DC984E62B2}"/>
              </a:ext>
            </a:extLst>
          </p:cNvPr>
          <p:cNvSpPr/>
          <p:nvPr/>
        </p:nvSpPr>
        <p:spPr>
          <a:xfrm>
            <a:off x="4402229" y="6206804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BE920C7-CBF3-5966-2096-DAB328BC82BB}"/>
              </a:ext>
            </a:extLst>
          </p:cNvPr>
          <p:cNvSpPr/>
          <p:nvPr/>
        </p:nvSpPr>
        <p:spPr>
          <a:xfrm>
            <a:off x="8428833" y="4333540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18CE0EA-D575-43F5-FD00-0DD5A681B9FC}"/>
              </a:ext>
            </a:extLst>
          </p:cNvPr>
          <p:cNvSpPr/>
          <p:nvPr/>
        </p:nvSpPr>
        <p:spPr>
          <a:xfrm>
            <a:off x="8429305" y="4964640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F1C560F-80B0-3844-26DF-1C617EB04950}"/>
              </a:ext>
            </a:extLst>
          </p:cNvPr>
          <p:cNvSpPr/>
          <p:nvPr/>
        </p:nvSpPr>
        <p:spPr>
          <a:xfrm>
            <a:off x="8423589" y="5608798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99F143C-78B0-303E-653F-2A0E54CDE238}"/>
              </a:ext>
            </a:extLst>
          </p:cNvPr>
          <p:cNvSpPr/>
          <p:nvPr/>
        </p:nvSpPr>
        <p:spPr>
          <a:xfrm>
            <a:off x="8424061" y="6250058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B2E682-F839-2093-36C4-02E4B9EE8C7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4084"/>
          <a:stretch/>
        </p:blipFill>
        <p:spPr>
          <a:xfrm>
            <a:off x="488672" y="2728217"/>
            <a:ext cx="678034" cy="5825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F2960A-3693-274D-CA8A-51C2733F86EB}"/>
              </a:ext>
            </a:extLst>
          </p:cNvPr>
          <p:cNvSpPr txBox="1"/>
          <p:nvPr/>
        </p:nvSpPr>
        <p:spPr>
          <a:xfrm>
            <a:off x="680609" y="76710"/>
            <a:ext cx="11437214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/>
          <a:p>
            <a:pPr marL="0" marR="0" lvl="0" indent="0" algn="l" defTabSz="9141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cap="small" spc="300" dirty="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rPr>
              <a:t>Synopsis</a:t>
            </a:r>
            <a:endParaRPr lang="en-US" b="1" cap="small" spc="300" dirty="0">
              <a:solidFill>
                <a:sysClr val="windowText" lastClr="000000"/>
              </a:solidFill>
              <a:latin typeface="Aptos" panose="020B0004020202020204" pitchFamily="34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862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52CBD-0FD3-9850-3F8A-A1A38DA09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9E5D22-0556-B5CD-409C-8B7C95CCCFB3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8D6714-D5FB-BDAD-3426-EC0CB6E03490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29F0A1-6F5D-AD0B-8131-45CB80EC2884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2E8E12-CA6C-A9FF-023D-50CD5404E91D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A65207-FC5F-0185-0850-71B57052811B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82E38B0B-ED25-0D54-8B27-3ACACC33D6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D822C7A-4ED6-989C-3ABB-7FE636842531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Recommendations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6952990-3B84-9205-33C2-7FCB488548AE}"/>
              </a:ext>
            </a:extLst>
          </p:cNvPr>
          <p:cNvSpPr/>
          <p:nvPr/>
        </p:nvSpPr>
        <p:spPr>
          <a:xfrm>
            <a:off x="572010" y="782570"/>
            <a:ext cx="3157458" cy="298519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Improvement Suggestions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DC2F85-11AA-A092-8B34-BA7E8CACABD9}"/>
              </a:ext>
            </a:extLst>
          </p:cNvPr>
          <p:cNvSpPr txBox="1"/>
          <p:nvPr/>
        </p:nvSpPr>
        <p:spPr>
          <a:xfrm>
            <a:off x="572009" y="1164080"/>
            <a:ext cx="11688671" cy="67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Use more interactive ad formats.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Address user privacy concerns openly. 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744273-6A86-9508-EAD5-97D2CD18BC03}"/>
              </a:ext>
            </a:extLst>
          </p:cNvPr>
          <p:cNvSpPr/>
          <p:nvPr/>
        </p:nvSpPr>
        <p:spPr>
          <a:xfrm>
            <a:off x="572010" y="1990129"/>
            <a:ext cx="3157458" cy="298519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Future Direction Suggestions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89707-472E-47A9-7D10-90FE638C36E8}"/>
              </a:ext>
            </a:extLst>
          </p:cNvPr>
          <p:cNvSpPr txBox="1"/>
          <p:nvPr/>
        </p:nvSpPr>
        <p:spPr>
          <a:xfrm>
            <a:off x="572009" y="2324008"/>
            <a:ext cx="11688671" cy="67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Expand the study with a larger, diverse sample.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Explore AI-generated content impact further</a:t>
            </a:r>
            <a:r>
              <a:rPr lang="en-GB" sz="1400" dirty="0"/>
              <a:t>.  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6BE71C-DD64-5D9C-F01F-591D31A720D1}"/>
              </a:ext>
            </a:extLst>
          </p:cNvPr>
          <p:cNvSpPr/>
          <p:nvPr/>
        </p:nvSpPr>
        <p:spPr>
          <a:xfrm>
            <a:off x="572009" y="3127737"/>
            <a:ext cx="3157458" cy="298519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Strategic 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EADB2-C6A4-C63B-D6CF-6A1F34436E1E}"/>
              </a:ext>
            </a:extLst>
          </p:cNvPr>
          <p:cNvSpPr txBox="1"/>
          <p:nvPr/>
        </p:nvSpPr>
        <p:spPr>
          <a:xfrm>
            <a:off x="572008" y="3513086"/>
            <a:ext cx="11688671" cy="67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Shift budget toward high-engagement platforms (e.g., Instagram).  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Implement sentiment tracking dashboards in real-time.  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044B8E-4639-7544-E424-340F73CE3426}"/>
              </a:ext>
            </a:extLst>
          </p:cNvPr>
          <p:cNvSpPr/>
          <p:nvPr/>
        </p:nvSpPr>
        <p:spPr>
          <a:xfrm>
            <a:off x="572010" y="4371158"/>
            <a:ext cx="3157458" cy="298519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Operational Recommendations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D027B-C28D-8DB8-B854-43F2DC7CC0A5}"/>
              </a:ext>
            </a:extLst>
          </p:cNvPr>
          <p:cNvSpPr txBox="1"/>
          <p:nvPr/>
        </p:nvSpPr>
        <p:spPr>
          <a:xfrm>
            <a:off x="572009" y="4756507"/>
            <a:ext cx="11688671" cy="67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Use A/B testing for ad performance.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Monitor ad fatigue and refresh creative assets regularly. 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285920-D3FD-ED41-C124-7C950F1A75B7}"/>
              </a:ext>
            </a:extLst>
          </p:cNvPr>
          <p:cNvSpPr/>
          <p:nvPr/>
        </p:nvSpPr>
        <p:spPr>
          <a:xfrm>
            <a:off x="572009" y="5622743"/>
            <a:ext cx="3157458" cy="298519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Policy  Recommendations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9BF21C-95A6-E8B4-CDD8-E26B1397EA51}"/>
              </a:ext>
            </a:extLst>
          </p:cNvPr>
          <p:cNvSpPr txBox="1"/>
          <p:nvPr/>
        </p:nvSpPr>
        <p:spPr>
          <a:xfrm>
            <a:off x="572008" y="6032376"/>
            <a:ext cx="11688671" cy="67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Maintain transparency in data collection practices.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Encourage ethical AI use in influencer marketing.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123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AC3D-22C0-7BC3-52D4-453938A00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F3F629-A261-1610-5C2E-BA9167EB8BCE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2E32A4-AC5D-66C0-8BEB-FB09DCE56601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841EEA-EA51-AD0C-57F0-0B368CDF8E14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05C9EA-6061-C9AA-FE72-061FF46EEA66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9A70EA-7B09-0943-0E4C-AEC085ABBABA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686697CD-A608-8592-36EC-F5CF452948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693351E-A9CC-1F7D-FF6E-FC7AA1B7B255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Limitations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EBC2C8E-E7CC-961C-9F67-7D4503891C30}"/>
              </a:ext>
            </a:extLst>
          </p:cNvPr>
          <p:cNvSpPr/>
          <p:nvPr/>
        </p:nvSpPr>
        <p:spPr>
          <a:xfrm>
            <a:off x="332460" y="1079098"/>
            <a:ext cx="6748925" cy="306711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Limitations and Implementation Challenges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7D539D-93DD-4C70-83F1-8145377F9271}"/>
              </a:ext>
            </a:extLst>
          </p:cNvPr>
          <p:cNvSpPr txBox="1"/>
          <p:nvPr/>
        </p:nvSpPr>
        <p:spPr>
          <a:xfrm>
            <a:off x="251664" y="1736469"/>
            <a:ext cx="11688671" cy="172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Limited sample size (pilot study level). 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Participant bias and self-reported data limitations.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Generalizability restricted to similar demographic.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Survey method dependent on digital literacy.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Does not include longitudinal ad performance analysis. 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2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66268-D925-E24E-B016-AE9C494F3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5B1C24-1331-FC5B-B05A-207EEBD41400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860196-AFE8-A0D5-078E-89C522EDECEF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4B050-4866-1B7E-2D7B-16FD8CC14BB6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1183E80-6A07-DAFD-16B6-3039B480FAAC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596F1B-D8F3-27B9-4E5D-6D2280E39EE4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D3D5A04F-C93A-33CD-EBD5-1F7B34881E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1AB4DA8-9ABC-8174-ACDD-FC5A007EAF17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AFDF7863-00FA-884C-7288-6AFAB166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73E090-D7CB-4658-D2F1-86C140CDB541}"/>
              </a:ext>
            </a:extLst>
          </p:cNvPr>
          <p:cNvSpPr/>
          <p:nvPr/>
        </p:nvSpPr>
        <p:spPr>
          <a:xfrm>
            <a:off x="635105" y="813350"/>
            <a:ext cx="1590516" cy="304790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Books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C3792-8800-0895-010B-5C577DC672E0}"/>
              </a:ext>
            </a:extLst>
          </p:cNvPr>
          <p:cNvSpPr txBox="1"/>
          <p:nvPr/>
        </p:nvSpPr>
        <p:spPr>
          <a:xfrm>
            <a:off x="635104" y="1248393"/>
            <a:ext cx="11688671" cy="67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“Digital Marketing: Strategy, Implementation and Practice” – Chaffey &amp; Ellis-Chadwick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“Discovering Statistics Using IBM SPSS” – Andy Field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1C9BBE-BD5E-2B38-367E-B54B0BEBC2EE}"/>
              </a:ext>
            </a:extLst>
          </p:cNvPr>
          <p:cNvSpPr/>
          <p:nvPr/>
        </p:nvSpPr>
        <p:spPr>
          <a:xfrm>
            <a:off x="635105" y="2162595"/>
            <a:ext cx="1590516" cy="304790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Websites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2F12B-0215-233D-BFC0-44C7EAD429BC}"/>
              </a:ext>
            </a:extLst>
          </p:cNvPr>
          <p:cNvSpPr txBox="1"/>
          <p:nvPr/>
        </p:nvSpPr>
        <p:spPr>
          <a:xfrm>
            <a:off x="635104" y="2597638"/>
            <a:ext cx="11688671" cy="102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Google Analytics Help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Tableau Documentation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Statista – Social Media Advertising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CCAC79-4D22-0B79-CC91-7AF3BBB928AE}"/>
              </a:ext>
            </a:extLst>
          </p:cNvPr>
          <p:cNvSpPr/>
          <p:nvPr/>
        </p:nvSpPr>
        <p:spPr>
          <a:xfrm>
            <a:off x="635105" y="3651588"/>
            <a:ext cx="1590516" cy="304790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Journals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D5F58-05BD-3B0D-DE91-5FAA2B578627}"/>
              </a:ext>
            </a:extLst>
          </p:cNvPr>
          <p:cNvSpPr txBox="1"/>
          <p:nvPr/>
        </p:nvSpPr>
        <p:spPr>
          <a:xfrm>
            <a:off x="635104" y="4086631"/>
            <a:ext cx="11688671" cy="102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Psychology &amp; Marketing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MIS Quarterly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Computers in Human Behavior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1394B1-EFB2-BF26-1132-AE26C7C479D7}"/>
              </a:ext>
            </a:extLst>
          </p:cNvPr>
          <p:cNvSpPr/>
          <p:nvPr/>
        </p:nvSpPr>
        <p:spPr>
          <a:xfrm>
            <a:off x="693084" y="5059462"/>
            <a:ext cx="1590516" cy="304790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Thesis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3691D-03FE-6B12-300A-72063C4BFA12}"/>
              </a:ext>
            </a:extLst>
          </p:cNvPr>
          <p:cNvSpPr txBox="1"/>
          <p:nvPr/>
        </p:nvSpPr>
        <p:spPr>
          <a:xfrm>
            <a:off x="635104" y="5541562"/>
            <a:ext cx="11688671" cy="32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/>
              <a:t>SRM Institute-approved MBA thesis document. 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68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2318A-7DE6-1C56-48C4-BF839FD88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3A1D3F-FDD0-2281-0212-F170E58BDBEA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gradFill>
              <a:gsLst>
                <a:gs pos="0">
                  <a:srgbClr val="0000FF">
                    <a:lumMod val="99000"/>
                  </a:srgbClr>
                </a:gs>
                <a:gs pos="100000">
                  <a:srgbClr val="CC00FF">
                    <a:alpha val="54000"/>
                  </a:srgbClr>
                </a:gs>
              </a:gsLst>
              <a:lin ang="5400000" scaled="1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AD192F-7F31-6D67-766B-664F3C66F324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gradFill>
              <a:gsLst>
                <a:gs pos="0">
                  <a:srgbClr val="0000FF"/>
                </a:gs>
                <a:gs pos="100000">
                  <a:srgbClr val="CC00FF">
                    <a:alpha val="54000"/>
                  </a:srgbClr>
                </a:gs>
              </a:gsLst>
              <a:lin ang="5400000" scaled="1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F3D106-7F6F-81CE-FD27-24425A1BCFC9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gradFill>
              <a:gsLst>
                <a:gs pos="0">
                  <a:srgbClr val="0000FF"/>
                </a:gs>
                <a:gs pos="100000">
                  <a:srgbClr val="CC00FF">
                    <a:alpha val="54000"/>
                  </a:srgbClr>
                </a:gs>
              </a:gsLst>
              <a:lin ang="5400000" scaled="1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DDC4DF-2965-91E6-0D65-766BC555ED46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gradFill>
              <a:gsLst>
                <a:gs pos="0">
                  <a:srgbClr val="0000FF"/>
                </a:gs>
                <a:gs pos="100000">
                  <a:srgbClr val="CC00FF">
                    <a:alpha val="54000"/>
                  </a:srgbClr>
                </a:gs>
              </a:gsLst>
              <a:lin ang="5400000" scaled="1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4995C6-C95D-920D-1A67-23935118DDCB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gradFill>
              <a:gsLst>
                <a:gs pos="0">
                  <a:srgbClr val="0000FF">
                    <a:lumMod val="99000"/>
                  </a:srgbClr>
                </a:gs>
                <a:gs pos="100000">
                  <a:srgbClr val="CC00FF">
                    <a:alpha val="54000"/>
                  </a:srgbClr>
                </a:gs>
              </a:gsLst>
              <a:lin ang="5400000" scaled="1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C2B923FC-8FEE-27B4-68E1-83D8B621C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22DEA-3166-4CD6-3538-AFB9A359649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  <a14:imgEffect>
                      <a14:brightnessContrast bright="-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-5849"/>
          <a:stretch/>
        </p:blipFill>
        <p:spPr>
          <a:xfrm>
            <a:off x="40874" y="-318047"/>
            <a:ext cx="12098474" cy="71149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F756EFC-E549-BB7B-95CE-9AF52D215D76}"/>
              </a:ext>
            </a:extLst>
          </p:cNvPr>
          <p:cNvGrpSpPr/>
          <p:nvPr/>
        </p:nvGrpSpPr>
        <p:grpSpPr>
          <a:xfrm>
            <a:off x="807111" y="940513"/>
            <a:ext cx="2423455" cy="5301259"/>
            <a:chOff x="676284" y="0"/>
            <a:chExt cx="2423455" cy="2753360"/>
          </a:xfrm>
        </p:grpSpPr>
        <p:sp>
          <p:nvSpPr>
            <p:cNvPr id="8" name="Shape 797">
              <a:extLst>
                <a:ext uri="{FF2B5EF4-FFF2-40B4-BE49-F238E27FC236}">
                  <a16:creationId xmlns:a16="http://schemas.microsoft.com/office/drawing/2014/main" id="{343E2FE5-24FB-22A0-DBBB-300DE94110A8}"/>
                </a:ext>
              </a:extLst>
            </p:cNvPr>
            <p:cNvSpPr/>
            <p:nvPr/>
          </p:nvSpPr>
          <p:spPr>
            <a:xfrm>
              <a:off x="898011" y="0"/>
              <a:ext cx="1980000" cy="2753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929"/>
                  </a:moveTo>
                  <a:lnTo>
                    <a:pt x="10800" y="21600"/>
                  </a:lnTo>
                  <a:lnTo>
                    <a:pt x="0" y="18929"/>
                  </a:lnTo>
                  <a:lnTo>
                    <a:pt x="0" y="0"/>
                  </a:lnTo>
                  <a:lnTo>
                    <a:pt x="21600" y="0"/>
                  </a:lnTo>
                  <a:cubicBezTo>
                    <a:pt x="21600" y="0"/>
                    <a:pt x="21600" y="18929"/>
                    <a:pt x="21600" y="18929"/>
                  </a:cubicBezTo>
                  <a:close/>
                </a:path>
              </a:pathLst>
            </a:custGeom>
            <a:solidFill>
              <a:srgbClr val="FFD2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L="0" marR="0" lvl="0" indent="0" algn="l" defTabSz="22859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Roboto Light" panose="02000000000000000000" pitchFamily="2" charset="0"/>
                <a:ea typeface="Roboto Light" panose="02000000000000000000" pitchFamily="2" charset="0"/>
                <a:cs typeface="Gill Sans"/>
                <a:sym typeface="Gill San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E4D8A9-A457-6E48-BAC4-7900CEE64EDA}"/>
                </a:ext>
              </a:extLst>
            </p:cNvPr>
            <p:cNvSpPr txBox="1"/>
            <p:nvPr/>
          </p:nvSpPr>
          <p:spPr>
            <a:xfrm>
              <a:off x="676284" y="640143"/>
              <a:ext cx="24234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1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Poppins" panose="00000500000000000000" pitchFamily="2" charset="0"/>
                  <a:ea typeface="+mn-ea"/>
                  <a:cs typeface="Poppins" panose="00000500000000000000" pitchFamily="2" charset="0"/>
                </a:rPr>
                <a:t>THANK</a:t>
              </a:r>
              <a:endParaRPr kumimoji="0" lang="en-ZA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25F935-F00A-02D1-7714-47F5F11E176A}"/>
                </a:ext>
              </a:extLst>
            </p:cNvPr>
            <p:cNvSpPr txBox="1"/>
            <p:nvPr/>
          </p:nvSpPr>
          <p:spPr>
            <a:xfrm>
              <a:off x="1152992" y="1029309"/>
              <a:ext cx="172501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1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4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Poppins SemiBold" panose="00000700000000000000" pitchFamily="2" charset="0"/>
                  <a:ea typeface="+mn-ea"/>
                  <a:cs typeface="Poppins SemiBold" panose="00000700000000000000" pitchFamily="2" charset="0"/>
                </a:rPr>
                <a:t>YOU</a:t>
              </a:r>
              <a:endParaRPr kumimoji="0" lang="en-ZA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endParaRPr>
            </a:p>
          </p:txBody>
        </p:sp>
      </p:grp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D5D51A81-55F6-A2D1-FE16-EC10A0B024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4414" t="9310" r="26138" b="10000"/>
          <a:stretch/>
        </p:blipFill>
        <p:spPr>
          <a:xfrm>
            <a:off x="52652" y="86046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388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02BDF-6814-ED05-CFB8-8BC1B36A5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6BBE3D7-9102-91D9-3E2F-AE46F28B0677}"/>
              </a:ext>
            </a:extLst>
          </p:cNvPr>
          <p:cNvSpPr/>
          <p:nvPr/>
        </p:nvSpPr>
        <p:spPr>
          <a:xfrm>
            <a:off x="8018155" y="15772"/>
            <a:ext cx="3973035" cy="6335373"/>
          </a:xfrm>
          <a:prstGeom prst="roundRect">
            <a:avLst>
              <a:gd name="adj" fmla="val 37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654ECCB-E8CD-AEB3-66C1-C0AA04CF8C42}"/>
              </a:ext>
            </a:extLst>
          </p:cNvPr>
          <p:cNvSpPr/>
          <p:nvPr/>
        </p:nvSpPr>
        <p:spPr>
          <a:xfrm>
            <a:off x="4117936" y="601588"/>
            <a:ext cx="3849166" cy="5749565"/>
          </a:xfrm>
          <a:prstGeom prst="roundRect">
            <a:avLst>
              <a:gd name="adj" fmla="val 37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CB8D72-C018-03DF-4AC8-FD5E8B307E48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D7A963-5530-06FE-23D3-FE8169EDEF70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28F1CA-A8EE-0DA7-3E1B-F0E08985C4BB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7C8BCC-BE40-53F9-9823-6CB9B6B14175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FB9B4F-16AE-4290-910A-6B566B3BBE5D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36BBA29B-5D4A-7CCA-3D71-F6D8F07B22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272D0DF-0B1F-F26F-DB34-B2CE6E673B22}"/>
              </a:ext>
            </a:extLst>
          </p:cNvPr>
          <p:cNvSpPr txBox="1"/>
          <p:nvPr/>
        </p:nvSpPr>
        <p:spPr>
          <a:xfrm>
            <a:off x="605287" y="79244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3965E9D-CE67-CE02-37E0-BFC6B7044FB1}"/>
              </a:ext>
            </a:extLst>
          </p:cNvPr>
          <p:cNvSpPr/>
          <p:nvPr/>
        </p:nvSpPr>
        <p:spPr>
          <a:xfrm>
            <a:off x="4553179" y="842571"/>
            <a:ext cx="2873052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Top Industry Players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C18D9A8-5C86-DC03-640D-9CD1FB0308E4}"/>
              </a:ext>
            </a:extLst>
          </p:cNvPr>
          <p:cNvSpPr/>
          <p:nvPr/>
        </p:nvSpPr>
        <p:spPr>
          <a:xfrm>
            <a:off x="8719550" y="4356350"/>
            <a:ext cx="2873052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Key Challenges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A5B0B64-ADB9-E05F-72BC-FB317023255E}"/>
              </a:ext>
            </a:extLst>
          </p:cNvPr>
          <p:cNvSpPr/>
          <p:nvPr/>
        </p:nvSpPr>
        <p:spPr>
          <a:xfrm>
            <a:off x="150355" y="672169"/>
            <a:ext cx="3945204" cy="5678984"/>
          </a:xfrm>
          <a:prstGeom prst="roundRect">
            <a:avLst>
              <a:gd name="adj" fmla="val 3748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3040C2-F743-9087-6010-AEB50A8418A9}"/>
              </a:ext>
            </a:extLst>
          </p:cNvPr>
          <p:cNvSpPr/>
          <p:nvPr/>
        </p:nvSpPr>
        <p:spPr>
          <a:xfrm>
            <a:off x="572009" y="845979"/>
            <a:ext cx="2873052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Industry Size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1ADC4C-C445-88A5-687E-93245DA50CDF}"/>
              </a:ext>
            </a:extLst>
          </p:cNvPr>
          <p:cNvSpPr txBox="1"/>
          <p:nvPr/>
        </p:nvSpPr>
        <p:spPr>
          <a:xfrm>
            <a:off x="83467" y="1185435"/>
            <a:ext cx="3945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b="1" dirty="0">
                <a:solidFill>
                  <a:srgbClr val="1C2B33"/>
                </a:solidFill>
                <a:latin typeface="Aptos" panose="020B0004020202020204" pitchFamily="34" charset="0"/>
              </a:rPr>
              <a:t>Online education is a multi-billion-dollar industry. 50 %+ of global digital ad spending is on social media. Education and training are top ad sectors.</a:t>
            </a:r>
            <a:endParaRPr lang="en-IN" sz="1400" b="1" dirty="0">
              <a:solidFill>
                <a:srgbClr val="1C2B33"/>
              </a:solidFill>
              <a:latin typeface="Aptos" panose="020B00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39ABA7-9473-B642-8BD9-97F442B7E4F8}"/>
              </a:ext>
            </a:extLst>
          </p:cNvPr>
          <p:cNvSpPr/>
          <p:nvPr/>
        </p:nvSpPr>
        <p:spPr>
          <a:xfrm>
            <a:off x="615078" y="2482025"/>
            <a:ext cx="2862286" cy="266000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Global Market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59A98F-FE2A-217D-5611-C8021F6642D4}"/>
              </a:ext>
            </a:extLst>
          </p:cNvPr>
          <p:cNvSpPr/>
          <p:nvPr/>
        </p:nvSpPr>
        <p:spPr>
          <a:xfrm>
            <a:off x="8643025" y="842571"/>
            <a:ext cx="2873052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Influencing Factors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118FB-BFB2-D9A8-8B38-5AAFED74528B}"/>
              </a:ext>
            </a:extLst>
          </p:cNvPr>
          <p:cNvSpPr txBox="1"/>
          <p:nvPr/>
        </p:nvSpPr>
        <p:spPr>
          <a:xfrm>
            <a:off x="8719550" y="1226059"/>
            <a:ext cx="3203019" cy="1450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200" dirty="0">
                <a:latin typeface="Aptos" panose="020B0004020202020204" pitchFamily="34" charset="0"/>
                <a:cs typeface="Times New Roman" panose="02020603050405020304" pitchFamily="18" charset="0"/>
              </a:rPr>
              <a:t>User interests and behavior.</a:t>
            </a:r>
          </a:p>
          <a:p>
            <a:pPr algn="just">
              <a:lnSpc>
                <a:spcPct val="150000"/>
              </a:lnSpc>
            </a:pPr>
            <a:r>
              <a:rPr lang="en-IN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Demographic Factors </a:t>
            </a:r>
            <a:r>
              <a:rPr lang="en-IN" sz="1200" dirty="0">
                <a:latin typeface="Aptos" panose="020B0004020202020204" pitchFamily="34" charset="0"/>
                <a:cs typeface="Times New Roman" panose="02020603050405020304" pitchFamily="18" charset="0"/>
              </a:rPr>
              <a:t>(age, gender).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Aptos" panose="020B0004020202020204" pitchFamily="34" charset="0"/>
                <a:cs typeface="Times New Roman" panose="02020603050405020304" pitchFamily="18" charset="0"/>
              </a:rPr>
              <a:t>Visual appeal, discounts, and influencer recommendations.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Aptos" panose="020B0004020202020204" pitchFamily="34" charset="0"/>
                <a:cs typeface="Times New Roman" panose="02020603050405020304" pitchFamily="18" charset="0"/>
              </a:rPr>
              <a:t>Platform-specific content preferences.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86AA14-27C6-1FE6-BEA8-7EDD4215E5AC}"/>
              </a:ext>
            </a:extLst>
          </p:cNvPr>
          <p:cNvSpPr/>
          <p:nvPr/>
        </p:nvSpPr>
        <p:spPr>
          <a:xfrm>
            <a:off x="4472629" y="4377657"/>
            <a:ext cx="2873052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Key Trends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E12714-006E-BBC8-6ADC-2642A4ADE1F7}"/>
              </a:ext>
            </a:extLst>
          </p:cNvPr>
          <p:cNvSpPr txBox="1"/>
          <p:nvPr/>
        </p:nvSpPr>
        <p:spPr>
          <a:xfrm>
            <a:off x="8719550" y="4800646"/>
            <a:ext cx="3945204" cy="117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200" dirty="0">
                <a:latin typeface="Aptos" panose="020B0004020202020204" pitchFamily="34" charset="0"/>
                <a:cs typeface="Times New Roman" panose="02020603050405020304" pitchFamily="18" charset="0"/>
              </a:rPr>
              <a:t>Ad fatigue and user skepticism.</a:t>
            </a:r>
          </a:p>
          <a:p>
            <a:pPr algn="just">
              <a:lnSpc>
                <a:spcPct val="150000"/>
              </a:lnSpc>
            </a:pPr>
            <a:r>
              <a:rPr lang="en-GB" sz="1200" dirty="0">
                <a:latin typeface="Aptos" panose="020B0004020202020204" pitchFamily="34" charset="0"/>
                <a:cs typeface="Times New Roman" panose="02020603050405020304" pitchFamily="18" charset="0"/>
              </a:rPr>
              <a:t>Privacy concerns and data tracking limitations.</a:t>
            </a:r>
          </a:p>
          <a:p>
            <a:pPr algn="just">
              <a:lnSpc>
                <a:spcPct val="150000"/>
              </a:lnSpc>
            </a:pPr>
            <a:r>
              <a:rPr lang="en-IN" sz="1200" dirty="0">
                <a:latin typeface="Aptos" panose="020B0004020202020204" pitchFamily="34" charset="0"/>
                <a:cs typeface="Times New Roman" panose="02020603050405020304" pitchFamily="18" charset="0"/>
              </a:rPr>
              <a:t>Relevance vs. intrusion balance.</a:t>
            </a:r>
          </a:p>
          <a:p>
            <a:pPr algn="just">
              <a:lnSpc>
                <a:spcPct val="150000"/>
              </a:lnSpc>
            </a:pPr>
            <a:r>
              <a:rPr lang="en-IN" sz="1200" dirty="0">
                <a:latin typeface="Aptos" panose="020B0004020202020204" pitchFamily="34" charset="0"/>
                <a:cs typeface="Times New Roman" panose="02020603050405020304" pitchFamily="18" charset="0"/>
              </a:rPr>
              <a:t>Measuring ROI effectively.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51CF9B-CCCC-DD8E-F632-CD95E344BF51}"/>
              </a:ext>
            </a:extLst>
          </p:cNvPr>
          <p:cNvSpPr txBox="1"/>
          <p:nvPr/>
        </p:nvSpPr>
        <p:spPr>
          <a:xfrm>
            <a:off x="786574" y="2930022"/>
            <a:ext cx="307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ptos" panose="020B0004020202020204" pitchFamily="34" charset="0"/>
                <a:cs typeface="Times New Roman" panose="02020603050405020304" pitchFamily="18" charset="0"/>
              </a:rPr>
              <a:t>Global EdTech ad budgets are rapidly increasing.</a:t>
            </a:r>
            <a:r>
              <a:rPr lang="en-IN" sz="12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83734F-9486-475A-FB93-B9C75FD0DA05}"/>
              </a:ext>
            </a:extLst>
          </p:cNvPr>
          <p:cNvSpPr txBox="1"/>
          <p:nvPr/>
        </p:nvSpPr>
        <p:spPr>
          <a:xfrm>
            <a:off x="768461" y="3324160"/>
            <a:ext cx="307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ptos" panose="020B0004020202020204" pitchFamily="34" charset="0"/>
                <a:cs typeface="Times New Roman" panose="02020603050405020304" pitchFamily="18" charset="0"/>
              </a:rPr>
              <a:t>AI and data tools are transforming ad personalization.</a:t>
            </a:r>
            <a:endParaRPr lang="en-IN" sz="12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74DAA5-697B-FB9B-7E87-26D0E9B92D61}"/>
              </a:ext>
            </a:extLst>
          </p:cNvPr>
          <p:cNvSpPr txBox="1"/>
          <p:nvPr/>
        </p:nvSpPr>
        <p:spPr>
          <a:xfrm>
            <a:off x="768461" y="3757042"/>
            <a:ext cx="307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ptos" panose="020B0004020202020204" pitchFamily="34" charset="0"/>
                <a:cs typeface="Times New Roman" panose="02020603050405020304" pitchFamily="18" charset="0"/>
              </a:rPr>
              <a:t>Platforms like Instagram and Facebook dominate globally.</a:t>
            </a:r>
            <a:endParaRPr lang="en-IN" sz="12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DBA9258-9CCF-794F-F4B6-713C19355CF1}"/>
              </a:ext>
            </a:extLst>
          </p:cNvPr>
          <p:cNvSpPr txBox="1"/>
          <p:nvPr/>
        </p:nvSpPr>
        <p:spPr>
          <a:xfrm>
            <a:off x="4584490" y="4778337"/>
            <a:ext cx="307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Aptos" panose="020B0004020202020204" pitchFamily="34" charset="0"/>
                <a:cs typeface="Times New Roman" panose="02020603050405020304" pitchFamily="18" charset="0"/>
              </a:rPr>
              <a:t>AI-driven ad targeting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EA870F-2D46-0216-1DBA-8E596DB06CB2}"/>
              </a:ext>
            </a:extLst>
          </p:cNvPr>
          <p:cNvSpPr txBox="1"/>
          <p:nvPr/>
        </p:nvSpPr>
        <p:spPr>
          <a:xfrm>
            <a:off x="5954354" y="5081518"/>
            <a:ext cx="1955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ptos" panose="020B0004020202020204" pitchFamily="34" charset="0"/>
                <a:cs typeface="Times New Roman" panose="02020603050405020304" pitchFamily="18" charset="0"/>
              </a:rPr>
              <a:t>Sentiment and engagement tracking via BI tools.</a:t>
            </a:r>
            <a:endParaRPr lang="en-IN" sz="12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E69981-F6C0-01AF-3CA8-1C470053C622}"/>
              </a:ext>
            </a:extLst>
          </p:cNvPr>
          <p:cNvSpPr txBox="1"/>
          <p:nvPr/>
        </p:nvSpPr>
        <p:spPr>
          <a:xfrm>
            <a:off x="4574653" y="5579178"/>
            <a:ext cx="30707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ptos" panose="020B0004020202020204" pitchFamily="34" charset="0"/>
                <a:cs typeface="Times New Roman" panose="02020603050405020304" pitchFamily="18" charset="0"/>
              </a:rPr>
              <a:t>Interactive and video content is preferred.</a:t>
            </a:r>
            <a:endParaRPr lang="en-IN" sz="12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1A980A-C7CC-829C-8ED2-C69B44D48342}"/>
              </a:ext>
            </a:extLst>
          </p:cNvPr>
          <p:cNvSpPr txBox="1"/>
          <p:nvPr/>
        </p:nvSpPr>
        <p:spPr>
          <a:xfrm>
            <a:off x="5976731" y="5742427"/>
            <a:ext cx="1955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ptos" panose="020B0004020202020204" pitchFamily="34" charset="0"/>
                <a:cs typeface="Times New Roman" panose="02020603050405020304" pitchFamily="18" charset="0"/>
              </a:rPr>
              <a:t>Personalization and automation are gaining momentum.</a:t>
            </a:r>
            <a:endParaRPr lang="en-IN" sz="12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DF74CA6-25AE-4525-B7BB-60A371342B56}"/>
              </a:ext>
            </a:extLst>
          </p:cNvPr>
          <p:cNvSpPr/>
          <p:nvPr/>
        </p:nvSpPr>
        <p:spPr>
          <a:xfrm>
            <a:off x="583368" y="2952983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74D6480-37D2-119A-C90F-90C1C7BC5972}"/>
              </a:ext>
            </a:extLst>
          </p:cNvPr>
          <p:cNvSpPr/>
          <p:nvPr/>
        </p:nvSpPr>
        <p:spPr>
          <a:xfrm>
            <a:off x="572009" y="3328573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0892709-78DD-B18B-685A-0DBFE2BB59ED}"/>
              </a:ext>
            </a:extLst>
          </p:cNvPr>
          <p:cNvSpPr/>
          <p:nvPr/>
        </p:nvSpPr>
        <p:spPr>
          <a:xfrm>
            <a:off x="572009" y="3712625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FDF4D5-3DEC-4B93-B28C-0A5ED6458AC2}"/>
              </a:ext>
            </a:extLst>
          </p:cNvPr>
          <p:cNvSpPr/>
          <p:nvPr/>
        </p:nvSpPr>
        <p:spPr>
          <a:xfrm>
            <a:off x="4429022" y="4835215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B35ACE9-E101-688F-9808-2F85B57F155E}"/>
              </a:ext>
            </a:extLst>
          </p:cNvPr>
          <p:cNvSpPr/>
          <p:nvPr/>
        </p:nvSpPr>
        <p:spPr>
          <a:xfrm>
            <a:off x="4447431" y="5619451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7E589FC-2571-13B5-4A39-B7948AC3A1E6}"/>
              </a:ext>
            </a:extLst>
          </p:cNvPr>
          <p:cNvSpPr/>
          <p:nvPr/>
        </p:nvSpPr>
        <p:spPr>
          <a:xfrm>
            <a:off x="5709254" y="5116015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C909C98-B55A-3F2F-5FC5-75D39FF60BFA}"/>
              </a:ext>
            </a:extLst>
          </p:cNvPr>
          <p:cNvSpPr/>
          <p:nvPr/>
        </p:nvSpPr>
        <p:spPr>
          <a:xfrm>
            <a:off x="5776902" y="5776754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57023EA-1F37-9E90-282C-E7FD5BE38FC0}"/>
              </a:ext>
            </a:extLst>
          </p:cNvPr>
          <p:cNvSpPr/>
          <p:nvPr/>
        </p:nvSpPr>
        <p:spPr>
          <a:xfrm>
            <a:off x="627825" y="4380045"/>
            <a:ext cx="2862286" cy="266000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Indian Market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FFD048F-C48A-4590-37BC-D5F01997EDE2}"/>
              </a:ext>
            </a:extLst>
          </p:cNvPr>
          <p:cNvSpPr/>
          <p:nvPr/>
        </p:nvSpPr>
        <p:spPr>
          <a:xfrm>
            <a:off x="8516344" y="4896378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051B60F-6B6C-8406-3D59-36FE5B0406DB}"/>
              </a:ext>
            </a:extLst>
          </p:cNvPr>
          <p:cNvSpPr/>
          <p:nvPr/>
        </p:nvSpPr>
        <p:spPr>
          <a:xfrm>
            <a:off x="8525055" y="5179335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7ADB8C1-27B5-96FB-246D-B233CB4A4E3F}"/>
              </a:ext>
            </a:extLst>
          </p:cNvPr>
          <p:cNvSpPr/>
          <p:nvPr/>
        </p:nvSpPr>
        <p:spPr>
          <a:xfrm>
            <a:off x="8525055" y="5466310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0DDFF52-DFA9-D646-F9B4-D55C37BB7965}"/>
              </a:ext>
            </a:extLst>
          </p:cNvPr>
          <p:cNvSpPr/>
          <p:nvPr/>
        </p:nvSpPr>
        <p:spPr>
          <a:xfrm>
            <a:off x="8517543" y="4886769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5B0AD1B-334E-69EE-0329-C2C9E689728E}"/>
              </a:ext>
            </a:extLst>
          </p:cNvPr>
          <p:cNvSpPr/>
          <p:nvPr/>
        </p:nvSpPr>
        <p:spPr>
          <a:xfrm>
            <a:off x="8526254" y="5169726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741D568E-2295-3DE4-6A1E-1A5CEA14B812}"/>
              </a:ext>
            </a:extLst>
          </p:cNvPr>
          <p:cNvSpPr/>
          <p:nvPr/>
        </p:nvSpPr>
        <p:spPr>
          <a:xfrm>
            <a:off x="8526254" y="5456701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F71F171-A60C-701E-B4D3-5ED9B12CFDEB}"/>
              </a:ext>
            </a:extLst>
          </p:cNvPr>
          <p:cNvSpPr/>
          <p:nvPr/>
        </p:nvSpPr>
        <p:spPr>
          <a:xfrm>
            <a:off x="8525055" y="1597403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0D901F9-2FCB-9C6F-D8D0-4FFD69C73DC0}"/>
              </a:ext>
            </a:extLst>
          </p:cNvPr>
          <p:cNvSpPr/>
          <p:nvPr/>
        </p:nvSpPr>
        <p:spPr>
          <a:xfrm>
            <a:off x="8533766" y="1880360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AC83B9E-93A2-6D66-2729-DF897A0EEB5E}"/>
              </a:ext>
            </a:extLst>
          </p:cNvPr>
          <p:cNvSpPr/>
          <p:nvPr/>
        </p:nvSpPr>
        <p:spPr>
          <a:xfrm>
            <a:off x="8542317" y="2441092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25B13AC-ABCC-65B7-DB64-4721735AEA83}"/>
              </a:ext>
            </a:extLst>
          </p:cNvPr>
          <p:cNvSpPr/>
          <p:nvPr/>
        </p:nvSpPr>
        <p:spPr>
          <a:xfrm>
            <a:off x="8525055" y="1307158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42D965-DA66-EF55-EE1A-0B198A83BFAC}"/>
              </a:ext>
            </a:extLst>
          </p:cNvPr>
          <p:cNvSpPr txBox="1"/>
          <p:nvPr/>
        </p:nvSpPr>
        <p:spPr>
          <a:xfrm>
            <a:off x="827568" y="4861879"/>
            <a:ext cx="3193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ptos" panose="020B0004020202020204" pitchFamily="34" charset="0"/>
                <a:cs typeface="Times New Roman" panose="02020603050405020304" pitchFamily="18" charset="0"/>
              </a:rPr>
              <a:t>India has one of the fastest-growing online education sectors.</a:t>
            </a:r>
            <a:endParaRPr lang="en-IN" sz="12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7E3211-01D8-6A97-63FB-104A125563D8}"/>
              </a:ext>
            </a:extLst>
          </p:cNvPr>
          <p:cNvSpPr txBox="1"/>
          <p:nvPr/>
        </p:nvSpPr>
        <p:spPr>
          <a:xfrm>
            <a:off x="794470" y="5245047"/>
            <a:ext cx="307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ptos" panose="020B0004020202020204" pitchFamily="34" charset="0"/>
                <a:cs typeface="Times New Roman" panose="02020603050405020304" pitchFamily="18" charset="0"/>
              </a:rPr>
              <a:t>EdTech platforms extensively use digital ads for outreach.</a:t>
            </a:r>
            <a:endParaRPr lang="en-IN" sz="12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FD3FB57-DE5B-202D-D6F2-F4A4659943D5}"/>
              </a:ext>
            </a:extLst>
          </p:cNvPr>
          <p:cNvSpPr txBox="1"/>
          <p:nvPr/>
        </p:nvSpPr>
        <p:spPr>
          <a:xfrm>
            <a:off x="794470" y="5633104"/>
            <a:ext cx="3070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Aptos" panose="020B0004020202020204" pitchFamily="34" charset="0"/>
                <a:cs typeface="Times New Roman" panose="02020603050405020304" pitchFamily="18" charset="0"/>
              </a:rPr>
              <a:t>Instagram and YouTube are key ad channels for younger users.</a:t>
            </a:r>
            <a:endParaRPr lang="en-IN" sz="12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6B352A5-7C77-70CA-55EA-9E83E14F30B2}"/>
              </a:ext>
            </a:extLst>
          </p:cNvPr>
          <p:cNvSpPr/>
          <p:nvPr/>
        </p:nvSpPr>
        <p:spPr>
          <a:xfrm>
            <a:off x="598018" y="5285320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0CA9BBC-EAAD-5C6B-0074-3B3ECBACB875}"/>
              </a:ext>
            </a:extLst>
          </p:cNvPr>
          <p:cNvSpPr/>
          <p:nvPr/>
        </p:nvSpPr>
        <p:spPr>
          <a:xfrm>
            <a:off x="598018" y="5669372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654C737-EC8B-55E8-38C2-A0C954A07F60}"/>
              </a:ext>
            </a:extLst>
          </p:cNvPr>
          <p:cNvSpPr/>
          <p:nvPr/>
        </p:nvSpPr>
        <p:spPr>
          <a:xfrm>
            <a:off x="624362" y="4896071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3F8D26-0DD0-E7C0-50E2-3AB27384DC7F}"/>
              </a:ext>
            </a:extLst>
          </p:cNvPr>
          <p:cNvSpPr/>
          <p:nvPr/>
        </p:nvSpPr>
        <p:spPr>
          <a:xfrm>
            <a:off x="8533766" y="5742427"/>
            <a:ext cx="196452" cy="196452"/>
          </a:xfrm>
          <a:prstGeom prst="ellipse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67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C865BA-6DF1-D844-3F2B-5A8D6B2AC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448" y="1260230"/>
            <a:ext cx="3747810" cy="258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39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68B4B-9719-9D12-1A0D-18F83CD97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677AA9-8A78-4FA9-E372-8C8E0DD76226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31BB04-E23C-D128-68A9-0F90AFDF1B04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BF4404-F7EB-3AA9-FDA8-CB78CDFA468B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96F424-CF9C-F7F2-1E20-8F9BB41586AF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973FB2B-77D5-D7CA-3639-B4EA1FEF4E97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408CEFDB-979B-D17F-81D4-FAF5BD48D0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9661DBC-98F9-1E61-4784-109EFA5BF26A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Introduction &amp; Background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9D0144-29DB-AEF6-8E56-F78697C91AB7}"/>
              </a:ext>
            </a:extLst>
          </p:cNvPr>
          <p:cNvSpPr/>
          <p:nvPr/>
        </p:nvSpPr>
        <p:spPr>
          <a:xfrm>
            <a:off x="268102" y="864359"/>
            <a:ext cx="2873052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0" dirty="0">
                <a:solidFill>
                  <a:srgbClr val="101112"/>
                </a:solidFill>
                <a:effectLst/>
                <a:latin typeface="-apple-system"/>
              </a:rPr>
              <a:t>Study Context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654B36-152B-3CDE-EF2F-74D80A427F33}"/>
              </a:ext>
            </a:extLst>
          </p:cNvPr>
          <p:cNvSpPr txBox="1"/>
          <p:nvPr/>
        </p:nvSpPr>
        <p:spPr>
          <a:xfrm>
            <a:off x="268102" y="1290578"/>
            <a:ext cx="11688671" cy="102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Focused on technical training organizations.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Evaluates student engagement through digital platforms.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Enhances student acquisition through targeted ads.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AE3E82-44CB-C1D4-8343-795BA8CB03D5}"/>
              </a:ext>
            </a:extLst>
          </p:cNvPr>
          <p:cNvSpPr/>
          <p:nvPr/>
        </p:nvSpPr>
        <p:spPr>
          <a:xfrm>
            <a:off x="208273" y="2965322"/>
            <a:ext cx="2873052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101112"/>
                </a:solidFill>
                <a:latin typeface="-apple-system"/>
              </a:rPr>
              <a:t>Industry Significance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F942B2-B184-C9C7-4EFD-69DE6DDC1852}"/>
              </a:ext>
            </a:extLst>
          </p:cNvPr>
          <p:cNvSpPr/>
          <p:nvPr/>
        </p:nvSpPr>
        <p:spPr>
          <a:xfrm>
            <a:off x="208273" y="4921437"/>
            <a:ext cx="2873052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101112"/>
                </a:solidFill>
                <a:latin typeface="-apple-system"/>
              </a:rPr>
              <a:t>Research 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9FE03C-14FD-181D-1117-2B2216322E0D}"/>
              </a:ext>
            </a:extLst>
          </p:cNvPr>
          <p:cNvSpPr txBox="1"/>
          <p:nvPr/>
        </p:nvSpPr>
        <p:spPr>
          <a:xfrm>
            <a:off x="537668" y="3429000"/>
            <a:ext cx="11688671" cy="102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Customer retention crucial for revenue growth and competitiveness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High competition among EdTech players.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Data analytics is essential for precision targeting.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198B0-1577-4EBE-5292-40F21F2ED5A3}"/>
              </a:ext>
            </a:extLst>
          </p:cNvPr>
          <p:cNvSpPr txBox="1"/>
          <p:nvPr/>
        </p:nvSpPr>
        <p:spPr>
          <a:xfrm>
            <a:off x="208273" y="5242880"/>
            <a:ext cx="11688671" cy="1336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IN" sz="2000" dirty="0">
              <a:effectLst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Limited research on predictive advertising in EdTech.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Scarcity of studies combining BI tools and statistical models.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Need for integrated digital ad optimization frameworks.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12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86B7A-CB8A-D83B-C4AA-8E870D6FC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A8E5A5-C073-7CC4-79CD-DDC0FD2C6974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B015D6-4054-6E83-6DA5-966510700DF3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4CC77F-6853-171E-3F28-97BF6DCB0841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914361-CC21-ACE2-CF11-3E5EF57E2D40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A16FC4-652B-58AF-B710-BAC65A9AA610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AE102FEB-6D4C-24F9-587B-13095FCF4E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9BFFE5-E9BF-EFFC-216E-0032FCA75AB4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Objective of Study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16B159-1E39-6CEA-E8BE-E21F75155664}"/>
              </a:ext>
            </a:extLst>
          </p:cNvPr>
          <p:cNvSpPr/>
          <p:nvPr/>
        </p:nvSpPr>
        <p:spPr>
          <a:xfrm>
            <a:off x="162585" y="894639"/>
            <a:ext cx="2873052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Primary Objectives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E7897C-A699-CE3D-04DE-2674A5AA9B2A}"/>
              </a:ext>
            </a:extLst>
          </p:cNvPr>
          <p:cNvSpPr/>
          <p:nvPr/>
        </p:nvSpPr>
        <p:spPr>
          <a:xfrm>
            <a:off x="162585" y="3810822"/>
            <a:ext cx="2873052" cy="28969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Secondary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4029A-210D-7220-C9E1-EE73B1925664}"/>
              </a:ext>
            </a:extLst>
          </p:cNvPr>
          <p:cNvSpPr txBox="1"/>
          <p:nvPr/>
        </p:nvSpPr>
        <p:spPr>
          <a:xfrm>
            <a:off x="205977" y="1451990"/>
            <a:ext cx="11780045" cy="1028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Predict ad engagement and accessibility using data tools.</a:t>
            </a:r>
            <a:r>
              <a:rPr lang="en-IN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dirty="0"/>
              <a:t>Improve ad targeting effectiveness.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1400" dirty="0"/>
              <a:t>Maximize ROI for social media campaigns.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FD14B7-B7F3-E29D-79E8-99AB19B51227}"/>
              </a:ext>
            </a:extLst>
          </p:cNvPr>
          <p:cNvSpPr txBox="1"/>
          <p:nvPr/>
        </p:nvSpPr>
        <p:spPr>
          <a:xfrm>
            <a:off x="259178" y="4379270"/>
            <a:ext cx="11673641" cy="1378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Compare ad strategies across platforms.</a:t>
            </a: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Evaluate the effectiveness of visual, video, and interactive ads. 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dirty="0"/>
              <a:t>Explore user motivations for ad interaction.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400" dirty="0"/>
              <a:t>Recommend optimization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104153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EBDED-09AF-9E6D-596E-FDD857815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D5CF85-CE1F-A961-82C3-1665C2F7292C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B344C0-615C-B354-F774-54980FE4D3E3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2A4112-FF8D-9F67-B33C-0C61182F3032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434130-A3C0-28C6-1FBD-285326200995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04255E-9C8E-BCCD-7C4C-74B65CAA74FE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F414AB98-9C33-0F13-C482-C67A5E53FE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91D10C6-A762-3D34-A4E2-9E2B8376AF7B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Research Problem &amp; Statement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FF9DB8-C632-6E3B-449B-3ACC21CBCFFE}"/>
              </a:ext>
            </a:extLst>
          </p:cNvPr>
          <p:cNvSpPr/>
          <p:nvPr/>
        </p:nvSpPr>
        <p:spPr>
          <a:xfrm>
            <a:off x="268101" y="864360"/>
            <a:ext cx="5665554" cy="286323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Research Questions: "What We're Investigating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61B60E-151F-59AF-D903-7C8AAEA2B9FF}"/>
              </a:ext>
            </a:extLst>
          </p:cNvPr>
          <p:cNvSpPr txBox="1"/>
          <p:nvPr/>
        </p:nvSpPr>
        <p:spPr>
          <a:xfrm>
            <a:off x="251664" y="1477177"/>
            <a:ext cx="11688671" cy="102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What factors influence ad engagement on social media?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Which platforms and formats are most effective?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How do demographics affect ad responses?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70C3FB-05AF-FBA8-9210-21E8FA55274A}"/>
              </a:ext>
            </a:extLst>
          </p:cNvPr>
          <p:cNvSpPr/>
          <p:nvPr/>
        </p:nvSpPr>
        <p:spPr>
          <a:xfrm>
            <a:off x="208272" y="2965323"/>
            <a:ext cx="5725377" cy="253538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Study Implications: "The Impact"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F128B5-206E-5CED-5B13-0EBDA871F676}"/>
              </a:ext>
            </a:extLst>
          </p:cNvPr>
          <p:cNvSpPr/>
          <p:nvPr/>
        </p:nvSpPr>
        <p:spPr>
          <a:xfrm>
            <a:off x="208273" y="4844767"/>
            <a:ext cx="5725376" cy="261588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Target Beneficiaries: "Who Will Benefit"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46FC11-4447-E14A-77FF-1FDC48DD5766}"/>
              </a:ext>
            </a:extLst>
          </p:cNvPr>
          <p:cNvSpPr txBox="1"/>
          <p:nvPr/>
        </p:nvSpPr>
        <p:spPr>
          <a:xfrm>
            <a:off x="208272" y="3495508"/>
            <a:ext cx="11688671" cy="102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Provides actionable insights for marketers.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Helps align content with user expectations.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Drives efficient ad budgeting and creative planning.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7D180A-80A4-4B74-EB34-63ED7E589837}"/>
              </a:ext>
            </a:extLst>
          </p:cNvPr>
          <p:cNvSpPr txBox="1"/>
          <p:nvPr/>
        </p:nvSpPr>
        <p:spPr>
          <a:xfrm>
            <a:off x="208272" y="5252931"/>
            <a:ext cx="11688671" cy="102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EdTech companies and digital marketers.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Marketing strategists and analysts.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Policy makers in digital education.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40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556BC-54AE-B9F8-AA46-139C55CC5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014845-2C99-F7E2-ECAB-899B345202C8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50FF09-D5C6-A26A-6321-1D4803C34A56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8EC4C6-7A58-AA10-E780-1C60A15B5EAB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D3B16D-C711-0EE6-1B6D-0DE4FEC70E5A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BC5CC-FC27-FC1C-E506-062540395215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045ABA2C-3578-39EF-3B2A-D55D6A133F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E03021D-A40F-42A7-1E4E-DBAD07F9FE5F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Scope of Study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D1A0837-08A8-8386-572E-C6E96CC22DC4}"/>
              </a:ext>
            </a:extLst>
          </p:cNvPr>
          <p:cNvSpPr/>
          <p:nvPr/>
        </p:nvSpPr>
        <p:spPr>
          <a:xfrm>
            <a:off x="268101" y="840117"/>
            <a:ext cx="3428035" cy="252617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Study Coverage: "What We'll Examine"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BDEA92-489B-77EB-014B-A3A0CA8B1A15}"/>
              </a:ext>
            </a:extLst>
          </p:cNvPr>
          <p:cNvSpPr txBox="1"/>
          <p:nvPr/>
        </p:nvSpPr>
        <p:spPr>
          <a:xfrm>
            <a:off x="251664" y="1311133"/>
            <a:ext cx="11688671" cy="102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Technical training providers on social platforms.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Focus on Facebook, Instagram, LinkedIn, and Twitter.</a:t>
            </a:r>
            <a:r>
              <a:rPr lang="en-IN" sz="1400" dirty="0"/>
              <a:t>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Audience aged 18–45.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A966B0-715B-7039-E45A-3B8163867849}"/>
              </a:ext>
            </a:extLst>
          </p:cNvPr>
          <p:cNvSpPr/>
          <p:nvPr/>
        </p:nvSpPr>
        <p:spPr>
          <a:xfrm>
            <a:off x="208272" y="2965323"/>
            <a:ext cx="3487867" cy="265672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Study Boundaries: "The Limits"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9842AF-E40C-3A73-6CA7-D4D0E2E0AF72}"/>
              </a:ext>
            </a:extLst>
          </p:cNvPr>
          <p:cNvSpPr/>
          <p:nvPr/>
        </p:nvSpPr>
        <p:spPr>
          <a:xfrm>
            <a:off x="208273" y="4844766"/>
            <a:ext cx="3487867" cy="274107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Key Dimensions: "The Focus"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109BF6-7AF9-2485-E89B-8BB2B1A3B6AB}"/>
              </a:ext>
            </a:extLst>
          </p:cNvPr>
          <p:cNvSpPr txBox="1"/>
          <p:nvPr/>
        </p:nvSpPr>
        <p:spPr>
          <a:xfrm>
            <a:off x="208272" y="3472535"/>
            <a:ext cx="11688671" cy="102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Limited to 61 survey responses.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Specific to education-based ad campaigns.</a:t>
            </a:r>
            <a:r>
              <a:rPr lang="en-GB" sz="1400" dirty="0"/>
              <a:t>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Does not cover entertainment, e-commerce ads.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965A66-52FB-075C-E422-08B143998CD5}"/>
              </a:ext>
            </a:extLst>
          </p:cNvPr>
          <p:cNvSpPr txBox="1"/>
          <p:nvPr/>
        </p:nvSpPr>
        <p:spPr>
          <a:xfrm>
            <a:off x="208272" y="5327735"/>
            <a:ext cx="11688671" cy="1378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Engagement frequency, platform preference, ad type. 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Demographics: age, gender, education.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Perceived ad relevance and user actions.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2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2EEBF-401E-4D08-90D3-19F684D22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2868B9-E2B4-5076-BE63-346CA05FD342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74964D-D59E-381C-E48D-1BBB00FFA762}"/>
              </a:ext>
            </a:extLst>
          </p:cNvPr>
          <p:cNvCxnSpPr/>
          <p:nvPr/>
        </p:nvCxnSpPr>
        <p:spPr>
          <a:xfrm>
            <a:off x="0" y="16328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85A082-8A17-0905-9873-DE6B5457A6A8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52002BF-1112-D0EC-720F-F12716373C49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3EAA18-AA03-6B05-5E22-75E616FCC849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2312F2B0-5FCE-A624-189B-EDF531CD4A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5F72200-3A98-7EF5-48B7-70C7C592F8AA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Methodology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C983026-EBD1-FEA6-2F99-CF64F0C92C6E}"/>
              </a:ext>
            </a:extLst>
          </p:cNvPr>
          <p:cNvSpPr/>
          <p:nvPr/>
        </p:nvSpPr>
        <p:spPr>
          <a:xfrm>
            <a:off x="268101" y="864359"/>
            <a:ext cx="4582188" cy="308535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Research Type: "Quantitative Analysis"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459D2EC-7EF1-F5BF-7AF0-7CA20826A822}"/>
              </a:ext>
            </a:extLst>
          </p:cNvPr>
          <p:cNvSpPr txBox="1"/>
          <p:nvPr/>
        </p:nvSpPr>
        <p:spPr>
          <a:xfrm>
            <a:off x="268100" y="1388265"/>
            <a:ext cx="11688671" cy="677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Descriptive and Quantitative.</a:t>
            </a:r>
            <a:r>
              <a:rPr lang="en-GB" sz="1400" dirty="0"/>
              <a:t>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Uses survey and content analysis.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52BDD0-2599-3CE0-B726-EFB0CF38909A}"/>
              </a:ext>
            </a:extLst>
          </p:cNvPr>
          <p:cNvSpPr/>
          <p:nvPr/>
        </p:nvSpPr>
        <p:spPr>
          <a:xfrm>
            <a:off x="268100" y="2418363"/>
            <a:ext cx="4582189" cy="253538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Sampling Technique &amp; Size: "Data Selection"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C112AF-A3E3-518C-BC5F-5DC84D835D1D}"/>
              </a:ext>
            </a:extLst>
          </p:cNvPr>
          <p:cNvSpPr/>
          <p:nvPr/>
        </p:nvSpPr>
        <p:spPr>
          <a:xfrm>
            <a:off x="235228" y="3983690"/>
            <a:ext cx="4582188" cy="261588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Data Collection Methods: "Data Sources"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E8D68F-2234-E385-5027-20AF568A46F9}"/>
              </a:ext>
            </a:extLst>
          </p:cNvPr>
          <p:cNvSpPr txBox="1"/>
          <p:nvPr/>
        </p:nvSpPr>
        <p:spPr>
          <a:xfrm>
            <a:off x="268100" y="2830124"/>
            <a:ext cx="11688671" cy="67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Non-probability sampling.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Sample size: 61 social media users.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A9E57-FBAC-6A2D-FD94-0327054759FA}"/>
              </a:ext>
            </a:extLst>
          </p:cNvPr>
          <p:cNvSpPr txBox="1"/>
          <p:nvPr/>
        </p:nvSpPr>
        <p:spPr>
          <a:xfrm>
            <a:off x="332460" y="4381803"/>
            <a:ext cx="11688671" cy="67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Structured online questionnaire.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Platforms </a:t>
            </a:r>
            <a:r>
              <a:rPr lang="en-GB" sz="14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analyzed</a:t>
            </a: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: Facebook, Instagram, LinkedIn, Twitter.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CCE57E-5E3F-DD0B-1CE4-1AE5B407A646}"/>
              </a:ext>
            </a:extLst>
          </p:cNvPr>
          <p:cNvSpPr/>
          <p:nvPr/>
        </p:nvSpPr>
        <p:spPr>
          <a:xfrm>
            <a:off x="268101" y="5347105"/>
            <a:ext cx="4582188" cy="261588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Statistical Analysis Tools: "Data Analysis"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F6247A-0052-E3D9-5520-F1849D23E0F6}"/>
              </a:ext>
            </a:extLst>
          </p:cNvPr>
          <p:cNvSpPr txBox="1"/>
          <p:nvPr/>
        </p:nvSpPr>
        <p:spPr>
          <a:xfrm>
            <a:off x="235228" y="5776433"/>
            <a:ext cx="11688671" cy="678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Tableau, Big Query, Power BI, IBM Watson, Python.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Chi-square test, Pearson correlation, percentage analysis.</a:t>
            </a:r>
            <a:endParaRPr lang="en-IN" sz="14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63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DFFE8-4323-35AA-EEFC-9FB5686F0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E89BC8-2D2B-8FF1-A3F0-37ED7920BF89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53ED65-9F4B-3C50-969A-EB75E9FA1248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1DA481-5CBE-1C40-07FB-D0AA5102A621}"/>
              </a:ext>
            </a:extLst>
          </p:cNvPr>
          <p:cNvCxnSpPr/>
          <p:nvPr/>
        </p:nvCxnSpPr>
        <p:spPr>
          <a:xfrm>
            <a:off x="0" y="6858000"/>
            <a:ext cx="12192000" cy="0"/>
          </a:xfrm>
          <a:prstGeom prst="line">
            <a:avLst/>
          </a:prstGeom>
          <a:ln w="1270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3ED4CF-6B94-653D-34F1-9412DBE78B95}"/>
              </a:ext>
            </a:extLst>
          </p:cNvPr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BE175C-ED55-48D0-35D4-91C225AA1DC4}"/>
              </a:ext>
            </a:extLst>
          </p:cNvPr>
          <p:cNvCxnSpPr/>
          <p:nvPr/>
        </p:nvCxnSpPr>
        <p:spPr>
          <a:xfrm>
            <a:off x="0" y="616227"/>
            <a:ext cx="12192000" cy="0"/>
          </a:xfrm>
          <a:prstGeom prst="line">
            <a:avLst/>
          </a:prstGeom>
          <a:ln w="1270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logo of a tree&#10;&#10;AI-generated content may be incorrect.">
            <a:extLst>
              <a:ext uri="{FF2B5EF4-FFF2-40B4-BE49-F238E27FC236}">
                <a16:creationId xmlns:a16="http://schemas.microsoft.com/office/drawing/2014/main" id="{AE25E963-5BDC-B6F4-AAB7-7B7254A4B5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414" t="9310" r="26138" b="10000"/>
          <a:stretch/>
        </p:blipFill>
        <p:spPr>
          <a:xfrm>
            <a:off x="92912" y="73577"/>
            <a:ext cx="479097" cy="469074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D8964D5-85A4-96F6-5FA4-C9BB554D98C1}"/>
              </a:ext>
            </a:extLst>
          </p:cNvPr>
          <p:cNvSpPr txBox="1"/>
          <p:nvPr/>
        </p:nvSpPr>
        <p:spPr>
          <a:xfrm>
            <a:off x="635104" y="79065"/>
            <a:ext cx="11493801" cy="461665"/>
          </a:xfrm>
          <a:prstGeom prst="rect">
            <a:avLst/>
          </a:prstGeom>
          <a:gradFill>
            <a:gsLst>
              <a:gs pos="100000">
                <a:schemeClr val="tx1"/>
              </a:gs>
              <a:gs pos="45000">
                <a:srgbClr val="FFC000"/>
              </a:gs>
            </a:gsLst>
            <a:lin ang="4200000" scaled="0"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defTabSz="914143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cap="small" spc="300">
                <a:solidFill>
                  <a:sysClr val="windowText" lastClr="000000"/>
                </a:solidFill>
                <a:latin typeface="Aptos" panose="020B0004020202020204" pitchFamily="34" charset="0"/>
                <a:cs typeface="Poppins SemiBold" panose="00000700000000000000" pitchFamily="2" charset="0"/>
              </a:defRPr>
            </a:lvl1pPr>
          </a:lstStyle>
          <a:p>
            <a:r>
              <a:rPr lang="en-US" dirty="0"/>
              <a:t>Analysis &amp; Findings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1F44113-E340-8E52-0D76-80D37AA1EE4B}"/>
              </a:ext>
            </a:extLst>
          </p:cNvPr>
          <p:cNvSpPr/>
          <p:nvPr/>
        </p:nvSpPr>
        <p:spPr>
          <a:xfrm>
            <a:off x="268101" y="864360"/>
            <a:ext cx="2875706" cy="245488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i="0" dirty="0">
                <a:solidFill>
                  <a:srgbClr val="101112"/>
                </a:solidFill>
                <a:effectLst/>
                <a:latin typeface="-apple-system"/>
              </a:rPr>
              <a:t>Demographic Insights</a:t>
            </a:r>
            <a:endParaRPr lang="en-IN" sz="1400" b="1" dirty="0">
              <a:solidFill>
                <a:sysClr val="windowText" lastClr="000000"/>
              </a:solidFill>
              <a:latin typeface="Aptos" panose="020B00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DAF182-9946-461C-29C7-8981DEDD5CAD}"/>
              </a:ext>
            </a:extLst>
          </p:cNvPr>
          <p:cNvSpPr txBox="1"/>
          <p:nvPr/>
        </p:nvSpPr>
        <p:spPr>
          <a:xfrm>
            <a:off x="268100" y="1287210"/>
            <a:ext cx="11688671" cy="102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Majority aged 18–35; females dominate the sample.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Instagram is the most-used platform.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Users spend 1–3 hours on social media daily.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59240F6-4622-A54C-0803-FE58DC4B1481}"/>
              </a:ext>
            </a:extLst>
          </p:cNvPr>
          <p:cNvSpPr/>
          <p:nvPr/>
        </p:nvSpPr>
        <p:spPr>
          <a:xfrm>
            <a:off x="268100" y="2551974"/>
            <a:ext cx="2875707" cy="201729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101112"/>
                </a:solidFill>
                <a:latin typeface="-apple-system"/>
              </a:rPr>
              <a:t>Category Insights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DB4252-9E70-205F-F2A1-939FB7EB598A}"/>
              </a:ext>
            </a:extLst>
          </p:cNvPr>
          <p:cNvSpPr/>
          <p:nvPr/>
        </p:nvSpPr>
        <p:spPr>
          <a:xfrm>
            <a:off x="202356" y="4200527"/>
            <a:ext cx="2875706" cy="222593"/>
          </a:xfrm>
          <a:prstGeom prst="roundRect">
            <a:avLst/>
          </a:prstGeom>
          <a:gradFill flip="none" rotWithShape="1">
            <a:gsLst>
              <a:gs pos="100000">
                <a:srgbClr val="002060">
                  <a:alpha val="67000"/>
                </a:srgbClr>
              </a:gs>
              <a:gs pos="42000">
                <a:srgbClr val="FFC000"/>
              </a:gs>
              <a:gs pos="86000">
                <a:schemeClr val="bg1">
                  <a:lumMod val="50000"/>
                </a:schemeClr>
              </a:gs>
              <a:gs pos="0">
                <a:srgbClr val="FFC00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101112"/>
                </a:solidFill>
                <a:latin typeface="-apple-system"/>
              </a:rPr>
              <a:t>Additional Insights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977E03-7B62-0D18-2BDC-D8C9B7EAD3B2}"/>
              </a:ext>
            </a:extLst>
          </p:cNvPr>
          <p:cNvSpPr txBox="1"/>
          <p:nvPr/>
        </p:nvSpPr>
        <p:spPr>
          <a:xfrm>
            <a:off x="268101" y="3013896"/>
            <a:ext cx="11688671" cy="1028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/>
              <a:t>Video ads are the most engaging (59%).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/>
              <a:t>Engagement mostly driven by interest relevance.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/>
              <a:t>Users often save or ignore ads after seeing them.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B2F78D-FCCC-9AFF-7A63-1D6C8746EEC0}"/>
              </a:ext>
            </a:extLst>
          </p:cNvPr>
          <p:cNvSpPr txBox="1"/>
          <p:nvPr/>
        </p:nvSpPr>
        <p:spPr>
          <a:xfrm>
            <a:off x="235228" y="4622624"/>
            <a:ext cx="11688671" cy="10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/>
              <a:t>62% feel ads are mostly relevant.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/>
              <a:t>Preference for engaging visuals, customer reviews.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400" dirty="0"/>
              <a:t>Users show concern about data privacy and tracking.</a:t>
            </a:r>
          </a:p>
        </p:txBody>
      </p:sp>
    </p:spTree>
    <p:extLst>
      <p:ext uri="{BB962C8B-B14F-4D97-AF65-F5344CB8AC3E}">
        <p14:creationId xmlns:p14="http://schemas.microsoft.com/office/powerpoint/2010/main" val="399633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1482</TotalTime>
  <Words>1356</Words>
  <Application>Microsoft Office PowerPoint</Application>
  <PresentationFormat>Widescreen</PresentationFormat>
  <Paragraphs>252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-apple-system</vt:lpstr>
      <vt:lpstr>Aptos</vt:lpstr>
      <vt:lpstr>Arial</vt:lpstr>
      <vt:lpstr>Calibri</vt:lpstr>
      <vt:lpstr>Calibri Light</vt:lpstr>
      <vt:lpstr>Courier New</vt:lpstr>
      <vt:lpstr>Poppins</vt:lpstr>
      <vt:lpstr>Poppins SemiBold</vt:lpstr>
      <vt:lpstr>Roboto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Umamaheshwari R</cp:lastModifiedBy>
  <cp:revision>730</cp:revision>
  <dcterms:created xsi:type="dcterms:W3CDTF">2025-03-16T11:05:12Z</dcterms:created>
  <dcterms:modified xsi:type="dcterms:W3CDTF">2025-06-11T06:52:29Z</dcterms:modified>
</cp:coreProperties>
</file>