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rial" charset="1" panose="020B0502020202020204"/>
      <p:regular r:id="rId20"/>
    </p:embeddedFont>
    <p:embeddedFont>
      <p:font typeface="Arial Bold" charset="1" panose="020B0802020202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notesSlides/notesSlide2.xml" Type="http://schemas.openxmlformats.org/officeDocument/2006/relationships/notesSlide"/><Relationship Id="rId22" Target="fonts/font22.fntdata" Type="http://schemas.openxmlformats.org/officeDocument/2006/relationships/font"/><Relationship Id="rId23" Target="notesSlides/notesSlide3.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Slides: Prepare a short slide deck (10-12 slides) summarizing the project objectives, methodology, and key results.</a:t>
            </a:r>
          </a:p>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thank you very much for joining this PPT, keep learning.</a:t>
            </a:r>
          </a:p>
          <a:p>
            <a:r>
              <a:rPr lang="en-US"/>
              <a:t>11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png" Type="http://schemas.openxmlformats.org/officeDocument/2006/relationships/image"/><Relationship Id="rId8"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398" y="-183184"/>
            <a:ext cx="14227248" cy="985378"/>
            <a:chOff x="0" y="0"/>
            <a:chExt cx="18969664" cy="1313837"/>
          </a:xfrm>
        </p:grpSpPr>
        <p:sp>
          <p:nvSpPr>
            <p:cNvPr name="Freeform 3" id="3"/>
            <p:cNvSpPr/>
            <p:nvPr/>
          </p:nvSpPr>
          <p:spPr>
            <a:xfrm flipH="false" flipV="false" rot="0">
              <a:off x="33909" y="33909"/>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sp>
          <p:nvSpPr>
            <p:cNvPr name="Freeform 4" id="4"/>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sp>
          <p:nvSpPr>
            <p:cNvPr name="TextBox 5" id="5"/>
            <p:cNvSpPr txBox="true"/>
            <p:nvPr/>
          </p:nvSpPr>
          <p:spPr>
            <a:xfrm>
              <a:off x="0" y="-57150"/>
              <a:ext cx="18969664" cy="1370987"/>
            </a:xfrm>
            <a:prstGeom prst="rect">
              <a:avLst/>
            </a:prstGeom>
          </p:spPr>
          <p:txBody>
            <a:bodyPr anchor="ctr" rtlCol="false" tIns="50800" lIns="50800" bIns="50800" rIns="50800"/>
            <a:lstStyle/>
            <a:p>
              <a:pPr algn="l">
                <a:lnSpc>
                  <a:spcPts val="3359"/>
                </a:lnSpc>
              </a:pPr>
              <a:r>
                <a:rPr lang="en-US" sz="2799">
                  <a:solidFill>
                    <a:srgbClr val="FFFFFF"/>
                  </a:solidFill>
                  <a:latin typeface="Arial"/>
                  <a:ea typeface="Arial"/>
                  <a:cs typeface="Arial"/>
                  <a:sym typeface="Arial"/>
                </a:rPr>
                <a:t>Xyz</a:t>
              </a:r>
            </a:p>
          </p:txBody>
        </p:sp>
      </p:grpSp>
      <p:grpSp>
        <p:nvGrpSpPr>
          <p:cNvPr name="Group 6" id="6"/>
          <p:cNvGrpSpPr/>
          <p:nvPr/>
        </p:nvGrpSpPr>
        <p:grpSpPr>
          <a:xfrm rot="0">
            <a:off x="0" y="9870122"/>
            <a:ext cx="18288000" cy="416878"/>
            <a:chOff x="0" y="0"/>
            <a:chExt cx="24384000" cy="555837"/>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sp>
        <p:nvSpPr>
          <p:cNvPr name="Freeform 8" id="8"/>
          <p:cNvSpPr/>
          <p:nvPr/>
        </p:nvSpPr>
        <p:spPr>
          <a:xfrm flipH="false" flipV="false" rot="0">
            <a:off x="14870616" y="58058"/>
            <a:ext cx="2490988" cy="810176"/>
          </a:xfrm>
          <a:custGeom>
            <a:avLst/>
            <a:gdLst/>
            <a:ahLst/>
            <a:cxnLst/>
            <a:rect r="r" b="b" t="t" l="l"/>
            <a:pathLst>
              <a:path h="810176" w="2490988">
                <a:moveTo>
                  <a:pt x="0" y="0"/>
                </a:moveTo>
                <a:lnTo>
                  <a:pt x="2490988" y="0"/>
                </a:lnTo>
                <a:lnTo>
                  <a:pt x="2490988" y="810176"/>
                </a:lnTo>
                <a:lnTo>
                  <a:pt x="0" y="810176"/>
                </a:lnTo>
                <a:lnTo>
                  <a:pt x="0" y="0"/>
                </a:lnTo>
                <a:close/>
              </a:path>
            </a:pathLst>
          </a:custGeom>
          <a:blipFill>
            <a:blip r:embed="rId3"/>
            <a:stretch>
              <a:fillRect l="0" t="0" r="0" b="0"/>
            </a:stretch>
          </a:blipFill>
        </p:spPr>
      </p:sp>
      <p:grpSp>
        <p:nvGrpSpPr>
          <p:cNvPr name="Group 9" id="9"/>
          <p:cNvGrpSpPr/>
          <p:nvPr/>
        </p:nvGrpSpPr>
        <p:grpSpPr>
          <a:xfrm rot="0">
            <a:off x="18055772" y="0"/>
            <a:ext cx="232228" cy="934578"/>
            <a:chOff x="0" y="0"/>
            <a:chExt cx="309637" cy="1246104"/>
          </a:xfrm>
        </p:grpSpPr>
        <p:sp>
          <p:nvSpPr>
            <p:cNvPr name="Freeform 10" id="10"/>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sp>
        <p:nvSpPr>
          <p:cNvPr name="Freeform 11" id="11"/>
          <p:cNvSpPr/>
          <p:nvPr/>
        </p:nvSpPr>
        <p:spPr>
          <a:xfrm flipH="false" flipV="false" rot="0">
            <a:off x="-25400" y="-244928"/>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4"/>
            <a:stretch>
              <a:fillRect l="0" t="0" r="0" b="0"/>
            </a:stretch>
          </a:blipFill>
        </p:spPr>
      </p:sp>
      <p:grpSp>
        <p:nvGrpSpPr>
          <p:cNvPr name="Group 12" id="12"/>
          <p:cNvGrpSpPr/>
          <p:nvPr/>
        </p:nvGrpSpPr>
        <p:grpSpPr>
          <a:xfrm rot="0">
            <a:off x="4549472" y="8937984"/>
            <a:ext cx="9189056" cy="553998"/>
            <a:chOff x="0" y="0"/>
            <a:chExt cx="12252075" cy="738664"/>
          </a:xfrm>
        </p:grpSpPr>
        <p:sp>
          <p:nvSpPr>
            <p:cNvPr name="Freeform 13" id="13"/>
            <p:cNvSpPr/>
            <p:nvPr/>
          </p:nvSpPr>
          <p:spPr>
            <a:xfrm flipH="false" flipV="false" rot="0">
              <a:off x="0" y="0"/>
              <a:ext cx="12252075" cy="738664"/>
            </a:xfrm>
            <a:custGeom>
              <a:avLst/>
              <a:gdLst/>
              <a:ahLst/>
              <a:cxnLst/>
              <a:rect r="r" b="b" t="t" l="l"/>
              <a:pathLst>
                <a:path h="738664" w="12252075">
                  <a:moveTo>
                    <a:pt x="0" y="0"/>
                  </a:moveTo>
                  <a:lnTo>
                    <a:pt x="12252075" y="0"/>
                  </a:lnTo>
                  <a:lnTo>
                    <a:pt x="12252075" y="738664"/>
                  </a:lnTo>
                  <a:lnTo>
                    <a:pt x="0" y="738664"/>
                  </a:lnTo>
                  <a:close/>
                </a:path>
              </a:pathLst>
            </a:custGeom>
            <a:solidFill>
              <a:srgbClr val="000000">
                <a:alpha val="0"/>
              </a:srgbClr>
            </a:solidFill>
          </p:spPr>
        </p:sp>
        <p:sp>
          <p:nvSpPr>
            <p:cNvPr name="TextBox 14" id="14"/>
            <p:cNvSpPr txBox="true"/>
            <p:nvPr/>
          </p:nvSpPr>
          <p:spPr>
            <a:xfrm>
              <a:off x="0" y="-47625"/>
              <a:ext cx="12252075" cy="786289"/>
            </a:xfrm>
            <a:prstGeom prst="rect">
              <a:avLst/>
            </a:prstGeom>
          </p:spPr>
          <p:txBody>
            <a:bodyPr anchor="t" rtlCol="false" tIns="0" lIns="0" bIns="0" rIns="0"/>
            <a:lstStyle/>
            <a:p>
              <a:pPr algn="ctr">
                <a:lnSpc>
                  <a:spcPts val="2879"/>
                </a:lnSpc>
              </a:pPr>
              <a:r>
                <a:rPr lang="en-US" sz="2400">
                  <a:solidFill>
                    <a:srgbClr val="FFFFFF"/>
                  </a:solidFill>
                  <a:latin typeface="Arial"/>
                  <a:ea typeface="Arial"/>
                  <a:cs typeface="Arial"/>
                  <a:sym typeface="Arial"/>
                </a:rPr>
                <a:t>Disclaimer: The content is curated for educational purposes only.</a:t>
              </a:r>
            </a:p>
          </p:txBody>
        </p:sp>
      </p:grpSp>
      <p:grpSp>
        <p:nvGrpSpPr>
          <p:cNvPr name="Group 15" id="15"/>
          <p:cNvGrpSpPr/>
          <p:nvPr/>
        </p:nvGrpSpPr>
        <p:grpSpPr>
          <a:xfrm rot="0">
            <a:off x="2220088" y="1977986"/>
            <a:ext cx="13847822" cy="6254830"/>
            <a:chOff x="0" y="0"/>
            <a:chExt cx="18463763" cy="8339773"/>
          </a:xfrm>
        </p:grpSpPr>
        <p:sp>
          <p:nvSpPr>
            <p:cNvPr name="Freeform 16" id="16"/>
            <p:cNvSpPr/>
            <p:nvPr/>
          </p:nvSpPr>
          <p:spPr>
            <a:xfrm flipH="false" flipV="false" rot="0">
              <a:off x="33909" y="33909"/>
              <a:ext cx="18395951" cy="8272018"/>
            </a:xfrm>
            <a:custGeom>
              <a:avLst/>
              <a:gdLst/>
              <a:ahLst/>
              <a:cxnLst/>
              <a:rect r="r" b="b" t="t" l="l"/>
              <a:pathLst>
                <a:path h="8272018" w="18395951">
                  <a:moveTo>
                    <a:pt x="0" y="673481"/>
                  </a:moveTo>
                  <a:cubicBezTo>
                    <a:pt x="0" y="301498"/>
                    <a:pt x="302895" y="0"/>
                    <a:pt x="676529" y="0"/>
                  </a:cubicBezTo>
                  <a:lnTo>
                    <a:pt x="17719421" y="0"/>
                  </a:lnTo>
                  <a:cubicBezTo>
                    <a:pt x="18093056" y="0"/>
                    <a:pt x="18395951" y="301498"/>
                    <a:pt x="18395951" y="673481"/>
                  </a:cubicBezTo>
                  <a:lnTo>
                    <a:pt x="18395951" y="7598537"/>
                  </a:lnTo>
                  <a:cubicBezTo>
                    <a:pt x="18395951" y="7970519"/>
                    <a:pt x="18093056" y="8272018"/>
                    <a:pt x="17719421" y="8272018"/>
                  </a:cubicBezTo>
                  <a:lnTo>
                    <a:pt x="676529" y="8272018"/>
                  </a:lnTo>
                  <a:cubicBezTo>
                    <a:pt x="302895" y="8272018"/>
                    <a:pt x="0" y="7970519"/>
                    <a:pt x="0" y="7598537"/>
                  </a:cubicBezTo>
                  <a:close/>
                </a:path>
              </a:pathLst>
            </a:custGeom>
            <a:solidFill>
              <a:srgbClr val="E5EEFF"/>
            </a:solidFill>
          </p:spPr>
        </p:sp>
        <p:sp>
          <p:nvSpPr>
            <p:cNvPr name="Freeform 17" id="17"/>
            <p:cNvSpPr/>
            <p:nvPr/>
          </p:nvSpPr>
          <p:spPr>
            <a:xfrm flipH="false" flipV="false" rot="0">
              <a:off x="0" y="0"/>
              <a:ext cx="18463769" cy="8339836"/>
            </a:xfrm>
            <a:custGeom>
              <a:avLst/>
              <a:gdLst/>
              <a:ahLst/>
              <a:cxnLst/>
              <a:rect r="r" b="b" t="t" l="l"/>
              <a:pathLst>
                <a:path h="8339836" w="18463769">
                  <a:moveTo>
                    <a:pt x="0" y="707390"/>
                  </a:moveTo>
                  <a:cubicBezTo>
                    <a:pt x="0" y="316611"/>
                    <a:pt x="318262" y="0"/>
                    <a:pt x="710438" y="0"/>
                  </a:cubicBezTo>
                  <a:lnTo>
                    <a:pt x="17753330" y="0"/>
                  </a:lnTo>
                  <a:lnTo>
                    <a:pt x="17753330" y="33909"/>
                  </a:lnTo>
                  <a:lnTo>
                    <a:pt x="17753330" y="0"/>
                  </a:lnTo>
                  <a:cubicBezTo>
                    <a:pt x="18145506" y="0"/>
                    <a:pt x="18463769" y="316611"/>
                    <a:pt x="18463769" y="707390"/>
                  </a:cubicBezTo>
                  <a:lnTo>
                    <a:pt x="18429860" y="707390"/>
                  </a:lnTo>
                  <a:lnTo>
                    <a:pt x="18463769" y="707390"/>
                  </a:lnTo>
                  <a:lnTo>
                    <a:pt x="18463769" y="7632446"/>
                  </a:lnTo>
                  <a:lnTo>
                    <a:pt x="18429860" y="7632446"/>
                  </a:lnTo>
                  <a:lnTo>
                    <a:pt x="18463769" y="7632446"/>
                  </a:lnTo>
                  <a:cubicBezTo>
                    <a:pt x="18463769" y="8023225"/>
                    <a:pt x="18145506" y="8339836"/>
                    <a:pt x="17753330" y="8339836"/>
                  </a:cubicBezTo>
                  <a:lnTo>
                    <a:pt x="17753330" y="8305927"/>
                  </a:lnTo>
                  <a:lnTo>
                    <a:pt x="17753330" y="8339836"/>
                  </a:lnTo>
                  <a:lnTo>
                    <a:pt x="710438" y="8339836"/>
                  </a:lnTo>
                  <a:lnTo>
                    <a:pt x="710438" y="8305927"/>
                  </a:lnTo>
                  <a:lnTo>
                    <a:pt x="710438" y="8339836"/>
                  </a:lnTo>
                  <a:cubicBezTo>
                    <a:pt x="318262" y="8339836"/>
                    <a:pt x="0" y="8023225"/>
                    <a:pt x="0" y="7632446"/>
                  </a:cubicBezTo>
                  <a:lnTo>
                    <a:pt x="0" y="707390"/>
                  </a:lnTo>
                  <a:lnTo>
                    <a:pt x="33909" y="707390"/>
                  </a:lnTo>
                  <a:lnTo>
                    <a:pt x="0" y="707390"/>
                  </a:lnTo>
                  <a:moveTo>
                    <a:pt x="67691" y="707390"/>
                  </a:moveTo>
                  <a:lnTo>
                    <a:pt x="67691" y="7632446"/>
                  </a:lnTo>
                  <a:lnTo>
                    <a:pt x="33909" y="7632446"/>
                  </a:lnTo>
                  <a:lnTo>
                    <a:pt x="67691" y="7632446"/>
                  </a:lnTo>
                  <a:cubicBezTo>
                    <a:pt x="67691" y="7985506"/>
                    <a:pt x="355219" y="8272145"/>
                    <a:pt x="710311" y="8272145"/>
                  </a:cubicBezTo>
                  <a:lnTo>
                    <a:pt x="17753330" y="8272145"/>
                  </a:lnTo>
                  <a:cubicBezTo>
                    <a:pt x="18108422" y="8272145"/>
                    <a:pt x="18395950" y="7985633"/>
                    <a:pt x="18395950" y="7632446"/>
                  </a:cubicBezTo>
                  <a:lnTo>
                    <a:pt x="18395950" y="707390"/>
                  </a:lnTo>
                  <a:cubicBezTo>
                    <a:pt x="18395950" y="354330"/>
                    <a:pt x="18108422" y="67691"/>
                    <a:pt x="17753330" y="67691"/>
                  </a:cubicBezTo>
                  <a:lnTo>
                    <a:pt x="710438" y="67691"/>
                  </a:lnTo>
                  <a:lnTo>
                    <a:pt x="710438" y="33909"/>
                  </a:lnTo>
                  <a:lnTo>
                    <a:pt x="710438" y="67691"/>
                  </a:lnTo>
                  <a:cubicBezTo>
                    <a:pt x="355346" y="67691"/>
                    <a:pt x="67818" y="354203"/>
                    <a:pt x="67818" y="707390"/>
                  </a:cubicBezTo>
                  <a:close/>
                </a:path>
              </a:pathLst>
            </a:custGeom>
            <a:solidFill>
              <a:srgbClr val="9BDBFB"/>
            </a:solidFill>
          </p:spPr>
        </p:sp>
      </p:grpSp>
      <p:sp>
        <p:nvSpPr>
          <p:cNvPr name="Freeform 18" id="18" descr="A close up of a sign  Description automatically generated"/>
          <p:cNvSpPr/>
          <p:nvPr/>
        </p:nvSpPr>
        <p:spPr>
          <a:xfrm flipH="false" flipV="false" rot="0">
            <a:off x="9511948" y="3241694"/>
            <a:ext cx="2327956" cy="778220"/>
          </a:xfrm>
          <a:custGeom>
            <a:avLst/>
            <a:gdLst/>
            <a:ahLst/>
            <a:cxnLst/>
            <a:rect r="r" b="b" t="t" l="l"/>
            <a:pathLst>
              <a:path h="778220" w="2327956">
                <a:moveTo>
                  <a:pt x="0" y="0"/>
                </a:moveTo>
                <a:lnTo>
                  <a:pt x="2327956" y="0"/>
                </a:lnTo>
                <a:lnTo>
                  <a:pt x="2327956" y="778220"/>
                </a:lnTo>
                <a:lnTo>
                  <a:pt x="0" y="778220"/>
                </a:lnTo>
                <a:lnTo>
                  <a:pt x="0" y="0"/>
                </a:lnTo>
                <a:close/>
              </a:path>
            </a:pathLst>
          </a:custGeom>
          <a:blipFill>
            <a:blip r:embed="rId5"/>
            <a:stretch>
              <a:fillRect l="0" t="0" r="0" b="0"/>
            </a:stretch>
          </a:blipFill>
        </p:spPr>
      </p:sp>
      <p:sp>
        <p:nvSpPr>
          <p:cNvPr name="Freeform 19" id="19"/>
          <p:cNvSpPr/>
          <p:nvPr/>
        </p:nvSpPr>
        <p:spPr>
          <a:xfrm flipH="false" flipV="false" rot="0">
            <a:off x="7351718" y="3216308"/>
            <a:ext cx="1575550" cy="828994"/>
          </a:xfrm>
          <a:custGeom>
            <a:avLst/>
            <a:gdLst/>
            <a:ahLst/>
            <a:cxnLst/>
            <a:rect r="r" b="b" t="t" l="l"/>
            <a:pathLst>
              <a:path h="828994" w="1575550">
                <a:moveTo>
                  <a:pt x="0" y="0"/>
                </a:moveTo>
                <a:lnTo>
                  <a:pt x="1575550" y="0"/>
                </a:lnTo>
                <a:lnTo>
                  <a:pt x="1575550" y="828994"/>
                </a:lnTo>
                <a:lnTo>
                  <a:pt x="0" y="828994"/>
                </a:lnTo>
                <a:lnTo>
                  <a:pt x="0" y="0"/>
                </a:lnTo>
                <a:close/>
              </a:path>
            </a:pathLst>
          </a:custGeom>
          <a:blipFill>
            <a:blip r:embed="rId6"/>
            <a:stretch>
              <a:fillRect l="0" t="-25868" r="0" b="0"/>
            </a:stretch>
          </a:blipFill>
        </p:spPr>
      </p:sp>
      <p:sp>
        <p:nvSpPr>
          <p:cNvPr name="AutoShape 20" id="20"/>
          <p:cNvSpPr/>
          <p:nvPr/>
        </p:nvSpPr>
        <p:spPr>
          <a:xfrm rot="5342714">
            <a:off x="8647977" y="3630805"/>
            <a:ext cx="1143263" cy="0"/>
          </a:xfrm>
          <a:prstGeom prst="line">
            <a:avLst/>
          </a:prstGeom>
          <a:ln cap="rnd" w="9525">
            <a:solidFill>
              <a:srgbClr val="FFFFFF"/>
            </a:solidFill>
            <a:prstDash val="solid"/>
            <a:headEnd type="none" len="sm" w="sm"/>
            <a:tailEnd type="none" len="sm" w="sm"/>
          </a:ln>
        </p:spPr>
      </p:sp>
      <p:sp>
        <p:nvSpPr>
          <p:cNvPr name="AutoShape 21" id="21"/>
          <p:cNvSpPr/>
          <p:nvPr/>
        </p:nvSpPr>
        <p:spPr>
          <a:xfrm rot="5342714">
            <a:off x="11560613" y="3630805"/>
            <a:ext cx="1143263" cy="0"/>
          </a:xfrm>
          <a:prstGeom prst="line">
            <a:avLst/>
          </a:prstGeom>
          <a:ln cap="rnd" w="9525">
            <a:solidFill>
              <a:srgbClr val="FFFFFF"/>
            </a:solidFill>
            <a:prstDash val="solid"/>
            <a:headEnd type="none" len="sm" w="sm"/>
            <a:tailEnd type="none" len="sm" w="sm"/>
          </a:ln>
        </p:spPr>
      </p:sp>
      <p:sp>
        <p:nvSpPr>
          <p:cNvPr name="Freeform 22" id="22"/>
          <p:cNvSpPr/>
          <p:nvPr/>
        </p:nvSpPr>
        <p:spPr>
          <a:xfrm flipH="false" flipV="false" rot="0">
            <a:off x="12424588" y="3267390"/>
            <a:ext cx="2804762" cy="726828"/>
          </a:xfrm>
          <a:custGeom>
            <a:avLst/>
            <a:gdLst/>
            <a:ahLst/>
            <a:cxnLst/>
            <a:rect r="r" b="b" t="t" l="l"/>
            <a:pathLst>
              <a:path h="726828" w="2804762">
                <a:moveTo>
                  <a:pt x="0" y="0"/>
                </a:moveTo>
                <a:lnTo>
                  <a:pt x="2804762" y="0"/>
                </a:lnTo>
                <a:lnTo>
                  <a:pt x="2804762" y="726828"/>
                </a:lnTo>
                <a:lnTo>
                  <a:pt x="0" y="726828"/>
                </a:lnTo>
                <a:lnTo>
                  <a:pt x="0" y="0"/>
                </a:lnTo>
                <a:close/>
              </a:path>
            </a:pathLst>
          </a:custGeom>
          <a:blipFill>
            <a:blip r:embed="rId7"/>
            <a:stretch>
              <a:fillRect l="-2753" t="0" r="-2753" b="0"/>
            </a:stretch>
          </a:blipFill>
        </p:spPr>
      </p:sp>
      <p:sp>
        <p:nvSpPr>
          <p:cNvPr name="AutoShape 23" id="23"/>
          <p:cNvSpPr/>
          <p:nvPr/>
        </p:nvSpPr>
        <p:spPr>
          <a:xfrm rot="5342714">
            <a:off x="6487747" y="3630805"/>
            <a:ext cx="1143263" cy="0"/>
          </a:xfrm>
          <a:prstGeom prst="line">
            <a:avLst/>
          </a:prstGeom>
          <a:ln cap="rnd" w="9525">
            <a:solidFill>
              <a:srgbClr val="FFFFFF"/>
            </a:solidFill>
            <a:prstDash val="solid"/>
            <a:headEnd type="none" len="sm" w="sm"/>
            <a:tailEnd type="none" len="sm" w="sm"/>
          </a:ln>
        </p:spPr>
      </p:sp>
      <p:sp>
        <p:nvSpPr>
          <p:cNvPr name="Freeform 24" id="24" descr="A blue and black text  Description automatically generated"/>
          <p:cNvSpPr/>
          <p:nvPr/>
        </p:nvSpPr>
        <p:spPr>
          <a:xfrm flipH="false" flipV="false" rot="0">
            <a:off x="3134526" y="2990764"/>
            <a:ext cx="3632512" cy="908128"/>
          </a:xfrm>
          <a:custGeom>
            <a:avLst/>
            <a:gdLst/>
            <a:ahLst/>
            <a:cxnLst/>
            <a:rect r="r" b="b" t="t" l="l"/>
            <a:pathLst>
              <a:path h="908128" w="3632512">
                <a:moveTo>
                  <a:pt x="0" y="0"/>
                </a:moveTo>
                <a:lnTo>
                  <a:pt x="3632512" y="0"/>
                </a:lnTo>
                <a:lnTo>
                  <a:pt x="3632512" y="908128"/>
                </a:lnTo>
                <a:lnTo>
                  <a:pt x="0" y="908128"/>
                </a:lnTo>
                <a:lnTo>
                  <a:pt x="0" y="0"/>
                </a:lnTo>
                <a:close/>
              </a:path>
            </a:pathLst>
          </a:custGeom>
          <a:blipFill>
            <a:blip r:embed="rId8"/>
            <a:stretch>
              <a:fillRect l="0" t="0" r="0" b="0"/>
            </a:stretch>
          </a:blipFill>
        </p:spPr>
      </p:sp>
      <p:grpSp>
        <p:nvGrpSpPr>
          <p:cNvPr name="Group 25" id="25"/>
          <p:cNvGrpSpPr/>
          <p:nvPr/>
        </p:nvGrpSpPr>
        <p:grpSpPr>
          <a:xfrm rot="0">
            <a:off x="2623930" y="4624728"/>
            <a:ext cx="13040136" cy="4339209"/>
            <a:chOff x="0" y="0"/>
            <a:chExt cx="17386848" cy="5785612"/>
          </a:xfrm>
        </p:grpSpPr>
        <p:sp>
          <p:nvSpPr>
            <p:cNvPr name="Freeform 26" id="26"/>
            <p:cNvSpPr/>
            <p:nvPr/>
          </p:nvSpPr>
          <p:spPr>
            <a:xfrm flipH="false" flipV="false" rot="0">
              <a:off x="0" y="0"/>
              <a:ext cx="17386849" cy="5785612"/>
            </a:xfrm>
            <a:custGeom>
              <a:avLst/>
              <a:gdLst/>
              <a:ahLst/>
              <a:cxnLst/>
              <a:rect r="r" b="b" t="t" l="l"/>
              <a:pathLst>
                <a:path h="5785612" w="17386849">
                  <a:moveTo>
                    <a:pt x="0" y="0"/>
                  </a:moveTo>
                  <a:lnTo>
                    <a:pt x="17386849" y="0"/>
                  </a:lnTo>
                  <a:lnTo>
                    <a:pt x="17386849" y="5785612"/>
                  </a:lnTo>
                  <a:lnTo>
                    <a:pt x="0" y="5785612"/>
                  </a:lnTo>
                  <a:close/>
                </a:path>
              </a:pathLst>
            </a:custGeom>
            <a:solidFill>
              <a:srgbClr val="000000">
                <a:alpha val="0"/>
              </a:srgbClr>
            </a:solidFill>
          </p:spPr>
        </p:sp>
        <p:sp>
          <p:nvSpPr>
            <p:cNvPr name="TextBox 27" id="27"/>
            <p:cNvSpPr txBox="true"/>
            <p:nvPr/>
          </p:nvSpPr>
          <p:spPr>
            <a:xfrm>
              <a:off x="0" y="-114300"/>
              <a:ext cx="17386848" cy="5899912"/>
            </a:xfrm>
            <a:prstGeom prst="rect">
              <a:avLst/>
            </a:prstGeom>
          </p:spPr>
          <p:txBody>
            <a:bodyPr anchor="t" rtlCol="false" tIns="0" lIns="0" bIns="0" rIns="0"/>
            <a:lstStyle/>
            <a:p>
              <a:pPr algn="ctr">
                <a:lnSpc>
                  <a:spcPts val="6719"/>
                </a:lnSpc>
              </a:pPr>
              <a:r>
                <a:rPr lang="en-US" sz="5599">
                  <a:solidFill>
                    <a:srgbClr val="000000"/>
                  </a:solidFill>
                  <a:latin typeface="Arial"/>
                  <a:ea typeface="Arial"/>
                  <a:cs typeface="Arial"/>
                  <a:sym typeface="Arial"/>
                </a:rPr>
                <a:t>Project : JOBLANCE </a:t>
              </a:r>
            </a:p>
            <a:p>
              <a:pPr algn="l">
                <a:lnSpc>
                  <a:spcPts val="3359"/>
                </a:lnSpc>
              </a:pPr>
            </a:p>
            <a:p>
              <a:pPr algn="l">
                <a:lnSpc>
                  <a:spcPts val="3359"/>
                </a:lnSpc>
              </a:pPr>
              <a:r>
                <a:rPr lang="en-US" sz="2799">
                  <a:solidFill>
                    <a:srgbClr val="000000"/>
                  </a:solidFill>
                  <a:latin typeface="Arial"/>
                  <a:ea typeface="Arial"/>
                  <a:cs typeface="Arial"/>
                  <a:sym typeface="Arial"/>
                </a:rPr>
                <a:t>Team:                             		                         Guide: UMA MAHESWARI </a:t>
              </a:r>
            </a:p>
            <a:p>
              <a:pPr algn="l">
                <a:lnSpc>
                  <a:spcPts val="3359"/>
                </a:lnSpc>
              </a:pPr>
              <a:r>
                <a:rPr lang="en-US" sz="2799">
                  <a:solidFill>
                    <a:srgbClr val="000000"/>
                  </a:solidFill>
                  <a:latin typeface="Arial"/>
                  <a:ea typeface="Arial"/>
                  <a:cs typeface="Arial"/>
                  <a:sym typeface="Arial"/>
                </a:rPr>
                <a:t>MUSKAN - muskann1309@gmail.com </a:t>
              </a:r>
            </a:p>
            <a:p>
              <a:pPr algn="l">
                <a:lnSpc>
                  <a:spcPts val="3359"/>
                </a:lnSpc>
              </a:pPr>
              <a:r>
                <a:rPr lang="en-US" sz="2799">
                  <a:solidFill>
                    <a:srgbClr val="000000"/>
                  </a:solidFill>
                  <a:latin typeface="Arial"/>
                  <a:ea typeface="Arial"/>
                  <a:cs typeface="Arial"/>
                  <a:sym typeface="Arial"/>
                </a:rPr>
                <a:t>SAHELI PATRA - patrasaheli499@gmail.com</a:t>
              </a:r>
            </a:p>
            <a:p>
              <a:pPr algn="l">
                <a:lnSpc>
                  <a:spcPts val="3359"/>
                </a:lnSpc>
              </a:pPr>
              <a:r>
                <a:rPr lang="en-US" sz="2799">
                  <a:solidFill>
                    <a:srgbClr val="000000"/>
                  </a:solidFill>
                  <a:latin typeface="Arial"/>
                  <a:ea typeface="Arial"/>
                  <a:cs typeface="Arial"/>
                  <a:sym typeface="Arial"/>
                </a:rPr>
                <a:t>AKANKSHA BISHT - akbisht9868@gmail.com</a:t>
              </a:r>
            </a:p>
            <a:p>
              <a:pPr algn="ctr">
                <a:lnSpc>
                  <a:spcPts val="3359"/>
                </a:lnSpc>
              </a:pPr>
            </a:p>
            <a:p>
              <a:pPr algn="ctr">
                <a:lnSpc>
                  <a:spcPts val="3359"/>
                </a:lnSpc>
              </a:pPr>
            </a:p>
            <a:p>
              <a:pPr algn="ctr">
                <a:lnSpc>
                  <a:spcPts val="3359"/>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398" y="-183184"/>
            <a:ext cx="14227248" cy="985378"/>
            <a:chOff x="0" y="0"/>
            <a:chExt cx="18969664" cy="1313837"/>
          </a:xfrm>
        </p:grpSpPr>
        <p:sp>
          <p:nvSpPr>
            <p:cNvPr name="Freeform 3" id="3"/>
            <p:cNvSpPr/>
            <p:nvPr/>
          </p:nvSpPr>
          <p:spPr>
            <a:xfrm flipH="false" flipV="false" rot="0">
              <a:off x="33909" y="33909"/>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sp>
          <p:nvSpPr>
            <p:cNvPr name="Freeform 4" id="4"/>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sp>
          <p:nvSpPr>
            <p:cNvPr name="TextBox 5" id="5"/>
            <p:cNvSpPr txBox="true"/>
            <p:nvPr/>
          </p:nvSpPr>
          <p:spPr>
            <a:xfrm>
              <a:off x="0" y="-57150"/>
              <a:ext cx="18969664" cy="1370987"/>
            </a:xfrm>
            <a:prstGeom prst="rect">
              <a:avLst/>
            </a:prstGeom>
          </p:spPr>
          <p:txBody>
            <a:bodyPr anchor="ctr" rtlCol="false" tIns="50800" lIns="50800" bIns="50800" rIns="50800"/>
            <a:lstStyle/>
            <a:p>
              <a:pPr algn="l">
                <a:lnSpc>
                  <a:spcPts val="3359"/>
                </a:lnSpc>
              </a:pPr>
              <a:r>
                <a:rPr lang="en-US" sz="2799">
                  <a:solidFill>
                    <a:srgbClr val="FFFFFF"/>
                  </a:solidFill>
                  <a:latin typeface="Arial"/>
                  <a:ea typeface="Arial"/>
                  <a:cs typeface="Arial"/>
                  <a:sym typeface="Arial"/>
                </a:rPr>
                <a:t>Xyz</a:t>
              </a:r>
            </a:p>
          </p:txBody>
        </p:sp>
      </p:grpSp>
      <p:grpSp>
        <p:nvGrpSpPr>
          <p:cNvPr name="Group 6" id="6"/>
          <p:cNvGrpSpPr/>
          <p:nvPr/>
        </p:nvGrpSpPr>
        <p:grpSpPr>
          <a:xfrm rot="0">
            <a:off x="0" y="9870122"/>
            <a:ext cx="18288000" cy="416878"/>
            <a:chOff x="0" y="0"/>
            <a:chExt cx="24384000" cy="555837"/>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sp>
        <p:nvSpPr>
          <p:cNvPr name="Freeform 8" id="8"/>
          <p:cNvSpPr/>
          <p:nvPr/>
        </p:nvSpPr>
        <p:spPr>
          <a:xfrm flipH="false" flipV="false" rot="0">
            <a:off x="14870616" y="58058"/>
            <a:ext cx="2490988" cy="810176"/>
          </a:xfrm>
          <a:custGeom>
            <a:avLst/>
            <a:gdLst/>
            <a:ahLst/>
            <a:cxnLst/>
            <a:rect r="r" b="b" t="t" l="l"/>
            <a:pathLst>
              <a:path h="810176" w="2490988">
                <a:moveTo>
                  <a:pt x="0" y="0"/>
                </a:moveTo>
                <a:lnTo>
                  <a:pt x="2490988" y="0"/>
                </a:lnTo>
                <a:lnTo>
                  <a:pt x="2490988" y="810176"/>
                </a:lnTo>
                <a:lnTo>
                  <a:pt x="0" y="810176"/>
                </a:lnTo>
                <a:lnTo>
                  <a:pt x="0" y="0"/>
                </a:lnTo>
                <a:close/>
              </a:path>
            </a:pathLst>
          </a:custGeom>
          <a:blipFill>
            <a:blip r:embed="rId2"/>
            <a:stretch>
              <a:fillRect l="0" t="0" r="0" b="0"/>
            </a:stretch>
          </a:blipFill>
        </p:spPr>
      </p:sp>
      <p:grpSp>
        <p:nvGrpSpPr>
          <p:cNvPr name="Group 9" id="9"/>
          <p:cNvGrpSpPr/>
          <p:nvPr/>
        </p:nvGrpSpPr>
        <p:grpSpPr>
          <a:xfrm rot="0">
            <a:off x="18055772" y="0"/>
            <a:ext cx="232228" cy="934578"/>
            <a:chOff x="0" y="0"/>
            <a:chExt cx="309637" cy="1246104"/>
          </a:xfrm>
        </p:grpSpPr>
        <p:sp>
          <p:nvSpPr>
            <p:cNvPr name="Freeform 10" id="10"/>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grpSp>
        <p:nvGrpSpPr>
          <p:cNvPr name="Group 11" id="11"/>
          <p:cNvGrpSpPr/>
          <p:nvPr/>
        </p:nvGrpSpPr>
        <p:grpSpPr>
          <a:xfrm rot="0">
            <a:off x="623400" y="890050"/>
            <a:ext cx="17041200" cy="1145400"/>
            <a:chOff x="0" y="0"/>
            <a:chExt cx="22721600" cy="1527200"/>
          </a:xfrm>
        </p:grpSpPr>
        <p:sp>
          <p:nvSpPr>
            <p:cNvPr name="Freeform 12" id="12"/>
            <p:cNvSpPr/>
            <p:nvPr/>
          </p:nvSpPr>
          <p:spPr>
            <a:xfrm flipH="false" flipV="false" rot="0">
              <a:off x="0" y="0"/>
              <a:ext cx="22721601" cy="1527200"/>
            </a:xfrm>
            <a:custGeom>
              <a:avLst/>
              <a:gdLst/>
              <a:ahLst/>
              <a:cxnLst/>
              <a:rect r="r" b="b" t="t" l="l"/>
              <a:pathLst>
                <a:path h="1527200" w="22721601">
                  <a:moveTo>
                    <a:pt x="0" y="0"/>
                  </a:moveTo>
                  <a:lnTo>
                    <a:pt x="22721601" y="0"/>
                  </a:lnTo>
                  <a:lnTo>
                    <a:pt x="22721601" y="1527200"/>
                  </a:lnTo>
                  <a:lnTo>
                    <a:pt x="0" y="1527200"/>
                  </a:lnTo>
                  <a:close/>
                </a:path>
              </a:pathLst>
            </a:custGeom>
            <a:solidFill>
              <a:srgbClr val="000000">
                <a:alpha val="0"/>
              </a:srgbClr>
            </a:solidFill>
          </p:spPr>
        </p:sp>
        <p:sp>
          <p:nvSpPr>
            <p:cNvPr name="TextBox 13" id="13"/>
            <p:cNvSpPr txBox="true"/>
            <p:nvPr/>
          </p:nvSpPr>
          <p:spPr>
            <a:xfrm>
              <a:off x="0" y="-95250"/>
              <a:ext cx="22721600" cy="1622450"/>
            </a:xfrm>
            <a:prstGeom prst="rect">
              <a:avLst/>
            </a:prstGeom>
          </p:spPr>
          <p:txBody>
            <a:bodyPr anchor="t" rtlCol="false" tIns="0" lIns="0" bIns="0" rIns="0"/>
            <a:lstStyle/>
            <a:p>
              <a:pPr algn="l">
                <a:lnSpc>
                  <a:spcPts val="5759"/>
                </a:lnSpc>
              </a:pPr>
              <a:r>
                <a:rPr lang="en-US" sz="4800" b="true">
                  <a:solidFill>
                    <a:srgbClr val="002060"/>
                  </a:solidFill>
                  <a:latin typeface="Arial Bold"/>
                  <a:ea typeface="Arial Bold"/>
                  <a:cs typeface="Arial Bold"/>
                  <a:sym typeface="Arial Bold"/>
                </a:rPr>
                <a:t>Future Scope</a:t>
              </a:r>
            </a:p>
          </p:txBody>
        </p:sp>
      </p:grpSp>
      <p:sp>
        <p:nvSpPr>
          <p:cNvPr name="TextBox 14" id="14"/>
          <p:cNvSpPr txBox="true"/>
          <p:nvPr/>
        </p:nvSpPr>
        <p:spPr>
          <a:xfrm rot="0">
            <a:off x="755141" y="2477402"/>
            <a:ext cx="16504159" cy="4343400"/>
          </a:xfrm>
          <a:prstGeom prst="rect">
            <a:avLst/>
          </a:prstGeom>
        </p:spPr>
        <p:txBody>
          <a:bodyPr anchor="t" rtlCol="false" tIns="0" lIns="0" bIns="0" rIns="0">
            <a:spAutoFit/>
          </a:bodyPr>
          <a:lstStyle/>
          <a:p>
            <a:pPr algn="l">
              <a:lnSpc>
                <a:spcPts val="4200"/>
              </a:lnSpc>
            </a:pPr>
            <a:r>
              <a:rPr lang="en-US" sz="3500">
                <a:solidFill>
                  <a:srgbClr val="000000"/>
                </a:solidFill>
                <a:latin typeface="Arial"/>
                <a:ea typeface="Arial"/>
                <a:cs typeface="Arial"/>
                <a:sym typeface="Arial"/>
              </a:rPr>
              <a:t>As  our freelancing job portal grows, we will add new features. In the future, we plan to improve our services by using artificial intelligence to match jobs, creating personalized learning paths, and making it easier for people to work together. We'll also make sure our platform is safe, secure, and can handle more users. </a:t>
            </a:r>
          </a:p>
          <a:p>
            <a:pPr algn="l">
              <a:lnSpc>
                <a:spcPts val="4200"/>
              </a:lnSpc>
              <a:spcBef>
                <a:spcPct val="0"/>
              </a:spcBef>
            </a:pPr>
            <a:r>
              <a:rPr lang="en-US" sz="3500">
                <a:solidFill>
                  <a:srgbClr val="000000"/>
                </a:solidFill>
                <a:latin typeface="Arial"/>
                <a:ea typeface="Arial"/>
                <a:cs typeface="Arial"/>
                <a:sym typeface="Arial"/>
              </a:rPr>
              <a:t>We want to use new technologies like blockchain and virtual reality to change the way freelancers and employers work together. By listening to our users and keeping up with industry trends, we'll keep making our platform better and help freelancers and employers achieve their goals.</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398" y="-183184"/>
            <a:ext cx="14227248" cy="985378"/>
            <a:chOff x="0" y="0"/>
            <a:chExt cx="18969664" cy="1313837"/>
          </a:xfrm>
        </p:grpSpPr>
        <p:sp>
          <p:nvSpPr>
            <p:cNvPr name="Freeform 3" id="3"/>
            <p:cNvSpPr/>
            <p:nvPr/>
          </p:nvSpPr>
          <p:spPr>
            <a:xfrm flipH="false" flipV="false" rot="0">
              <a:off x="33909" y="33909"/>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sp>
          <p:nvSpPr>
            <p:cNvPr name="Freeform 4" id="4"/>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sp>
          <p:nvSpPr>
            <p:cNvPr name="TextBox 5" id="5"/>
            <p:cNvSpPr txBox="true"/>
            <p:nvPr/>
          </p:nvSpPr>
          <p:spPr>
            <a:xfrm>
              <a:off x="0" y="-57150"/>
              <a:ext cx="18969664" cy="1370987"/>
            </a:xfrm>
            <a:prstGeom prst="rect">
              <a:avLst/>
            </a:prstGeom>
          </p:spPr>
          <p:txBody>
            <a:bodyPr anchor="ctr" rtlCol="false" tIns="50800" lIns="50800" bIns="50800" rIns="50800"/>
            <a:lstStyle/>
            <a:p>
              <a:pPr algn="l">
                <a:lnSpc>
                  <a:spcPts val="3359"/>
                </a:lnSpc>
              </a:pPr>
              <a:r>
                <a:rPr lang="en-US" sz="2799">
                  <a:solidFill>
                    <a:srgbClr val="FFFFFF"/>
                  </a:solidFill>
                  <a:latin typeface="Arial"/>
                  <a:ea typeface="Arial"/>
                  <a:cs typeface="Arial"/>
                  <a:sym typeface="Arial"/>
                </a:rPr>
                <a:t>Xyz</a:t>
              </a:r>
            </a:p>
          </p:txBody>
        </p:sp>
      </p:grpSp>
      <p:grpSp>
        <p:nvGrpSpPr>
          <p:cNvPr name="Group 6" id="6"/>
          <p:cNvGrpSpPr/>
          <p:nvPr/>
        </p:nvGrpSpPr>
        <p:grpSpPr>
          <a:xfrm rot="0">
            <a:off x="0" y="9870122"/>
            <a:ext cx="18288000" cy="416878"/>
            <a:chOff x="0" y="0"/>
            <a:chExt cx="24384000" cy="555837"/>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sp>
        <p:nvSpPr>
          <p:cNvPr name="Freeform 8" id="8"/>
          <p:cNvSpPr/>
          <p:nvPr/>
        </p:nvSpPr>
        <p:spPr>
          <a:xfrm flipH="false" flipV="false" rot="0">
            <a:off x="14870616" y="58058"/>
            <a:ext cx="2490988" cy="810176"/>
          </a:xfrm>
          <a:custGeom>
            <a:avLst/>
            <a:gdLst/>
            <a:ahLst/>
            <a:cxnLst/>
            <a:rect r="r" b="b" t="t" l="l"/>
            <a:pathLst>
              <a:path h="810176" w="2490988">
                <a:moveTo>
                  <a:pt x="0" y="0"/>
                </a:moveTo>
                <a:lnTo>
                  <a:pt x="2490988" y="0"/>
                </a:lnTo>
                <a:lnTo>
                  <a:pt x="2490988" y="810176"/>
                </a:lnTo>
                <a:lnTo>
                  <a:pt x="0" y="810176"/>
                </a:lnTo>
                <a:lnTo>
                  <a:pt x="0" y="0"/>
                </a:lnTo>
                <a:close/>
              </a:path>
            </a:pathLst>
          </a:custGeom>
          <a:blipFill>
            <a:blip r:embed="rId3"/>
            <a:stretch>
              <a:fillRect l="0" t="0" r="0" b="0"/>
            </a:stretch>
          </a:blipFill>
        </p:spPr>
      </p:sp>
      <p:grpSp>
        <p:nvGrpSpPr>
          <p:cNvPr name="Group 9" id="9"/>
          <p:cNvGrpSpPr/>
          <p:nvPr/>
        </p:nvGrpSpPr>
        <p:grpSpPr>
          <a:xfrm rot="0">
            <a:off x="18055772" y="0"/>
            <a:ext cx="232228" cy="934578"/>
            <a:chOff x="0" y="0"/>
            <a:chExt cx="309637" cy="1246104"/>
          </a:xfrm>
        </p:grpSpPr>
        <p:sp>
          <p:nvSpPr>
            <p:cNvPr name="Freeform 10" id="10"/>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grpSp>
        <p:nvGrpSpPr>
          <p:cNvPr name="Group 11" id="11"/>
          <p:cNvGrpSpPr/>
          <p:nvPr/>
        </p:nvGrpSpPr>
        <p:grpSpPr>
          <a:xfrm rot="0">
            <a:off x="6322924" y="4082822"/>
            <a:ext cx="5642150" cy="1060678"/>
            <a:chOff x="0" y="0"/>
            <a:chExt cx="7522867" cy="1414237"/>
          </a:xfrm>
        </p:grpSpPr>
        <p:sp>
          <p:nvSpPr>
            <p:cNvPr name="Freeform 12" id="12"/>
            <p:cNvSpPr/>
            <p:nvPr/>
          </p:nvSpPr>
          <p:spPr>
            <a:xfrm flipH="false" flipV="false" rot="0">
              <a:off x="0" y="0"/>
              <a:ext cx="7522866" cy="1414237"/>
            </a:xfrm>
            <a:custGeom>
              <a:avLst/>
              <a:gdLst/>
              <a:ahLst/>
              <a:cxnLst/>
              <a:rect r="r" b="b" t="t" l="l"/>
              <a:pathLst>
                <a:path h="1414237" w="7522866">
                  <a:moveTo>
                    <a:pt x="0" y="0"/>
                  </a:moveTo>
                  <a:lnTo>
                    <a:pt x="7522866" y="0"/>
                  </a:lnTo>
                  <a:lnTo>
                    <a:pt x="7522866" y="1414237"/>
                  </a:lnTo>
                  <a:lnTo>
                    <a:pt x="0" y="1414237"/>
                  </a:lnTo>
                  <a:close/>
                </a:path>
              </a:pathLst>
            </a:custGeom>
            <a:solidFill>
              <a:srgbClr val="000000">
                <a:alpha val="0"/>
              </a:srgbClr>
            </a:solidFill>
          </p:spPr>
        </p:sp>
        <p:sp>
          <p:nvSpPr>
            <p:cNvPr name="TextBox 13" id="13"/>
            <p:cNvSpPr txBox="true"/>
            <p:nvPr/>
          </p:nvSpPr>
          <p:spPr>
            <a:xfrm>
              <a:off x="0" y="-123825"/>
              <a:ext cx="7522867" cy="1538062"/>
            </a:xfrm>
            <a:prstGeom prst="rect">
              <a:avLst/>
            </a:prstGeom>
          </p:spPr>
          <p:txBody>
            <a:bodyPr anchor="t" rtlCol="false" tIns="0" lIns="0" bIns="0" rIns="0"/>
            <a:lstStyle/>
            <a:p>
              <a:pPr algn="ctr">
                <a:lnSpc>
                  <a:spcPts val="7200"/>
                </a:lnSpc>
              </a:pPr>
              <a:r>
                <a:rPr lang="en-US" sz="6000" b="true">
                  <a:solidFill>
                    <a:srgbClr val="000000"/>
                  </a:solidFill>
                  <a:latin typeface="Arial Bold"/>
                  <a:ea typeface="Arial Bold"/>
                  <a:cs typeface="Arial Bold"/>
                  <a:sym typeface="Arial Bold"/>
                </a:rPr>
                <a:t>Thank you!</a:t>
              </a:r>
            </a:p>
          </p:txBody>
        </p:sp>
      </p:gr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398" y="-183184"/>
            <a:ext cx="14227248" cy="985378"/>
            <a:chOff x="0" y="0"/>
            <a:chExt cx="18969664" cy="1313837"/>
          </a:xfrm>
        </p:grpSpPr>
        <p:sp>
          <p:nvSpPr>
            <p:cNvPr name="Freeform 3" id="3"/>
            <p:cNvSpPr/>
            <p:nvPr/>
          </p:nvSpPr>
          <p:spPr>
            <a:xfrm flipH="false" flipV="false" rot="0">
              <a:off x="33909" y="33909"/>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sp>
          <p:nvSpPr>
            <p:cNvPr name="Freeform 4" id="4"/>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sp>
          <p:nvSpPr>
            <p:cNvPr name="TextBox 5" id="5"/>
            <p:cNvSpPr txBox="true"/>
            <p:nvPr/>
          </p:nvSpPr>
          <p:spPr>
            <a:xfrm>
              <a:off x="0" y="-57150"/>
              <a:ext cx="18969664" cy="1370987"/>
            </a:xfrm>
            <a:prstGeom prst="rect">
              <a:avLst/>
            </a:prstGeom>
          </p:spPr>
          <p:txBody>
            <a:bodyPr anchor="ctr" rtlCol="false" tIns="50800" lIns="50800" bIns="50800" rIns="50800"/>
            <a:lstStyle/>
            <a:p>
              <a:pPr algn="l">
                <a:lnSpc>
                  <a:spcPts val="3359"/>
                </a:lnSpc>
              </a:pPr>
              <a:r>
                <a:rPr lang="en-US" sz="2799">
                  <a:solidFill>
                    <a:srgbClr val="FFFFFF"/>
                  </a:solidFill>
                  <a:latin typeface="Arial"/>
                  <a:ea typeface="Arial"/>
                  <a:cs typeface="Arial"/>
                  <a:sym typeface="Arial"/>
                </a:rPr>
                <a:t>Xyz</a:t>
              </a:r>
            </a:p>
          </p:txBody>
        </p:sp>
      </p:grpSp>
      <p:grpSp>
        <p:nvGrpSpPr>
          <p:cNvPr name="Group 6" id="6"/>
          <p:cNvGrpSpPr/>
          <p:nvPr/>
        </p:nvGrpSpPr>
        <p:grpSpPr>
          <a:xfrm rot="0">
            <a:off x="0" y="9870122"/>
            <a:ext cx="18288000" cy="416878"/>
            <a:chOff x="0" y="0"/>
            <a:chExt cx="24384000" cy="555837"/>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sp>
        <p:nvSpPr>
          <p:cNvPr name="Freeform 8" id="8"/>
          <p:cNvSpPr/>
          <p:nvPr/>
        </p:nvSpPr>
        <p:spPr>
          <a:xfrm flipH="false" flipV="false" rot="0">
            <a:off x="14870616" y="58058"/>
            <a:ext cx="2490988" cy="810176"/>
          </a:xfrm>
          <a:custGeom>
            <a:avLst/>
            <a:gdLst/>
            <a:ahLst/>
            <a:cxnLst/>
            <a:rect r="r" b="b" t="t" l="l"/>
            <a:pathLst>
              <a:path h="810176" w="2490988">
                <a:moveTo>
                  <a:pt x="0" y="0"/>
                </a:moveTo>
                <a:lnTo>
                  <a:pt x="2490988" y="0"/>
                </a:lnTo>
                <a:lnTo>
                  <a:pt x="2490988" y="810176"/>
                </a:lnTo>
                <a:lnTo>
                  <a:pt x="0" y="810176"/>
                </a:lnTo>
                <a:lnTo>
                  <a:pt x="0" y="0"/>
                </a:lnTo>
                <a:close/>
              </a:path>
            </a:pathLst>
          </a:custGeom>
          <a:blipFill>
            <a:blip r:embed="rId3"/>
            <a:stretch>
              <a:fillRect l="0" t="0" r="0" b="0"/>
            </a:stretch>
          </a:blipFill>
        </p:spPr>
      </p:sp>
      <p:grpSp>
        <p:nvGrpSpPr>
          <p:cNvPr name="Group 9" id="9"/>
          <p:cNvGrpSpPr/>
          <p:nvPr/>
        </p:nvGrpSpPr>
        <p:grpSpPr>
          <a:xfrm rot="0">
            <a:off x="18055772" y="0"/>
            <a:ext cx="232228" cy="934578"/>
            <a:chOff x="0" y="0"/>
            <a:chExt cx="309637" cy="1246104"/>
          </a:xfrm>
        </p:grpSpPr>
        <p:sp>
          <p:nvSpPr>
            <p:cNvPr name="Freeform 10" id="10"/>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grpSp>
        <p:nvGrpSpPr>
          <p:cNvPr name="Group 11" id="11"/>
          <p:cNvGrpSpPr/>
          <p:nvPr/>
        </p:nvGrpSpPr>
        <p:grpSpPr>
          <a:xfrm rot="0">
            <a:off x="732304" y="1196866"/>
            <a:ext cx="9248432" cy="923330"/>
            <a:chOff x="0" y="0"/>
            <a:chExt cx="12331243" cy="1231107"/>
          </a:xfrm>
        </p:grpSpPr>
        <p:sp>
          <p:nvSpPr>
            <p:cNvPr name="Freeform 12" id="12"/>
            <p:cNvSpPr/>
            <p:nvPr/>
          </p:nvSpPr>
          <p:spPr>
            <a:xfrm flipH="false" flipV="false" rot="0">
              <a:off x="0" y="0"/>
              <a:ext cx="12331243" cy="1231107"/>
            </a:xfrm>
            <a:custGeom>
              <a:avLst/>
              <a:gdLst/>
              <a:ahLst/>
              <a:cxnLst/>
              <a:rect r="r" b="b" t="t" l="l"/>
              <a:pathLst>
                <a:path h="1231107" w="12331243">
                  <a:moveTo>
                    <a:pt x="0" y="0"/>
                  </a:moveTo>
                  <a:lnTo>
                    <a:pt x="12331243" y="0"/>
                  </a:lnTo>
                  <a:lnTo>
                    <a:pt x="12331243" y="1231107"/>
                  </a:lnTo>
                  <a:lnTo>
                    <a:pt x="0" y="1231107"/>
                  </a:lnTo>
                  <a:close/>
                </a:path>
              </a:pathLst>
            </a:custGeom>
            <a:solidFill>
              <a:srgbClr val="000000">
                <a:alpha val="0"/>
              </a:srgbClr>
            </a:solidFill>
          </p:spPr>
        </p:sp>
        <p:sp>
          <p:nvSpPr>
            <p:cNvPr name="TextBox 13" id="13"/>
            <p:cNvSpPr txBox="true"/>
            <p:nvPr/>
          </p:nvSpPr>
          <p:spPr>
            <a:xfrm>
              <a:off x="0" y="-95250"/>
              <a:ext cx="12331243" cy="1326357"/>
            </a:xfrm>
            <a:prstGeom prst="rect">
              <a:avLst/>
            </a:prstGeom>
          </p:spPr>
          <p:txBody>
            <a:bodyPr anchor="t" rtlCol="false" tIns="0" lIns="0" bIns="0" rIns="0"/>
            <a:lstStyle/>
            <a:p>
              <a:pPr algn="l">
                <a:lnSpc>
                  <a:spcPts val="5759"/>
                </a:lnSpc>
              </a:pPr>
              <a:r>
                <a:rPr lang="en-US" sz="4800" b="true">
                  <a:solidFill>
                    <a:srgbClr val="002060"/>
                  </a:solidFill>
                  <a:latin typeface="Arial Bold"/>
                  <a:ea typeface="Arial Bold"/>
                  <a:cs typeface="Arial Bold"/>
                  <a:sym typeface="Arial Bold"/>
                </a:rPr>
                <a:t>OUTLINE</a:t>
              </a:r>
            </a:p>
          </p:txBody>
        </p:sp>
      </p:grpSp>
      <p:grpSp>
        <p:nvGrpSpPr>
          <p:cNvPr name="Group 14" id="14"/>
          <p:cNvGrpSpPr/>
          <p:nvPr/>
        </p:nvGrpSpPr>
        <p:grpSpPr>
          <a:xfrm rot="0">
            <a:off x="1308316" y="2120196"/>
            <a:ext cx="13870174" cy="6663620"/>
            <a:chOff x="0" y="0"/>
            <a:chExt cx="18493565" cy="8884827"/>
          </a:xfrm>
        </p:grpSpPr>
        <p:sp>
          <p:nvSpPr>
            <p:cNvPr name="Freeform 15" id="15"/>
            <p:cNvSpPr/>
            <p:nvPr/>
          </p:nvSpPr>
          <p:spPr>
            <a:xfrm flipH="false" flipV="false" rot="0">
              <a:off x="0" y="0"/>
              <a:ext cx="18493566" cy="8884827"/>
            </a:xfrm>
            <a:custGeom>
              <a:avLst/>
              <a:gdLst/>
              <a:ahLst/>
              <a:cxnLst/>
              <a:rect r="r" b="b" t="t" l="l"/>
              <a:pathLst>
                <a:path h="8884827" w="18493566">
                  <a:moveTo>
                    <a:pt x="0" y="0"/>
                  </a:moveTo>
                  <a:lnTo>
                    <a:pt x="18493566" y="0"/>
                  </a:lnTo>
                  <a:lnTo>
                    <a:pt x="18493566" y="8884827"/>
                  </a:lnTo>
                  <a:lnTo>
                    <a:pt x="0" y="8884827"/>
                  </a:lnTo>
                  <a:close/>
                </a:path>
              </a:pathLst>
            </a:custGeom>
            <a:solidFill>
              <a:srgbClr val="000000">
                <a:alpha val="0"/>
              </a:srgbClr>
            </a:solidFill>
          </p:spPr>
        </p:sp>
        <p:sp>
          <p:nvSpPr>
            <p:cNvPr name="TextBox 16" id="16"/>
            <p:cNvSpPr txBox="true"/>
            <p:nvPr/>
          </p:nvSpPr>
          <p:spPr>
            <a:xfrm>
              <a:off x="0" y="-133350"/>
              <a:ext cx="18493565" cy="9018177"/>
            </a:xfrm>
            <a:prstGeom prst="rect">
              <a:avLst/>
            </a:prstGeom>
          </p:spPr>
          <p:txBody>
            <a:bodyPr anchor="t" rtlCol="false" tIns="0" lIns="0" bIns="0" rIns="0"/>
            <a:lstStyle/>
            <a:p>
              <a:pPr algn="l" marL="868680" indent="-434340" lvl="1">
                <a:lnSpc>
                  <a:spcPts val="4967"/>
                </a:lnSpc>
                <a:buFont typeface="Arial"/>
                <a:buChar char="•"/>
              </a:pPr>
              <a:r>
                <a:rPr lang="en-US" sz="3600">
                  <a:solidFill>
                    <a:srgbClr val="000000"/>
                  </a:solidFill>
                  <a:latin typeface="Arial"/>
                  <a:ea typeface="Arial"/>
                  <a:cs typeface="Arial"/>
                  <a:sym typeface="Arial"/>
                </a:rPr>
                <a:t>Abstract of the Project</a:t>
              </a:r>
            </a:p>
            <a:p>
              <a:pPr algn="l" marL="868680" indent="-434340" lvl="1">
                <a:lnSpc>
                  <a:spcPts val="4967"/>
                </a:lnSpc>
                <a:buFont typeface="Arial"/>
                <a:buChar char="•"/>
              </a:pPr>
              <a:r>
                <a:rPr lang="en-US" sz="3600">
                  <a:solidFill>
                    <a:srgbClr val="000000"/>
                  </a:solidFill>
                  <a:latin typeface="Arial"/>
                  <a:ea typeface="Arial"/>
                  <a:cs typeface="Arial"/>
                  <a:sym typeface="Arial"/>
                </a:rPr>
                <a:t>Problem Statement</a:t>
              </a:r>
            </a:p>
            <a:p>
              <a:pPr algn="l" marL="868680" indent="-434340" lvl="1">
                <a:lnSpc>
                  <a:spcPts val="4967"/>
                </a:lnSpc>
                <a:buFont typeface="Arial"/>
                <a:buChar char="•"/>
              </a:pPr>
              <a:r>
                <a:rPr lang="en-US" sz="3600">
                  <a:solidFill>
                    <a:srgbClr val="000000"/>
                  </a:solidFill>
                  <a:latin typeface="Arial"/>
                  <a:ea typeface="Arial"/>
                  <a:cs typeface="Arial"/>
                  <a:sym typeface="Arial"/>
                </a:rPr>
                <a:t>Proposed Solution</a:t>
              </a:r>
            </a:p>
            <a:p>
              <a:pPr algn="l" marL="868680" indent="-434340" lvl="1">
                <a:lnSpc>
                  <a:spcPts val="4967"/>
                </a:lnSpc>
                <a:buFont typeface="Arial"/>
                <a:buChar char="•"/>
              </a:pPr>
              <a:r>
                <a:rPr lang="en-US" sz="3600">
                  <a:solidFill>
                    <a:srgbClr val="000000"/>
                  </a:solidFill>
                  <a:latin typeface="Arial"/>
                  <a:ea typeface="Arial"/>
                  <a:cs typeface="Arial"/>
                  <a:sym typeface="Arial"/>
                </a:rPr>
                <a:t>System Architecture</a:t>
              </a:r>
            </a:p>
            <a:p>
              <a:pPr algn="l" marL="868680" indent="-434340" lvl="1">
                <a:lnSpc>
                  <a:spcPts val="4967"/>
                </a:lnSpc>
                <a:buFont typeface="Arial"/>
                <a:buChar char="•"/>
              </a:pPr>
              <a:r>
                <a:rPr lang="en-US" sz="3600">
                  <a:solidFill>
                    <a:srgbClr val="000000"/>
                  </a:solidFill>
                  <a:latin typeface="Arial"/>
                  <a:ea typeface="Arial"/>
                  <a:cs typeface="Arial"/>
                  <a:sym typeface="Arial"/>
                </a:rPr>
                <a:t>Live Demo of the Project</a:t>
              </a:r>
            </a:p>
            <a:p>
              <a:pPr algn="l" marL="868680" indent="-434340" lvl="1">
                <a:lnSpc>
                  <a:spcPts val="4967"/>
                </a:lnSpc>
                <a:buFont typeface="Arial"/>
                <a:buChar char="•"/>
              </a:pPr>
              <a:r>
                <a:rPr lang="en-US" sz="3600">
                  <a:solidFill>
                    <a:srgbClr val="000000"/>
                  </a:solidFill>
                  <a:latin typeface="Arial"/>
                  <a:ea typeface="Arial"/>
                  <a:cs typeface="Arial"/>
                  <a:sym typeface="Arial"/>
                </a:rPr>
                <a:t>Embedded Video of Project</a:t>
              </a:r>
            </a:p>
            <a:p>
              <a:pPr algn="l" marL="868680" indent="-434340" lvl="1">
                <a:lnSpc>
                  <a:spcPts val="4967"/>
                </a:lnSpc>
                <a:buFont typeface="Arial"/>
                <a:buChar char="•"/>
              </a:pPr>
              <a:r>
                <a:rPr lang="en-US" sz="3600">
                  <a:solidFill>
                    <a:srgbClr val="000000"/>
                  </a:solidFill>
                  <a:latin typeface="Arial"/>
                  <a:ea typeface="Arial"/>
                  <a:cs typeface="Arial"/>
                  <a:sym typeface="Arial"/>
                </a:rPr>
                <a:t>Conclusion</a:t>
              </a:r>
            </a:p>
            <a:p>
              <a:pPr algn="l" marL="868680" indent="-434340" lvl="1">
                <a:lnSpc>
                  <a:spcPts val="4967"/>
                </a:lnSpc>
                <a:buFont typeface="Arial"/>
                <a:buChar char="•"/>
              </a:pPr>
              <a:r>
                <a:rPr lang="en-US" sz="3600">
                  <a:solidFill>
                    <a:srgbClr val="000000"/>
                  </a:solidFill>
                  <a:latin typeface="Arial"/>
                  <a:ea typeface="Arial"/>
                  <a:cs typeface="Arial"/>
                  <a:sym typeface="Arial"/>
                </a:rPr>
                <a:t>Future Scope</a:t>
              </a:r>
            </a:p>
          </p:txBody>
        </p:sp>
      </p:gr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398" y="-183184"/>
            <a:ext cx="14227248" cy="985378"/>
            <a:chOff x="0" y="0"/>
            <a:chExt cx="18969664" cy="1313837"/>
          </a:xfrm>
        </p:grpSpPr>
        <p:sp>
          <p:nvSpPr>
            <p:cNvPr name="Freeform 3" id="3"/>
            <p:cNvSpPr/>
            <p:nvPr/>
          </p:nvSpPr>
          <p:spPr>
            <a:xfrm flipH="false" flipV="false" rot="0">
              <a:off x="33909" y="33909"/>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sp>
          <p:nvSpPr>
            <p:cNvPr name="Freeform 4" id="4"/>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sp>
          <p:nvSpPr>
            <p:cNvPr name="TextBox 5" id="5"/>
            <p:cNvSpPr txBox="true"/>
            <p:nvPr/>
          </p:nvSpPr>
          <p:spPr>
            <a:xfrm>
              <a:off x="0" y="-57150"/>
              <a:ext cx="18969664" cy="1370987"/>
            </a:xfrm>
            <a:prstGeom prst="rect">
              <a:avLst/>
            </a:prstGeom>
          </p:spPr>
          <p:txBody>
            <a:bodyPr anchor="ctr" rtlCol="false" tIns="50800" lIns="50800" bIns="50800" rIns="50800"/>
            <a:lstStyle/>
            <a:p>
              <a:pPr algn="l">
                <a:lnSpc>
                  <a:spcPts val="3359"/>
                </a:lnSpc>
              </a:pPr>
              <a:r>
                <a:rPr lang="en-US" sz="2799">
                  <a:solidFill>
                    <a:srgbClr val="FFFFFF"/>
                  </a:solidFill>
                  <a:latin typeface="Arial"/>
                  <a:ea typeface="Arial"/>
                  <a:cs typeface="Arial"/>
                  <a:sym typeface="Arial"/>
                </a:rPr>
                <a:t>Xyz</a:t>
              </a:r>
            </a:p>
          </p:txBody>
        </p:sp>
      </p:grpSp>
      <p:grpSp>
        <p:nvGrpSpPr>
          <p:cNvPr name="Group 6" id="6"/>
          <p:cNvGrpSpPr/>
          <p:nvPr/>
        </p:nvGrpSpPr>
        <p:grpSpPr>
          <a:xfrm rot="0">
            <a:off x="0" y="9870122"/>
            <a:ext cx="18288000" cy="416878"/>
            <a:chOff x="0" y="0"/>
            <a:chExt cx="24384000" cy="555837"/>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sp>
        <p:nvSpPr>
          <p:cNvPr name="Freeform 8" id="8"/>
          <p:cNvSpPr/>
          <p:nvPr/>
        </p:nvSpPr>
        <p:spPr>
          <a:xfrm flipH="false" flipV="false" rot="0">
            <a:off x="14870616" y="58058"/>
            <a:ext cx="2490988" cy="810176"/>
          </a:xfrm>
          <a:custGeom>
            <a:avLst/>
            <a:gdLst/>
            <a:ahLst/>
            <a:cxnLst/>
            <a:rect r="r" b="b" t="t" l="l"/>
            <a:pathLst>
              <a:path h="810176" w="2490988">
                <a:moveTo>
                  <a:pt x="0" y="0"/>
                </a:moveTo>
                <a:lnTo>
                  <a:pt x="2490988" y="0"/>
                </a:lnTo>
                <a:lnTo>
                  <a:pt x="2490988" y="810176"/>
                </a:lnTo>
                <a:lnTo>
                  <a:pt x="0" y="810176"/>
                </a:lnTo>
                <a:lnTo>
                  <a:pt x="0" y="0"/>
                </a:lnTo>
                <a:close/>
              </a:path>
            </a:pathLst>
          </a:custGeom>
          <a:blipFill>
            <a:blip r:embed="rId2"/>
            <a:stretch>
              <a:fillRect l="0" t="0" r="0" b="0"/>
            </a:stretch>
          </a:blipFill>
        </p:spPr>
      </p:sp>
      <p:grpSp>
        <p:nvGrpSpPr>
          <p:cNvPr name="Group 9" id="9"/>
          <p:cNvGrpSpPr/>
          <p:nvPr/>
        </p:nvGrpSpPr>
        <p:grpSpPr>
          <a:xfrm rot="0">
            <a:off x="18055772" y="0"/>
            <a:ext cx="232228" cy="934578"/>
            <a:chOff x="0" y="0"/>
            <a:chExt cx="309637" cy="1246104"/>
          </a:xfrm>
        </p:grpSpPr>
        <p:sp>
          <p:nvSpPr>
            <p:cNvPr name="Freeform 10" id="10"/>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grpSp>
        <p:nvGrpSpPr>
          <p:cNvPr name="Group 11" id="11"/>
          <p:cNvGrpSpPr/>
          <p:nvPr/>
        </p:nvGrpSpPr>
        <p:grpSpPr>
          <a:xfrm rot="0">
            <a:off x="623400" y="890050"/>
            <a:ext cx="17041200" cy="1145400"/>
            <a:chOff x="0" y="0"/>
            <a:chExt cx="22721600" cy="1527200"/>
          </a:xfrm>
        </p:grpSpPr>
        <p:sp>
          <p:nvSpPr>
            <p:cNvPr name="Freeform 12" id="12"/>
            <p:cNvSpPr/>
            <p:nvPr/>
          </p:nvSpPr>
          <p:spPr>
            <a:xfrm flipH="false" flipV="false" rot="0">
              <a:off x="0" y="0"/>
              <a:ext cx="22721601" cy="1527200"/>
            </a:xfrm>
            <a:custGeom>
              <a:avLst/>
              <a:gdLst/>
              <a:ahLst/>
              <a:cxnLst/>
              <a:rect r="r" b="b" t="t" l="l"/>
              <a:pathLst>
                <a:path h="1527200" w="22721601">
                  <a:moveTo>
                    <a:pt x="0" y="0"/>
                  </a:moveTo>
                  <a:lnTo>
                    <a:pt x="22721601" y="0"/>
                  </a:lnTo>
                  <a:lnTo>
                    <a:pt x="22721601" y="1527200"/>
                  </a:lnTo>
                  <a:lnTo>
                    <a:pt x="0" y="1527200"/>
                  </a:lnTo>
                  <a:close/>
                </a:path>
              </a:pathLst>
            </a:custGeom>
            <a:solidFill>
              <a:srgbClr val="000000">
                <a:alpha val="0"/>
              </a:srgbClr>
            </a:solidFill>
          </p:spPr>
        </p:sp>
        <p:sp>
          <p:nvSpPr>
            <p:cNvPr name="TextBox 13" id="13"/>
            <p:cNvSpPr txBox="true"/>
            <p:nvPr/>
          </p:nvSpPr>
          <p:spPr>
            <a:xfrm>
              <a:off x="0" y="-95250"/>
              <a:ext cx="22721600" cy="1622450"/>
            </a:xfrm>
            <a:prstGeom prst="rect">
              <a:avLst/>
            </a:prstGeom>
          </p:spPr>
          <p:txBody>
            <a:bodyPr anchor="t" rtlCol="false" tIns="0" lIns="0" bIns="0" rIns="0"/>
            <a:lstStyle/>
            <a:p>
              <a:pPr algn="l">
                <a:lnSpc>
                  <a:spcPts val="5759"/>
                </a:lnSpc>
              </a:pPr>
              <a:r>
                <a:rPr lang="en-US" sz="4800" b="true">
                  <a:solidFill>
                    <a:srgbClr val="002060"/>
                  </a:solidFill>
                  <a:latin typeface="Arial Bold"/>
                  <a:ea typeface="Arial Bold"/>
                  <a:cs typeface="Arial Bold"/>
                  <a:sym typeface="Arial Bold"/>
                </a:rPr>
                <a:t>Abstract</a:t>
              </a:r>
            </a:p>
          </p:txBody>
        </p:sp>
      </p:grpSp>
      <p:sp>
        <p:nvSpPr>
          <p:cNvPr name="TextBox 14" id="14"/>
          <p:cNvSpPr txBox="true"/>
          <p:nvPr/>
        </p:nvSpPr>
        <p:spPr>
          <a:xfrm rot="0">
            <a:off x="1873549" y="2561868"/>
            <a:ext cx="12328301" cy="1314539"/>
          </a:xfrm>
          <a:prstGeom prst="rect">
            <a:avLst/>
          </a:prstGeom>
        </p:spPr>
        <p:txBody>
          <a:bodyPr anchor="t" rtlCol="false" tIns="0" lIns="0" bIns="0" rIns="0">
            <a:spAutoFit/>
          </a:bodyPr>
          <a:lstStyle/>
          <a:p>
            <a:pPr algn="ctr">
              <a:lnSpc>
                <a:spcPts val="9317"/>
              </a:lnSpc>
              <a:spcBef>
                <a:spcPct val="0"/>
              </a:spcBef>
            </a:pPr>
          </a:p>
        </p:txBody>
      </p:sp>
      <p:sp>
        <p:nvSpPr>
          <p:cNvPr name="TextBox 15" id="15"/>
          <p:cNvSpPr txBox="true"/>
          <p:nvPr/>
        </p:nvSpPr>
        <p:spPr>
          <a:xfrm rot="0">
            <a:off x="623400" y="2316250"/>
            <a:ext cx="16635900" cy="6086475"/>
          </a:xfrm>
          <a:prstGeom prst="rect">
            <a:avLst/>
          </a:prstGeom>
        </p:spPr>
        <p:txBody>
          <a:bodyPr anchor="t" rtlCol="false" tIns="0" lIns="0" bIns="0" rIns="0">
            <a:spAutoFit/>
          </a:bodyPr>
          <a:lstStyle/>
          <a:p>
            <a:pPr algn="l">
              <a:lnSpc>
                <a:spcPts val="5287"/>
              </a:lnSpc>
            </a:pPr>
            <a:r>
              <a:rPr lang="en-US" sz="4406">
                <a:solidFill>
                  <a:srgbClr val="000000"/>
                </a:solidFill>
                <a:latin typeface="Arial"/>
                <a:ea typeface="Arial"/>
                <a:cs typeface="Arial"/>
                <a:sym typeface="Arial"/>
              </a:rPr>
              <a:t>JobLance is a modern job portal designed to simplify job searching and recruitment. It provides an intuitive interface where users can search for jobs based on location and category. Key features include job listings with details like company name, location, and job type, along with an AI assistant for user queries. </a:t>
            </a:r>
          </a:p>
          <a:p>
            <a:pPr algn="l">
              <a:lnSpc>
                <a:spcPts val="5287"/>
              </a:lnSpc>
              <a:spcBef>
                <a:spcPct val="0"/>
              </a:spcBef>
            </a:pPr>
            <a:r>
              <a:rPr lang="en-US" sz="4406">
                <a:solidFill>
                  <a:srgbClr val="000000"/>
                </a:solidFill>
                <a:latin typeface="Arial"/>
                <a:ea typeface="Arial"/>
                <a:cs typeface="Arial"/>
                <a:sym typeface="Arial"/>
              </a:rPr>
              <a:t>The platform ensures a seamless experience with a responsive UI and easy application process. Developed using front-end technologies, JobLance focuses on UI/UX principles, making job hunting efficient and accessible for all users.</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398" y="-183184"/>
            <a:ext cx="14227248" cy="985378"/>
            <a:chOff x="0" y="0"/>
            <a:chExt cx="18969664" cy="1313837"/>
          </a:xfrm>
        </p:grpSpPr>
        <p:sp>
          <p:nvSpPr>
            <p:cNvPr name="Freeform 3" id="3"/>
            <p:cNvSpPr/>
            <p:nvPr/>
          </p:nvSpPr>
          <p:spPr>
            <a:xfrm flipH="false" flipV="false" rot="0">
              <a:off x="33909" y="33909"/>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sp>
          <p:nvSpPr>
            <p:cNvPr name="Freeform 4" id="4"/>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sp>
          <p:nvSpPr>
            <p:cNvPr name="TextBox 5" id="5"/>
            <p:cNvSpPr txBox="true"/>
            <p:nvPr/>
          </p:nvSpPr>
          <p:spPr>
            <a:xfrm>
              <a:off x="0" y="-57150"/>
              <a:ext cx="18969664" cy="1370987"/>
            </a:xfrm>
            <a:prstGeom prst="rect">
              <a:avLst/>
            </a:prstGeom>
          </p:spPr>
          <p:txBody>
            <a:bodyPr anchor="ctr" rtlCol="false" tIns="50800" lIns="50800" bIns="50800" rIns="50800"/>
            <a:lstStyle/>
            <a:p>
              <a:pPr algn="l">
                <a:lnSpc>
                  <a:spcPts val="3359"/>
                </a:lnSpc>
              </a:pPr>
              <a:r>
                <a:rPr lang="en-US" sz="2799">
                  <a:solidFill>
                    <a:srgbClr val="FFFFFF"/>
                  </a:solidFill>
                  <a:latin typeface="Arial"/>
                  <a:ea typeface="Arial"/>
                  <a:cs typeface="Arial"/>
                  <a:sym typeface="Arial"/>
                </a:rPr>
                <a:t>Xyz</a:t>
              </a:r>
            </a:p>
          </p:txBody>
        </p:sp>
      </p:grpSp>
      <p:grpSp>
        <p:nvGrpSpPr>
          <p:cNvPr name="Group 6" id="6"/>
          <p:cNvGrpSpPr/>
          <p:nvPr/>
        </p:nvGrpSpPr>
        <p:grpSpPr>
          <a:xfrm rot="0">
            <a:off x="0" y="9870122"/>
            <a:ext cx="18288000" cy="416878"/>
            <a:chOff x="0" y="0"/>
            <a:chExt cx="24384000" cy="555837"/>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sp>
        <p:nvSpPr>
          <p:cNvPr name="Freeform 8" id="8"/>
          <p:cNvSpPr/>
          <p:nvPr/>
        </p:nvSpPr>
        <p:spPr>
          <a:xfrm flipH="false" flipV="false" rot="0">
            <a:off x="14870616" y="58058"/>
            <a:ext cx="2490988" cy="810176"/>
          </a:xfrm>
          <a:custGeom>
            <a:avLst/>
            <a:gdLst/>
            <a:ahLst/>
            <a:cxnLst/>
            <a:rect r="r" b="b" t="t" l="l"/>
            <a:pathLst>
              <a:path h="810176" w="2490988">
                <a:moveTo>
                  <a:pt x="0" y="0"/>
                </a:moveTo>
                <a:lnTo>
                  <a:pt x="2490988" y="0"/>
                </a:lnTo>
                <a:lnTo>
                  <a:pt x="2490988" y="810176"/>
                </a:lnTo>
                <a:lnTo>
                  <a:pt x="0" y="810176"/>
                </a:lnTo>
                <a:lnTo>
                  <a:pt x="0" y="0"/>
                </a:lnTo>
                <a:close/>
              </a:path>
            </a:pathLst>
          </a:custGeom>
          <a:blipFill>
            <a:blip r:embed="rId2"/>
            <a:stretch>
              <a:fillRect l="0" t="0" r="0" b="0"/>
            </a:stretch>
          </a:blipFill>
        </p:spPr>
      </p:sp>
      <p:grpSp>
        <p:nvGrpSpPr>
          <p:cNvPr name="Group 9" id="9"/>
          <p:cNvGrpSpPr/>
          <p:nvPr/>
        </p:nvGrpSpPr>
        <p:grpSpPr>
          <a:xfrm rot="0">
            <a:off x="18055772" y="0"/>
            <a:ext cx="232228" cy="934578"/>
            <a:chOff x="0" y="0"/>
            <a:chExt cx="309637" cy="1246104"/>
          </a:xfrm>
        </p:grpSpPr>
        <p:sp>
          <p:nvSpPr>
            <p:cNvPr name="Freeform 10" id="10"/>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grpSp>
        <p:nvGrpSpPr>
          <p:cNvPr name="Group 11" id="11"/>
          <p:cNvGrpSpPr/>
          <p:nvPr/>
        </p:nvGrpSpPr>
        <p:grpSpPr>
          <a:xfrm rot="0">
            <a:off x="623400" y="890050"/>
            <a:ext cx="17041200" cy="1145400"/>
            <a:chOff x="0" y="0"/>
            <a:chExt cx="22721600" cy="1527200"/>
          </a:xfrm>
        </p:grpSpPr>
        <p:sp>
          <p:nvSpPr>
            <p:cNvPr name="Freeform 12" id="12"/>
            <p:cNvSpPr/>
            <p:nvPr/>
          </p:nvSpPr>
          <p:spPr>
            <a:xfrm flipH="false" flipV="false" rot="0">
              <a:off x="0" y="0"/>
              <a:ext cx="22721601" cy="1527200"/>
            </a:xfrm>
            <a:custGeom>
              <a:avLst/>
              <a:gdLst/>
              <a:ahLst/>
              <a:cxnLst/>
              <a:rect r="r" b="b" t="t" l="l"/>
              <a:pathLst>
                <a:path h="1527200" w="22721601">
                  <a:moveTo>
                    <a:pt x="0" y="0"/>
                  </a:moveTo>
                  <a:lnTo>
                    <a:pt x="22721601" y="0"/>
                  </a:lnTo>
                  <a:lnTo>
                    <a:pt x="22721601" y="1527200"/>
                  </a:lnTo>
                  <a:lnTo>
                    <a:pt x="0" y="1527200"/>
                  </a:lnTo>
                  <a:close/>
                </a:path>
              </a:pathLst>
            </a:custGeom>
            <a:solidFill>
              <a:srgbClr val="000000">
                <a:alpha val="0"/>
              </a:srgbClr>
            </a:solidFill>
          </p:spPr>
        </p:sp>
        <p:sp>
          <p:nvSpPr>
            <p:cNvPr name="TextBox 13" id="13"/>
            <p:cNvSpPr txBox="true"/>
            <p:nvPr/>
          </p:nvSpPr>
          <p:spPr>
            <a:xfrm>
              <a:off x="0" y="-95250"/>
              <a:ext cx="22721600" cy="1622450"/>
            </a:xfrm>
            <a:prstGeom prst="rect">
              <a:avLst/>
            </a:prstGeom>
          </p:spPr>
          <p:txBody>
            <a:bodyPr anchor="t" rtlCol="false" tIns="0" lIns="0" bIns="0" rIns="0"/>
            <a:lstStyle/>
            <a:p>
              <a:pPr algn="l">
                <a:lnSpc>
                  <a:spcPts val="5759"/>
                </a:lnSpc>
              </a:pPr>
              <a:r>
                <a:rPr lang="en-US" sz="4800" b="true">
                  <a:solidFill>
                    <a:srgbClr val="002060"/>
                  </a:solidFill>
                  <a:latin typeface="Arial Bold"/>
                  <a:ea typeface="Arial Bold"/>
                  <a:cs typeface="Arial Bold"/>
                  <a:sym typeface="Arial Bold"/>
                </a:rPr>
                <a:t>Problem</a:t>
              </a:r>
              <a:r>
                <a:rPr lang="en-US" sz="4800" b="true">
                  <a:solidFill>
                    <a:srgbClr val="FFAB40"/>
                  </a:solidFill>
                  <a:latin typeface="Arial Bold"/>
                  <a:ea typeface="Arial Bold"/>
                  <a:cs typeface="Arial Bold"/>
                  <a:sym typeface="Arial Bold"/>
                </a:rPr>
                <a:t> </a:t>
              </a:r>
              <a:r>
                <a:rPr lang="en-US" sz="4800" b="true">
                  <a:solidFill>
                    <a:srgbClr val="002060"/>
                  </a:solidFill>
                  <a:latin typeface="Arial Bold"/>
                  <a:ea typeface="Arial Bold"/>
                  <a:cs typeface="Arial Bold"/>
                  <a:sym typeface="Arial Bold"/>
                </a:rPr>
                <a:t>Statement</a:t>
              </a:r>
            </a:p>
          </p:txBody>
        </p:sp>
      </p:grpSp>
      <p:sp>
        <p:nvSpPr>
          <p:cNvPr name="TextBox 14" id="14"/>
          <p:cNvSpPr txBox="true"/>
          <p:nvPr/>
        </p:nvSpPr>
        <p:spPr>
          <a:xfrm rot="0">
            <a:off x="9120301" y="1587775"/>
            <a:ext cx="47399" cy="2644235"/>
          </a:xfrm>
          <a:prstGeom prst="rect">
            <a:avLst/>
          </a:prstGeom>
        </p:spPr>
        <p:txBody>
          <a:bodyPr anchor="t" rtlCol="false" tIns="0" lIns="0" bIns="0" rIns="0">
            <a:spAutoFit/>
          </a:bodyPr>
          <a:lstStyle/>
          <a:p>
            <a:pPr algn="ctr">
              <a:lnSpc>
                <a:spcPts val="19506"/>
              </a:lnSpc>
            </a:pPr>
          </a:p>
        </p:txBody>
      </p:sp>
      <p:sp>
        <p:nvSpPr>
          <p:cNvPr name="TextBox 15" id="15"/>
          <p:cNvSpPr txBox="true"/>
          <p:nvPr/>
        </p:nvSpPr>
        <p:spPr>
          <a:xfrm rot="0">
            <a:off x="0" y="1911625"/>
            <a:ext cx="18288000" cy="6712072"/>
          </a:xfrm>
          <a:prstGeom prst="rect">
            <a:avLst/>
          </a:prstGeom>
        </p:spPr>
        <p:txBody>
          <a:bodyPr anchor="t" rtlCol="false" tIns="0" lIns="0" bIns="0" rIns="0">
            <a:spAutoFit/>
          </a:bodyPr>
          <a:lstStyle/>
          <a:p>
            <a:pPr algn="l">
              <a:lnSpc>
                <a:spcPts val="4091"/>
              </a:lnSpc>
            </a:pPr>
          </a:p>
          <a:p>
            <a:pPr algn="l" marL="596843" indent="-298421" lvl="1">
              <a:lnSpc>
                <a:spcPts val="4091"/>
              </a:lnSpc>
              <a:buFont typeface="Arial"/>
              <a:buChar char="•"/>
            </a:pPr>
            <a:r>
              <a:rPr lang="en-US" b="true" sz="2764">
                <a:solidFill>
                  <a:srgbClr val="000000"/>
                </a:solidFill>
                <a:latin typeface="Arial Bold"/>
                <a:ea typeface="Arial Bold"/>
                <a:cs typeface="Arial Bold"/>
                <a:sym typeface="Arial Bold"/>
              </a:rPr>
              <a:t>Location-based job discovery </a:t>
            </a:r>
            <a:r>
              <a:rPr lang="en-US" sz="2764">
                <a:solidFill>
                  <a:srgbClr val="000000"/>
                </a:solidFill>
                <a:latin typeface="Arial"/>
                <a:ea typeface="Arial"/>
                <a:cs typeface="Arial"/>
                <a:sym typeface="Arial"/>
              </a:rPr>
              <a:t>: Many individuals face difficulty finding job opportunities in their preferred states or locations, leading to missed career opportunities and untapped talent.</a:t>
            </a:r>
          </a:p>
          <a:p>
            <a:pPr algn="l">
              <a:lnSpc>
                <a:spcPts val="4091"/>
              </a:lnSpc>
            </a:pPr>
          </a:p>
          <a:p>
            <a:pPr algn="l" marL="596843" indent="-298421" lvl="1">
              <a:lnSpc>
                <a:spcPts val="4091"/>
              </a:lnSpc>
              <a:buFont typeface="Arial"/>
              <a:buChar char="•"/>
            </a:pPr>
            <a:r>
              <a:rPr lang="en-US" b="true" sz="2764">
                <a:solidFill>
                  <a:srgbClr val="000000"/>
                </a:solidFill>
                <a:latin typeface="Arial Bold"/>
                <a:ea typeface="Arial Bold"/>
                <a:cs typeface="Arial Bold"/>
                <a:sym typeface="Arial Bold"/>
              </a:rPr>
              <a:t>Limited awareness of corporate companies</a:t>
            </a:r>
            <a:r>
              <a:rPr lang="en-US" sz="2764">
                <a:solidFill>
                  <a:srgbClr val="000000"/>
                </a:solidFill>
                <a:latin typeface="Arial"/>
                <a:ea typeface="Arial"/>
                <a:cs typeface="Arial"/>
                <a:sym typeface="Arial"/>
              </a:rPr>
              <a:t> : Job seekers often struggle to discover and connect with small corporate companies in their desired location, resulting in overlooked job prospects.</a:t>
            </a:r>
          </a:p>
          <a:p>
            <a:pPr algn="l">
              <a:lnSpc>
                <a:spcPts val="4091"/>
              </a:lnSpc>
            </a:pPr>
          </a:p>
          <a:p>
            <a:pPr algn="l" marL="596843" indent="-298421" lvl="1">
              <a:lnSpc>
                <a:spcPts val="4091"/>
              </a:lnSpc>
              <a:buFont typeface="Arial"/>
              <a:buChar char="•"/>
            </a:pPr>
            <a:r>
              <a:rPr lang="en-US" b="true" sz="2764">
                <a:solidFill>
                  <a:srgbClr val="000000"/>
                </a:solidFill>
                <a:latin typeface="Arial Bold"/>
                <a:ea typeface="Arial Bold"/>
                <a:cs typeface="Arial Bold"/>
                <a:sym typeface="Arial Bold"/>
              </a:rPr>
              <a:t>Networking gaps for skilled professionals</a:t>
            </a:r>
            <a:r>
              <a:rPr lang="en-US" sz="2764">
                <a:solidFill>
                  <a:srgbClr val="000000"/>
                </a:solidFill>
                <a:latin typeface="Arial"/>
                <a:ea typeface="Arial"/>
                <a:cs typeface="Arial"/>
                <a:sym typeface="Arial"/>
              </a:rPr>
              <a:t> : Despite having impressive resumes, many individuals lack effective networking channels to connect with potential employers, hindering their job search efforts.</a:t>
            </a:r>
          </a:p>
          <a:p>
            <a:pPr algn="l">
              <a:lnSpc>
                <a:spcPts val="4091"/>
              </a:lnSpc>
            </a:pPr>
          </a:p>
          <a:p>
            <a:pPr algn="l" marL="596843" indent="-298421" lvl="1">
              <a:lnSpc>
                <a:spcPts val="4091"/>
              </a:lnSpc>
              <a:buFont typeface="Arial"/>
              <a:buChar char="•"/>
            </a:pPr>
            <a:r>
              <a:rPr lang="en-US" b="true" sz="2764">
                <a:solidFill>
                  <a:srgbClr val="000000"/>
                </a:solidFill>
                <a:latin typeface="Arial Bold"/>
                <a:ea typeface="Arial Bold"/>
                <a:cs typeface="Arial Bold"/>
                <a:sym typeface="Arial Bold"/>
              </a:rPr>
              <a:t>Restrictions and preferences in job search :</a:t>
            </a:r>
            <a:r>
              <a:rPr lang="en-US" sz="2764">
                <a:solidFill>
                  <a:srgbClr val="000000"/>
                </a:solidFill>
                <a:latin typeface="Arial"/>
                <a:ea typeface="Arial"/>
                <a:cs typeface="Arial"/>
                <a:sym typeface="Arial"/>
              </a:rPr>
              <a:t> Job seekers often have specific preferences (e.g., location, industry, company size) and restrictions (e.g., relocation limitations), making it challenging to find suitable job opeings.</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398" y="-183184"/>
            <a:ext cx="14227248" cy="985378"/>
            <a:chOff x="0" y="0"/>
            <a:chExt cx="18969664" cy="1313837"/>
          </a:xfrm>
        </p:grpSpPr>
        <p:sp>
          <p:nvSpPr>
            <p:cNvPr name="Freeform 3" id="3"/>
            <p:cNvSpPr/>
            <p:nvPr/>
          </p:nvSpPr>
          <p:spPr>
            <a:xfrm flipH="false" flipV="false" rot="0">
              <a:off x="33909" y="33909"/>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sp>
          <p:nvSpPr>
            <p:cNvPr name="Freeform 4" id="4"/>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sp>
          <p:nvSpPr>
            <p:cNvPr name="TextBox 5" id="5"/>
            <p:cNvSpPr txBox="true"/>
            <p:nvPr/>
          </p:nvSpPr>
          <p:spPr>
            <a:xfrm>
              <a:off x="0" y="-57150"/>
              <a:ext cx="18969664" cy="1370987"/>
            </a:xfrm>
            <a:prstGeom prst="rect">
              <a:avLst/>
            </a:prstGeom>
          </p:spPr>
          <p:txBody>
            <a:bodyPr anchor="ctr" rtlCol="false" tIns="50800" lIns="50800" bIns="50800" rIns="50800"/>
            <a:lstStyle/>
            <a:p>
              <a:pPr algn="l">
                <a:lnSpc>
                  <a:spcPts val="3359"/>
                </a:lnSpc>
              </a:pPr>
              <a:r>
                <a:rPr lang="en-US" sz="2799">
                  <a:solidFill>
                    <a:srgbClr val="FFFFFF"/>
                  </a:solidFill>
                  <a:latin typeface="Arial"/>
                  <a:ea typeface="Arial"/>
                  <a:cs typeface="Arial"/>
                  <a:sym typeface="Arial"/>
                </a:rPr>
                <a:t>Xyz</a:t>
              </a:r>
            </a:p>
          </p:txBody>
        </p:sp>
      </p:grpSp>
      <p:grpSp>
        <p:nvGrpSpPr>
          <p:cNvPr name="Group 6" id="6"/>
          <p:cNvGrpSpPr/>
          <p:nvPr/>
        </p:nvGrpSpPr>
        <p:grpSpPr>
          <a:xfrm rot="0">
            <a:off x="0" y="9870122"/>
            <a:ext cx="18288000" cy="416878"/>
            <a:chOff x="0" y="0"/>
            <a:chExt cx="24384000" cy="555837"/>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sp>
        <p:nvSpPr>
          <p:cNvPr name="Freeform 8" id="8"/>
          <p:cNvSpPr/>
          <p:nvPr/>
        </p:nvSpPr>
        <p:spPr>
          <a:xfrm flipH="false" flipV="false" rot="0">
            <a:off x="14870616" y="58058"/>
            <a:ext cx="2490988" cy="810176"/>
          </a:xfrm>
          <a:custGeom>
            <a:avLst/>
            <a:gdLst/>
            <a:ahLst/>
            <a:cxnLst/>
            <a:rect r="r" b="b" t="t" l="l"/>
            <a:pathLst>
              <a:path h="810176" w="2490988">
                <a:moveTo>
                  <a:pt x="0" y="0"/>
                </a:moveTo>
                <a:lnTo>
                  <a:pt x="2490988" y="0"/>
                </a:lnTo>
                <a:lnTo>
                  <a:pt x="2490988" y="810176"/>
                </a:lnTo>
                <a:lnTo>
                  <a:pt x="0" y="810176"/>
                </a:lnTo>
                <a:lnTo>
                  <a:pt x="0" y="0"/>
                </a:lnTo>
                <a:close/>
              </a:path>
            </a:pathLst>
          </a:custGeom>
          <a:blipFill>
            <a:blip r:embed="rId2"/>
            <a:stretch>
              <a:fillRect l="0" t="0" r="0" b="0"/>
            </a:stretch>
          </a:blipFill>
        </p:spPr>
      </p:sp>
      <p:grpSp>
        <p:nvGrpSpPr>
          <p:cNvPr name="Group 9" id="9"/>
          <p:cNvGrpSpPr/>
          <p:nvPr/>
        </p:nvGrpSpPr>
        <p:grpSpPr>
          <a:xfrm rot="0">
            <a:off x="18055772" y="0"/>
            <a:ext cx="232228" cy="934578"/>
            <a:chOff x="0" y="0"/>
            <a:chExt cx="309637" cy="1246104"/>
          </a:xfrm>
        </p:grpSpPr>
        <p:sp>
          <p:nvSpPr>
            <p:cNvPr name="Freeform 10" id="10"/>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grpSp>
        <p:nvGrpSpPr>
          <p:cNvPr name="Group 11" id="11"/>
          <p:cNvGrpSpPr/>
          <p:nvPr/>
        </p:nvGrpSpPr>
        <p:grpSpPr>
          <a:xfrm rot="0">
            <a:off x="623400" y="890050"/>
            <a:ext cx="17041200" cy="1145400"/>
            <a:chOff x="0" y="0"/>
            <a:chExt cx="22721600" cy="1527200"/>
          </a:xfrm>
        </p:grpSpPr>
        <p:sp>
          <p:nvSpPr>
            <p:cNvPr name="Freeform 12" id="12"/>
            <p:cNvSpPr/>
            <p:nvPr/>
          </p:nvSpPr>
          <p:spPr>
            <a:xfrm flipH="false" flipV="false" rot="0">
              <a:off x="0" y="0"/>
              <a:ext cx="22721601" cy="1527200"/>
            </a:xfrm>
            <a:custGeom>
              <a:avLst/>
              <a:gdLst/>
              <a:ahLst/>
              <a:cxnLst/>
              <a:rect r="r" b="b" t="t" l="l"/>
              <a:pathLst>
                <a:path h="1527200" w="22721601">
                  <a:moveTo>
                    <a:pt x="0" y="0"/>
                  </a:moveTo>
                  <a:lnTo>
                    <a:pt x="22721601" y="0"/>
                  </a:lnTo>
                  <a:lnTo>
                    <a:pt x="22721601" y="1527200"/>
                  </a:lnTo>
                  <a:lnTo>
                    <a:pt x="0" y="1527200"/>
                  </a:lnTo>
                  <a:close/>
                </a:path>
              </a:pathLst>
            </a:custGeom>
            <a:solidFill>
              <a:srgbClr val="000000">
                <a:alpha val="0"/>
              </a:srgbClr>
            </a:solidFill>
          </p:spPr>
        </p:sp>
        <p:sp>
          <p:nvSpPr>
            <p:cNvPr name="TextBox 13" id="13"/>
            <p:cNvSpPr txBox="true"/>
            <p:nvPr/>
          </p:nvSpPr>
          <p:spPr>
            <a:xfrm>
              <a:off x="0" y="-95250"/>
              <a:ext cx="22721600" cy="1622450"/>
            </a:xfrm>
            <a:prstGeom prst="rect">
              <a:avLst/>
            </a:prstGeom>
          </p:spPr>
          <p:txBody>
            <a:bodyPr anchor="t" rtlCol="false" tIns="0" lIns="0" bIns="0" rIns="0"/>
            <a:lstStyle/>
            <a:p>
              <a:pPr algn="l">
                <a:lnSpc>
                  <a:spcPts val="5759"/>
                </a:lnSpc>
              </a:pPr>
              <a:r>
                <a:rPr lang="en-US" sz="4800" b="true">
                  <a:solidFill>
                    <a:srgbClr val="002060"/>
                  </a:solidFill>
                  <a:latin typeface="Arial Bold"/>
                  <a:ea typeface="Arial Bold"/>
                  <a:cs typeface="Arial Bold"/>
                  <a:sym typeface="Arial Bold"/>
                </a:rPr>
                <a:t>Proposed Solution</a:t>
              </a:r>
            </a:p>
          </p:txBody>
        </p:sp>
      </p:grpSp>
      <p:sp>
        <p:nvSpPr>
          <p:cNvPr name="TextBox 14" id="14"/>
          <p:cNvSpPr txBox="true"/>
          <p:nvPr/>
        </p:nvSpPr>
        <p:spPr>
          <a:xfrm rot="0">
            <a:off x="725704" y="2054500"/>
            <a:ext cx="16635900" cy="4201674"/>
          </a:xfrm>
          <a:prstGeom prst="rect">
            <a:avLst/>
          </a:prstGeom>
        </p:spPr>
        <p:txBody>
          <a:bodyPr anchor="t" rtlCol="false" tIns="0" lIns="0" bIns="0" rIns="0">
            <a:spAutoFit/>
          </a:bodyPr>
          <a:lstStyle/>
          <a:p>
            <a:pPr algn="l">
              <a:lnSpc>
                <a:spcPts val="4143"/>
              </a:lnSpc>
            </a:pPr>
          </a:p>
          <a:p>
            <a:pPr algn="l" marL="745552" indent="-372776" lvl="1">
              <a:lnSpc>
                <a:spcPts val="4143"/>
              </a:lnSpc>
              <a:buFont typeface="Arial"/>
              <a:buChar char="•"/>
            </a:pPr>
            <a:r>
              <a:rPr lang="en-US" sz="3453">
                <a:solidFill>
                  <a:srgbClr val="000000"/>
                </a:solidFill>
                <a:latin typeface="Arial"/>
                <a:ea typeface="Arial"/>
                <a:cs typeface="Arial"/>
                <a:sym typeface="Arial"/>
              </a:rPr>
              <a:t>Allowing filter option to users to specify location preferences and restrictions. </a:t>
            </a:r>
          </a:p>
          <a:p>
            <a:pPr algn="l">
              <a:lnSpc>
                <a:spcPts val="4143"/>
              </a:lnSpc>
            </a:pPr>
          </a:p>
          <a:p>
            <a:pPr algn="l" marL="745552" indent="-372776" lvl="1">
              <a:lnSpc>
                <a:spcPts val="4143"/>
              </a:lnSpc>
              <a:buFont typeface="Arial"/>
              <a:buChar char="•"/>
            </a:pPr>
            <a:r>
              <a:rPr lang="en-US" sz="3453">
                <a:solidFill>
                  <a:srgbClr val="000000"/>
                </a:solidFill>
                <a:latin typeface="Arial"/>
                <a:ea typeface="Arial"/>
                <a:cs typeface="Arial"/>
                <a:sym typeface="Arial"/>
              </a:rPr>
              <a:t>Providing a verified  list of small corporate companies in desired locations.</a:t>
            </a:r>
          </a:p>
          <a:p>
            <a:pPr algn="l">
              <a:lnSpc>
                <a:spcPts val="4143"/>
              </a:lnSpc>
            </a:pPr>
          </a:p>
          <a:p>
            <a:pPr algn="l" marL="745552" indent="-372776" lvl="1">
              <a:lnSpc>
                <a:spcPts val="4143"/>
              </a:lnSpc>
              <a:buFont typeface="Arial"/>
              <a:buChar char="•"/>
            </a:pPr>
            <a:r>
              <a:rPr lang="en-US" sz="3453">
                <a:solidFill>
                  <a:srgbClr val="000000"/>
                </a:solidFill>
                <a:latin typeface="Arial"/>
                <a:ea typeface="Arial"/>
                <a:cs typeface="Arial"/>
                <a:sym typeface="Arial"/>
              </a:rPr>
              <a:t>Facilitating networking opportunities between job seekers and potential employers</a:t>
            </a:r>
          </a:p>
          <a:p>
            <a:pPr algn="l">
              <a:lnSpc>
                <a:spcPts val="4143"/>
              </a:lnSpc>
            </a:pPr>
          </a:p>
          <a:p>
            <a:pPr algn="l" marL="745552" indent="-372776" lvl="1">
              <a:lnSpc>
                <a:spcPts val="4143"/>
              </a:lnSpc>
              <a:buFont typeface="Arial"/>
              <a:buChar char="•"/>
            </a:pPr>
            <a:r>
              <a:rPr lang="en-US" sz="3453">
                <a:solidFill>
                  <a:srgbClr val="000000"/>
                </a:solidFill>
                <a:latin typeface="Arial"/>
                <a:ea typeface="Arial"/>
                <a:cs typeface="Arial"/>
                <a:sym typeface="Arial"/>
              </a:rPr>
              <a:t>Offering personalized job matching based on user preferences and resume data</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398" y="-183184"/>
            <a:ext cx="14227248" cy="985378"/>
            <a:chOff x="0" y="0"/>
            <a:chExt cx="18969664" cy="1313837"/>
          </a:xfrm>
        </p:grpSpPr>
        <p:sp>
          <p:nvSpPr>
            <p:cNvPr name="Freeform 3" id="3"/>
            <p:cNvSpPr/>
            <p:nvPr/>
          </p:nvSpPr>
          <p:spPr>
            <a:xfrm flipH="false" flipV="false" rot="0">
              <a:off x="33909" y="33909"/>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sp>
          <p:nvSpPr>
            <p:cNvPr name="Freeform 4" id="4"/>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sp>
          <p:nvSpPr>
            <p:cNvPr name="TextBox 5" id="5"/>
            <p:cNvSpPr txBox="true"/>
            <p:nvPr/>
          </p:nvSpPr>
          <p:spPr>
            <a:xfrm>
              <a:off x="0" y="-57150"/>
              <a:ext cx="18969664" cy="1370987"/>
            </a:xfrm>
            <a:prstGeom prst="rect">
              <a:avLst/>
            </a:prstGeom>
          </p:spPr>
          <p:txBody>
            <a:bodyPr anchor="ctr" rtlCol="false" tIns="50800" lIns="50800" bIns="50800" rIns="50800"/>
            <a:lstStyle/>
            <a:p>
              <a:pPr algn="l">
                <a:lnSpc>
                  <a:spcPts val="3359"/>
                </a:lnSpc>
              </a:pPr>
              <a:r>
                <a:rPr lang="en-US" sz="2799">
                  <a:solidFill>
                    <a:srgbClr val="FFFFFF"/>
                  </a:solidFill>
                  <a:latin typeface="Arial"/>
                  <a:ea typeface="Arial"/>
                  <a:cs typeface="Arial"/>
                  <a:sym typeface="Arial"/>
                </a:rPr>
                <a:t>Xyz</a:t>
              </a:r>
            </a:p>
          </p:txBody>
        </p:sp>
      </p:grpSp>
      <p:grpSp>
        <p:nvGrpSpPr>
          <p:cNvPr name="Group 6" id="6"/>
          <p:cNvGrpSpPr/>
          <p:nvPr/>
        </p:nvGrpSpPr>
        <p:grpSpPr>
          <a:xfrm rot="0">
            <a:off x="0" y="9870122"/>
            <a:ext cx="18288000" cy="416878"/>
            <a:chOff x="0" y="0"/>
            <a:chExt cx="24384000" cy="555837"/>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sp>
        <p:nvSpPr>
          <p:cNvPr name="Freeform 8" id="8"/>
          <p:cNvSpPr/>
          <p:nvPr/>
        </p:nvSpPr>
        <p:spPr>
          <a:xfrm flipH="false" flipV="false" rot="0">
            <a:off x="14870616" y="58058"/>
            <a:ext cx="2490988" cy="810176"/>
          </a:xfrm>
          <a:custGeom>
            <a:avLst/>
            <a:gdLst/>
            <a:ahLst/>
            <a:cxnLst/>
            <a:rect r="r" b="b" t="t" l="l"/>
            <a:pathLst>
              <a:path h="810176" w="2490988">
                <a:moveTo>
                  <a:pt x="0" y="0"/>
                </a:moveTo>
                <a:lnTo>
                  <a:pt x="2490988" y="0"/>
                </a:lnTo>
                <a:lnTo>
                  <a:pt x="2490988" y="810176"/>
                </a:lnTo>
                <a:lnTo>
                  <a:pt x="0" y="810176"/>
                </a:lnTo>
                <a:lnTo>
                  <a:pt x="0" y="0"/>
                </a:lnTo>
                <a:close/>
              </a:path>
            </a:pathLst>
          </a:custGeom>
          <a:blipFill>
            <a:blip r:embed="rId2"/>
            <a:stretch>
              <a:fillRect l="0" t="0" r="0" b="0"/>
            </a:stretch>
          </a:blipFill>
        </p:spPr>
      </p:sp>
      <p:grpSp>
        <p:nvGrpSpPr>
          <p:cNvPr name="Group 9" id="9"/>
          <p:cNvGrpSpPr/>
          <p:nvPr/>
        </p:nvGrpSpPr>
        <p:grpSpPr>
          <a:xfrm rot="0">
            <a:off x="18055772" y="0"/>
            <a:ext cx="232228" cy="934578"/>
            <a:chOff x="0" y="0"/>
            <a:chExt cx="309637" cy="1246104"/>
          </a:xfrm>
        </p:grpSpPr>
        <p:sp>
          <p:nvSpPr>
            <p:cNvPr name="Freeform 10" id="10"/>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grpSp>
        <p:nvGrpSpPr>
          <p:cNvPr name="Group 11" id="11"/>
          <p:cNvGrpSpPr/>
          <p:nvPr/>
        </p:nvGrpSpPr>
        <p:grpSpPr>
          <a:xfrm rot="0">
            <a:off x="622300" y="889000"/>
            <a:ext cx="17043400" cy="1146176"/>
            <a:chOff x="0" y="0"/>
            <a:chExt cx="22724533" cy="1528235"/>
          </a:xfrm>
        </p:grpSpPr>
        <p:sp>
          <p:nvSpPr>
            <p:cNvPr name="Freeform 12" id="12"/>
            <p:cNvSpPr/>
            <p:nvPr/>
          </p:nvSpPr>
          <p:spPr>
            <a:xfrm flipH="false" flipV="false" rot="0">
              <a:off x="0" y="0"/>
              <a:ext cx="22724534" cy="1528235"/>
            </a:xfrm>
            <a:custGeom>
              <a:avLst/>
              <a:gdLst/>
              <a:ahLst/>
              <a:cxnLst/>
              <a:rect r="r" b="b" t="t" l="l"/>
              <a:pathLst>
                <a:path h="1528235" w="22724534">
                  <a:moveTo>
                    <a:pt x="0" y="0"/>
                  </a:moveTo>
                  <a:lnTo>
                    <a:pt x="22724534" y="0"/>
                  </a:lnTo>
                  <a:lnTo>
                    <a:pt x="22724534" y="1528235"/>
                  </a:lnTo>
                  <a:lnTo>
                    <a:pt x="0" y="1528235"/>
                  </a:lnTo>
                  <a:close/>
                </a:path>
              </a:pathLst>
            </a:custGeom>
            <a:solidFill>
              <a:srgbClr val="000000">
                <a:alpha val="0"/>
              </a:srgbClr>
            </a:solidFill>
          </p:spPr>
        </p:sp>
        <p:sp>
          <p:nvSpPr>
            <p:cNvPr name="TextBox 13" id="13"/>
            <p:cNvSpPr txBox="true"/>
            <p:nvPr/>
          </p:nvSpPr>
          <p:spPr>
            <a:xfrm>
              <a:off x="0" y="-95250"/>
              <a:ext cx="22724533" cy="1623485"/>
            </a:xfrm>
            <a:prstGeom prst="rect">
              <a:avLst/>
            </a:prstGeom>
          </p:spPr>
          <p:txBody>
            <a:bodyPr anchor="t" rtlCol="false" tIns="0" lIns="0" bIns="0" rIns="0"/>
            <a:lstStyle/>
            <a:p>
              <a:pPr algn="l">
                <a:lnSpc>
                  <a:spcPts val="5759"/>
                </a:lnSpc>
              </a:pPr>
              <a:r>
                <a:rPr lang="en-US" sz="4800" b="true">
                  <a:solidFill>
                    <a:srgbClr val="002060"/>
                  </a:solidFill>
                  <a:latin typeface="Arial Bold"/>
                  <a:ea typeface="Arial Bold"/>
                  <a:cs typeface="Arial Bold"/>
                  <a:sym typeface="Arial Bold"/>
                </a:rPr>
                <a:t>System Architecture</a:t>
              </a:r>
            </a:p>
          </p:txBody>
        </p:sp>
      </p:grpSp>
      <p:sp>
        <p:nvSpPr>
          <p:cNvPr name="Freeform 14" id="14"/>
          <p:cNvSpPr/>
          <p:nvPr/>
        </p:nvSpPr>
        <p:spPr>
          <a:xfrm flipH="false" flipV="false" rot="0">
            <a:off x="5831181" y="1724596"/>
            <a:ext cx="5531813" cy="7223124"/>
          </a:xfrm>
          <a:custGeom>
            <a:avLst/>
            <a:gdLst/>
            <a:ahLst/>
            <a:cxnLst/>
            <a:rect r="r" b="b" t="t" l="l"/>
            <a:pathLst>
              <a:path h="7223124" w="5531813">
                <a:moveTo>
                  <a:pt x="0" y="0"/>
                </a:moveTo>
                <a:lnTo>
                  <a:pt x="5531813" y="0"/>
                </a:lnTo>
                <a:lnTo>
                  <a:pt x="5531813" y="7223124"/>
                </a:lnTo>
                <a:lnTo>
                  <a:pt x="0" y="7223124"/>
                </a:lnTo>
                <a:lnTo>
                  <a:pt x="0" y="0"/>
                </a:lnTo>
                <a:close/>
              </a:path>
            </a:pathLst>
          </a:custGeom>
          <a:blipFill>
            <a:blip r:embed="rId3"/>
            <a:stretch>
              <a:fillRect l="-5581" t="0" r="-488" b="-222"/>
            </a:stretch>
          </a:blipFill>
        </p:spPr>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398" y="-183184"/>
            <a:ext cx="14227248" cy="985378"/>
            <a:chOff x="0" y="0"/>
            <a:chExt cx="18969664" cy="1313837"/>
          </a:xfrm>
        </p:grpSpPr>
        <p:sp>
          <p:nvSpPr>
            <p:cNvPr name="Freeform 3" id="3"/>
            <p:cNvSpPr/>
            <p:nvPr/>
          </p:nvSpPr>
          <p:spPr>
            <a:xfrm flipH="false" flipV="false" rot="0">
              <a:off x="33909" y="33909"/>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sp>
          <p:nvSpPr>
            <p:cNvPr name="Freeform 4" id="4"/>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sp>
          <p:nvSpPr>
            <p:cNvPr name="TextBox 5" id="5"/>
            <p:cNvSpPr txBox="true"/>
            <p:nvPr/>
          </p:nvSpPr>
          <p:spPr>
            <a:xfrm>
              <a:off x="0" y="-57150"/>
              <a:ext cx="18969664" cy="1370987"/>
            </a:xfrm>
            <a:prstGeom prst="rect">
              <a:avLst/>
            </a:prstGeom>
          </p:spPr>
          <p:txBody>
            <a:bodyPr anchor="ctr" rtlCol="false" tIns="50800" lIns="50800" bIns="50800" rIns="50800"/>
            <a:lstStyle/>
            <a:p>
              <a:pPr algn="l">
                <a:lnSpc>
                  <a:spcPts val="3359"/>
                </a:lnSpc>
              </a:pPr>
              <a:r>
                <a:rPr lang="en-US" sz="2799">
                  <a:solidFill>
                    <a:srgbClr val="FFFFFF"/>
                  </a:solidFill>
                  <a:latin typeface="Arial"/>
                  <a:ea typeface="Arial"/>
                  <a:cs typeface="Arial"/>
                  <a:sym typeface="Arial"/>
                </a:rPr>
                <a:t>Xyz</a:t>
              </a:r>
            </a:p>
          </p:txBody>
        </p:sp>
      </p:grpSp>
      <p:grpSp>
        <p:nvGrpSpPr>
          <p:cNvPr name="Group 6" id="6"/>
          <p:cNvGrpSpPr/>
          <p:nvPr/>
        </p:nvGrpSpPr>
        <p:grpSpPr>
          <a:xfrm rot="0">
            <a:off x="0" y="9870122"/>
            <a:ext cx="18288000" cy="416878"/>
            <a:chOff x="0" y="0"/>
            <a:chExt cx="24384000" cy="555837"/>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sp>
        <p:nvSpPr>
          <p:cNvPr name="Freeform 8" id="8"/>
          <p:cNvSpPr/>
          <p:nvPr/>
        </p:nvSpPr>
        <p:spPr>
          <a:xfrm flipH="false" flipV="false" rot="0">
            <a:off x="14870616" y="58058"/>
            <a:ext cx="2490988" cy="810176"/>
          </a:xfrm>
          <a:custGeom>
            <a:avLst/>
            <a:gdLst/>
            <a:ahLst/>
            <a:cxnLst/>
            <a:rect r="r" b="b" t="t" l="l"/>
            <a:pathLst>
              <a:path h="810176" w="2490988">
                <a:moveTo>
                  <a:pt x="0" y="0"/>
                </a:moveTo>
                <a:lnTo>
                  <a:pt x="2490988" y="0"/>
                </a:lnTo>
                <a:lnTo>
                  <a:pt x="2490988" y="810176"/>
                </a:lnTo>
                <a:lnTo>
                  <a:pt x="0" y="810176"/>
                </a:lnTo>
                <a:lnTo>
                  <a:pt x="0" y="0"/>
                </a:lnTo>
                <a:close/>
              </a:path>
            </a:pathLst>
          </a:custGeom>
          <a:blipFill>
            <a:blip r:embed="rId2"/>
            <a:stretch>
              <a:fillRect l="0" t="0" r="0" b="0"/>
            </a:stretch>
          </a:blipFill>
        </p:spPr>
      </p:sp>
      <p:grpSp>
        <p:nvGrpSpPr>
          <p:cNvPr name="Group 9" id="9"/>
          <p:cNvGrpSpPr/>
          <p:nvPr/>
        </p:nvGrpSpPr>
        <p:grpSpPr>
          <a:xfrm rot="0">
            <a:off x="18055772" y="0"/>
            <a:ext cx="232228" cy="934578"/>
            <a:chOff x="0" y="0"/>
            <a:chExt cx="309637" cy="1246104"/>
          </a:xfrm>
        </p:grpSpPr>
        <p:sp>
          <p:nvSpPr>
            <p:cNvPr name="Freeform 10" id="10"/>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grpSp>
        <p:nvGrpSpPr>
          <p:cNvPr name="Group 11" id="11"/>
          <p:cNvGrpSpPr/>
          <p:nvPr/>
        </p:nvGrpSpPr>
        <p:grpSpPr>
          <a:xfrm rot="0">
            <a:off x="623400" y="890050"/>
            <a:ext cx="17041200" cy="923330"/>
            <a:chOff x="0" y="0"/>
            <a:chExt cx="22721600" cy="1231107"/>
          </a:xfrm>
        </p:grpSpPr>
        <p:sp>
          <p:nvSpPr>
            <p:cNvPr name="Freeform 12" id="12"/>
            <p:cNvSpPr/>
            <p:nvPr/>
          </p:nvSpPr>
          <p:spPr>
            <a:xfrm flipH="false" flipV="false" rot="0">
              <a:off x="0" y="0"/>
              <a:ext cx="22721601" cy="1231107"/>
            </a:xfrm>
            <a:custGeom>
              <a:avLst/>
              <a:gdLst/>
              <a:ahLst/>
              <a:cxnLst/>
              <a:rect r="r" b="b" t="t" l="l"/>
              <a:pathLst>
                <a:path h="1231107" w="22721601">
                  <a:moveTo>
                    <a:pt x="0" y="0"/>
                  </a:moveTo>
                  <a:lnTo>
                    <a:pt x="22721601" y="0"/>
                  </a:lnTo>
                  <a:lnTo>
                    <a:pt x="22721601" y="1231107"/>
                  </a:lnTo>
                  <a:lnTo>
                    <a:pt x="0" y="1231107"/>
                  </a:lnTo>
                  <a:close/>
                </a:path>
              </a:pathLst>
            </a:custGeom>
            <a:solidFill>
              <a:srgbClr val="000000">
                <a:alpha val="0"/>
              </a:srgbClr>
            </a:solidFill>
          </p:spPr>
        </p:sp>
        <p:sp>
          <p:nvSpPr>
            <p:cNvPr name="TextBox 13" id="13"/>
            <p:cNvSpPr txBox="true"/>
            <p:nvPr/>
          </p:nvSpPr>
          <p:spPr>
            <a:xfrm>
              <a:off x="0" y="-95250"/>
              <a:ext cx="22721600" cy="1326357"/>
            </a:xfrm>
            <a:prstGeom prst="rect">
              <a:avLst/>
            </a:prstGeom>
          </p:spPr>
          <p:txBody>
            <a:bodyPr anchor="t" rtlCol="false" tIns="0" lIns="0" bIns="0" rIns="0"/>
            <a:lstStyle/>
            <a:p>
              <a:pPr algn="l">
                <a:lnSpc>
                  <a:spcPts val="5759"/>
                </a:lnSpc>
              </a:pPr>
              <a:r>
                <a:rPr lang="en-US" sz="4800" b="true">
                  <a:solidFill>
                    <a:srgbClr val="002060"/>
                  </a:solidFill>
                  <a:latin typeface="Arial Bold"/>
                  <a:ea typeface="Arial Bold"/>
                  <a:cs typeface="Arial Bold"/>
                  <a:sym typeface="Arial Bold"/>
                </a:rPr>
                <a:t>Live Demo of Project</a:t>
              </a:r>
            </a:p>
          </p:txBody>
        </p:sp>
      </p:grpSp>
      <p:sp>
        <p:nvSpPr>
          <p:cNvPr name="Freeform 14" id="14"/>
          <p:cNvSpPr/>
          <p:nvPr/>
        </p:nvSpPr>
        <p:spPr>
          <a:xfrm flipH="false" flipV="false" rot="0">
            <a:off x="1757469" y="2010769"/>
            <a:ext cx="14358641" cy="6896323"/>
          </a:xfrm>
          <a:custGeom>
            <a:avLst/>
            <a:gdLst/>
            <a:ahLst/>
            <a:cxnLst/>
            <a:rect r="r" b="b" t="t" l="l"/>
            <a:pathLst>
              <a:path h="6896323" w="14358641">
                <a:moveTo>
                  <a:pt x="0" y="0"/>
                </a:moveTo>
                <a:lnTo>
                  <a:pt x="14358641" y="0"/>
                </a:lnTo>
                <a:lnTo>
                  <a:pt x="14358641" y="6896323"/>
                </a:lnTo>
                <a:lnTo>
                  <a:pt x="0" y="6896323"/>
                </a:lnTo>
                <a:lnTo>
                  <a:pt x="0" y="0"/>
                </a:lnTo>
                <a:close/>
              </a:path>
            </a:pathLst>
          </a:custGeom>
          <a:blipFill>
            <a:blip r:embed="rId3"/>
            <a:stretch>
              <a:fillRect l="0" t="-2783" r="0" b="-2783"/>
            </a:stretch>
          </a:blipFill>
        </p:spPr>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398" y="-183184"/>
            <a:ext cx="14227248" cy="985378"/>
            <a:chOff x="0" y="0"/>
            <a:chExt cx="18969664" cy="1313837"/>
          </a:xfrm>
        </p:grpSpPr>
        <p:sp>
          <p:nvSpPr>
            <p:cNvPr name="Freeform 3" id="3"/>
            <p:cNvSpPr/>
            <p:nvPr/>
          </p:nvSpPr>
          <p:spPr>
            <a:xfrm flipH="false" flipV="false" rot="0">
              <a:off x="33909" y="33909"/>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sp>
          <p:nvSpPr>
            <p:cNvPr name="Freeform 4" id="4"/>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sp>
          <p:nvSpPr>
            <p:cNvPr name="TextBox 5" id="5"/>
            <p:cNvSpPr txBox="true"/>
            <p:nvPr/>
          </p:nvSpPr>
          <p:spPr>
            <a:xfrm>
              <a:off x="0" y="-57150"/>
              <a:ext cx="18969664" cy="1370987"/>
            </a:xfrm>
            <a:prstGeom prst="rect">
              <a:avLst/>
            </a:prstGeom>
          </p:spPr>
          <p:txBody>
            <a:bodyPr anchor="ctr" rtlCol="false" tIns="50800" lIns="50800" bIns="50800" rIns="50800"/>
            <a:lstStyle/>
            <a:p>
              <a:pPr algn="l">
                <a:lnSpc>
                  <a:spcPts val="3359"/>
                </a:lnSpc>
              </a:pPr>
              <a:r>
                <a:rPr lang="en-US" sz="2799">
                  <a:solidFill>
                    <a:srgbClr val="FFFFFF"/>
                  </a:solidFill>
                  <a:latin typeface="Arial"/>
                  <a:ea typeface="Arial"/>
                  <a:cs typeface="Arial"/>
                  <a:sym typeface="Arial"/>
                </a:rPr>
                <a:t>Xyz</a:t>
              </a:r>
            </a:p>
          </p:txBody>
        </p:sp>
      </p:grpSp>
      <p:grpSp>
        <p:nvGrpSpPr>
          <p:cNvPr name="Group 6" id="6"/>
          <p:cNvGrpSpPr/>
          <p:nvPr/>
        </p:nvGrpSpPr>
        <p:grpSpPr>
          <a:xfrm rot="0">
            <a:off x="0" y="9870122"/>
            <a:ext cx="18288000" cy="416878"/>
            <a:chOff x="0" y="0"/>
            <a:chExt cx="24384000" cy="555837"/>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sp>
        <p:nvSpPr>
          <p:cNvPr name="Freeform 8" id="8"/>
          <p:cNvSpPr/>
          <p:nvPr/>
        </p:nvSpPr>
        <p:spPr>
          <a:xfrm flipH="false" flipV="false" rot="0">
            <a:off x="14870616" y="58058"/>
            <a:ext cx="2490988" cy="810176"/>
          </a:xfrm>
          <a:custGeom>
            <a:avLst/>
            <a:gdLst/>
            <a:ahLst/>
            <a:cxnLst/>
            <a:rect r="r" b="b" t="t" l="l"/>
            <a:pathLst>
              <a:path h="810176" w="2490988">
                <a:moveTo>
                  <a:pt x="0" y="0"/>
                </a:moveTo>
                <a:lnTo>
                  <a:pt x="2490988" y="0"/>
                </a:lnTo>
                <a:lnTo>
                  <a:pt x="2490988" y="810176"/>
                </a:lnTo>
                <a:lnTo>
                  <a:pt x="0" y="810176"/>
                </a:lnTo>
                <a:lnTo>
                  <a:pt x="0" y="0"/>
                </a:lnTo>
                <a:close/>
              </a:path>
            </a:pathLst>
          </a:custGeom>
          <a:blipFill>
            <a:blip r:embed="rId2"/>
            <a:stretch>
              <a:fillRect l="0" t="0" r="0" b="0"/>
            </a:stretch>
          </a:blipFill>
        </p:spPr>
      </p:sp>
      <p:grpSp>
        <p:nvGrpSpPr>
          <p:cNvPr name="Group 9" id="9"/>
          <p:cNvGrpSpPr/>
          <p:nvPr/>
        </p:nvGrpSpPr>
        <p:grpSpPr>
          <a:xfrm rot="0">
            <a:off x="18055772" y="0"/>
            <a:ext cx="232228" cy="934578"/>
            <a:chOff x="0" y="0"/>
            <a:chExt cx="309637" cy="1246104"/>
          </a:xfrm>
        </p:grpSpPr>
        <p:sp>
          <p:nvSpPr>
            <p:cNvPr name="Freeform 10" id="10"/>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sp>
        <p:nvSpPr>
          <p:cNvPr name="Freeform 11" id="11"/>
          <p:cNvSpPr/>
          <p:nvPr/>
        </p:nvSpPr>
        <p:spPr>
          <a:xfrm flipH="false" flipV="false" rot="0">
            <a:off x="627320" y="1526868"/>
            <a:ext cx="16650586" cy="8009640"/>
          </a:xfrm>
          <a:custGeom>
            <a:avLst/>
            <a:gdLst/>
            <a:ahLst/>
            <a:cxnLst/>
            <a:rect r="r" b="b" t="t" l="l"/>
            <a:pathLst>
              <a:path h="8009640" w="16650586">
                <a:moveTo>
                  <a:pt x="0" y="0"/>
                </a:moveTo>
                <a:lnTo>
                  <a:pt x="16650586" y="0"/>
                </a:lnTo>
                <a:lnTo>
                  <a:pt x="16650586" y="8009640"/>
                </a:lnTo>
                <a:lnTo>
                  <a:pt x="0" y="8009640"/>
                </a:lnTo>
                <a:lnTo>
                  <a:pt x="0" y="0"/>
                </a:lnTo>
                <a:close/>
              </a:path>
            </a:pathLst>
          </a:custGeom>
          <a:blipFill>
            <a:blip r:embed="rId3"/>
            <a:stretch>
              <a:fillRect l="0" t="-5218" r="0" b="-5218"/>
            </a:stretch>
          </a:blipFill>
        </p:spPr>
      </p:sp>
      <p:grpSp>
        <p:nvGrpSpPr>
          <p:cNvPr name="Group 12" id="12"/>
          <p:cNvGrpSpPr/>
          <p:nvPr/>
        </p:nvGrpSpPr>
        <p:grpSpPr>
          <a:xfrm rot="0">
            <a:off x="619480" y="750492"/>
            <a:ext cx="17041200" cy="923330"/>
            <a:chOff x="0" y="0"/>
            <a:chExt cx="22721600" cy="1231107"/>
          </a:xfrm>
        </p:grpSpPr>
        <p:sp>
          <p:nvSpPr>
            <p:cNvPr name="Freeform 13" id="13"/>
            <p:cNvSpPr/>
            <p:nvPr/>
          </p:nvSpPr>
          <p:spPr>
            <a:xfrm flipH="false" flipV="false" rot="0">
              <a:off x="0" y="0"/>
              <a:ext cx="22721601" cy="1231107"/>
            </a:xfrm>
            <a:custGeom>
              <a:avLst/>
              <a:gdLst/>
              <a:ahLst/>
              <a:cxnLst/>
              <a:rect r="r" b="b" t="t" l="l"/>
              <a:pathLst>
                <a:path h="1231107" w="22721601">
                  <a:moveTo>
                    <a:pt x="0" y="0"/>
                  </a:moveTo>
                  <a:lnTo>
                    <a:pt x="22721601" y="0"/>
                  </a:lnTo>
                  <a:lnTo>
                    <a:pt x="22721601" y="1231107"/>
                  </a:lnTo>
                  <a:lnTo>
                    <a:pt x="0" y="1231107"/>
                  </a:lnTo>
                  <a:close/>
                </a:path>
              </a:pathLst>
            </a:custGeom>
            <a:solidFill>
              <a:srgbClr val="000000">
                <a:alpha val="0"/>
              </a:srgbClr>
            </a:solidFill>
          </p:spPr>
        </p:sp>
        <p:sp>
          <p:nvSpPr>
            <p:cNvPr name="TextBox 14" id="14"/>
            <p:cNvSpPr txBox="true"/>
            <p:nvPr/>
          </p:nvSpPr>
          <p:spPr>
            <a:xfrm>
              <a:off x="0" y="-95250"/>
              <a:ext cx="22721600" cy="1326357"/>
            </a:xfrm>
            <a:prstGeom prst="rect">
              <a:avLst/>
            </a:prstGeom>
          </p:spPr>
          <p:txBody>
            <a:bodyPr anchor="t" rtlCol="false" tIns="0" lIns="0" bIns="0" rIns="0"/>
            <a:lstStyle/>
            <a:p>
              <a:pPr algn="l">
                <a:lnSpc>
                  <a:spcPts val="5759"/>
                </a:lnSpc>
              </a:pPr>
              <a:r>
                <a:rPr lang="en-US" sz="4800" b="true">
                  <a:solidFill>
                    <a:srgbClr val="002060"/>
                  </a:solidFill>
                  <a:latin typeface="Arial Bold"/>
                  <a:ea typeface="Arial Bold"/>
                  <a:cs typeface="Arial Bold"/>
                  <a:sym typeface="Arial Bold"/>
                </a:rPr>
                <a:t>Video of Project Demo</a:t>
              </a:r>
            </a:p>
          </p:txBody>
        </p:sp>
      </p:gr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398" y="-183184"/>
            <a:ext cx="14227248" cy="985378"/>
            <a:chOff x="0" y="0"/>
            <a:chExt cx="18969664" cy="1313837"/>
          </a:xfrm>
        </p:grpSpPr>
        <p:sp>
          <p:nvSpPr>
            <p:cNvPr name="Freeform 3" id="3"/>
            <p:cNvSpPr/>
            <p:nvPr/>
          </p:nvSpPr>
          <p:spPr>
            <a:xfrm flipH="false" flipV="false" rot="0">
              <a:off x="33909" y="33909"/>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sp>
          <p:nvSpPr>
            <p:cNvPr name="Freeform 4" id="4"/>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sp>
          <p:nvSpPr>
            <p:cNvPr name="TextBox 5" id="5"/>
            <p:cNvSpPr txBox="true"/>
            <p:nvPr/>
          </p:nvSpPr>
          <p:spPr>
            <a:xfrm>
              <a:off x="0" y="-57150"/>
              <a:ext cx="18969664" cy="1370987"/>
            </a:xfrm>
            <a:prstGeom prst="rect">
              <a:avLst/>
            </a:prstGeom>
          </p:spPr>
          <p:txBody>
            <a:bodyPr anchor="ctr" rtlCol="false" tIns="50800" lIns="50800" bIns="50800" rIns="50800"/>
            <a:lstStyle/>
            <a:p>
              <a:pPr algn="l">
                <a:lnSpc>
                  <a:spcPts val="3359"/>
                </a:lnSpc>
              </a:pPr>
              <a:r>
                <a:rPr lang="en-US" sz="2799">
                  <a:solidFill>
                    <a:srgbClr val="FFFFFF"/>
                  </a:solidFill>
                  <a:latin typeface="Arial"/>
                  <a:ea typeface="Arial"/>
                  <a:cs typeface="Arial"/>
                  <a:sym typeface="Arial"/>
                </a:rPr>
                <a:t>Xyz</a:t>
              </a:r>
            </a:p>
          </p:txBody>
        </p:sp>
      </p:grpSp>
      <p:grpSp>
        <p:nvGrpSpPr>
          <p:cNvPr name="Group 6" id="6"/>
          <p:cNvGrpSpPr/>
          <p:nvPr/>
        </p:nvGrpSpPr>
        <p:grpSpPr>
          <a:xfrm rot="0">
            <a:off x="0" y="9870122"/>
            <a:ext cx="18288000" cy="416878"/>
            <a:chOff x="0" y="0"/>
            <a:chExt cx="24384000" cy="555837"/>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sp>
        <p:nvSpPr>
          <p:cNvPr name="Freeform 8" id="8"/>
          <p:cNvSpPr/>
          <p:nvPr/>
        </p:nvSpPr>
        <p:spPr>
          <a:xfrm flipH="false" flipV="false" rot="0">
            <a:off x="14870616" y="58058"/>
            <a:ext cx="2490988" cy="810176"/>
          </a:xfrm>
          <a:custGeom>
            <a:avLst/>
            <a:gdLst/>
            <a:ahLst/>
            <a:cxnLst/>
            <a:rect r="r" b="b" t="t" l="l"/>
            <a:pathLst>
              <a:path h="810176" w="2490988">
                <a:moveTo>
                  <a:pt x="0" y="0"/>
                </a:moveTo>
                <a:lnTo>
                  <a:pt x="2490988" y="0"/>
                </a:lnTo>
                <a:lnTo>
                  <a:pt x="2490988" y="810176"/>
                </a:lnTo>
                <a:lnTo>
                  <a:pt x="0" y="810176"/>
                </a:lnTo>
                <a:lnTo>
                  <a:pt x="0" y="0"/>
                </a:lnTo>
                <a:close/>
              </a:path>
            </a:pathLst>
          </a:custGeom>
          <a:blipFill>
            <a:blip r:embed="rId2"/>
            <a:stretch>
              <a:fillRect l="0" t="0" r="0" b="0"/>
            </a:stretch>
          </a:blipFill>
        </p:spPr>
      </p:sp>
      <p:grpSp>
        <p:nvGrpSpPr>
          <p:cNvPr name="Group 9" id="9"/>
          <p:cNvGrpSpPr/>
          <p:nvPr/>
        </p:nvGrpSpPr>
        <p:grpSpPr>
          <a:xfrm rot="0">
            <a:off x="18055772" y="0"/>
            <a:ext cx="232228" cy="934578"/>
            <a:chOff x="0" y="0"/>
            <a:chExt cx="309637" cy="1246104"/>
          </a:xfrm>
        </p:grpSpPr>
        <p:sp>
          <p:nvSpPr>
            <p:cNvPr name="Freeform 10" id="10"/>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grpSp>
        <p:nvGrpSpPr>
          <p:cNvPr name="Group 11" id="11"/>
          <p:cNvGrpSpPr/>
          <p:nvPr/>
        </p:nvGrpSpPr>
        <p:grpSpPr>
          <a:xfrm rot="0">
            <a:off x="623400" y="890050"/>
            <a:ext cx="17041200" cy="1145400"/>
            <a:chOff x="0" y="0"/>
            <a:chExt cx="22721600" cy="1527200"/>
          </a:xfrm>
        </p:grpSpPr>
        <p:sp>
          <p:nvSpPr>
            <p:cNvPr name="Freeform 12" id="12"/>
            <p:cNvSpPr/>
            <p:nvPr/>
          </p:nvSpPr>
          <p:spPr>
            <a:xfrm flipH="false" flipV="false" rot="0">
              <a:off x="0" y="0"/>
              <a:ext cx="22721601" cy="1527200"/>
            </a:xfrm>
            <a:custGeom>
              <a:avLst/>
              <a:gdLst/>
              <a:ahLst/>
              <a:cxnLst/>
              <a:rect r="r" b="b" t="t" l="l"/>
              <a:pathLst>
                <a:path h="1527200" w="22721601">
                  <a:moveTo>
                    <a:pt x="0" y="0"/>
                  </a:moveTo>
                  <a:lnTo>
                    <a:pt x="22721601" y="0"/>
                  </a:lnTo>
                  <a:lnTo>
                    <a:pt x="22721601" y="1527200"/>
                  </a:lnTo>
                  <a:lnTo>
                    <a:pt x="0" y="1527200"/>
                  </a:lnTo>
                  <a:close/>
                </a:path>
              </a:pathLst>
            </a:custGeom>
            <a:solidFill>
              <a:srgbClr val="000000">
                <a:alpha val="0"/>
              </a:srgbClr>
            </a:solidFill>
          </p:spPr>
        </p:sp>
        <p:sp>
          <p:nvSpPr>
            <p:cNvPr name="TextBox 13" id="13"/>
            <p:cNvSpPr txBox="true"/>
            <p:nvPr/>
          </p:nvSpPr>
          <p:spPr>
            <a:xfrm>
              <a:off x="0" y="-95250"/>
              <a:ext cx="22721600" cy="1622450"/>
            </a:xfrm>
            <a:prstGeom prst="rect">
              <a:avLst/>
            </a:prstGeom>
          </p:spPr>
          <p:txBody>
            <a:bodyPr anchor="t" rtlCol="false" tIns="0" lIns="0" bIns="0" rIns="0"/>
            <a:lstStyle/>
            <a:p>
              <a:pPr algn="l">
                <a:lnSpc>
                  <a:spcPts val="5759"/>
                </a:lnSpc>
              </a:pPr>
              <a:r>
                <a:rPr lang="en-US" sz="4800" b="true">
                  <a:solidFill>
                    <a:srgbClr val="002060"/>
                  </a:solidFill>
                  <a:latin typeface="Arial Bold"/>
                  <a:ea typeface="Arial Bold"/>
                  <a:cs typeface="Arial Bold"/>
                  <a:sym typeface="Arial Bold"/>
                </a:rPr>
                <a:t>Conclusion</a:t>
              </a:r>
            </a:p>
          </p:txBody>
        </p:sp>
      </p:grpSp>
      <p:sp>
        <p:nvSpPr>
          <p:cNvPr name="TextBox 14" id="14"/>
          <p:cNvSpPr txBox="true"/>
          <p:nvPr/>
        </p:nvSpPr>
        <p:spPr>
          <a:xfrm rot="0">
            <a:off x="1028700" y="2044975"/>
            <a:ext cx="15492710" cy="4254246"/>
          </a:xfrm>
          <a:prstGeom prst="rect">
            <a:avLst/>
          </a:prstGeom>
        </p:spPr>
        <p:txBody>
          <a:bodyPr anchor="t" rtlCol="false" tIns="0" lIns="0" bIns="0" rIns="0">
            <a:spAutoFit/>
          </a:bodyPr>
          <a:lstStyle/>
          <a:p>
            <a:pPr algn="l">
              <a:lnSpc>
                <a:spcPts val="4181"/>
              </a:lnSpc>
            </a:pPr>
          </a:p>
          <a:p>
            <a:pPr algn="l">
              <a:lnSpc>
                <a:spcPts val="4181"/>
              </a:lnSpc>
            </a:pPr>
            <a:r>
              <a:rPr lang="en-US" sz="3399">
                <a:solidFill>
                  <a:srgbClr val="000000"/>
                </a:solidFill>
                <a:latin typeface="Arial"/>
                <a:ea typeface="Arial"/>
                <a:cs typeface="Arial"/>
                <a:sym typeface="Arial"/>
              </a:rPr>
              <a:t>In conclusion, our freelancing job portal project aims to bridge the gap between job seekers and employers across different regions and states. By providing a platform that connects professionals from diverse backgrounds and locations, we envision a future where talent knows no geographical boundaries. Our platform offers a unique opportunity for individuals and businesses to connect, collaborate, and thrive, providing unparalleled access to job opportunities, flexible work arrangements, and global connectivity."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DAGiJa4pVRs</dc:identifier>
  <dcterms:modified xsi:type="dcterms:W3CDTF">2011-08-01T06:04:30Z</dcterms:modified>
  <cp:revision>1</cp:revision>
  <dc:title>TSP 4.0 Capstone Project PPT Template-2.pptx</dc:title>
</cp:coreProperties>
</file>