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D4E9E-D544-4049-88E7-9148B4AD15D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8C9A8-3298-4F3C-A25F-4D2A297B9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7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D= n-2 x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8C9A8-3298-4F3C-A25F-4D2A297B9E2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02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represent it as energy l2 norm </a:t>
            </a:r>
            <a:r>
              <a:rPr lang="en-IN" dirty="0" err="1"/>
              <a:t>sq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8C9A8-3298-4F3C-A25F-4D2A297B9E2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6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 = positive semidefinite </a:t>
            </a:r>
            <a:r>
              <a:rPr lang="en-IN" dirty="0" err="1"/>
              <a:t>symtric</a:t>
            </a:r>
            <a:r>
              <a:rPr lang="en-IN" dirty="0"/>
              <a:t> X’AX &gt;=0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8C9A8-3298-4F3C-A25F-4D2A297B9E2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9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wmf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wmf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wmf"/><Relationship Id="rId5" Type="http://schemas.openxmlformats.org/officeDocument/2006/relationships/image" Target="../media/image8.wm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1905120"/>
            <a:ext cx="7771680" cy="23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Arial Rounded MT Bold"/>
              </a:rPr>
              <a:t>LEAST SQUARE BASED SIGNAL PROCESSING</a:t>
            </a:r>
            <a:endParaRPr lang="en-IN" sz="4800" b="0" strike="noStrike" spc="-1">
              <a:latin typeface="Arial"/>
            </a:endParaRPr>
          </a:p>
        </p:txBody>
      </p:sp>
      <p:pic>
        <p:nvPicPr>
          <p:cNvPr id="39" name="Picture 2"/>
          <p:cNvPicPr/>
          <p:nvPr/>
        </p:nvPicPr>
        <p:blipFill>
          <a:blip r:embed="rId2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40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Arial Rounded MT Bold"/>
              </a:rPr>
              <a:t>Vector Derivatives</a:t>
            </a:r>
            <a:endParaRPr lang="en-IN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4800" b="0" strike="noStrike" spc="-1">
              <a:latin typeface="Arial"/>
            </a:endParaRPr>
          </a:p>
        </p:txBody>
      </p:sp>
      <p:pic>
        <p:nvPicPr>
          <p:cNvPr id="81" name="Picture 2"/>
          <p:cNvPicPr/>
          <p:nvPr/>
        </p:nvPicPr>
        <p:blipFill>
          <a:blip r:embed="rId2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82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4"/>
          <a:stretch/>
        </p:blipFill>
        <p:spPr>
          <a:xfrm>
            <a:off x="4508640" y="3340080"/>
            <a:ext cx="114120" cy="177480"/>
          </a:xfrm>
          <a:prstGeom prst="rect">
            <a:avLst/>
          </a:prstGeom>
          <a:ln>
            <a:noFill/>
          </a:ln>
        </p:spPr>
      </p:pic>
      <p:pic>
        <p:nvPicPr>
          <p:cNvPr id="84" name="Picture 83"/>
          <p:cNvPicPr/>
          <p:nvPr/>
        </p:nvPicPr>
        <p:blipFill>
          <a:blip r:embed="rId5"/>
          <a:stretch/>
        </p:blipFill>
        <p:spPr>
          <a:xfrm>
            <a:off x="698580" y="1981080"/>
            <a:ext cx="784836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Arial Rounded MT Bold"/>
              </a:rPr>
              <a:t>Vector Derivatives</a:t>
            </a:r>
            <a:endParaRPr lang="en-IN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4800" b="0" strike="noStrike" spc="-1">
              <a:latin typeface="Arial"/>
            </a:endParaRPr>
          </a:p>
        </p:txBody>
      </p:sp>
      <p:pic>
        <p:nvPicPr>
          <p:cNvPr id="86" name="Picture 2"/>
          <p:cNvPicPr/>
          <p:nvPr/>
        </p:nvPicPr>
        <p:blipFill>
          <a:blip r:embed="rId2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87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4"/>
          <a:stretch/>
        </p:blipFill>
        <p:spPr>
          <a:xfrm>
            <a:off x="4508640" y="3340080"/>
            <a:ext cx="114120" cy="17748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5"/>
          <a:stretch/>
        </p:blipFill>
        <p:spPr>
          <a:xfrm>
            <a:off x="228600" y="2133720"/>
            <a:ext cx="8686440" cy="402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Arial Rounded MT Bold"/>
              </a:rPr>
              <a:t>1-D Denoising Problem Formulation - Solution</a:t>
            </a:r>
            <a:endParaRPr lang="en-IN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48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92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93" name="Picture 92"/>
          <p:cNvPicPr/>
          <p:nvPr/>
        </p:nvPicPr>
        <p:blipFill>
          <a:blip r:embed="rId4"/>
          <a:stretch/>
        </p:blipFill>
        <p:spPr>
          <a:xfrm>
            <a:off x="152280" y="3124080"/>
            <a:ext cx="8838720" cy="251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Arial Rounded MT Bold"/>
              </a:rPr>
              <a:t>1-D Denoising Problem Formulation - Solution</a:t>
            </a:r>
            <a:endParaRPr lang="en-IN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4800" b="0" strike="noStrike" spc="-1">
              <a:latin typeface="Arial"/>
            </a:endParaRPr>
          </a:p>
        </p:txBody>
      </p:sp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96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4"/>
          <a:stretch/>
        </p:blipFill>
        <p:spPr>
          <a:xfrm>
            <a:off x="152280" y="3289320"/>
            <a:ext cx="8610120" cy="172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Arial Rounded MT Bold"/>
              </a:rPr>
              <a:t>1-D Denoising Problem Formulation - Solution</a:t>
            </a:r>
            <a:endParaRPr lang="en-IN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4800" b="0" strike="noStrike" spc="-1">
              <a:latin typeface="Arial"/>
            </a:endParaRPr>
          </a:p>
        </p:txBody>
      </p:sp>
      <p:pic>
        <p:nvPicPr>
          <p:cNvPr id="99" name="Picture 2"/>
          <p:cNvPicPr/>
          <p:nvPr/>
        </p:nvPicPr>
        <p:blipFill>
          <a:blip r:embed="rId2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100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4"/>
          <a:stretch/>
        </p:blipFill>
        <p:spPr>
          <a:xfrm>
            <a:off x="304920" y="2895480"/>
            <a:ext cx="8597520" cy="323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28600" y="1371600"/>
            <a:ext cx="8686080" cy="41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879"/>
              </a:spcBef>
            </a:pPr>
            <a:r>
              <a:rPr lang="en-IN" sz="4400" b="1" strike="noStrike" spc="-1">
                <a:solidFill>
                  <a:srgbClr val="000000"/>
                </a:solidFill>
                <a:latin typeface="Arial Rounded MT Bold"/>
              </a:rPr>
              <a:t>Reference </a:t>
            </a:r>
            <a:endParaRPr lang="en-IN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N" sz="3200" b="1" strike="noStrike" spc="-1">
                <a:solidFill>
                  <a:srgbClr val="000000"/>
                </a:solidFill>
                <a:latin typeface="Arial Rounded MT Bold"/>
              </a:rPr>
              <a:t>“Least Squares with Examples in Signal Processing” – Ivan Selesnick, 2013.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IN" sz="3200" b="0" strike="noStrike" spc="-1">
              <a:latin typeface="Arial"/>
            </a:endParaRPr>
          </a:p>
          <a:p>
            <a:pPr marL="857160" indent="-856440">
              <a:lnSpc>
                <a:spcPct val="100000"/>
              </a:lnSpc>
              <a:spcBef>
                <a:spcPts val="641"/>
              </a:spcBef>
            </a:pPr>
            <a:endParaRPr lang="en-IN" sz="3200" b="0" strike="noStrike" spc="-1">
              <a:latin typeface="Arial"/>
            </a:endParaRPr>
          </a:p>
          <a:p>
            <a:pPr marL="857160" indent="-856440" algn="ctr">
              <a:lnSpc>
                <a:spcPct val="100000"/>
              </a:lnSpc>
              <a:spcBef>
                <a:spcPts val="961"/>
              </a:spcBef>
            </a:pPr>
            <a:endParaRPr lang="en-IN" sz="3200" b="0" strike="noStrike" spc="-1">
              <a:latin typeface="Arial"/>
            </a:endParaRPr>
          </a:p>
          <a:p>
            <a:pPr marL="857160" indent="-856440" algn="ctr">
              <a:lnSpc>
                <a:spcPct val="100000"/>
              </a:lnSpc>
              <a:spcBef>
                <a:spcPts val="961"/>
              </a:spcBef>
            </a:pPr>
            <a:endParaRPr lang="en-IN" sz="3200" b="0" strike="noStrike" spc="-1">
              <a:latin typeface="Arial"/>
            </a:endParaRPr>
          </a:p>
        </p:txBody>
      </p:sp>
      <p:pic>
        <p:nvPicPr>
          <p:cNvPr id="103" name="Picture 2"/>
          <p:cNvPicPr/>
          <p:nvPr/>
        </p:nvPicPr>
        <p:blipFill>
          <a:blip r:embed="rId2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104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28600" y="2286000"/>
            <a:ext cx="8686080" cy="228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879"/>
              </a:spcBef>
            </a:pPr>
            <a:r>
              <a:rPr lang="en-IN" sz="4400" b="1" strike="noStrike" spc="-1">
                <a:solidFill>
                  <a:srgbClr val="000000"/>
                </a:solidFill>
                <a:latin typeface="Arial Rounded MT Bold"/>
              </a:rPr>
              <a:t>Overview </a:t>
            </a:r>
            <a:endParaRPr lang="en-IN" sz="4400" b="0" strike="noStrike" spc="-1">
              <a:latin typeface="Arial"/>
            </a:endParaRPr>
          </a:p>
          <a:p>
            <a:pPr marL="857160" indent="-856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1" strike="noStrike" spc="-1">
                <a:solidFill>
                  <a:srgbClr val="000000"/>
                </a:solidFill>
                <a:latin typeface="Arial Rounded MT Bold"/>
              </a:rPr>
              <a:t>Least square based signal denoising</a:t>
            </a:r>
            <a:endParaRPr lang="en-IN" sz="3200" b="0" strike="noStrike" spc="-1">
              <a:latin typeface="Arial"/>
            </a:endParaRPr>
          </a:p>
          <a:p>
            <a:pPr marL="857160" indent="-856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IN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3200" b="0" strike="noStrike" spc="-1">
              <a:latin typeface="Arial"/>
            </a:endParaRPr>
          </a:p>
        </p:txBody>
      </p:sp>
      <p:pic>
        <p:nvPicPr>
          <p:cNvPr id="42" name="Picture 2"/>
          <p:cNvPicPr/>
          <p:nvPr/>
        </p:nvPicPr>
        <p:blipFill>
          <a:blip r:embed="rId2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43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Arial Rounded MT Bold"/>
              </a:rPr>
              <a:t>1-D Denoising Problem Formulation</a:t>
            </a:r>
            <a:endParaRPr lang="en-IN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4800" b="0" strike="noStrike" spc="-1">
              <a:latin typeface="Arial"/>
            </a:endParaRPr>
          </a:p>
        </p:txBody>
      </p:sp>
      <p:pic>
        <p:nvPicPr>
          <p:cNvPr id="45" name="Picture 2"/>
          <p:cNvPicPr/>
          <p:nvPr/>
        </p:nvPicPr>
        <p:blipFill>
          <a:blip r:embed="rId2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46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47" name="Picture 46"/>
          <p:cNvPicPr/>
          <p:nvPr/>
        </p:nvPicPr>
        <p:blipFill>
          <a:blip r:embed="rId4"/>
          <a:stretch/>
        </p:blipFill>
        <p:spPr>
          <a:xfrm>
            <a:off x="914400" y="3263760"/>
            <a:ext cx="7772040" cy="152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Arial Rounded MT Bold"/>
              </a:rPr>
              <a:t>Second order Differential Equation</a:t>
            </a:r>
            <a:endParaRPr lang="en-IN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4800" b="0" strike="noStrike" spc="-1">
              <a:latin typeface="Arial"/>
            </a:endParaRPr>
          </a:p>
        </p:txBody>
      </p:sp>
      <p:pic>
        <p:nvPicPr>
          <p:cNvPr id="49" name="Picture 2"/>
          <p:cNvPicPr/>
          <p:nvPr/>
        </p:nvPicPr>
        <p:blipFill>
          <a:blip r:embed="rId2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50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4"/>
          <a:stretch/>
        </p:blipFill>
        <p:spPr>
          <a:xfrm>
            <a:off x="2108160" y="2819520"/>
            <a:ext cx="5181120" cy="977400"/>
          </a:xfrm>
          <a:prstGeom prst="rect">
            <a:avLst/>
          </a:prstGeom>
          <a:ln>
            <a:noFill/>
          </a:ln>
        </p:spPr>
      </p:pic>
      <p:pic>
        <p:nvPicPr>
          <p:cNvPr id="52" name="Picture 51"/>
          <p:cNvPicPr/>
          <p:nvPr/>
        </p:nvPicPr>
        <p:blipFill>
          <a:blip r:embed="rId5"/>
          <a:stretch/>
        </p:blipFill>
        <p:spPr>
          <a:xfrm>
            <a:off x="990720" y="4038480"/>
            <a:ext cx="7543440" cy="1371240"/>
          </a:xfrm>
          <a:prstGeom prst="rect">
            <a:avLst/>
          </a:prstGeom>
          <a:ln>
            <a:noFill/>
          </a:ln>
        </p:spPr>
      </p:pic>
      <p:pic>
        <p:nvPicPr>
          <p:cNvPr id="53" name="Picture 52"/>
          <p:cNvPicPr/>
          <p:nvPr/>
        </p:nvPicPr>
        <p:blipFill>
          <a:blip r:embed="rId6"/>
          <a:stretch/>
        </p:blipFill>
        <p:spPr>
          <a:xfrm>
            <a:off x="2438280" y="5486400"/>
            <a:ext cx="4419360" cy="109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Arial Rounded MT Bold"/>
              </a:rPr>
              <a:t>Second order Differential Equation</a:t>
            </a:r>
            <a:endParaRPr lang="en-IN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4800" b="0" strike="noStrike" spc="-1">
              <a:latin typeface="Arial"/>
            </a:endParaRPr>
          </a:p>
        </p:txBody>
      </p:sp>
      <p:pic>
        <p:nvPicPr>
          <p:cNvPr id="55" name="Picture 2"/>
          <p:cNvPicPr/>
          <p:nvPr/>
        </p:nvPicPr>
        <p:blipFill>
          <a:blip r:embed="rId3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56" name="Picture 4"/>
          <p:cNvPicPr/>
          <p:nvPr/>
        </p:nvPicPr>
        <p:blipFill>
          <a:blip r:embed="rId4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57" name="Picture 56"/>
          <p:cNvPicPr/>
          <p:nvPr/>
        </p:nvPicPr>
        <p:blipFill>
          <a:blip r:embed="rId5"/>
          <a:stretch/>
        </p:blipFill>
        <p:spPr>
          <a:xfrm>
            <a:off x="360" y="2743200"/>
            <a:ext cx="9054720" cy="373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Arial Rounded MT Bold"/>
              </a:rPr>
              <a:t>Square L2 norm of a vector</a:t>
            </a:r>
            <a:endParaRPr lang="en-IN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4800" b="0" strike="noStrike" spc="-1">
              <a:latin typeface="Arial"/>
            </a:endParaRPr>
          </a:p>
        </p:txBody>
      </p:sp>
      <p:pic>
        <p:nvPicPr>
          <p:cNvPr id="59" name="Picture 2"/>
          <p:cNvPicPr/>
          <p:nvPr/>
        </p:nvPicPr>
        <p:blipFill>
          <a:blip r:embed="rId3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60" name="Picture 4"/>
          <p:cNvPicPr/>
          <p:nvPr/>
        </p:nvPicPr>
        <p:blipFill>
          <a:blip r:embed="rId4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61" name="Picture 60"/>
          <p:cNvPicPr/>
          <p:nvPr/>
        </p:nvPicPr>
        <p:blipFill>
          <a:blip r:embed="rId5"/>
          <a:stretch/>
        </p:blipFill>
        <p:spPr>
          <a:xfrm>
            <a:off x="4508640" y="3340080"/>
            <a:ext cx="114120" cy="177480"/>
          </a:xfrm>
          <a:prstGeom prst="rect">
            <a:avLst/>
          </a:prstGeom>
          <a:ln>
            <a:noFill/>
          </a:ln>
        </p:spPr>
      </p:pic>
      <p:pic>
        <p:nvPicPr>
          <p:cNvPr id="62" name="Picture 61"/>
          <p:cNvPicPr/>
          <p:nvPr/>
        </p:nvPicPr>
        <p:blipFill>
          <a:blip r:embed="rId6"/>
          <a:stretch/>
        </p:blipFill>
        <p:spPr>
          <a:xfrm>
            <a:off x="228600" y="2209680"/>
            <a:ext cx="1980720" cy="4406400"/>
          </a:xfrm>
          <a:prstGeom prst="rect">
            <a:avLst/>
          </a:prstGeom>
          <a:ln>
            <a:noFill/>
          </a:ln>
        </p:spPr>
      </p:pic>
      <p:pic>
        <p:nvPicPr>
          <p:cNvPr id="63" name="Picture 62"/>
          <p:cNvPicPr/>
          <p:nvPr/>
        </p:nvPicPr>
        <p:blipFill>
          <a:blip r:embed="rId7"/>
          <a:stretch/>
        </p:blipFill>
        <p:spPr>
          <a:xfrm>
            <a:off x="2286000" y="3657600"/>
            <a:ext cx="6857640" cy="106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Arial Rounded MT Bold"/>
              </a:rPr>
              <a:t>Vector Derivatives</a:t>
            </a:r>
            <a:endParaRPr lang="en-IN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4800" b="0" strike="noStrike" spc="-1">
              <a:latin typeface="Arial"/>
            </a:endParaRPr>
          </a:p>
        </p:txBody>
      </p:sp>
      <p:pic>
        <p:nvPicPr>
          <p:cNvPr id="65" name="Picture 2"/>
          <p:cNvPicPr/>
          <p:nvPr/>
        </p:nvPicPr>
        <p:blipFill>
          <a:blip r:embed="rId2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66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67" name="Picture 66"/>
          <p:cNvPicPr/>
          <p:nvPr/>
        </p:nvPicPr>
        <p:blipFill>
          <a:blip r:embed="rId4"/>
          <a:stretch/>
        </p:blipFill>
        <p:spPr>
          <a:xfrm>
            <a:off x="4508640" y="3340080"/>
            <a:ext cx="114120" cy="177480"/>
          </a:xfrm>
          <a:prstGeom prst="rect">
            <a:avLst/>
          </a:prstGeom>
          <a:ln>
            <a:noFill/>
          </a:ln>
        </p:spPr>
      </p:pic>
      <p:pic>
        <p:nvPicPr>
          <p:cNvPr id="68" name="Picture 67"/>
          <p:cNvPicPr/>
          <p:nvPr/>
        </p:nvPicPr>
        <p:blipFill>
          <a:blip r:embed="rId5"/>
          <a:stretch/>
        </p:blipFill>
        <p:spPr>
          <a:xfrm>
            <a:off x="685800" y="2502000"/>
            <a:ext cx="7822800" cy="368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Arial Rounded MT Bold"/>
              </a:rPr>
              <a:t>Vector Derivatives</a:t>
            </a:r>
            <a:endParaRPr lang="en-IN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4800" b="0" strike="noStrike" spc="-1">
              <a:latin typeface="Arial"/>
            </a:endParaRPr>
          </a:p>
        </p:txBody>
      </p:sp>
      <p:pic>
        <p:nvPicPr>
          <p:cNvPr id="70" name="Picture 2"/>
          <p:cNvPicPr/>
          <p:nvPr/>
        </p:nvPicPr>
        <p:blipFill>
          <a:blip r:embed="rId2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71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4"/>
          <a:stretch/>
        </p:blipFill>
        <p:spPr>
          <a:xfrm>
            <a:off x="4508640" y="3340080"/>
            <a:ext cx="114120" cy="1774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5"/>
          <a:stretch/>
        </p:blipFill>
        <p:spPr>
          <a:xfrm>
            <a:off x="457200" y="2362320"/>
            <a:ext cx="8292600" cy="294588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6"/>
          <a:stretch/>
        </p:blipFill>
        <p:spPr>
          <a:xfrm>
            <a:off x="990720" y="5943600"/>
            <a:ext cx="7822800" cy="73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286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Arial Rounded MT Bold"/>
              </a:rPr>
              <a:t>Vector Derivatives</a:t>
            </a:r>
            <a:endParaRPr lang="en-IN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endParaRPr lang="en-IN" sz="4800" b="0" strike="noStrike" spc="-1">
              <a:latin typeface="Arial"/>
            </a:endParaRPr>
          </a:p>
        </p:txBody>
      </p:sp>
      <p:pic>
        <p:nvPicPr>
          <p:cNvPr id="76" name="Picture 2"/>
          <p:cNvPicPr/>
          <p:nvPr/>
        </p:nvPicPr>
        <p:blipFill>
          <a:blip r:embed="rId3"/>
          <a:stretch/>
        </p:blipFill>
        <p:spPr>
          <a:xfrm>
            <a:off x="4191120" y="0"/>
            <a:ext cx="4952160" cy="990000"/>
          </a:xfrm>
          <a:prstGeom prst="rect">
            <a:avLst/>
          </a:prstGeom>
          <a:ln>
            <a:noFill/>
          </a:ln>
        </p:spPr>
      </p:pic>
      <p:pic>
        <p:nvPicPr>
          <p:cNvPr id="77" name="Picture 4"/>
          <p:cNvPicPr/>
          <p:nvPr/>
        </p:nvPicPr>
        <p:blipFill>
          <a:blip r:embed="rId4"/>
          <a:stretch/>
        </p:blipFill>
        <p:spPr>
          <a:xfrm>
            <a:off x="0" y="0"/>
            <a:ext cx="1751760" cy="10659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5"/>
          <a:stretch/>
        </p:blipFill>
        <p:spPr>
          <a:xfrm>
            <a:off x="4508640" y="3340080"/>
            <a:ext cx="114120" cy="1774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6"/>
          <a:stretch/>
        </p:blipFill>
        <p:spPr>
          <a:xfrm>
            <a:off x="825480" y="2679840"/>
            <a:ext cx="755604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97</Words>
  <Application>Microsoft Office PowerPoint</Application>
  <PresentationFormat>On-screen Show (4:3)</PresentationFormat>
  <Paragraphs>26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cenuser</dc:creator>
  <dc:description/>
  <cp:lastModifiedBy>Vishnu Radhakrishnan</cp:lastModifiedBy>
  <cp:revision>158</cp:revision>
  <dcterms:created xsi:type="dcterms:W3CDTF">2015-11-23T05:06:35Z</dcterms:created>
  <dcterms:modified xsi:type="dcterms:W3CDTF">2022-12-12T06:33:29Z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