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090" autoAdjust="0"/>
  </p:normalViewPr>
  <p:slideViewPr>
    <p:cSldViewPr>
      <p:cViewPr varScale="1">
        <p:scale>
          <a:sx n="77" d="100"/>
          <a:sy n="77" d="100"/>
        </p:scale>
        <p:origin x="164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7F4C3-9B77-4E8D-8339-7F9CA20E9BE0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80766-F2FE-46E8-879C-2AF89CB6D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Derive d/dx(du/dx)</a:t>
            </a:r>
          </a:p>
          <a:p>
            <a:r>
              <a:rPr lang="en-IN" dirty="0"/>
              <a:t>U(i+2,j)-u(i+1,j)-(u(i+1,j)-u(</a:t>
            </a:r>
            <a:r>
              <a:rPr lang="en-IN" dirty="0" err="1"/>
              <a:t>I,j</a:t>
            </a:r>
            <a:r>
              <a:rPr lang="en-IN"/>
              <a:t>)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80766-F2FE-46E8-879C-2AF89CB6DA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0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CBA6-941D-4876-B84F-769E93946C54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2EAA-7933-4F2F-B350-43BDAAF8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CBA6-941D-4876-B84F-769E93946C54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2EAA-7933-4F2F-B350-43BDAAF8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CBA6-941D-4876-B84F-769E93946C54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2EAA-7933-4F2F-B350-43BDAAF8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CBA6-941D-4876-B84F-769E93946C54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2EAA-7933-4F2F-B350-43BDAAF8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CBA6-941D-4876-B84F-769E93946C54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2EAA-7933-4F2F-B350-43BDAAF8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CBA6-941D-4876-B84F-769E93946C54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2EAA-7933-4F2F-B350-43BDAAF8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CBA6-941D-4876-B84F-769E93946C54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2EAA-7933-4F2F-B350-43BDAAF8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CBA6-941D-4876-B84F-769E93946C54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2EAA-7933-4F2F-B350-43BDAAF8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CBA6-941D-4876-B84F-769E93946C54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2EAA-7933-4F2F-B350-43BDAAF8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CBA6-941D-4876-B84F-769E93946C54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2EAA-7933-4F2F-B350-43BDAAF8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CBA6-941D-4876-B84F-769E93946C54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2EAA-7933-4F2F-B350-43BDAAF8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CBA6-941D-4876-B84F-769E93946C54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2EAA-7933-4F2F-B350-43BDAAF8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.jpeg"/><Relationship Id="rId7" Type="http://schemas.openxmlformats.org/officeDocument/2006/relationships/image" Target="../media/image2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jpeg"/><Relationship Id="rId7" Type="http://schemas.openxmlformats.org/officeDocument/2006/relationships/image" Target="../media/image2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.jpeg"/><Relationship Id="rId7" Type="http://schemas.openxmlformats.org/officeDocument/2006/relationships/image" Target="../media/image29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.jpeg"/><Relationship Id="rId7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w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jpeg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jpeg"/><Relationship Id="rId7" Type="http://schemas.openxmlformats.org/officeDocument/2006/relationships/image" Target="../media/image8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jpeg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3.jpeg"/><Relationship Id="rId10" Type="http://schemas.openxmlformats.org/officeDocument/2006/relationships/image" Target="../media/image6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.jpeg"/><Relationship Id="rId7" Type="http://schemas.openxmlformats.org/officeDocument/2006/relationships/image" Target="../media/image1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3.jpeg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jpeg"/><Relationship Id="rId7" Type="http://schemas.openxmlformats.org/officeDocument/2006/relationships/image" Target="../media/image1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.jpeg"/><Relationship Id="rId10" Type="http://schemas.openxmlformats.org/officeDocument/2006/relationships/image" Target="../media/image17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.jpeg"/><Relationship Id="rId7" Type="http://schemas.openxmlformats.org/officeDocument/2006/relationships/image" Target="../media/image18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.jpeg"/><Relationship Id="rId10" Type="http://schemas.openxmlformats.org/officeDocument/2006/relationships/image" Target="../media/image20.jpeg"/><Relationship Id="rId4" Type="http://schemas.openxmlformats.org/officeDocument/2006/relationships/image" Target="../media/image3.jpeg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.jpeg"/><Relationship Id="rId7" Type="http://schemas.openxmlformats.org/officeDocument/2006/relationships/image" Target="../media/image2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.jpeg"/><Relationship Id="rId10" Type="http://schemas.openxmlformats.org/officeDocument/2006/relationships/image" Target="../media/image23.jpeg"/><Relationship Id="rId4" Type="http://schemas.openxmlformats.org/officeDocument/2006/relationships/image" Target="../media/image3.jpeg"/><Relationship Id="rId9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772400" cy="23622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 Rounded MT Bold" pitchFamily="34" charset="0"/>
              </a:rPr>
              <a:t>PARTIAL DIFFERENTIAL EQUATIONS (PDE) &amp; IMAGE PROCESSING</a:t>
            </a: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5109210"/>
            <a:ext cx="1295400" cy="1748790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534400" cy="4267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Laplacian Edge Detector</a:t>
            </a: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971800" y="1981200"/>
          <a:ext cx="31083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0160" imgH="482400" progId="">
                  <p:embed/>
                </p:oleObj>
              </mc:Choice>
              <mc:Fallback>
                <p:oleObj name="Equation" r:id="rId6" imgW="1460160" imgH="48240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81200"/>
                        <a:ext cx="3108325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2" name="Picture 4" descr="C:\Users\sowmya.sowmya-PC\Desktop\pde images\lap-pde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57400" y="3276600"/>
            <a:ext cx="2286000" cy="2290646"/>
          </a:xfrm>
          <a:prstGeom prst="rect">
            <a:avLst/>
          </a:prstGeom>
          <a:noFill/>
        </p:spPr>
      </p:pic>
      <p:pic>
        <p:nvPicPr>
          <p:cNvPr id="22533" name="Picture 5" descr="C:\Users\sowmya.sowmya-PC\Desktop\pde images\lap-filter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29200" y="3276600"/>
            <a:ext cx="2386012" cy="233838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029200" y="5791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Filter mask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66010"/>
            <a:ext cx="7772400" cy="27432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 Rounded MT Bold" pitchFamily="34" charset="0"/>
              </a:rPr>
              <a:t>Heat Equation and Image Diffusion</a:t>
            </a:r>
          </a:p>
          <a:p>
            <a:endParaRPr lang="en-US" sz="4800" b="1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48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5109210"/>
            <a:ext cx="1295400" cy="1748790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534400" cy="4267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Heat Equation</a:t>
            </a: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400800" y="1295400"/>
          <a:ext cx="2514600" cy="113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419040" progId="">
                  <p:embed/>
                </p:oleObj>
              </mc:Choice>
              <mc:Fallback>
                <p:oleObj name="Equation" r:id="rId6" imgW="647640" imgH="41904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95400"/>
                        <a:ext cx="2514600" cy="1135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5" name="Picture 3" descr="C:\Users\sowmya.sowmya-PC\Desktop\pde images\hea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8200" y="2438400"/>
            <a:ext cx="7239000" cy="3502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534400" cy="42672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Image Diffusion</a:t>
            </a: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95800" y="1219200"/>
          <a:ext cx="40925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457200" progId="">
                  <p:embed/>
                </p:oleObj>
              </mc:Choice>
              <mc:Fallback>
                <p:oleObj name="Equation" r:id="rId6" imgW="1054080" imgH="45720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19200"/>
                        <a:ext cx="4092575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79" name="Picture 3" descr="C:\Users\sowmya.sowmya-PC\Desktop\pde images\heatdiff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2590800"/>
            <a:ext cx="7306393" cy="3205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686800" cy="41910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 Rounded MT Bold" pitchFamily="34" charset="0"/>
              </a:rPr>
              <a:t>Reference </a:t>
            </a:r>
          </a:p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“Digital Signal and Image Processing – The Sparse Way’ </a:t>
            </a:r>
          </a:p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– K. P. </a:t>
            </a:r>
            <a:r>
              <a:rPr lang="en-US" b="1" dirty="0" err="1">
                <a:solidFill>
                  <a:schemeClr val="tx1"/>
                </a:solidFill>
                <a:latin typeface="Arial Rounded MT Bold" pitchFamily="34" charset="0"/>
              </a:rPr>
              <a:t>Soman</a:t>
            </a:r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 and</a:t>
            </a:r>
          </a:p>
          <a:p>
            <a:r>
              <a:rPr lang="en-US" b="1" dirty="0" err="1">
                <a:solidFill>
                  <a:schemeClr val="tx1"/>
                </a:solidFill>
                <a:latin typeface="Arial Rounded MT Bold" pitchFamily="34" charset="0"/>
              </a:rPr>
              <a:t>R.Ramanathan</a:t>
            </a:r>
            <a:endParaRPr lang="en-US" b="1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 Rounded MT Bold" pitchFamily="34" charset="0"/>
            </a:endParaRPr>
          </a:p>
          <a:p>
            <a:pPr marL="857250" indent="-857250" algn="l"/>
            <a:endParaRPr lang="en-US" b="1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4800" b="1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48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886200"/>
            <a:ext cx="2971800" cy="2971800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772400" cy="4191000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chemeClr val="tx1"/>
                </a:solidFill>
                <a:latin typeface="Arial Rounded MT Bold" pitchFamily="34" charset="0"/>
              </a:rPr>
              <a:t>2D-Partial Differential Equations</a:t>
            </a:r>
          </a:p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Arial Rounded MT Bold" pitchFamily="34" charset="0"/>
              </a:rPr>
              <a:t>First order derivative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Arial Rounded MT Bold" pitchFamily="34" charset="0"/>
              </a:rPr>
              <a:t> Second order derivative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Arial Rounded MT Bold" pitchFamily="34" charset="0"/>
              </a:rPr>
              <a:t> First order derivative of an image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Arial Rounded MT Bold" pitchFamily="34" charset="0"/>
              </a:rPr>
              <a:t> Second order derivative of an image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Arial Rounded MT Bold" pitchFamily="34" charset="0"/>
              </a:rPr>
              <a:t> Laplacian edge detector </a:t>
            </a:r>
          </a:p>
          <a:p>
            <a:pPr algn="l">
              <a:buFont typeface="Wingdings" pitchFamily="2" charset="2"/>
              <a:buChar char="§"/>
            </a:pPr>
            <a:endParaRPr lang="en-US" b="1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4800" b="1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48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5109210"/>
            <a:ext cx="1295400" cy="1748790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534400" cy="4267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2D- Partial Differential Equations</a:t>
            </a: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24150" y="1981200"/>
          <a:ext cx="3786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7680" imgH="393480" progId="">
                  <p:embed/>
                </p:oleObj>
              </mc:Choice>
              <mc:Fallback>
                <p:oleObj name="Equation" r:id="rId6" imgW="1777680" imgH="39348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981200"/>
                        <a:ext cx="37861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3400" y="2895600"/>
          <a:ext cx="3276600" cy="260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800" imgH="939600" progId="">
                  <p:embed/>
                </p:oleObj>
              </mc:Choice>
              <mc:Fallback>
                <p:oleObj name="Equation" r:id="rId8" imgW="1180800" imgH="939600" progId="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3276600" cy="260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308475" y="2895600"/>
          <a:ext cx="429895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939600" progId="">
                  <p:embed/>
                </p:oleObj>
              </mc:Choice>
              <mc:Fallback>
                <p:oleObj name="Equation" r:id="rId10" imgW="1549080" imgH="939600" progId="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2895600"/>
                        <a:ext cx="4298950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534400" cy="4267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2D- Partial Differential Equations</a:t>
            </a: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24150" y="1941513"/>
          <a:ext cx="378618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7680" imgH="431640" progId="">
                  <p:embed/>
                </p:oleObj>
              </mc:Choice>
              <mc:Fallback>
                <p:oleObj name="Equation" r:id="rId6" imgW="1777680" imgH="43164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941513"/>
                        <a:ext cx="3786188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3400" y="2895600"/>
          <a:ext cx="3276600" cy="260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800" imgH="939600" progId="">
                  <p:embed/>
                </p:oleObj>
              </mc:Choice>
              <mc:Fallback>
                <p:oleObj name="Equation" r:id="rId8" imgW="1180800" imgH="939600" progId="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3276600" cy="260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202113" y="2895600"/>
          <a:ext cx="4511675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25400" imgH="939600" progId="">
                  <p:embed/>
                </p:oleObj>
              </mc:Choice>
              <mc:Fallback>
                <p:oleObj name="Equation" r:id="rId10" imgW="1625400" imgH="939600" progId="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2895600"/>
                        <a:ext cx="4511675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534400" cy="4267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2D- Partial Differential Equations</a:t>
            </a: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520825" y="1954213"/>
          <a:ext cx="61928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08080" imgH="419040" progId="">
                  <p:embed/>
                </p:oleObj>
              </mc:Choice>
              <mc:Fallback>
                <p:oleObj name="Equation" r:id="rId7" imgW="2908080" imgH="41904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954213"/>
                        <a:ext cx="61928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3400" y="2895600"/>
          <a:ext cx="3276600" cy="260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800" imgH="939600" progId="">
                  <p:embed/>
                </p:oleObj>
              </mc:Choice>
              <mc:Fallback>
                <p:oleObj name="Equation" r:id="rId9" imgW="1180800" imgH="939600" progId="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3276600" cy="260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360863" y="2895600"/>
          <a:ext cx="4194175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11280" imgH="939600" progId="">
                  <p:embed/>
                </p:oleObj>
              </mc:Choice>
              <mc:Fallback>
                <p:oleObj name="Equation" r:id="rId11" imgW="1511280" imgH="939600" progId="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2895600"/>
                        <a:ext cx="4194175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534400" cy="4267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2D- Partial Differential Equations</a:t>
            </a: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520825" y="1914525"/>
          <a:ext cx="61928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08080" imgH="457200" progId="">
                  <p:embed/>
                </p:oleObj>
              </mc:Choice>
              <mc:Fallback>
                <p:oleObj name="Equation" r:id="rId6" imgW="2908080" imgH="45720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914525"/>
                        <a:ext cx="619283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3400" y="2895600"/>
          <a:ext cx="3276600" cy="260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800" imgH="939600" progId="">
                  <p:embed/>
                </p:oleObj>
              </mc:Choice>
              <mc:Fallback>
                <p:oleObj name="Equation" r:id="rId8" imgW="1180800" imgH="939600" progId="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3276600" cy="260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419600" y="2971800"/>
          <a:ext cx="434957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76160" imgH="939600" progId="">
                  <p:embed/>
                </p:oleObj>
              </mc:Choice>
              <mc:Fallback>
                <p:oleObj r:id="rId10" imgW="1676160" imgH="939600" progId="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4349578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534400" cy="4267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2D- Partial Differential Equations</a:t>
            </a: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105400" y="1905000"/>
          <a:ext cx="3786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7680" imgH="393480" progId="">
                  <p:embed/>
                </p:oleObj>
              </mc:Choice>
              <mc:Fallback>
                <p:oleObj name="Equation" r:id="rId6" imgW="1777680" imgH="39348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05000"/>
                        <a:ext cx="37861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5" descr="C:\Users\sowmya.sowmya-PC\Desktop\pde images\u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9200" y="2895600"/>
            <a:ext cx="6948488" cy="3018229"/>
          </a:xfrm>
          <a:prstGeom prst="rect">
            <a:avLst/>
          </a:prstGeom>
          <a:noFill/>
        </p:spPr>
      </p:pic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58763" y="1905000"/>
          <a:ext cx="4489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08160" imgH="393480" progId="">
                  <p:embed/>
                </p:oleObj>
              </mc:Choice>
              <mc:Fallback>
                <p:oleObj name="Equation" r:id="rId9" imgW="2108160" imgH="393480" progId="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905000"/>
                        <a:ext cx="4489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534400" cy="4267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2D- Partial Differential Equations</a:t>
            </a: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3400" y="5725886"/>
            <a:ext cx="990600" cy="1132114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105400" y="1865313"/>
          <a:ext cx="378618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7680" imgH="431640" progId="">
                  <p:embed/>
                </p:oleObj>
              </mc:Choice>
              <mc:Fallback>
                <p:oleObj name="Equation" r:id="rId6" imgW="1777680" imgH="43164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65313"/>
                        <a:ext cx="3786188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58763" y="1865313"/>
          <a:ext cx="44894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160" imgH="431640" progId="">
                  <p:embed/>
                </p:oleObj>
              </mc:Choice>
              <mc:Fallback>
                <p:oleObj name="Equation" r:id="rId8" imgW="2108160" imgH="431640" progId="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865313"/>
                        <a:ext cx="448945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4" descr="C:\Users\sowmya.sowmya-PC\Desktop\pde images\uy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66800" y="2743200"/>
            <a:ext cx="7348538" cy="3152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534400" cy="4267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2D- Partial Differential Equations</a:t>
            </a: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C:\Users\cen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0"/>
            <a:ext cx="4953000" cy="990600"/>
          </a:xfrm>
          <a:prstGeom prst="rect">
            <a:avLst/>
          </a:prstGeom>
          <a:noFill/>
        </p:spPr>
      </p:pic>
      <p:pic>
        <p:nvPicPr>
          <p:cNvPr id="1028" name="Picture 4" descr="C:\Users\cenuser\Desktop\Amrita_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752600" cy="1066800"/>
          </a:xfrm>
          <a:prstGeom prst="rect">
            <a:avLst/>
          </a:prstGeom>
          <a:noFill/>
        </p:spPr>
      </p:pic>
      <p:pic>
        <p:nvPicPr>
          <p:cNvPr id="1029" name="Picture 5" descr="C:\Users\cenuser\Desktop\cen-books-published-digital-sig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pic>
        <p:nvPicPr>
          <p:cNvPr id="1030" name="Picture 6" descr="C:\Users\cenuser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55376"/>
            <a:ext cx="1600200" cy="802624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76400" y="1981200"/>
          <a:ext cx="14049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240" imgH="419040" progId="">
                  <p:embed/>
                </p:oleObj>
              </mc:Choice>
              <mc:Fallback>
                <p:oleObj name="Equation" r:id="rId6" imgW="660240" imgH="41904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14049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6096000" y="1905000"/>
          <a:ext cx="140493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457200" progId="">
                  <p:embed/>
                </p:oleObj>
              </mc:Choice>
              <mc:Fallback>
                <p:oleObj name="Equation" r:id="rId8" imgW="660240" imgH="457200" progId="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05000"/>
                        <a:ext cx="1404938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1" name="Picture 7" descr="C:\Users\sowmya.sowmya-PC\Desktop\pde images\uxx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43000" y="3048000"/>
            <a:ext cx="7069466" cy="2590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142</Words>
  <Application>Microsoft Office PowerPoint</Application>
  <PresentationFormat>On-screen Show (4:3)</PresentationFormat>
  <Paragraphs>29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cenuser</dc:creator>
  <cp:lastModifiedBy>Vishnu Radhakrishnan</cp:lastModifiedBy>
  <cp:revision>102</cp:revision>
  <dcterms:created xsi:type="dcterms:W3CDTF">2015-11-23T05:06:35Z</dcterms:created>
  <dcterms:modified xsi:type="dcterms:W3CDTF">2022-11-22T09:39:35Z</dcterms:modified>
</cp:coreProperties>
</file>