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92" r:id="rId6"/>
    <p:sldId id="317" r:id="rId7"/>
    <p:sldId id="389" r:id="rId8"/>
    <p:sldId id="402" r:id="rId9"/>
    <p:sldId id="401" r:id="rId10"/>
    <p:sldId id="398" r:id="rId11"/>
    <p:sldId id="393" r:id="rId12"/>
    <p:sldId id="395" r:id="rId13"/>
    <p:sldId id="405" r:id="rId14"/>
    <p:sldId id="404" r:id="rId15"/>
    <p:sldId id="403" r:id="rId16"/>
    <p:sldId id="406" r:id="rId17"/>
    <p:sldId id="413" r:id="rId18"/>
    <p:sldId id="397" r:id="rId19"/>
    <p:sldId id="414" r:id="rId20"/>
    <p:sldId id="396" r:id="rId21"/>
    <p:sldId id="415" r:id="rId22"/>
    <p:sldId id="394" r:id="rId23"/>
    <p:sldId id="416" r:id="rId24"/>
    <p:sldId id="408" r:id="rId25"/>
    <p:sldId id="411" r:id="rId26"/>
    <p:sldId id="412" r:id="rId27"/>
    <p:sldId id="417" r:id="rId28"/>
    <p:sldId id="418" r:id="rId29"/>
    <p:sldId id="410" r:id="rId30"/>
    <p:sldId id="419" r:id="rId31"/>
    <p:sldId id="281" r:id="rId32"/>
    <p:sldId id="321"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3AB"/>
    <a:srgbClr val="474651"/>
    <a:srgbClr val="7A7985"/>
    <a:srgbClr val="E6E6E6"/>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3725" autoAdjust="0"/>
  </p:normalViewPr>
  <p:slideViewPr>
    <p:cSldViewPr snapToGrid="0">
      <p:cViewPr varScale="1">
        <p:scale>
          <a:sx n="86" d="100"/>
          <a:sy n="86" d="100"/>
        </p:scale>
        <p:origin x="470"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3/5/2021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3087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42182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44086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3167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OOPS 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82293" y="3918557"/>
            <a:ext cx="3565524" cy="1731963"/>
          </a:xfrm>
        </p:spPr>
        <p:txBody>
          <a:bodyPr>
            <a:noAutofit/>
          </a:bodyPr>
          <a:lstStyle/>
          <a:p>
            <a:r>
              <a:rPr lang="en-US" sz="1600" dirty="0"/>
              <a:t>Team 8</a:t>
            </a:r>
          </a:p>
          <a:p>
            <a:endParaRPr lang="en-US" sz="1600"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2A13E9-9674-4B70-A883-46E3F73722BE}"/>
              </a:ext>
            </a:extLst>
          </p:cNvPr>
          <p:cNvSpPr>
            <a:spLocks noGrp="1"/>
          </p:cNvSpPr>
          <p:nvPr>
            <p:ph type="title"/>
          </p:nvPr>
        </p:nvSpPr>
        <p:spPr/>
        <p:txBody>
          <a:bodyPr/>
          <a:lstStyle/>
          <a:p>
            <a:pPr algn="ctr"/>
            <a:r>
              <a:rPr lang="en-IN" sz="4800" b="1" dirty="0">
                <a:effectLst/>
                <a:latin typeface="Calibri" panose="020F0502020204030204" pitchFamily="34" charset="0"/>
                <a:ea typeface="Calibri" panose="020F0502020204030204" pitchFamily="34" charset="0"/>
                <a:cs typeface="Times New Roman" panose="02020603050405020304" pitchFamily="18" charset="0"/>
              </a:rPr>
              <a:t>LEVENSHTEIN DISTANCE:</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FEEE925E-DD2D-4ACF-A6AF-EE8E8B949508}"/>
              </a:ext>
            </a:extLst>
          </p:cNvPr>
          <p:cNvPicPr>
            <a:picLocks noGrp="1" noChangeAspect="1"/>
          </p:cNvPicPr>
          <p:nvPr>
            <p:ph sz="half" idx="2"/>
          </p:nvPr>
        </p:nvPicPr>
        <p:blipFill>
          <a:blip r:embed="rId2"/>
          <a:stretch>
            <a:fillRect/>
          </a:stretch>
        </p:blipFill>
        <p:spPr>
          <a:xfrm>
            <a:off x="3080552" y="2029202"/>
            <a:ext cx="5628443" cy="4208473"/>
          </a:xfrm>
        </p:spPr>
      </p:pic>
    </p:spTree>
    <p:extLst>
      <p:ext uri="{BB962C8B-B14F-4D97-AF65-F5344CB8AC3E}">
        <p14:creationId xmlns:p14="http://schemas.microsoft.com/office/powerpoint/2010/main" val="163545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2A13E9-9674-4B70-A883-46E3F73722BE}"/>
              </a:ext>
            </a:extLst>
          </p:cNvPr>
          <p:cNvSpPr>
            <a:spLocks noGrp="1"/>
          </p:cNvSpPr>
          <p:nvPr>
            <p:ph type="title"/>
          </p:nvPr>
        </p:nvSpPr>
        <p:spPr/>
        <p:txBody>
          <a:bodyPr/>
          <a:lstStyle/>
          <a:p>
            <a:r>
              <a:rPr lang="en-IN" sz="4800" b="1" dirty="0">
                <a:effectLst/>
                <a:latin typeface="Calibri" panose="020F0502020204030204" pitchFamily="34" charset="0"/>
                <a:ea typeface="Times New Roman" panose="02020603050405020304" pitchFamily="18" charset="0"/>
                <a:cs typeface="Calibri" panose="020F0502020204030204" pitchFamily="34" charset="0"/>
              </a:rPr>
              <a:t>Hamming Distance:</a:t>
            </a:r>
            <a:br>
              <a:rPr lang="en-IN" sz="2800" dirty="0">
                <a:effectLst/>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pic>
        <p:nvPicPr>
          <p:cNvPr id="16" name="Content Placeholder 15">
            <a:extLst>
              <a:ext uri="{FF2B5EF4-FFF2-40B4-BE49-F238E27FC236}">
                <a16:creationId xmlns:a16="http://schemas.microsoft.com/office/drawing/2014/main" id="{D74D633B-1913-415A-B4DF-1B7F46DBD1FA}"/>
              </a:ext>
            </a:extLst>
          </p:cNvPr>
          <p:cNvPicPr>
            <a:picLocks noGrp="1" noChangeAspect="1"/>
          </p:cNvPicPr>
          <p:nvPr>
            <p:ph sz="half" idx="2"/>
          </p:nvPr>
        </p:nvPicPr>
        <p:blipFill>
          <a:blip r:embed="rId2"/>
          <a:stretch>
            <a:fillRect/>
          </a:stretch>
        </p:blipFill>
        <p:spPr>
          <a:xfrm>
            <a:off x="3731416" y="1900237"/>
            <a:ext cx="2364584" cy="4729169"/>
          </a:xfrm>
        </p:spPr>
      </p:pic>
      <p:pic>
        <p:nvPicPr>
          <p:cNvPr id="3" name="Picture 2">
            <a:extLst>
              <a:ext uri="{FF2B5EF4-FFF2-40B4-BE49-F238E27FC236}">
                <a16:creationId xmlns:a16="http://schemas.microsoft.com/office/drawing/2014/main" id="{FB12C51B-913D-487C-9604-B7414D56CA30}"/>
              </a:ext>
            </a:extLst>
          </p:cNvPr>
          <p:cNvPicPr>
            <a:picLocks noChangeAspect="1"/>
          </p:cNvPicPr>
          <p:nvPr/>
        </p:nvPicPr>
        <p:blipFill>
          <a:blip r:embed="rId3"/>
          <a:stretch>
            <a:fillRect/>
          </a:stretch>
        </p:blipFill>
        <p:spPr>
          <a:xfrm>
            <a:off x="6696348" y="228594"/>
            <a:ext cx="4800610" cy="6400813"/>
          </a:xfrm>
          <a:prstGeom prst="rect">
            <a:avLst/>
          </a:prstGeom>
        </p:spPr>
      </p:pic>
    </p:spTree>
    <p:extLst>
      <p:ext uri="{BB962C8B-B14F-4D97-AF65-F5344CB8AC3E}">
        <p14:creationId xmlns:p14="http://schemas.microsoft.com/office/powerpoint/2010/main" val="3876783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a:xfrm>
            <a:off x="286135" y="402521"/>
            <a:ext cx="11097551" cy="1332000"/>
          </a:xfrm>
        </p:spPr>
        <p:txBody>
          <a:bodyPr/>
          <a:lstStyle/>
          <a:p>
            <a:pPr algn="ctr"/>
            <a:r>
              <a:rPr lang="en-IN" b="1" dirty="0">
                <a:latin typeface="Calibri" panose="020F0502020204030204" pitchFamily="34" charset="0"/>
                <a:cs typeface="Calibri" panose="020F0502020204030204" pitchFamily="34" charset="0"/>
              </a:rPr>
              <a:t>PS CLASS</a:t>
            </a:r>
          </a:p>
        </p:txBody>
      </p:sp>
      <p:pic>
        <p:nvPicPr>
          <p:cNvPr id="4" name="Content Placeholder 3">
            <a:extLst>
              <a:ext uri="{FF2B5EF4-FFF2-40B4-BE49-F238E27FC236}">
                <a16:creationId xmlns:a16="http://schemas.microsoft.com/office/drawing/2014/main" id="{C10413A2-39EE-472F-854F-F156457DCBDB}"/>
              </a:ext>
            </a:extLst>
          </p:cNvPr>
          <p:cNvPicPr>
            <a:picLocks noGrp="1" noChangeAspect="1"/>
          </p:cNvPicPr>
          <p:nvPr>
            <p:ph sz="half" idx="2"/>
          </p:nvPr>
        </p:nvPicPr>
        <p:blipFill>
          <a:blip r:embed="rId2"/>
          <a:stretch>
            <a:fillRect/>
          </a:stretch>
        </p:blipFill>
        <p:spPr>
          <a:xfrm>
            <a:off x="717395" y="1331080"/>
            <a:ext cx="3797757" cy="5124399"/>
          </a:xfrm>
        </p:spPr>
      </p:pic>
      <p:pic>
        <p:nvPicPr>
          <p:cNvPr id="5" name="Picture 4">
            <a:extLst>
              <a:ext uri="{FF2B5EF4-FFF2-40B4-BE49-F238E27FC236}">
                <a16:creationId xmlns:a16="http://schemas.microsoft.com/office/drawing/2014/main" id="{21DD1D37-854D-4671-AD28-D8619B98BF64}"/>
              </a:ext>
            </a:extLst>
          </p:cNvPr>
          <p:cNvPicPr>
            <a:picLocks noChangeAspect="1"/>
          </p:cNvPicPr>
          <p:nvPr/>
        </p:nvPicPr>
        <p:blipFill>
          <a:blip r:embed="rId3"/>
          <a:stretch>
            <a:fillRect/>
          </a:stretch>
        </p:blipFill>
        <p:spPr>
          <a:xfrm>
            <a:off x="6096001" y="1331080"/>
            <a:ext cx="4361888" cy="5124399"/>
          </a:xfrm>
          <a:prstGeom prst="rect">
            <a:avLst/>
          </a:prstGeom>
        </p:spPr>
      </p:pic>
    </p:spTree>
    <p:extLst>
      <p:ext uri="{BB962C8B-B14F-4D97-AF65-F5344CB8AC3E}">
        <p14:creationId xmlns:p14="http://schemas.microsoft.com/office/powerpoint/2010/main" val="400489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DF25D2-1163-4821-9629-E4832CDCF441}"/>
              </a:ext>
            </a:extLst>
          </p:cNvPr>
          <p:cNvPicPr>
            <a:picLocks noChangeAspect="1"/>
          </p:cNvPicPr>
          <p:nvPr/>
        </p:nvPicPr>
        <p:blipFill>
          <a:blip r:embed="rId2"/>
          <a:stretch>
            <a:fillRect/>
          </a:stretch>
        </p:blipFill>
        <p:spPr>
          <a:xfrm>
            <a:off x="7565355" y="549275"/>
            <a:ext cx="4561187" cy="5579616"/>
          </a:xfrm>
          <a:prstGeom prst="rect">
            <a:avLst/>
          </a:prstGeom>
        </p:spPr>
      </p:pic>
      <p:pic>
        <p:nvPicPr>
          <p:cNvPr id="7" name="Content Placeholder 6">
            <a:extLst>
              <a:ext uri="{FF2B5EF4-FFF2-40B4-BE49-F238E27FC236}">
                <a16:creationId xmlns:a16="http://schemas.microsoft.com/office/drawing/2014/main" id="{E3A070A1-3B25-477B-B3EE-4EC33ECCEFD0}"/>
              </a:ext>
            </a:extLst>
          </p:cNvPr>
          <p:cNvPicPr>
            <a:picLocks noGrp="1" noChangeAspect="1"/>
          </p:cNvPicPr>
          <p:nvPr>
            <p:ph sz="half" idx="2"/>
          </p:nvPr>
        </p:nvPicPr>
        <p:blipFill>
          <a:blip r:embed="rId3"/>
          <a:stretch>
            <a:fillRect/>
          </a:stretch>
        </p:blipFill>
        <p:spPr>
          <a:xfrm>
            <a:off x="-113698" y="493389"/>
            <a:ext cx="7564268" cy="5691387"/>
          </a:xfrm>
        </p:spPr>
      </p:pic>
    </p:spTree>
    <p:extLst>
      <p:ext uri="{BB962C8B-B14F-4D97-AF65-F5344CB8AC3E}">
        <p14:creationId xmlns:p14="http://schemas.microsoft.com/office/powerpoint/2010/main" val="14247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3EE8603-A375-45D3-8B8E-B1421F802011}"/>
              </a:ext>
            </a:extLst>
          </p:cNvPr>
          <p:cNvSpPr>
            <a:spLocks noGrp="1"/>
          </p:cNvSpPr>
          <p:nvPr>
            <p:ph type="body" sz="quarter" idx="13"/>
          </p:nvPr>
        </p:nvSpPr>
        <p:spPr/>
        <p:txBody>
          <a:bodyPr/>
          <a:lstStyle/>
          <a:p>
            <a:endParaRPr lang="en-IN"/>
          </a:p>
        </p:txBody>
      </p:sp>
      <p:sp>
        <p:nvSpPr>
          <p:cNvPr id="6" name="Content Placeholder 5">
            <a:extLst>
              <a:ext uri="{FF2B5EF4-FFF2-40B4-BE49-F238E27FC236}">
                <a16:creationId xmlns:a16="http://schemas.microsoft.com/office/drawing/2014/main" id="{2E293E89-D315-4BCB-96F8-F801ED7DA3A1}"/>
              </a:ext>
            </a:extLst>
          </p:cNvPr>
          <p:cNvSpPr>
            <a:spLocks noGrp="1"/>
          </p:cNvSpPr>
          <p:nvPr>
            <p:ph sz="quarter" idx="14"/>
          </p:nvPr>
        </p:nvSpPr>
        <p:spPr/>
        <p:txBody>
          <a:bodyPr/>
          <a:lstStyle/>
          <a:p>
            <a:endParaRPr lang="en-IN"/>
          </a:p>
        </p:txBody>
      </p:sp>
      <p:sp>
        <p:nvSpPr>
          <p:cNvPr id="9" name="Date Placeholder 8">
            <a:extLst>
              <a:ext uri="{FF2B5EF4-FFF2-40B4-BE49-F238E27FC236}">
                <a16:creationId xmlns:a16="http://schemas.microsoft.com/office/drawing/2014/main" id="{8AC360D3-83BC-4B34-BD68-B410BABD1CF1}"/>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72C01050-007B-4B96-90A6-814073D6491B}"/>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2382168F-F63C-4479-B96A-69832C2FC733}"/>
              </a:ext>
            </a:extLst>
          </p:cNvPr>
          <p:cNvSpPr>
            <a:spLocks noGrp="1"/>
          </p:cNvSpPr>
          <p:nvPr>
            <p:ph type="sldNum" sz="quarter" idx="12"/>
          </p:nvPr>
        </p:nvSpPr>
        <p:spPr/>
        <p:txBody>
          <a:bodyPr/>
          <a:lstStyle/>
          <a:p>
            <a:fld id="{DBA1B0FB-D917-4C8C-928F-313BD683BF39}" type="slidenum">
              <a:rPr lang="en-US" smtClean="0"/>
              <a:t>14</a:t>
            </a:fld>
            <a:endParaRPr lang="en-US"/>
          </a:p>
        </p:txBody>
      </p:sp>
      <p:pic>
        <p:nvPicPr>
          <p:cNvPr id="21" name="Content Placeholder 20">
            <a:extLst>
              <a:ext uri="{FF2B5EF4-FFF2-40B4-BE49-F238E27FC236}">
                <a16:creationId xmlns:a16="http://schemas.microsoft.com/office/drawing/2014/main" id="{7E45D8B6-70AC-416D-86F8-458E0298E4EF}"/>
              </a:ext>
            </a:extLst>
          </p:cNvPr>
          <p:cNvPicPr>
            <a:picLocks noGrp="1" noChangeAspect="1"/>
          </p:cNvPicPr>
          <p:nvPr>
            <p:ph sz="half" idx="2"/>
          </p:nvPr>
        </p:nvPicPr>
        <p:blipFill>
          <a:blip r:embed="rId2"/>
          <a:stretch>
            <a:fillRect/>
          </a:stretch>
        </p:blipFill>
        <p:spPr>
          <a:xfrm>
            <a:off x="2576599" y="551503"/>
            <a:ext cx="6430551" cy="5757222"/>
          </a:xfrm>
        </p:spPr>
      </p:pic>
    </p:spTree>
    <p:extLst>
      <p:ext uri="{BB962C8B-B14F-4D97-AF65-F5344CB8AC3E}">
        <p14:creationId xmlns:p14="http://schemas.microsoft.com/office/powerpoint/2010/main" val="246194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r>
              <a:rPr lang="en-US" dirty="0"/>
              <a:t>-</a:t>
            </a:r>
            <a:endParaRPr lang="en-IN" dirty="0"/>
          </a:p>
        </p:txBody>
      </p:sp>
      <p:sp>
        <p:nvSpPr>
          <p:cNvPr id="11" name="TextBox 10">
            <a:extLst>
              <a:ext uri="{FF2B5EF4-FFF2-40B4-BE49-F238E27FC236}">
                <a16:creationId xmlns:a16="http://schemas.microsoft.com/office/drawing/2014/main" id="{B278ED0A-3084-4CBF-959F-90AEDCE872AA}"/>
              </a:ext>
            </a:extLst>
          </p:cNvPr>
          <p:cNvSpPr txBox="1"/>
          <p:nvPr/>
        </p:nvSpPr>
        <p:spPr>
          <a:xfrm>
            <a:off x="825623" y="435006"/>
            <a:ext cx="8984202" cy="954107"/>
          </a:xfrm>
          <a:prstGeom prst="rect">
            <a:avLst/>
          </a:prstGeom>
          <a:noFill/>
        </p:spPr>
        <p:txBody>
          <a:bodyPr wrap="square" rtlCol="0">
            <a:spAutoFit/>
          </a:bodyPr>
          <a:lstStyle/>
          <a:p>
            <a:r>
              <a:rPr lang="en-US" sz="2800" dirty="0"/>
              <a:t>CODE :</a:t>
            </a:r>
          </a:p>
          <a:p>
            <a:r>
              <a:rPr lang="en-US" sz="2800" dirty="0"/>
              <a:t>HAMMING DISTANCE</a:t>
            </a:r>
            <a:endParaRPr lang="en-IN" sz="2800" dirty="0"/>
          </a:p>
        </p:txBody>
      </p:sp>
      <p:pic>
        <p:nvPicPr>
          <p:cNvPr id="5" name="Picture 4">
            <a:extLst>
              <a:ext uri="{FF2B5EF4-FFF2-40B4-BE49-F238E27FC236}">
                <a16:creationId xmlns:a16="http://schemas.microsoft.com/office/drawing/2014/main" id="{A926B1ED-C045-4200-91FF-A7614C52C830}"/>
              </a:ext>
            </a:extLst>
          </p:cNvPr>
          <p:cNvPicPr/>
          <p:nvPr/>
        </p:nvPicPr>
        <p:blipFill>
          <a:blip r:embed="rId2">
            <a:extLst>
              <a:ext uri="{28A0092B-C50C-407E-A947-70E740481C1C}">
                <a14:useLocalDpi xmlns:a14="http://schemas.microsoft.com/office/drawing/2010/main" val="0"/>
              </a:ext>
            </a:extLst>
          </a:blip>
          <a:stretch>
            <a:fillRect/>
          </a:stretch>
        </p:blipFill>
        <p:spPr>
          <a:xfrm>
            <a:off x="1162330" y="1739090"/>
            <a:ext cx="10470194" cy="4475279"/>
          </a:xfrm>
          <a:prstGeom prst="rect">
            <a:avLst/>
          </a:prstGeom>
        </p:spPr>
      </p:pic>
    </p:spTree>
    <p:extLst>
      <p:ext uri="{BB962C8B-B14F-4D97-AF65-F5344CB8AC3E}">
        <p14:creationId xmlns:p14="http://schemas.microsoft.com/office/powerpoint/2010/main" val="330827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F7588DC-A7DA-4C71-AFE3-0EB84F0A0705}"/>
              </a:ext>
            </a:extLst>
          </p:cNvPr>
          <p:cNvSpPr>
            <a:spLocks noGrp="1"/>
          </p:cNvSpPr>
          <p:nvPr>
            <p:ph type="title"/>
          </p:nvPr>
        </p:nvSpPr>
        <p:spPr/>
        <p:txBody>
          <a:bodyPr/>
          <a:lstStyle/>
          <a:p>
            <a:r>
              <a:rPr lang="en-US" sz="4500" b="1" dirty="0">
                <a:effectLst/>
                <a:latin typeface="Times New Roman" panose="02020603050405020304" pitchFamily="18" charset="0"/>
                <a:ea typeface="Calibri" panose="020F0502020204030204" pitchFamily="34" charset="0"/>
              </a:rPr>
              <a:t>HAMMING DISTANCE:</a:t>
            </a:r>
            <a:endParaRPr lang="en-IN" sz="4500" dirty="0"/>
          </a:p>
        </p:txBody>
      </p:sp>
      <p:sp>
        <p:nvSpPr>
          <p:cNvPr id="13" name="Content Placeholder 12">
            <a:extLst>
              <a:ext uri="{FF2B5EF4-FFF2-40B4-BE49-F238E27FC236}">
                <a16:creationId xmlns:a16="http://schemas.microsoft.com/office/drawing/2014/main" id="{B8FFE1B3-DE1D-49AB-ABBD-35976B8746A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An object O1 of class Hamming is created and the method HS is called from the class Hamming.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The length of the strings is checked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US" sz="2400" dirty="0">
                <a:effectLst/>
                <a:latin typeface="Tw Cen MT" panose="020B0602020104020603" pitchFamily="34" charset="0"/>
                <a:ea typeface="Calibri" panose="020F0502020204030204" pitchFamily="34" charset="0"/>
                <a:cs typeface="Times New Roman" panose="02020603050405020304" pitchFamily="18" charset="0"/>
              </a:rPr>
              <a:t>If the lengths are unequal it displays “string length not equal!”.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US" sz="2400" dirty="0">
                <a:effectLst/>
                <a:latin typeface="Tw Cen MT" panose="020B0602020104020603" pitchFamily="34" charset="0"/>
                <a:ea typeface="Calibri" panose="020F0502020204030204" pitchFamily="34" charset="0"/>
                <a:cs typeface="Times New Roman" panose="02020603050405020304" pitchFamily="18" charset="0"/>
              </a:rPr>
              <a:t>Else, if the lengths are equal the strings are compared character wise and count is incremented if the characters at corresponding positions are different.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The hamming distance is then displayed.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9" name="Date Placeholder 8">
            <a:extLst>
              <a:ext uri="{FF2B5EF4-FFF2-40B4-BE49-F238E27FC236}">
                <a16:creationId xmlns:a16="http://schemas.microsoft.com/office/drawing/2014/main" id="{40979F68-F07D-4157-83BE-DDAFDBF9597B}"/>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612A34FC-9EE6-4C00-8D20-AE3FA0A30F09}"/>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42D9DD5E-2474-432D-BAF2-CEDD00D7C829}"/>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204702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DEB6ED-63D1-4B11-A489-93D68D7FC877}"/>
              </a:ext>
            </a:extLst>
          </p:cNvPr>
          <p:cNvSpPr>
            <a:spLocks noGrp="1"/>
          </p:cNvSpPr>
          <p:nvPr>
            <p:ph type="title"/>
          </p:nvPr>
        </p:nvSpPr>
        <p:spPr>
          <a:xfrm>
            <a:off x="550862" y="549275"/>
            <a:ext cx="5411937" cy="1572488"/>
          </a:xfrm>
        </p:spPr>
        <p:txBody>
          <a:bodyPr/>
          <a:lstStyle/>
          <a:p>
            <a:pPr algn="ctr"/>
            <a:r>
              <a:rPr lang="en-US" dirty="0">
                <a:latin typeface="+mn-lt"/>
              </a:rPr>
              <a:t>LEVENSHTEIN DISTANCE</a:t>
            </a:r>
            <a:endParaRPr lang="en-IN" dirty="0">
              <a:latin typeface="+mn-lt"/>
            </a:endParaRPr>
          </a:p>
        </p:txBody>
      </p:sp>
      <p:sp>
        <p:nvSpPr>
          <p:cNvPr id="10" name="Title 2">
            <a:extLst>
              <a:ext uri="{FF2B5EF4-FFF2-40B4-BE49-F238E27FC236}">
                <a16:creationId xmlns:a16="http://schemas.microsoft.com/office/drawing/2014/main" id="{E7CF7C6F-9A00-4D79-9E22-FB7B87317549}"/>
              </a:ext>
            </a:extLst>
          </p:cNvPr>
          <p:cNvSpPr txBox="1">
            <a:spLocks/>
          </p:cNvSpPr>
          <p:nvPr/>
        </p:nvSpPr>
        <p:spPr>
          <a:xfrm>
            <a:off x="547224" y="549275"/>
            <a:ext cx="11097551"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endParaRPr lang="en-IN"/>
          </a:p>
        </p:txBody>
      </p:sp>
      <p:pic>
        <p:nvPicPr>
          <p:cNvPr id="5" name="Picture 4">
            <a:extLst>
              <a:ext uri="{FF2B5EF4-FFF2-40B4-BE49-F238E27FC236}">
                <a16:creationId xmlns:a16="http://schemas.microsoft.com/office/drawing/2014/main" id="{61F85BF7-E892-490E-805E-E7BF2F2F4572}"/>
              </a:ext>
            </a:extLst>
          </p:cNvPr>
          <p:cNvPicPr/>
          <p:nvPr/>
        </p:nvPicPr>
        <p:blipFill>
          <a:blip r:embed="rId3">
            <a:extLst>
              <a:ext uri="{28A0092B-C50C-407E-A947-70E740481C1C}">
                <a14:useLocalDpi xmlns:a14="http://schemas.microsoft.com/office/drawing/2010/main" val="0"/>
              </a:ext>
            </a:extLst>
          </a:blip>
          <a:stretch>
            <a:fillRect/>
          </a:stretch>
        </p:blipFill>
        <p:spPr>
          <a:xfrm>
            <a:off x="1476151" y="1881275"/>
            <a:ext cx="8973296" cy="4883509"/>
          </a:xfrm>
          <a:prstGeom prst="rect">
            <a:avLst/>
          </a:prstGeom>
        </p:spPr>
      </p:pic>
    </p:spTree>
    <p:extLst>
      <p:ext uri="{BB962C8B-B14F-4D97-AF65-F5344CB8AC3E}">
        <p14:creationId xmlns:p14="http://schemas.microsoft.com/office/powerpoint/2010/main" val="293583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B1AF821-33E9-409F-BBA3-4BD850C0560C}"/>
              </a:ext>
            </a:extLst>
          </p:cNvPr>
          <p:cNvSpPr>
            <a:spLocks noGrp="1"/>
          </p:cNvSpPr>
          <p:nvPr>
            <p:ph type="title"/>
          </p:nvPr>
        </p:nvSpPr>
        <p:spPr/>
        <p:txBody>
          <a:bodyPr/>
          <a:lstStyle/>
          <a:p>
            <a:r>
              <a:rPr lang="en-US" dirty="0">
                <a:latin typeface="+mn-lt"/>
              </a:rPr>
              <a:t>LEVENSHTEIN DISTANCE</a:t>
            </a:r>
            <a:endParaRPr lang="en-IN" dirty="0"/>
          </a:p>
        </p:txBody>
      </p:sp>
      <p:sp>
        <p:nvSpPr>
          <p:cNvPr id="11" name="Content Placeholder 10">
            <a:extLst>
              <a:ext uri="{FF2B5EF4-FFF2-40B4-BE49-F238E27FC236}">
                <a16:creationId xmlns:a16="http://schemas.microsoft.com/office/drawing/2014/main" id="{5C20257B-4628-4050-861F-852B174E05F4}"/>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An object O2 of class LEVISTIEN is created and the method DOA is called from the class LEVISTIEN.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The two words are converted to characters.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Two integer arrays </a:t>
            </a:r>
            <a:r>
              <a:rPr lang="en-US" sz="2400" dirty="0" err="1">
                <a:effectLst/>
                <a:latin typeface="Tw Cen MT" panose="020B0602020104020603" pitchFamily="34" charset="0"/>
                <a:ea typeface="Calibri" panose="020F0502020204030204" pitchFamily="34" charset="0"/>
                <a:cs typeface="Times New Roman" panose="02020603050405020304" pitchFamily="18" charset="0"/>
              </a:rPr>
              <a:t>prev</a:t>
            </a:r>
            <a:r>
              <a:rPr lang="en-US" sz="2400" dirty="0">
                <a:effectLst/>
                <a:latin typeface="Tw Cen MT" panose="020B0602020104020603" pitchFamily="34" charset="0"/>
                <a:ea typeface="Calibri" panose="020F0502020204030204" pitchFamily="34" charset="0"/>
                <a:cs typeface="Times New Roman" panose="02020603050405020304" pitchFamily="18" charset="0"/>
              </a:rPr>
              <a:t> and </a:t>
            </a:r>
            <a:r>
              <a:rPr lang="en-US" sz="2400" dirty="0" err="1">
                <a:effectLst/>
                <a:latin typeface="Tw Cen MT" panose="020B0602020104020603" pitchFamily="34" charset="0"/>
                <a:ea typeface="Calibri" panose="020F0502020204030204" pitchFamily="34" charset="0"/>
                <a:cs typeface="Times New Roman" panose="02020603050405020304" pitchFamily="18" charset="0"/>
              </a:rPr>
              <a:t>curr</a:t>
            </a:r>
            <a:r>
              <a:rPr lang="en-US" sz="2400" dirty="0">
                <a:effectLst/>
                <a:latin typeface="Tw Cen MT" panose="020B0602020104020603" pitchFamily="34" charset="0"/>
                <a:ea typeface="Calibri" panose="020F0502020204030204" pitchFamily="34" charset="0"/>
                <a:cs typeface="Times New Roman" panose="02020603050405020304" pitchFamily="18" charset="0"/>
              </a:rPr>
              <a:t> are declared with length of word2.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The number of steps required for insertion, deletion and addition is calculated.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The minimum number of changes (using </a:t>
            </a:r>
            <a:r>
              <a:rPr lang="en-US" sz="2400" dirty="0" err="1">
                <a:effectLst/>
                <a:latin typeface="Tw Cen MT" panose="020B0602020104020603" pitchFamily="34" charset="0"/>
                <a:ea typeface="Calibri" panose="020F0502020204030204" pitchFamily="34" charset="0"/>
                <a:cs typeface="Times New Roman" panose="02020603050405020304" pitchFamily="18" charset="0"/>
              </a:rPr>
              <a:t>Math.min</a:t>
            </a:r>
            <a:r>
              <a:rPr lang="en-US" sz="2400" dirty="0">
                <a:effectLst/>
                <a:latin typeface="Tw Cen MT" panose="020B0602020104020603" pitchFamily="34" charset="0"/>
                <a:ea typeface="Calibri" panose="020F0502020204030204" pitchFamily="34" charset="0"/>
                <a:cs typeface="Times New Roman" panose="02020603050405020304" pitchFamily="18" charset="0"/>
              </a:rPr>
              <a:t> command) are stored.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In the method DOA the number of changes are displayed.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Date Placeholder 6">
            <a:extLst>
              <a:ext uri="{FF2B5EF4-FFF2-40B4-BE49-F238E27FC236}">
                <a16:creationId xmlns:a16="http://schemas.microsoft.com/office/drawing/2014/main" id="{B7941D27-CA79-4AD3-9C07-7E9781422896}"/>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F82FD557-CA17-4C7F-AE9B-D192429270FD}"/>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D0B72EDB-C984-487B-BAD7-23405227A7AC}"/>
              </a:ext>
            </a:extLst>
          </p:cNvPr>
          <p:cNvSpPr>
            <a:spLocks noGrp="1"/>
          </p:cNvSpPr>
          <p:nvPr>
            <p:ph type="sldNum" sz="quarter" idx="12"/>
          </p:nvPr>
        </p:nvSpPr>
        <p:spPr/>
        <p:txBody>
          <a:bodyPr/>
          <a:lstStyle/>
          <a:p>
            <a:fld id="{DBA1B0FB-D917-4C8C-928F-313BD683BF39}" type="slidenum">
              <a:rPr lang="en-US" smtClean="0"/>
              <a:t>18</a:t>
            </a:fld>
            <a:endParaRPr lang="en-US" dirty="0"/>
          </a:p>
        </p:txBody>
      </p:sp>
    </p:spTree>
    <p:extLst>
      <p:ext uri="{BB962C8B-B14F-4D97-AF65-F5344CB8AC3E}">
        <p14:creationId xmlns:p14="http://schemas.microsoft.com/office/powerpoint/2010/main" val="191234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r>
              <a:rPr lang="en-US" dirty="0"/>
              <a:t> </a:t>
            </a:r>
            <a:endParaRPr lang="en-IN" dirty="0"/>
          </a:p>
        </p:txBody>
      </p:sp>
      <p:sp>
        <p:nvSpPr>
          <p:cNvPr id="13" name="TextBox 12">
            <a:extLst>
              <a:ext uri="{FF2B5EF4-FFF2-40B4-BE49-F238E27FC236}">
                <a16:creationId xmlns:a16="http://schemas.microsoft.com/office/drawing/2014/main" id="{68798D52-9CEB-4482-A150-CCDB2B428C4D}"/>
              </a:ext>
            </a:extLst>
          </p:cNvPr>
          <p:cNvSpPr txBox="1"/>
          <p:nvPr/>
        </p:nvSpPr>
        <p:spPr>
          <a:xfrm>
            <a:off x="807262" y="318442"/>
            <a:ext cx="6094520" cy="523220"/>
          </a:xfrm>
          <a:prstGeom prst="rect">
            <a:avLst/>
          </a:prstGeom>
          <a:noFill/>
        </p:spPr>
        <p:txBody>
          <a:bodyPr wrap="square">
            <a:spAutoFit/>
          </a:bodyPr>
          <a:lstStyle/>
          <a:p>
            <a:r>
              <a:rPr lang="en-US" sz="2800" dirty="0"/>
              <a:t>PROCESS :</a:t>
            </a:r>
            <a:endParaRPr lang="en-IN" sz="2800" dirty="0"/>
          </a:p>
        </p:txBody>
      </p:sp>
      <p:pic>
        <p:nvPicPr>
          <p:cNvPr id="9" name="Picture 8">
            <a:extLst>
              <a:ext uri="{FF2B5EF4-FFF2-40B4-BE49-F238E27FC236}">
                <a16:creationId xmlns:a16="http://schemas.microsoft.com/office/drawing/2014/main" id="{2E9E0681-7E09-4C59-959B-7986EB7E639C}"/>
              </a:ext>
            </a:extLst>
          </p:cNvPr>
          <p:cNvPicPr/>
          <p:nvPr/>
        </p:nvPicPr>
        <p:blipFill>
          <a:blip r:embed="rId2">
            <a:extLst>
              <a:ext uri="{28A0092B-C50C-407E-A947-70E740481C1C}">
                <a14:useLocalDpi xmlns:a14="http://schemas.microsoft.com/office/drawing/2010/main" val="0"/>
              </a:ext>
            </a:extLst>
          </a:blip>
          <a:stretch>
            <a:fillRect/>
          </a:stretch>
        </p:blipFill>
        <p:spPr>
          <a:xfrm>
            <a:off x="97638" y="766364"/>
            <a:ext cx="6267230" cy="5131516"/>
          </a:xfrm>
          <a:prstGeom prst="rect">
            <a:avLst/>
          </a:prstGeom>
        </p:spPr>
      </p:pic>
      <p:pic>
        <p:nvPicPr>
          <p:cNvPr id="6" name="Picture 5">
            <a:extLst>
              <a:ext uri="{FF2B5EF4-FFF2-40B4-BE49-F238E27FC236}">
                <a16:creationId xmlns:a16="http://schemas.microsoft.com/office/drawing/2014/main" id="{04D7FDB1-3A55-463A-B6CC-4FF6AD31FB7A}"/>
              </a:ext>
            </a:extLst>
          </p:cNvPr>
          <p:cNvPicPr/>
          <p:nvPr/>
        </p:nvPicPr>
        <p:blipFill rotWithShape="1">
          <a:blip r:embed="rId3">
            <a:extLst>
              <a:ext uri="{28A0092B-C50C-407E-A947-70E740481C1C}">
                <a14:useLocalDpi xmlns:a14="http://schemas.microsoft.com/office/drawing/2010/main" val="0"/>
              </a:ext>
            </a:extLst>
          </a:blip>
          <a:srcRect l="-1" r="596" b="3587"/>
          <a:stretch/>
        </p:blipFill>
        <p:spPr>
          <a:xfrm>
            <a:off x="4761155" y="2226151"/>
            <a:ext cx="7155654" cy="2079224"/>
          </a:xfrm>
          <a:prstGeom prst="rect">
            <a:avLst/>
          </a:prstGeom>
        </p:spPr>
      </p:pic>
      <p:pic>
        <p:nvPicPr>
          <p:cNvPr id="11" name="Picture 10">
            <a:extLst>
              <a:ext uri="{FF2B5EF4-FFF2-40B4-BE49-F238E27FC236}">
                <a16:creationId xmlns:a16="http://schemas.microsoft.com/office/drawing/2014/main" id="{8A612E42-4736-4F22-9079-25C7343D37FF}"/>
              </a:ext>
            </a:extLst>
          </p:cNvPr>
          <p:cNvPicPr/>
          <p:nvPr/>
        </p:nvPicPr>
        <p:blipFill>
          <a:blip r:embed="rId4">
            <a:extLst>
              <a:ext uri="{28A0092B-C50C-407E-A947-70E740481C1C}">
                <a14:useLocalDpi xmlns:a14="http://schemas.microsoft.com/office/drawing/2010/main" val="0"/>
              </a:ext>
            </a:extLst>
          </a:blip>
          <a:stretch>
            <a:fillRect/>
          </a:stretch>
        </p:blipFill>
        <p:spPr>
          <a:xfrm>
            <a:off x="4761155" y="4305375"/>
            <a:ext cx="7058220" cy="2079224"/>
          </a:xfrm>
          <a:prstGeom prst="rect">
            <a:avLst/>
          </a:prstGeom>
        </p:spPr>
      </p:pic>
    </p:spTree>
    <p:extLst>
      <p:ext uri="{BB962C8B-B14F-4D97-AF65-F5344CB8AC3E}">
        <p14:creationId xmlns:p14="http://schemas.microsoft.com/office/powerpoint/2010/main" val="417932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DEB6ED-63D1-4B11-A489-93D68D7FC877}"/>
              </a:ext>
            </a:extLst>
          </p:cNvPr>
          <p:cNvSpPr>
            <a:spLocks noGrp="1"/>
          </p:cNvSpPr>
          <p:nvPr>
            <p:ph type="title"/>
          </p:nvPr>
        </p:nvSpPr>
        <p:spPr/>
        <p:txBody>
          <a:bodyPr/>
          <a:lstStyle/>
          <a:p>
            <a:pPr algn="ctr"/>
            <a:r>
              <a:rPr lang="en-US" dirty="0"/>
              <a:t>TEAM</a:t>
            </a:r>
            <a:endParaRPr lang="en-IN" dirty="0"/>
          </a:p>
        </p:txBody>
      </p:sp>
      <p:sp>
        <p:nvSpPr>
          <p:cNvPr id="15" name="Content Placeholder 14">
            <a:extLst>
              <a:ext uri="{FF2B5EF4-FFF2-40B4-BE49-F238E27FC236}">
                <a16:creationId xmlns:a16="http://schemas.microsoft.com/office/drawing/2014/main" id="{7105E1F3-1C96-43B1-B550-93223903DEB1}"/>
              </a:ext>
            </a:extLst>
          </p:cNvPr>
          <p:cNvSpPr>
            <a:spLocks noGrp="1"/>
          </p:cNvSpPr>
          <p:nvPr>
            <p:ph sz="half" idx="2"/>
          </p:nvPr>
        </p:nvSpPr>
        <p:spPr>
          <a:xfrm>
            <a:off x="543587" y="1677725"/>
            <a:ext cx="11097550" cy="3676803"/>
          </a:xfrm>
        </p:spPr>
        <p:txBody>
          <a:bodyPr/>
          <a:lstStyle/>
          <a:p>
            <a:pPr marL="342900" indent="-342900">
              <a:lnSpc>
                <a:spcPct val="2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CB.EN.U4AIE20075 - </a:t>
            </a:r>
            <a:r>
              <a:rPr lang="en-US" sz="1800" dirty="0">
                <a:latin typeface="Times New Roman" panose="02020603050405020304" pitchFamily="18" charset="0"/>
                <a:cs typeface="Times New Roman" panose="02020603050405020304" pitchFamily="18" charset="0"/>
              </a:rPr>
              <a:t>M VISWESWARAN</a:t>
            </a:r>
          </a:p>
          <a:p>
            <a:pPr marL="342900" indent="-342900">
              <a:lnSpc>
                <a:spcPct val="2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CB.EN.U4AIE20074 – </a:t>
            </a:r>
            <a:r>
              <a:rPr lang="en-US" sz="1800" dirty="0">
                <a:latin typeface="Times New Roman" panose="02020603050405020304" pitchFamily="18" charset="0"/>
                <a:cs typeface="Times New Roman" panose="02020603050405020304" pitchFamily="18" charset="0"/>
              </a:rPr>
              <a:t>VISHNU RADHAKRISHNAN</a:t>
            </a:r>
          </a:p>
          <a:p>
            <a:pPr marL="342900" indent="-342900">
              <a:lnSpc>
                <a:spcPct val="2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CB.EN.U4AIE20072 - </a:t>
            </a:r>
            <a:r>
              <a:rPr lang="en-US" sz="1800" dirty="0">
                <a:latin typeface="Times New Roman" panose="02020603050405020304" pitchFamily="18" charset="0"/>
                <a:cs typeface="Times New Roman" panose="02020603050405020304" pitchFamily="18" charset="0"/>
              </a:rPr>
              <a:t>THUSHIT KUMAR R</a:t>
            </a:r>
          </a:p>
          <a:p>
            <a:pPr marL="342900" indent="-342900">
              <a:lnSpc>
                <a:spcPct val="250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CB.EN.U4AIE20064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 SAIVARSHA</a:t>
            </a:r>
          </a:p>
          <a:p>
            <a:pPr marL="342900" indent="-342900">
              <a:lnSpc>
                <a:spcPct val="250000"/>
              </a:lnSpc>
              <a:buFont typeface="+mj-lt"/>
              <a:buAutoNum type="arabicPeriod"/>
            </a:pPr>
            <a:r>
              <a:rPr lang="en-IN" sz="1800" b="0" i="0" dirty="0">
                <a:effectLst/>
                <a:latin typeface="Times New Roman" panose="02020603050405020304" pitchFamily="18" charset="0"/>
                <a:cs typeface="Times New Roman" panose="02020603050405020304" pitchFamily="18" charset="0"/>
              </a:rPr>
              <a:t>CB.EN.U4AIE20040 </a:t>
            </a:r>
            <a:r>
              <a:rPr lang="en-IN" sz="1800" dirty="0">
                <a:latin typeface="Times New Roman" panose="02020603050405020304" pitchFamily="18" charset="0"/>
                <a:cs typeface="Times New Roman" panose="02020603050405020304" pitchFamily="18" charset="0"/>
              </a:rPr>
              <a:t>-</a:t>
            </a:r>
            <a:r>
              <a:rPr lang="en-IN" sz="1800" b="0" i="0" dirty="0">
                <a:effectLst/>
                <a:latin typeface="Times New Roman" panose="02020603050405020304" pitchFamily="18" charset="0"/>
                <a:cs typeface="Times New Roman" panose="02020603050405020304" pitchFamily="18" charset="0"/>
              </a:rPr>
              <a:t> MENTA SAI AKSHAY</a:t>
            </a:r>
            <a:endParaRPr lang="en-IN" sz="1800" dirty="0">
              <a:latin typeface="Times New Roman" panose="02020603050405020304" pitchFamily="18" charset="0"/>
              <a:cs typeface="Times New Roman" panose="02020603050405020304" pitchFamily="18" charset="0"/>
            </a:endParaRPr>
          </a:p>
          <a:p>
            <a:endParaRPr lang="en-IN" sz="1600" dirty="0"/>
          </a:p>
          <a:p>
            <a:endParaRPr lang="en-IN" sz="1600" dirty="0"/>
          </a:p>
        </p:txBody>
      </p:sp>
    </p:spTree>
    <p:extLst>
      <p:ext uri="{BB962C8B-B14F-4D97-AF65-F5344CB8AC3E}">
        <p14:creationId xmlns:p14="http://schemas.microsoft.com/office/powerpoint/2010/main" val="47072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5BDD8-9304-4EF1-83FD-2EEDA7F72CE9}"/>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8605800-9975-42F1-83F8-A5CAA7E8B6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C7F4850-0F0D-48DC-A191-8C99E2D07264}"/>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5" name="Rectangle 2">
            <a:extLst>
              <a:ext uri="{FF2B5EF4-FFF2-40B4-BE49-F238E27FC236}">
                <a16:creationId xmlns:a16="http://schemas.microsoft.com/office/drawing/2014/main" id="{9599E578-AF55-4074-91CE-8F791BBB8E13}"/>
              </a:ext>
            </a:extLst>
          </p:cNvPr>
          <p:cNvSpPr>
            <a:spLocks noChangeArrowheads="1"/>
          </p:cNvSpPr>
          <p:nvPr/>
        </p:nvSpPr>
        <p:spPr bwMode="auto">
          <a:xfrm>
            <a:off x="2011680" y="1939176"/>
            <a:ext cx="7552944"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There are 3 classes in Project .java file which show multilevel inheritance.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Class </a:t>
            </a:r>
            <a:r>
              <a:rPr kumimoji="0" lang="en-US" altLang="en-US" sz="2000" b="0" i="0" u="none" strike="noStrike" cap="none" normalizeH="0" baseline="0" dirty="0">
                <a:ln>
                  <a:noFill/>
                </a:ln>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Function inherits from class process and class Project inherits from class Function.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Class Function displays the menu.</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0" i="0" u="none" strike="noStrike" cap="none" normalizeH="0" baseline="0" dirty="0">
                <a:ln>
                  <a:noFill/>
                </a:ln>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Class process checks the choice entered and directs the program to all other classes.</a:t>
            </a:r>
          </a:p>
          <a:p>
            <a:pPr>
              <a:buFontTx/>
              <a:buChar char="•"/>
            </a:pPr>
            <a:r>
              <a:rPr kumimoji="0" lang="en-US" altLang="en-US" sz="2000" b="0" i="0" u="none" strike="noStrike" cap="none" normalizeH="0" baseline="0" dirty="0">
                <a:ln>
                  <a:noFill/>
                </a:ln>
                <a:solidFill>
                  <a:schemeClr val="tx1"/>
                </a:solidFill>
                <a:effectLst/>
                <a:latin typeface="Tw Cen MT" panose="020B0602020104020603" pitchFamily="34" charset="0"/>
                <a:ea typeface="Calibri" panose="020F0502020204030204" pitchFamily="34" charset="0"/>
                <a:cs typeface="Times New Roman" panose="02020603050405020304" pitchFamily="18" charset="0"/>
              </a:rPr>
              <a:t>Class Project asks if we want to continue the program or exit.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6E56828-5FCB-4C6E-A979-B3E889C788E3}"/>
              </a:ext>
            </a:extLst>
          </p:cNvPr>
          <p:cNvSpPr txBox="1"/>
          <p:nvPr/>
        </p:nvSpPr>
        <p:spPr>
          <a:xfrm>
            <a:off x="2087422" y="857938"/>
            <a:ext cx="6094520" cy="523220"/>
          </a:xfrm>
          <a:prstGeom prst="rect">
            <a:avLst/>
          </a:prstGeom>
          <a:noFill/>
        </p:spPr>
        <p:txBody>
          <a:bodyPr wrap="square">
            <a:spAutoFit/>
          </a:bodyPr>
          <a:lstStyle/>
          <a:p>
            <a:r>
              <a:rPr lang="en-US" sz="2800" dirty="0"/>
              <a:t>PROCESS :</a:t>
            </a:r>
            <a:endParaRPr lang="en-IN" sz="2800" dirty="0"/>
          </a:p>
        </p:txBody>
      </p:sp>
    </p:spTree>
    <p:extLst>
      <p:ext uri="{BB962C8B-B14F-4D97-AF65-F5344CB8AC3E}">
        <p14:creationId xmlns:p14="http://schemas.microsoft.com/office/powerpoint/2010/main" val="2646389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529F2D8D-FDD7-4525-AA6E-CEF6BC87ABBA}"/>
              </a:ext>
            </a:extLst>
          </p:cNvPr>
          <p:cNvPicPr/>
          <p:nvPr/>
        </p:nvPicPr>
        <p:blipFill>
          <a:blip r:embed="rId2">
            <a:extLst>
              <a:ext uri="{28A0092B-C50C-407E-A947-70E740481C1C}">
                <a14:useLocalDpi xmlns:a14="http://schemas.microsoft.com/office/drawing/2010/main" val="0"/>
              </a:ext>
            </a:extLst>
          </a:blip>
          <a:stretch>
            <a:fillRect/>
          </a:stretch>
        </p:blipFill>
        <p:spPr>
          <a:xfrm>
            <a:off x="1383807" y="127538"/>
            <a:ext cx="9739913" cy="6326528"/>
          </a:xfrm>
          <a:prstGeom prst="rect">
            <a:avLst/>
          </a:prstGeom>
        </p:spPr>
      </p:pic>
    </p:spTree>
    <p:extLst>
      <p:ext uri="{BB962C8B-B14F-4D97-AF65-F5344CB8AC3E}">
        <p14:creationId xmlns:p14="http://schemas.microsoft.com/office/powerpoint/2010/main" val="219686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r>
              <a:rPr lang="en-US" dirty="0"/>
              <a:t>-</a:t>
            </a:r>
            <a:endParaRPr lang="en-IN" dirty="0"/>
          </a:p>
        </p:txBody>
      </p:sp>
      <p:pic>
        <p:nvPicPr>
          <p:cNvPr id="6" name="Picture 5">
            <a:extLst>
              <a:ext uri="{FF2B5EF4-FFF2-40B4-BE49-F238E27FC236}">
                <a16:creationId xmlns:a16="http://schemas.microsoft.com/office/drawing/2014/main" id="{F58C8E25-4A64-4865-BD34-50BC88DC08D6}"/>
              </a:ext>
            </a:extLst>
          </p:cNvPr>
          <p:cNvPicPr/>
          <p:nvPr/>
        </p:nvPicPr>
        <p:blipFill>
          <a:blip r:embed="rId2">
            <a:extLst>
              <a:ext uri="{28A0092B-C50C-407E-A947-70E740481C1C}">
                <a14:useLocalDpi xmlns:a14="http://schemas.microsoft.com/office/drawing/2010/main" val="0"/>
              </a:ext>
            </a:extLst>
          </a:blip>
          <a:stretch>
            <a:fillRect/>
          </a:stretch>
        </p:blipFill>
        <p:spPr>
          <a:xfrm>
            <a:off x="846856" y="257128"/>
            <a:ext cx="10794282" cy="6516533"/>
          </a:xfrm>
          <a:prstGeom prst="rect">
            <a:avLst/>
          </a:prstGeom>
        </p:spPr>
      </p:pic>
    </p:spTree>
    <p:extLst>
      <p:ext uri="{BB962C8B-B14F-4D97-AF65-F5344CB8AC3E}">
        <p14:creationId xmlns:p14="http://schemas.microsoft.com/office/powerpoint/2010/main" val="3206451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r>
              <a:rPr lang="en-US" dirty="0"/>
              <a:t>-</a:t>
            </a:r>
            <a:endParaRPr lang="en-IN" dirty="0"/>
          </a:p>
        </p:txBody>
      </p:sp>
      <p:pic>
        <p:nvPicPr>
          <p:cNvPr id="4" name="Picture 3">
            <a:extLst>
              <a:ext uri="{FF2B5EF4-FFF2-40B4-BE49-F238E27FC236}">
                <a16:creationId xmlns:a16="http://schemas.microsoft.com/office/drawing/2014/main" id="{A8899108-2D2C-4424-AD67-95C686EF7072}"/>
              </a:ext>
            </a:extLst>
          </p:cNvPr>
          <p:cNvPicPr/>
          <p:nvPr/>
        </p:nvPicPr>
        <p:blipFill>
          <a:blip r:embed="rId2">
            <a:extLst>
              <a:ext uri="{28A0092B-C50C-407E-A947-70E740481C1C}">
                <a14:useLocalDpi xmlns:a14="http://schemas.microsoft.com/office/drawing/2010/main" val="0"/>
              </a:ext>
            </a:extLst>
          </a:blip>
          <a:stretch>
            <a:fillRect/>
          </a:stretch>
        </p:blipFill>
        <p:spPr>
          <a:xfrm>
            <a:off x="1117372" y="194743"/>
            <a:ext cx="10205829" cy="6468514"/>
          </a:xfrm>
          <a:prstGeom prst="rect">
            <a:avLst/>
          </a:prstGeom>
        </p:spPr>
      </p:pic>
    </p:spTree>
    <p:extLst>
      <p:ext uri="{BB962C8B-B14F-4D97-AF65-F5344CB8AC3E}">
        <p14:creationId xmlns:p14="http://schemas.microsoft.com/office/powerpoint/2010/main" val="234801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41459B3B-9154-43D1-9F4A-F4B8BD9DCDFE}"/>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557C85F1-89D4-49EC-9F0F-06A238957614}"/>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0501ACFA-5651-4C9A-9A33-F27DAF9356D9}"/>
              </a:ext>
            </a:extLst>
          </p:cNvPr>
          <p:cNvSpPr>
            <a:spLocks noGrp="1"/>
          </p:cNvSpPr>
          <p:nvPr>
            <p:ph type="sldNum" sz="quarter" idx="12"/>
          </p:nvPr>
        </p:nvSpPr>
        <p:spPr/>
        <p:txBody>
          <a:bodyPr/>
          <a:lstStyle/>
          <a:p>
            <a:fld id="{DBA1B0FB-D917-4C8C-928F-313BD683BF39}" type="slidenum">
              <a:rPr lang="en-US" smtClean="0"/>
              <a:t>24</a:t>
            </a:fld>
            <a:endParaRPr lang="en-US"/>
          </a:p>
        </p:txBody>
      </p:sp>
      <p:sp>
        <p:nvSpPr>
          <p:cNvPr id="13" name="TextBox 12">
            <a:extLst>
              <a:ext uri="{FF2B5EF4-FFF2-40B4-BE49-F238E27FC236}">
                <a16:creationId xmlns:a16="http://schemas.microsoft.com/office/drawing/2014/main" id="{2531B045-55CC-46B0-A4B7-849F94A688B2}"/>
              </a:ext>
            </a:extLst>
          </p:cNvPr>
          <p:cNvSpPr txBox="1"/>
          <p:nvPr/>
        </p:nvSpPr>
        <p:spPr>
          <a:xfrm>
            <a:off x="1751120" y="487389"/>
            <a:ext cx="6094520" cy="1004699"/>
          </a:xfrm>
          <a:prstGeom prst="rect">
            <a:avLst/>
          </a:prstGeom>
          <a:noFill/>
        </p:spPr>
        <p:txBody>
          <a:bodyPr wrap="square">
            <a:spAutoFit/>
          </a:bodyPr>
          <a:lstStyle/>
          <a:p>
            <a:pPr marL="457200">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FREQUENCY OF WORDS: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w Cen MT" panose="020B0602020104020603" pitchFamily="34" charset="0"/>
                <a:ea typeface="Calibri" panose="020F0502020204030204" pitchFamily="34" charset="0"/>
                <a:cs typeface="Times New Roman" panose="02020603050405020304" pitchFamily="18" charset="0"/>
              </a:rPr>
              <a:t>It displays the frequency of words in a paragraph.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58E8F990-45D3-41F2-BDE5-7E6E00258895}"/>
              </a:ext>
            </a:extLst>
          </p:cNvPr>
          <p:cNvSpPr txBox="1"/>
          <p:nvPr/>
        </p:nvSpPr>
        <p:spPr>
          <a:xfrm>
            <a:off x="1511423" y="1706591"/>
            <a:ext cx="8156360" cy="4358501"/>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000" dirty="0">
                <a:effectLst/>
                <a:latin typeface="Tw Cen MT" panose="020B0602020104020603" pitchFamily="34" charset="0"/>
                <a:ea typeface="Calibri" panose="020F0502020204030204" pitchFamily="34" charset="0"/>
                <a:cs typeface="Times New Roman" panose="02020603050405020304" pitchFamily="18" charset="0"/>
              </a:rPr>
              <a:t>An object O of class PS is created and the method FOW is called from the class PS.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w Cen MT" panose="020B0602020104020603" pitchFamily="34" charset="0"/>
                <a:ea typeface="Calibri" panose="020F0502020204030204" pitchFamily="34" charset="0"/>
                <a:cs typeface="Times New Roman" panose="02020603050405020304" pitchFamily="18" charset="0"/>
              </a:rPr>
              <a:t>The sentences are split into words with the help of a method STW which converts sentences to words.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w Cen MT" panose="020B0602020104020603" pitchFamily="34" charset="0"/>
                <a:ea typeface="Calibri" panose="020F0502020204030204" pitchFamily="34" charset="0"/>
                <a:cs typeface="Times New Roman" panose="02020603050405020304" pitchFamily="18" charset="0"/>
              </a:rPr>
              <a:t>The method STW splits the sentence into words whenever a space (‘ ‘) or a full stop (‘.’) is encountered (this doesn’t include the dot in a name).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w Cen MT" panose="020B0602020104020603" pitchFamily="34" charset="0"/>
                <a:ea typeface="Calibri" panose="020F0502020204030204" pitchFamily="34" charset="0"/>
                <a:cs typeface="Times New Roman" panose="02020603050405020304" pitchFamily="18" charset="0"/>
              </a:rPr>
              <a:t>After getting the words we store the words in an array of strings.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w Cen MT" panose="020B0602020104020603" pitchFamily="34" charset="0"/>
                <a:ea typeface="Calibri" panose="020F0502020204030204" pitchFamily="34" charset="0"/>
                <a:cs typeface="Times New Roman" panose="02020603050405020304" pitchFamily="18" charset="0"/>
              </a:rPr>
              <a:t>We run two for loops and check if the words are equal.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US" sz="2000" dirty="0">
                <a:effectLst/>
                <a:latin typeface="Tw Cen MT" panose="020B0602020104020603" pitchFamily="34" charset="0"/>
                <a:ea typeface="Calibri" panose="020F0502020204030204" pitchFamily="34" charset="0"/>
                <a:cs typeface="Times New Roman" panose="02020603050405020304" pitchFamily="18" charset="0"/>
              </a:rPr>
              <a:t>If they are equal, we increment the count and give -1 value for the string.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w Cen MT" panose="020B0602020104020603" pitchFamily="34" charset="0"/>
                <a:ea typeface="Calibri" panose="020F0502020204030204" pitchFamily="34" charset="0"/>
                <a:cs typeface="Times New Roman" panose="02020603050405020304" pitchFamily="18" charset="0"/>
              </a:rPr>
              <a:t>We then display the words and count if count is greater than or equal to one and if the string is not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Tw Cen MT" panose="020B0602020104020603" pitchFamily="34" charset="0"/>
                <a:ea typeface="Calibri" panose="020F0502020204030204" pitchFamily="34" charset="0"/>
                <a:cs typeface="Times New Roman" panose="02020603050405020304" pitchFamily="18" charset="0"/>
              </a:rPr>
              <a:t>After displaying we change the string to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3366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0B195-1A72-4F5C-AF60-C2C53BBFEF49}"/>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FB87C330-CCBB-40D7-B392-0F0D9C157D7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D1A5653-A463-4F22-94A8-DD1387B744ED}"/>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6" name="TextBox 5">
            <a:extLst>
              <a:ext uri="{FF2B5EF4-FFF2-40B4-BE49-F238E27FC236}">
                <a16:creationId xmlns:a16="http://schemas.microsoft.com/office/drawing/2014/main" id="{2CCC5C37-A552-4689-9681-0515B5D5A103}"/>
              </a:ext>
            </a:extLst>
          </p:cNvPr>
          <p:cNvSpPr txBox="1"/>
          <p:nvPr/>
        </p:nvSpPr>
        <p:spPr>
          <a:xfrm>
            <a:off x="1111928" y="802821"/>
            <a:ext cx="6094520" cy="468077"/>
          </a:xfrm>
          <a:prstGeom prst="rect">
            <a:avLst/>
          </a:prstGeom>
          <a:noFill/>
        </p:spPr>
        <p:txBody>
          <a:bodyPr wrap="square">
            <a:spAutoFit/>
          </a:bodyPr>
          <a:lstStyle/>
          <a:p>
            <a:pPr marL="457200">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SENTENCE SPLITTER: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755C079-4F4E-435E-8182-F0840ADFE8A5}"/>
              </a:ext>
            </a:extLst>
          </p:cNvPr>
          <p:cNvSpPr txBox="1"/>
          <p:nvPr/>
        </p:nvSpPr>
        <p:spPr>
          <a:xfrm>
            <a:off x="1111928" y="1407039"/>
            <a:ext cx="7995377" cy="456432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An object O of class PS is created and the method PTS is called from the class PS.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PTS is a function for Finding the number of sentences and words.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An integer array </a:t>
            </a:r>
            <a:r>
              <a:rPr lang="en-US" sz="2400" dirty="0" err="1">
                <a:effectLst/>
                <a:latin typeface="Tw Cen MT" panose="020B0602020104020603" pitchFamily="34" charset="0"/>
                <a:ea typeface="Calibri" panose="020F0502020204030204" pitchFamily="34" charset="0"/>
                <a:cs typeface="Times New Roman" panose="02020603050405020304" pitchFamily="18" charset="0"/>
              </a:rPr>
              <a:t>nolps</a:t>
            </a:r>
            <a:r>
              <a:rPr lang="en-US" sz="2400" dirty="0">
                <a:effectLst/>
                <a:latin typeface="Tw Cen MT" panose="020B0602020104020603" pitchFamily="34" charset="0"/>
                <a:ea typeface="Calibri" panose="020F0502020204030204" pitchFamily="34" charset="0"/>
                <a:cs typeface="Times New Roman" panose="02020603050405020304" pitchFamily="18" charset="0"/>
              </a:rPr>
              <a:t> is declared to store the number of letters per sentence till a full stop (‘.’) is encountered.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Now a string array </a:t>
            </a:r>
            <a:r>
              <a:rPr lang="en-US" sz="2400" dirty="0" err="1">
                <a:effectLst/>
                <a:latin typeface="Tw Cen MT" panose="020B0602020104020603" pitchFamily="34" charset="0"/>
                <a:ea typeface="Calibri" panose="020F0502020204030204" pitchFamily="34" charset="0"/>
                <a:cs typeface="Times New Roman" panose="02020603050405020304" pitchFamily="18" charset="0"/>
              </a:rPr>
              <a:t>nos</a:t>
            </a:r>
            <a:r>
              <a:rPr lang="en-US" sz="2400" dirty="0">
                <a:effectLst/>
                <a:latin typeface="Tw Cen MT" panose="020B0602020104020603" pitchFamily="34" charset="0"/>
                <a:ea typeface="Calibri" panose="020F0502020204030204" pitchFamily="34" charset="0"/>
                <a:cs typeface="Times New Roman" panose="02020603050405020304" pitchFamily="18" charset="0"/>
              </a:rPr>
              <a:t> is created where the sentences are stored by checking for a full stop as a determinator while ignoring the dot (‘.’) between an initial and a name.</a:t>
            </a:r>
          </a:p>
          <a:p>
            <a:pPr marL="342900" lvl="0" indent="-342900">
              <a:lnSpc>
                <a:spcPct val="107000"/>
              </a:lnSpc>
              <a:spcAft>
                <a:spcPts val="800"/>
              </a:spcAft>
              <a:buFont typeface="Symbol" panose="05050102010706020507" pitchFamily="18" charset="2"/>
              <a:buChar char=""/>
            </a:pPr>
            <a:r>
              <a:rPr lang="en-US" sz="2400" dirty="0">
                <a:effectLst/>
                <a:latin typeface="Tw Cen MT" panose="020B0602020104020603" pitchFamily="34" charset="0"/>
                <a:ea typeface="Calibri" panose="020F0502020204030204" pitchFamily="34" charset="0"/>
                <a:cs typeface="Times New Roman" panose="02020603050405020304" pitchFamily="18" charset="0"/>
              </a:rPr>
              <a:t>Now the sentences are displayed one by one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4039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r>
              <a:rPr lang="en-US" dirty="0"/>
              <a:t>-</a:t>
            </a:r>
            <a:endParaRPr lang="en-IN" dirty="0"/>
          </a:p>
        </p:txBody>
      </p:sp>
      <p:pic>
        <p:nvPicPr>
          <p:cNvPr id="12" name="Picture 11">
            <a:extLst>
              <a:ext uri="{FF2B5EF4-FFF2-40B4-BE49-F238E27FC236}">
                <a16:creationId xmlns:a16="http://schemas.microsoft.com/office/drawing/2014/main" id="{DD676265-11DA-40F8-8654-0DCBB88FDB18}"/>
              </a:ext>
            </a:extLst>
          </p:cNvPr>
          <p:cNvPicPr>
            <a:picLocks noChangeAspect="1"/>
          </p:cNvPicPr>
          <p:nvPr/>
        </p:nvPicPr>
        <p:blipFill>
          <a:blip r:embed="rId2"/>
          <a:stretch>
            <a:fillRect/>
          </a:stretch>
        </p:blipFill>
        <p:spPr>
          <a:xfrm>
            <a:off x="1568266" y="1122314"/>
            <a:ext cx="6093163" cy="2073529"/>
          </a:xfrm>
          <a:prstGeom prst="rect">
            <a:avLst/>
          </a:prstGeom>
        </p:spPr>
      </p:pic>
      <p:sp>
        <p:nvSpPr>
          <p:cNvPr id="13" name="Content Placeholder 3">
            <a:extLst>
              <a:ext uri="{FF2B5EF4-FFF2-40B4-BE49-F238E27FC236}">
                <a16:creationId xmlns:a16="http://schemas.microsoft.com/office/drawing/2014/main" id="{BE8388D8-239C-40C5-894B-3F0AAAF0FC0D}"/>
              </a:ext>
            </a:extLst>
          </p:cNvPr>
          <p:cNvSpPr>
            <a:spLocks noGrp="1"/>
          </p:cNvSpPr>
          <p:nvPr>
            <p:ph sz="half" idx="2"/>
          </p:nvPr>
        </p:nvSpPr>
        <p:spPr>
          <a:xfrm>
            <a:off x="773450" y="490669"/>
            <a:ext cx="8984019" cy="1559509"/>
          </a:xfrm>
        </p:spPr>
        <p:txBody>
          <a:bodyPr/>
          <a:lstStyle/>
          <a:p>
            <a:pPr marL="0" indent="0">
              <a:buNone/>
            </a:pPr>
            <a:r>
              <a:rPr lang="en-US" sz="2800" dirty="0"/>
              <a:t>OBSERVATIONS :</a:t>
            </a:r>
            <a:endParaRPr lang="en-IN" sz="2800" dirty="0"/>
          </a:p>
        </p:txBody>
      </p:sp>
      <p:pic>
        <p:nvPicPr>
          <p:cNvPr id="9" name="Picture 8">
            <a:extLst>
              <a:ext uri="{FF2B5EF4-FFF2-40B4-BE49-F238E27FC236}">
                <a16:creationId xmlns:a16="http://schemas.microsoft.com/office/drawing/2014/main" id="{181B810F-F219-4E6D-A321-8E70249384D1}"/>
              </a:ext>
            </a:extLst>
          </p:cNvPr>
          <p:cNvPicPr/>
          <p:nvPr/>
        </p:nvPicPr>
        <p:blipFill>
          <a:blip r:embed="rId3">
            <a:extLst>
              <a:ext uri="{28A0092B-C50C-407E-A947-70E740481C1C}">
                <a14:useLocalDpi xmlns:a14="http://schemas.microsoft.com/office/drawing/2010/main" val="0"/>
              </a:ext>
            </a:extLst>
          </a:blip>
          <a:stretch>
            <a:fillRect/>
          </a:stretch>
        </p:blipFill>
        <p:spPr>
          <a:xfrm>
            <a:off x="1568265" y="3195843"/>
            <a:ext cx="9857295" cy="3426899"/>
          </a:xfrm>
          <a:prstGeom prst="rect">
            <a:avLst/>
          </a:prstGeom>
        </p:spPr>
      </p:pic>
    </p:spTree>
    <p:extLst>
      <p:ext uri="{BB962C8B-B14F-4D97-AF65-F5344CB8AC3E}">
        <p14:creationId xmlns:p14="http://schemas.microsoft.com/office/powerpoint/2010/main" val="3137971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04511A-DBFD-4ADB-834C-FCF47AAC3AE0}"/>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FD1DCC67-D550-4FC1-80D0-1AD81E96969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F7A9871-40B2-4B63-B588-146A3A5863D5}"/>
              </a:ext>
            </a:extLst>
          </p:cNvPr>
          <p:cNvSpPr>
            <a:spLocks noGrp="1"/>
          </p:cNvSpPr>
          <p:nvPr>
            <p:ph type="sldNum" sz="quarter" idx="12"/>
          </p:nvPr>
        </p:nvSpPr>
        <p:spPr/>
        <p:txBody>
          <a:bodyPr/>
          <a:lstStyle/>
          <a:p>
            <a:fld id="{DBA1B0FB-D917-4C8C-928F-313BD683BF39}" type="slidenum">
              <a:rPr lang="en-US" smtClean="0"/>
              <a:t>27</a:t>
            </a:fld>
            <a:endParaRPr lang="en-US"/>
          </a:p>
        </p:txBody>
      </p:sp>
      <p:pic>
        <p:nvPicPr>
          <p:cNvPr id="5" name="Picture 4">
            <a:extLst>
              <a:ext uri="{FF2B5EF4-FFF2-40B4-BE49-F238E27FC236}">
                <a16:creationId xmlns:a16="http://schemas.microsoft.com/office/drawing/2014/main" id="{87B3EB82-B372-494B-B297-F9D0EF4ACE3F}"/>
              </a:ext>
            </a:extLst>
          </p:cNvPr>
          <p:cNvPicPr/>
          <p:nvPr/>
        </p:nvPicPr>
        <p:blipFill rotWithShape="1">
          <a:blip r:embed="rId2">
            <a:extLst>
              <a:ext uri="{28A0092B-C50C-407E-A947-70E740481C1C}">
                <a14:useLocalDpi xmlns:a14="http://schemas.microsoft.com/office/drawing/2010/main" val="0"/>
              </a:ext>
            </a:extLst>
          </a:blip>
          <a:srcRect r="70352" b="810"/>
          <a:stretch/>
        </p:blipFill>
        <p:spPr bwMode="auto">
          <a:xfrm>
            <a:off x="654950" y="196900"/>
            <a:ext cx="4099560" cy="656336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2CB6516-B95E-49B0-935D-6CC257798817}"/>
              </a:ext>
            </a:extLst>
          </p:cNvPr>
          <p:cNvPicPr/>
          <p:nvPr/>
        </p:nvPicPr>
        <p:blipFill>
          <a:blip r:embed="rId3">
            <a:extLst>
              <a:ext uri="{28A0092B-C50C-407E-A947-70E740481C1C}">
                <a14:useLocalDpi xmlns:a14="http://schemas.microsoft.com/office/drawing/2010/main" val="0"/>
              </a:ext>
            </a:extLst>
          </a:blip>
          <a:stretch>
            <a:fillRect/>
          </a:stretch>
        </p:blipFill>
        <p:spPr>
          <a:xfrm>
            <a:off x="5716588" y="196900"/>
            <a:ext cx="4607560" cy="3001910"/>
          </a:xfrm>
          <a:prstGeom prst="rect">
            <a:avLst/>
          </a:prstGeom>
        </p:spPr>
      </p:pic>
      <p:pic>
        <p:nvPicPr>
          <p:cNvPr id="7" name="Picture 6">
            <a:extLst>
              <a:ext uri="{FF2B5EF4-FFF2-40B4-BE49-F238E27FC236}">
                <a16:creationId xmlns:a16="http://schemas.microsoft.com/office/drawing/2014/main" id="{2D329835-8601-4C7F-A441-68B3E1C111DC}"/>
              </a:ext>
            </a:extLst>
          </p:cNvPr>
          <p:cNvPicPr/>
          <p:nvPr/>
        </p:nvPicPr>
        <p:blipFill>
          <a:blip r:embed="rId4">
            <a:extLst>
              <a:ext uri="{28A0092B-C50C-407E-A947-70E740481C1C}">
                <a14:useLocalDpi xmlns:a14="http://schemas.microsoft.com/office/drawing/2010/main" val="0"/>
              </a:ext>
            </a:extLst>
          </a:blip>
          <a:stretch>
            <a:fillRect/>
          </a:stretch>
        </p:blipFill>
        <p:spPr>
          <a:xfrm>
            <a:off x="5716588" y="3383756"/>
            <a:ext cx="4607560" cy="3200400"/>
          </a:xfrm>
          <a:prstGeom prst="rect">
            <a:avLst/>
          </a:prstGeom>
        </p:spPr>
      </p:pic>
    </p:spTree>
    <p:extLst>
      <p:ext uri="{BB962C8B-B14F-4D97-AF65-F5344CB8AC3E}">
        <p14:creationId xmlns:p14="http://schemas.microsoft.com/office/powerpoint/2010/main" val="3277643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a:xfrm>
            <a:off x="470940" y="274067"/>
            <a:ext cx="11097551" cy="1332000"/>
          </a:xfrm>
        </p:spPr>
        <p:txBody>
          <a:bodyPr/>
          <a:lstStyle/>
          <a:p>
            <a:pPr algn="ctr"/>
            <a:r>
              <a:rPr lang="en-US" sz="3600" dirty="0">
                <a:effectLst/>
                <a:ea typeface="Calibri" panose="020F0502020204030204" pitchFamily="34" charset="0"/>
                <a:cs typeface="Times New Roman" panose="02020603050405020304" pitchFamily="18" charset="0"/>
              </a:rPr>
              <a:t>Challenges Faced</a:t>
            </a:r>
            <a:br>
              <a:rPr lang="en-US" sz="3600" dirty="0">
                <a:effectLst/>
                <a:ea typeface="Calibri" panose="020F0502020204030204" pitchFamily="34" charset="0"/>
                <a:cs typeface="Times New Roman" panose="02020603050405020304" pitchFamily="18" charset="0"/>
              </a:rPr>
            </a:br>
            <a:r>
              <a:rPr lang="en-US" sz="3600" dirty="0">
                <a:effectLst/>
                <a:ea typeface="Calibri" panose="020F0502020204030204" pitchFamily="34" charset="0"/>
                <a:cs typeface="Times New Roman" panose="02020603050405020304" pitchFamily="18" charset="0"/>
              </a:rPr>
              <a:t> (which were later tackled)</a:t>
            </a:r>
            <a:endParaRPr lang="en-IN" sz="3600" dirty="0"/>
          </a:p>
        </p:txBody>
      </p:sp>
      <p:sp>
        <p:nvSpPr>
          <p:cNvPr id="17" name="Content Placeholder 16">
            <a:extLst>
              <a:ext uri="{FF2B5EF4-FFF2-40B4-BE49-F238E27FC236}">
                <a16:creationId xmlns:a16="http://schemas.microsoft.com/office/drawing/2014/main" id="{2F5C5D3B-92AC-4073-B9DA-2802BCC58280}"/>
              </a:ext>
            </a:extLst>
          </p:cNvPr>
          <p:cNvSpPr>
            <a:spLocks noGrp="1"/>
          </p:cNvSpPr>
          <p:nvPr>
            <p:ph sz="half" idx="2"/>
          </p:nvPr>
        </p:nvSpPr>
        <p:spPr>
          <a:xfrm>
            <a:off x="315980" y="1669002"/>
            <a:ext cx="11560039" cy="4633218"/>
          </a:xfrm>
        </p:spPr>
        <p:txBody>
          <a:bodyPr/>
          <a:lstStyle/>
          <a:p>
            <a:pPr marL="342900" indent="-342900">
              <a:buFont typeface="+mj-lt"/>
              <a:buAutoNum type="arabicPeriod"/>
            </a:pPr>
            <a:r>
              <a:rPr lang="en-US" dirty="0"/>
              <a:t>The common problem was that of static allocation which had to be made dynamic with respect to the character array of input.</a:t>
            </a:r>
          </a:p>
          <a:p>
            <a:pPr marL="342900" indent="-342900">
              <a:buFont typeface="+mj-lt"/>
              <a:buAutoNum type="arabicPeriod"/>
            </a:pPr>
            <a:r>
              <a:rPr lang="en-US" dirty="0"/>
              <a:t>Sentence splitter</a:t>
            </a:r>
          </a:p>
          <a:p>
            <a:pPr marL="800100" lvl="1" indent="-342900">
              <a:buFont typeface="+mj-lt"/>
              <a:buAutoNum type="arabicPeriod"/>
            </a:pPr>
            <a:r>
              <a:rPr lang="en-US" dirty="0"/>
              <a:t>The names were not correctly detected without  using another if condition for checking if the previous character of  ‘’.’’ was a capital letter.</a:t>
            </a:r>
          </a:p>
          <a:p>
            <a:pPr marL="342900" indent="-342900">
              <a:buFont typeface="+mj-lt"/>
              <a:buAutoNum type="arabicPeriod"/>
            </a:pPr>
            <a:r>
              <a:rPr lang="en-US" dirty="0"/>
              <a:t>Frequency calculator</a:t>
            </a:r>
          </a:p>
          <a:p>
            <a:pPr marL="800100" lvl="1" indent="-342900">
              <a:buFont typeface="+mj-lt"/>
              <a:buAutoNum type="arabicPeriod"/>
            </a:pPr>
            <a:r>
              <a:rPr lang="en-US" dirty="0"/>
              <a:t>Some words were displayed again with the frequency which was later avoided after just incrementing the frequency and not adding to the array of string.</a:t>
            </a:r>
          </a:p>
          <a:p>
            <a:pPr marL="800100" lvl="1" indent="-342900">
              <a:buFont typeface="+mj-lt"/>
              <a:buAutoNum type="arabicPeriod"/>
            </a:pPr>
            <a:r>
              <a:rPr lang="en-US" dirty="0"/>
              <a:t>The words condition had to be checked again as same condition of only ‘  ‘ and ‘.’ was not sufficient.  </a:t>
            </a:r>
            <a:endParaRPr lang="en-IN" dirty="0"/>
          </a:p>
          <a:p>
            <a:pPr marL="342900" indent="-342900">
              <a:buFont typeface="+mj-lt"/>
              <a:buAutoNum type="arabicPeriod"/>
            </a:pPr>
            <a:r>
              <a:rPr lang="en-IN" dirty="0" err="1"/>
              <a:t>Levenshtein</a:t>
            </a:r>
            <a:endParaRPr lang="en-IN" dirty="0"/>
          </a:p>
          <a:p>
            <a:pPr marL="800100" lvl="1" indent="-342900">
              <a:buFont typeface="+mj-lt"/>
              <a:buAutoNum type="arabicPeriod"/>
            </a:pPr>
            <a:r>
              <a:rPr lang="en-IN" dirty="0"/>
              <a:t>The simple algorithm was not enough so the algorithm had to be made to tackle the problem of calculating the distance in “changed” and “unchanged” as only two changes had to made here that is ‘u’ and ‘n’.</a:t>
            </a:r>
          </a:p>
        </p:txBody>
      </p:sp>
    </p:spTree>
    <p:extLst>
      <p:ext uri="{BB962C8B-B14F-4D97-AF65-F5344CB8AC3E}">
        <p14:creationId xmlns:p14="http://schemas.microsoft.com/office/powerpoint/2010/main" val="142054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lvl="1"/>
            <a:r>
              <a:rPr lang="en-US" dirty="0"/>
              <a:t>A java program with required capabilities easing manual work was created using eclipse software.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85004"/>
            <a:ext cx="5437187" cy="2986234"/>
          </a:xfrm>
        </p:spPr>
        <p:txBody>
          <a:bodyPr vert="horz" wrap="square" lIns="0" tIns="0" rIns="0" bIns="0" rtlCol="0" anchor="b" anchorCtr="0">
            <a:normAutofit/>
          </a:bodyPr>
          <a:lstStyle/>
          <a:p>
            <a:pPr>
              <a:lnSpc>
                <a:spcPct val="100000"/>
              </a:lnSpc>
            </a:pPr>
            <a:r>
              <a:rPr lang="en-US" sz="5400" dirty="0"/>
              <a:t>PROBLEM STATEMENT </a:t>
            </a:r>
            <a:endParaRPr lang="en-US" sz="5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675560" cy="2679602"/>
          </a:xfrm>
        </p:spPr>
        <p:txBody>
          <a:bodyPr vert="horz" wrap="square" lIns="0" tIns="0" rIns="0" bIns="0" rtlCol="0">
            <a:normAutofit fontScale="92500" lnSpcReduction="10000"/>
          </a:bodyPr>
          <a:lstStyle/>
          <a:p>
            <a:pPr marL="457200" indent="-457200">
              <a:buFont typeface="+mj-lt"/>
              <a:buAutoNum type="arabicPeriod"/>
            </a:pPr>
            <a:r>
              <a:rPr lang="en-US" dirty="0"/>
              <a:t>To split the sentences of a given paragraph.</a:t>
            </a:r>
          </a:p>
          <a:p>
            <a:pPr marL="457200" indent="-457200">
              <a:buFont typeface="+mj-lt"/>
              <a:buAutoNum type="arabicPeriod"/>
            </a:pPr>
            <a:r>
              <a:rPr lang="en-US" dirty="0"/>
              <a:t>To find the frequency of each words occurring in the sentence.</a:t>
            </a:r>
          </a:p>
          <a:p>
            <a:pPr marL="457200" indent="-457200">
              <a:buFont typeface="+mj-lt"/>
              <a:buAutoNum type="arabicPeriod"/>
            </a:pPr>
            <a:r>
              <a:rPr lang="en-US" dirty="0"/>
              <a:t>To find the Hamming/</a:t>
            </a:r>
            <a:r>
              <a:rPr lang="en-US" dirty="0" err="1"/>
              <a:t>Levenshtein</a:t>
            </a:r>
            <a:r>
              <a:rPr lang="en-US" dirty="0"/>
              <a:t> distance when any two words are given as input depending upon the word length</a:t>
            </a:r>
            <a:endParaRPr lang="en-IN" dirty="0"/>
          </a:p>
          <a:p>
            <a:pPr marL="457200" indent="-457200">
              <a:buFont typeface="+mj-lt"/>
              <a:buAutoNum type="arabicPeriod"/>
            </a:pPr>
            <a:endParaRPr lang="en-IN" dirty="0"/>
          </a:p>
          <a:p>
            <a:pPr marL="457200" indent="-457200">
              <a:lnSpc>
                <a:spcPct val="100000"/>
              </a:lnSpc>
              <a:buFont typeface="+mj-lt"/>
              <a:buAutoNum type="arabicPeriod"/>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TEAM 8</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15692" y="-61161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15692" y="1941337"/>
            <a:ext cx="7559467" cy="3723494"/>
          </a:xfrm>
        </p:spPr>
        <p:txBody>
          <a:bodyPr/>
          <a:lstStyle/>
          <a:p>
            <a:pPr marL="800100" lvl="1" indent="-342900">
              <a:spcBef>
                <a:spcPts val="200"/>
              </a:spcBef>
              <a:spcAft>
                <a:spcPts val="200"/>
              </a:spcAft>
              <a:buFont typeface="+mj-lt"/>
              <a:buAutoNum type="arabicPeriod"/>
            </a:pPr>
            <a:r>
              <a:rPr lang="en-US" sz="1800" dirty="0"/>
              <a:t>L</a:t>
            </a:r>
            <a:r>
              <a:rPr lang="en-US" sz="1800" b="0" i="0" dirty="0">
                <a:effectLst/>
                <a:latin typeface="Inter"/>
              </a:rPr>
              <a:t>ist of Tables</a:t>
            </a:r>
          </a:p>
          <a:p>
            <a:pPr marL="800100" lvl="1" indent="-342900">
              <a:lnSpc>
                <a:spcPct val="100000"/>
              </a:lnSpc>
              <a:spcBef>
                <a:spcPts val="200"/>
              </a:spcBef>
              <a:spcAft>
                <a:spcPts val="200"/>
              </a:spcAft>
              <a:buFont typeface="+mj-lt"/>
              <a:buAutoNum type="arabicPeriod"/>
            </a:pPr>
            <a:r>
              <a:rPr lang="en-US" sz="1800" b="0" i="0" dirty="0">
                <a:effectLst/>
                <a:latin typeface="Inter"/>
              </a:rPr>
              <a:t>List of Figures</a:t>
            </a:r>
          </a:p>
          <a:p>
            <a:pPr marL="800100" lvl="1" indent="-342900">
              <a:spcBef>
                <a:spcPts val="200"/>
              </a:spcBef>
              <a:spcAft>
                <a:spcPts val="200"/>
              </a:spcAft>
              <a:buFont typeface="+mj-lt"/>
              <a:buAutoNum type="arabicPeriod"/>
            </a:pPr>
            <a:r>
              <a:rPr lang="en-US" sz="1800" b="0" i="0" dirty="0">
                <a:effectLst/>
                <a:latin typeface="Inter"/>
              </a:rPr>
              <a:t>Abbreviations</a:t>
            </a:r>
          </a:p>
          <a:p>
            <a:pPr marL="800100" lvl="1" indent="-342900">
              <a:spcBef>
                <a:spcPts val="200"/>
              </a:spcBef>
              <a:spcAft>
                <a:spcPts val="200"/>
              </a:spcAft>
              <a:buFont typeface="+mj-lt"/>
              <a:buAutoNum type="arabicPeriod"/>
            </a:pPr>
            <a:r>
              <a:rPr lang="en-US" sz="1800" b="0" i="0" dirty="0">
                <a:effectLst/>
                <a:latin typeface="Inter"/>
              </a:rPr>
              <a:t>Abstract</a:t>
            </a:r>
          </a:p>
          <a:p>
            <a:pPr marL="800100" lvl="1" indent="-342900">
              <a:spcBef>
                <a:spcPts val="200"/>
              </a:spcBef>
              <a:spcAft>
                <a:spcPts val="200"/>
              </a:spcAft>
              <a:buFont typeface="+mj-lt"/>
              <a:buAutoNum type="arabicPeriod"/>
            </a:pPr>
            <a:r>
              <a:rPr lang="en-US" sz="1800" b="0" i="0" dirty="0">
                <a:effectLst/>
                <a:latin typeface="Inter"/>
              </a:rPr>
              <a:t>Introduction</a:t>
            </a:r>
          </a:p>
          <a:p>
            <a:pPr marL="800100" lvl="1" indent="-342900">
              <a:spcBef>
                <a:spcPts val="200"/>
              </a:spcBef>
              <a:spcAft>
                <a:spcPts val="200"/>
              </a:spcAft>
              <a:buFont typeface="+mj-lt"/>
              <a:buAutoNum type="arabicPeriod"/>
            </a:pPr>
            <a:r>
              <a:rPr lang="en-US" sz="1800" b="0" i="0" dirty="0">
                <a:effectLst/>
                <a:latin typeface="Inter"/>
              </a:rPr>
              <a:t>Problem Statement</a:t>
            </a:r>
          </a:p>
          <a:p>
            <a:pPr marL="800100" lvl="1" indent="-342900">
              <a:spcBef>
                <a:spcPts val="200"/>
              </a:spcBef>
              <a:spcAft>
                <a:spcPts val="200"/>
              </a:spcAft>
              <a:buFont typeface="+mj-lt"/>
              <a:buAutoNum type="arabicPeriod"/>
            </a:pPr>
            <a:r>
              <a:rPr lang="en-US" sz="1800" b="0" i="0" dirty="0">
                <a:effectLst/>
                <a:latin typeface="Inter"/>
              </a:rPr>
              <a:t>Proposed Approach</a:t>
            </a:r>
          </a:p>
          <a:p>
            <a:pPr marL="800100" lvl="1" indent="-342900">
              <a:spcBef>
                <a:spcPts val="200"/>
              </a:spcBef>
              <a:spcAft>
                <a:spcPts val="200"/>
              </a:spcAft>
              <a:buFont typeface="+mj-lt"/>
              <a:buAutoNum type="arabicPeriod"/>
            </a:pPr>
            <a:r>
              <a:rPr lang="en-US" sz="1800" b="0" i="0" dirty="0">
                <a:effectLst/>
                <a:latin typeface="Inter"/>
              </a:rPr>
              <a:t>Algorithm and Code</a:t>
            </a:r>
          </a:p>
          <a:p>
            <a:pPr marL="800100" lvl="1" indent="-342900">
              <a:spcBef>
                <a:spcPts val="200"/>
              </a:spcBef>
              <a:spcAft>
                <a:spcPts val="200"/>
              </a:spcAft>
              <a:buFont typeface="+mj-lt"/>
              <a:buAutoNum type="arabicPeriod"/>
            </a:pPr>
            <a:r>
              <a:rPr lang="en-US" sz="1800" b="0" i="0" dirty="0">
                <a:effectLst/>
                <a:latin typeface="Inter"/>
              </a:rPr>
              <a:t>Discussion/Observations</a:t>
            </a:r>
          </a:p>
          <a:p>
            <a:pPr marL="800100" lvl="1" indent="-342900">
              <a:spcBef>
                <a:spcPts val="200"/>
              </a:spcBef>
              <a:spcAft>
                <a:spcPts val="200"/>
              </a:spcAft>
              <a:buFont typeface="+mj-lt"/>
              <a:buAutoNum type="arabicPeriod"/>
            </a:pPr>
            <a:r>
              <a:rPr lang="en-US" sz="1800" b="0" i="0" dirty="0">
                <a:effectLst/>
                <a:latin typeface="Inter"/>
              </a:rPr>
              <a:t>Challenges Faced.</a:t>
            </a:r>
            <a:endParaRPr lang="en-US" sz="1800" dirty="0">
              <a:latin typeface="Inter"/>
            </a:endParaRPr>
          </a:p>
          <a:p>
            <a:pPr marL="800100" lvl="1" indent="-342900">
              <a:spcBef>
                <a:spcPts val="200"/>
              </a:spcBef>
              <a:spcAft>
                <a:spcPts val="200"/>
              </a:spcAft>
              <a:buFont typeface="+mj-lt"/>
              <a:buAutoNum type="arabicPeriod"/>
            </a:pPr>
            <a:r>
              <a:rPr lang="en-US" sz="1800" b="0" i="0" dirty="0">
                <a:effectLst/>
                <a:latin typeface="Inter"/>
              </a:rPr>
              <a:t>Conclusion.</a:t>
            </a:r>
            <a:endParaRPr lang="en-US" sz="1800"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a:xfrm>
            <a:off x="547223" y="416110"/>
            <a:ext cx="11097551" cy="1332000"/>
          </a:xfrm>
        </p:spPr>
        <p:txBody>
          <a:bodyPr/>
          <a:lstStyle/>
          <a:p>
            <a:pPr algn="ctr"/>
            <a:r>
              <a:rPr lang="en-US" dirty="0"/>
              <a:t>UML DIAGRAM</a:t>
            </a:r>
            <a:endParaRPr lang="en-IN" dirty="0"/>
          </a:p>
        </p:txBody>
      </p:sp>
      <p:pic>
        <p:nvPicPr>
          <p:cNvPr id="12" name="Picture 11">
            <a:extLst>
              <a:ext uri="{FF2B5EF4-FFF2-40B4-BE49-F238E27FC236}">
                <a16:creationId xmlns:a16="http://schemas.microsoft.com/office/drawing/2014/main" id="{EAAD7274-C46B-45A4-971C-70FF66C8B9DC}"/>
              </a:ext>
            </a:extLst>
          </p:cNvPr>
          <p:cNvPicPr>
            <a:picLocks noChangeAspect="1"/>
          </p:cNvPicPr>
          <p:nvPr/>
        </p:nvPicPr>
        <p:blipFill>
          <a:blip r:embed="rId2"/>
          <a:stretch>
            <a:fillRect/>
          </a:stretch>
        </p:blipFill>
        <p:spPr>
          <a:xfrm>
            <a:off x="2643187" y="1215275"/>
            <a:ext cx="6905625" cy="5486400"/>
          </a:xfrm>
          <a:prstGeom prst="rect">
            <a:avLst/>
          </a:prstGeom>
        </p:spPr>
      </p:pic>
    </p:spTree>
    <p:extLst>
      <p:ext uri="{BB962C8B-B14F-4D97-AF65-F5344CB8AC3E}">
        <p14:creationId xmlns:p14="http://schemas.microsoft.com/office/powerpoint/2010/main" val="195430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pPr algn="ctr"/>
            <a:r>
              <a:rPr lang="en-US" dirty="0"/>
              <a:t>ABBREVIATION</a:t>
            </a:r>
            <a:endParaRPr lang="en-IN" dirty="0"/>
          </a:p>
        </p:txBody>
      </p:sp>
      <p:sp>
        <p:nvSpPr>
          <p:cNvPr id="17" name="Content Placeholder 16">
            <a:extLst>
              <a:ext uri="{FF2B5EF4-FFF2-40B4-BE49-F238E27FC236}">
                <a16:creationId xmlns:a16="http://schemas.microsoft.com/office/drawing/2014/main" id="{2F5C5D3B-92AC-4073-B9DA-2802BCC58280}"/>
              </a:ext>
            </a:extLst>
          </p:cNvPr>
          <p:cNvSpPr>
            <a:spLocks noGrp="1"/>
          </p:cNvSpPr>
          <p:nvPr>
            <p:ph sz="half" idx="2"/>
          </p:nvPr>
        </p:nvSpPr>
        <p:spPr>
          <a:xfrm>
            <a:off x="550862" y="2015054"/>
            <a:ext cx="6036633" cy="3941863"/>
          </a:xfrm>
        </p:spPr>
        <p:txBody>
          <a:bodyPr/>
          <a:lstStyle/>
          <a:p>
            <a:r>
              <a:rPr lang="en-US" sz="1600" dirty="0">
                <a:latin typeface="Arial" panose="020B0604020202020204" pitchFamily="34" charset="0"/>
                <a:cs typeface="Arial" panose="020B0604020202020204" pitchFamily="34" charset="0"/>
              </a:rPr>
              <a:t>Hamming class:</a:t>
            </a:r>
          </a:p>
          <a:p>
            <a:pPr lvl="1"/>
            <a:r>
              <a:rPr lang="en-US" sz="1600" dirty="0">
                <a:latin typeface="Arial" panose="020B0604020202020204" pitchFamily="34" charset="0"/>
                <a:cs typeface="Arial" panose="020B0604020202020204" pitchFamily="34" charset="0"/>
              </a:rPr>
              <a:t>C-hamming distance</a:t>
            </a:r>
          </a:p>
          <a:p>
            <a:pPr lvl="1"/>
            <a:r>
              <a:rPr lang="en-US" sz="1600" dirty="0">
                <a:latin typeface="Arial" panose="020B0604020202020204" pitchFamily="34" charset="0"/>
                <a:cs typeface="Arial" panose="020B0604020202020204" pitchFamily="34" charset="0"/>
              </a:rPr>
              <a:t>String a-word 1, String b-word 2</a:t>
            </a:r>
          </a:p>
          <a:p>
            <a:r>
              <a:rPr lang="en-US" sz="1600" dirty="0" err="1">
                <a:latin typeface="Arial" panose="020B0604020202020204" pitchFamily="34" charset="0"/>
                <a:cs typeface="Arial" panose="020B0604020202020204" pitchFamily="34" charset="0"/>
              </a:rPr>
              <a:t>Levinshtein</a:t>
            </a:r>
            <a:r>
              <a:rPr lang="en-US" sz="1600" dirty="0">
                <a:latin typeface="Arial" panose="020B0604020202020204" pitchFamily="34" charset="0"/>
                <a:cs typeface="Arial" panose="020B0604020202020204" pitchFamily="34" charset="0"/>
              </a:rPr>
              <a:t> class</a:t>
            </a:r>
          </a:p>
          <a:p>
            <a:pPr lvl="1"/>
            <a:r>
              <a:rPr lang="en-US" sz="1600" dirty="0">
                <a:latin typeface="Arial" panose="020B0604020202020204" pitchFamily="34" charset="0"/>
                <a:cs typeface="Arial" panose="020B0604020202020204" pitchFamily="34" charset="0"/>
              </a:rPr>
              <a:t>String W1, String W2-word 1,word 2 respectively</a:t>
            </a:r>
          </a:p>
          <a:p>
            <a:pPr lvl="1"/>
            <a:r>
              <a:rPr lang="en-US" sz="1600" dirty="0">
                <a:latin typeface="Arial" panose="020B0604020202020204" pitchFamily="34" charset="0"/>
                <a:cs typeface="Arial" panose="020B0604020202020204" pitchFamily="34" charset="0"/>
              </a:rPr>
              <a:t>Char S1,char S2-character array of W1,W2 respectively</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PS class</a:t>
            </a:r>
          </a:p>
          <a:p>
            <a:pPr lvl="1"/>
            <a:r>
              <a:rPr lang="en-US" sz="1600" dirty="0">
                <a:latin typeface="Arial" panose="020B0604020202020204" pitchFamily="34" charset="0"/>
                <a:cs typeface="Arial" panose="020B0604020202020204" pitchFamily="34" charset="0"/>
              </a:rPr>
              <a:t>NOS- number of sentences</a:t>
            </a:r>
          </a:p>
          <a:p>
            <a:pPr lvl="1"/>
            <a:r>
              <a:rPr lang="en-US" sz="1600" dirty="0">
                <a:latin typeface="Arial" panose="020B0604020202020204" pitchFamily="34" charset="0"/>
                <a:cs typeface="Arial" panose="020B0604020202020204" pitchFamily="34" charset="0"/>
              </a:rPr>
              <a:t>NOW- number of words</a:t>
            </a:r>
          </a:p>
        </p:txBody>
      </p:sp>
      <p:sp>
        <p:nvSpPr>
          <p:cNvPr id="4" name="Content Placeholder 16">
            <a:extLst>
              <a:ext uri="{FF2B5EF4-FFF2-40B4-BE49-F238E27FC236}">
                <a16:creationId xmlns:a16="http://schemas.microsoft.com/office/drawing/2014/main" id="{97919B21-C53B-4ABA-AFB2-1E8553F62A0D}"/>
              </a:ext>
            </a:extLst>
          </p:cNvPr>
          <p:cNvSpPr txBox="1">
            <a:spLocks/>
          </p:cNvSpPr>
          <p:nvPr/>
        </p:nvSpPr>
        <p:spPr>
          <a:xfrm>
            <a:off x="6246921" y="2015053"/>
            <a:ext cx="6036633" cy="3941863"/>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8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8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8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8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Process class</a:t>
            </a:r>
          </a:p>
          <a:p>
            <a:pPr lvl="1"/>
            <a:r>
              <a:rPr lang="en-US" dirty="0"/>
              <a:t>Sc-scanner object</a:t>
            </a:r>
          </a:p>
          <a:p>
            <a:pPr lvl="1"/>
            <a:r>
              <a:rPr lang="en-US" dirty="0"/>
              <a:t>O-PS object</a:t>
            </a:r>
          </a:p>
          <a:p>
            <a:pPr lvl="1"/>
            <a:r>
              <a:rPr lang="en-US" dirty="0"/>
              <a:t>O1-HAMMING object</a:t>
            </a:r>
          </a:p>
          <a:p>
            <a:pPr lvl="1"/>
            <a:r>
              <a:rPr lang="en-US" dirty="0"/>
              <a:t>O2-LEVISTIEN object</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30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14671-AFD5-4469-86F7-AC0D86BF3DA2}"/>
              </a:ext>
            </a:extLst>
          </p:cNvPr>
          <p:cNvSpPr>
            <a:spLocks noGrp="1"/>
          </p:cNvSpPr>
          <p:nvPr>
            <p:ph type="title"/>
          </p:nvPr>
        </p:nvSpPr>
        <p:spPr/>
        <p:txBody>
          <a:bodyPr/>
          <a:lstStyle/>
          <a:p>
            <a:pPr algn="ctr"/>
            <a:r>
              <a:rPr lang="en-US" dirty="0"/>
              <a:t>ABSTRACT</a:t>
            </a:r>
            <a:endParaRPr lang="en-IN" dirty="0"/>
          </a:p>
        </p:txBody>
      </p:sp>
      <p:sp>
        <p:nvSpPr>
          <p:cNvPr id="17" name="Content Placeholder 16">
            <a:extLst>
              <a:ext uri="{FF2B5EF4-FFF2-40B4-BE49-F238E27FC236}">
                <a16:creationId xmlns:a16="http://schemas.microsoft.com/office/drawing/2014/main" id="{2F5C5D3B-92AC-4073-B9DA-2802BCC58280}"/>
              </a:ext>
            </a:extLst>
          </p:cNvPr>
          <p:cNvSpPr>
            <a:spLocks noGrp="1"/>
          </p:cNvSpPr>
          <p:nvPr>
            <p:ph sz="half" idx="2"/>
          </p:nvPr>
        </p:nvSpPr>
        <p:spPr>
          <a:xfrm>
            <a:off x="550862" y="2103217"/>
            <a:ext cx="11240260" cy="3976447"/>
          </a:xfrm>
        </p:spPr>
        <p:txBody>
          <a:bodyPr/>
          <a:lstStyle/>
          <a:p>
            <a:pPr>
              <a:lnSpc>
                <a:spcPct val="107000"/>
              </a:lnSpc>
              <a:spcAft>
                <a:spcPts val="800"/>
              </a:spcAft>
            </a:pPr>
            <a:r>
              <a:rPr lang="en-IN" sz="1600" dirty="0">
                <a:effectLst/>
                <a:latin typeface="Arial" panose="020B0604020202020204" pitchFamily="34" charset="0"/>
                <a:ea typeface="Times New Roman" panose="02020603050405020304" pitchFamily="18" charset="0"/>
                <a:cs typeface="Arial" panose="020B0604020202020204" pitchFamily="34" charset="0"/>
              </a:rPr>
              <a:t>The program will go through the following steps :</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1800" dirty="0">
                <a:effectLst/>
                <a:latin typeface="Tw Cen MT" panose="020B0602020104020603" pitchFamily="34" charset="0"/>
                <a:ea typeface="Calibri" panose="020F0502020204030204" pitchFamily="34" charset="0"/>
                <a:cs typeface="Times New Roman" panose="02020603050405020304" pitchFamily="18" charset="0"/>
              </a:rPr>
              <a:t>A choice will be given to choose between sentence splitter, distance calculator, frequency finder and exit.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w Cen MT" panose="020B0602020104020603" pitchFamily="34" charset="0"/>
                <a:ea typeface="Calibri" panose="020F0502020204030204" pitchFamily="34" charset="0"/>
                <a:cs typeface="Times New Roman" panose="02020603050405020304" pitchFamily="18" charset="0"/>
              </a:rPr>
              <a:t>If choice =1, A paragraph will be taken and will be split into sentences using sentence splitter.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w Cen MT" panose="020B0602020104020603" pitchFamily="34" charset="0"/>
                <a:ea typeface="Calibri" panose="020F0502020204030204" pitchFamily="34" charset="0"/>
                <a:cs typeface="Times New Roman" panose="02020603050405020304" pitchFamily="18" charset="0"/>
              </a:rPr>
              <a:t>If choice = 2, A paragraph will be taken and </a:t>
            </a:r>
            <a:r>
              <a:rPr lang="en-US" sz="1800" dirty="0">
                <a:effectLst/>
                <a:latin typeface="Tw Cen MT" panose="020B0602020104020603" pitchFamily="34" charset="0"/>
                <a:ea typeface="Calibri" panose="020F0502020204030204" pitchFamily="34" charset="0"/>
                <a:cs typeface="Times New Roman" panose="02020603050405020304" pitchFamily="18" charset="0"/>
              </a:rPr>
              <a:t>frequency of each words occurring in the sentence will be displayed.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w Cen MT" panose="020B0602020104020603" pitchFamily="34" charset="0"/>
                <a:ea typeface="Calibri" panose="020F0502020204030204" pitchFamily="34" charset="0"/>
                <a:cs typeface="Times New Roman" panose="02020603050405020304" pitchFamily="18" charset="0"/>
              </a:rPr>
              <a:t>If choice =3, the hamming distance will be displayed for words with same length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effectLst/>
                <a:latin typeface="Tw Cen MT" panose="020B0602020104020603" pitchFamily="34" charset="0"/>
                <a:ea typeface="Calibri" panose="020F0502020204030204" pitchFamily="34" charset="0"/>
                <a:cs typeface="Times New Roman" panose="02020603050405020304" pitchFamily="18" charset="0"/>
              </a:rPr>
              <a:t>If choice=4, the </a:t>
            </a:r>
            <a:r>
              <a:rPr lang="en-IN" sz="1800" dirty="0" err="1">
                <a:effectLst/>
                <a:latin typeface="Tw Cen MT" panose="020B0602020104020603" pitchFamily="34" charset="0"/>
                <a:ea typeface="Calibri" panose="020F0502020204030204" pitchFamily="34" charset="0"/>
                <a:cs typeface="Times New Roman" panose="02020603050405020304" pitchFamily="18" charset="0"/>
              </a:rPr>
              <a:t>levenshtein</a:t>
            </a:r>
            <a:r>
              <a:rPr lang="en-IN" sz="1800" dirty="0">
                <a:effectLst/>
                <a:latin typeface="Tw Cen MT" panose="020B0602020104020603" pitchFamily="34" charset="0"/>
                <a:ea typeface="Calibri" panose="020F0502020204030204" pitchFamily="34" charset="0"/>
                <a:cs typeface="Times New Roman" panose="02020603050405020304" pitchFamily="18" charset="0"/>
              </a:rPr>
              <a:t> distance will be displayed.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1600" dirty="0">
                <a:effectLst/>
                <a:latin typeface="Arial" panose="020B0604020202020204" pitchFamily="34" charset="0"/>
                <a:ea typeface="Calibri" panose="020F0502020204030204" pitchFamily="34" charset="0"/>
                <a:cs typeface="Arial" panose="020B0604020202020204" pitchFamily="34" charset="0"/>
              </a:rPr>
              <a:t>I</a:t>
            </a:r>
            <a:r>
              <a:rPr lang="en-IN" sz="1600" dirty="0">
                <a:latin typeface="Arial" panose="020B0604020202020204" pitchFamily="34" charset="0"/>
                <a:ea typeface="Calibri" panose="020F0502020204030204" pitchFamily="34" charset="0"/>
                <a:cs typeface="Arial" panose="020B0604020202020204" pitchFamily="34" charset="0"/>
              </a:rPr>
              <a:t>f choice = 5, it will be exited.</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232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DEB6ED-63D1-4B11-A489-93D68D7FC877}"/>
              </a:ext>
            </a:extLst>
          </p:cNvPr>
          <p:cNvSpPr>
            <a:spLocks noGrp="1"/>
          </p:cNvSpPr>
          <p:nvPr>
            <p:ph type="title"/>
          </p:nvPr>
        </p:nvSpPr>
        <p:spPr/>
        <p:txBody>
          <a:bodyPr/>
          <a:lstStyle/>
          <a:p>
            <a:pPr algn="ctr"/>
            <a:r>
              <a:rPr lang="en-US" dirty="0"/>
              <a:t>INTRODUCTION</a:t>
            </a:r>
            <a:endParaRPr lang="en-IN" dirty="0"/>
          </a:p>
        </p:txBody>
      </p:sp>
      <p:sp>
        <p:nvSpPr>
          <p:cNvPr id="15" name="Content Placeholder 14">
            <a:extLst>
              <a:ext uri="{FF2B5EF4-FFF2-40B4-BE49-F238E27FC236}">
                <a16:creationId xmlns:a16="http://schemas.microsoft.com/office/drawing/2014/main" id="{7105E1F3-1C96-43B1-B550-93223903DEB1}"/>
              </a:ext>
            </a:extLst>
          </p:cNvPr>
          <p:cNvSpPr>
            <a:spLocks noGrp="1"/>
          </p:cNvSpPr>
          <p:nvPr>
            <p:ph sz="half" idx="2"/>
          </p:nvPr>
        </p:nvSpPr>
        <p:spPr>
          <a:xfrm>
            <a:off x="543587" y="1881275"/>
            <a:ext cx="11097550" cy="3676803"/>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Arial" panose="020B0604020202020204" pitchFamily="34" charset="0"/>
              </a:rPr>
              <a:t>SENTENCE SPLITTER:</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Arial" panose="020B0604020202020204" pitchFamily="34" charset="0"/>
              </a:rPr>
              <a:t>It will split the paragraphs into  sentences.</a:t>
            </a:r>
          </a:p>
          <a:p>
            <a:pPr>
              <a:lnSpc>
                <a:spcPct val="107000"/>
              </a:lnSpc>
              <a:spcAft>
                <a:spcPts val="800"/>
              </a:spcAft>
            </a:pPr>
            <a:endParaRPr lang="en-IN" sz="1800" b="1"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Hamming Distance:</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40"/>
              </a:spcAft>
            </a:pPr>
            <a:r>
              <a:rPr lang="en-IN" sz="1600" dirty="0">
                <a:solidFill>
                  <a:srgbClr val="A4A3AB"/>
                </a:solidFill>
                <a:effectLst/>
                <a:latin typeface="Arial" panose="020B0604020202020204" pitchFamily="34" charset="0"/>
                <a:ea typeface="Times New Roman" panose="02020603050405020304" pitchFamily="18" charset="0"/>
                <a:cs typeface="Times New Roman" panose="02020603050405020304" pitchFamily="18" charset="0"/>
              </a:rPr>
              <a:t>Hamming distance is a metric for comparing two binary data strings. While comparing two binary strings of equal length, hamming distance is the number of bit positions in which the two bits are different.</a:t>
            </a:r>
            <a:endParaRPr lang="en-IN" sz="105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40"/>
              </a:spcAft>
            </a:pPr>
            <a:r>
              <a:rPr lang="en-IN" sz="1600" dirty="0">
                <a:solidFill>
                  <a:srgbClr val="A4A3AB"/>
                </a:solidFill>
                <a:effectLst/>
                <a:latin typeface="Arial" panose="020B0604020202020204" pitchFamily="34" charset="0"/>
                <a:ea typeface="Times New Roman" panose="02020603050405020304" pitchFamily="18" charset="0"/>
                <a:cs typeface="Times New Roman" panose="02020603050405020304" pitchFamily="18" charset="0"/>
              </a:rPr>
              <a:t>The Hamming distance between two strings, a and b is denoted as d (a, b).</a:t>
            </a:r>
            <a:endParaRPr lang="en-IN" sz="105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600"/>
              </a:spcBef>
              <a:spcAft>
                <a:spcPts val="840"/>
              </a:spcAft>
            </a:pPr>
            <a:r>
              <a:rPr lang="en-IN" sz="1600" dirty="0">
                <a:solidFill>
                  <a:srgbClr val="A4A3AB"/>
                </a:solidFill>
                <a:effectLst/>
                <a:latin typeface="Arial" panose="020B0604020202020204" pitchFamily="34" charset="0"/>
                <a:ea typeface="Times New Roman" panose="02020603050405020304" pitchFamily="18" charset="0"/>
                <a:cs typeface="Times New Roman" panose="02020603050405020304" pitchFamily="18" charset="0"/>
              </a:rPr>
              <a:t>It is used for error detection or error correction when data is transmitted over computer networks. It is also using in coding theory for comparing equal length data words.</a:t>
            </a:r>
            <a:endParaRPr lang="en-IN" sz="105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65690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7105E1F3-1C96-43B1-B550-93223903DEB1}"/>
              </a:ext>
            </a:extLst>
          </p:cNvPr>
          <p:cNvSpPr>
            <a:spLocks noGrp="1"/>
          </p:cNvSpPr>
          <p:nvPr>
            <p:ph sz="half" idx="2"/>
          </p:nvPr>
        </p:nvSpPr>
        <p:spPr>
          <a:xfrm>
            <a:off x="547225" y="461176"/>
            <a:ext cx="11284316" cy="6202017"/>
          </a:xfrm>
        </p:spPr>
        <p:txBody>
          <a:bodyPr/>
          <a:lstStyle/>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LEVENSHTEIN DISTANCE: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err="1">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Levenshtein</a:t>
            </a: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 distance (LD) is a measure of the similarity between two strings, which we will refer to as the source string (s) and the target string (t). The distance is the number of deletions, insertions, or substitutions required to transform s into t. For example,</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If s is "test" and t is "test", then LD (s, t) = 0, because no transformations are needed. The strings are already identical.</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If s is "test" and t is "tent", then LD (s, t) = 1, because one substitution (change "s" to "n") is sufficient to transform s into t.</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The greater the </a:t>
            </a:r>
            <a:r>
              <a:rPr lang="en-IN" sz="1600" dirty="0" err="1">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Levenshtein</a:t>
            </a: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 distance, the more different the strings are.</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err="1">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Levenshtein</a:t>
            </a: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 distance is named after the Russian scientist Vladimir </a:t>
            </a:r>
            <a:r>
              <a:rPr lang="en-IN" sz="1600" dirty="0" err="1">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Levenshtein</a:t>
            </a: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 who devised the algorithm in 1965. </a:t>
            </a:r>
          </a:p>
          <a:p>
            <a:pPr>
              <a:lnSpc>
                <a:spcPct val="107000"/>
              </a:lnSpc>
              <a:spcAft>
                <a:spcPts val="800"/>
              </a:spcAf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dirty="0" err="1">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Levenshtein</a:t>
            </a: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 distance algorithm has been used in:</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Spell checking</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Speech recognition</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DNA analysis</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A4A3AB"/>
                </a:solidFill>
                <a:effectLst/>
                <a:latin typeface="Times New Roman" panose="02020603050405020304" pitchFamily="18" charset="0"/>
                <a:ea typeface="Times New Roman" panose="02020603050405020304" pitchFamily="18" charset="0"/>
                <a:cs typeface="Times New Roman" panose="02020603050405020304" pitchFamily="18" charset="0"/>
              </a:rPr>
              <a:t>Plagiarism detection</a:t>
            </a:r>
            <a:endParaRPr lang="en-IN" sz="1600" dirty="0">
              <a:solidFill>
                <a:srgbClr val="A4A3AB"/>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68673053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1721</TotalTime>
  <Words>1332</Words>
  <Application>Microsoft Office PowerPoint</Application>
  <PresentationFormat>Widescreen</PresentationFormat>
  <Paragraphs>162</Paragraphs>
  <Slides>30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Courier New</vt:lpstr>
      <vt:lpstr>Gill Sans MT</vt:lpstr>
      <vt:lpstr>Inter</vt:lpstr>
      <vt:lpstr>Symbol</vt:lpstr>
      <vt:lpstr>Times New Roman</vt:lpstr>
      <vt:lpstr>Tw Cen MT</vt:lpstr>
      <vt:lpstr>Walbaum Display</vt:lpstr>
      <vt:lpstr>3DFloatVTI</vt:lpstr>
      <vt:lpstr>OOPS PROJECT</vt:lpstr>
      <vt:lpstr>TEAM</vt:lpstr>
      <vt:lpstr>PROBLEM STATEMENT </vt:lpstr>
      <vt:lpstr>Agenda</vt:lpstr>
      <vt:lpstr>UML DIAGRAM</vt:lpstr>
      <vt:lpstr>ABBREVIATION</vt:lpstr>
      <vt:lpstr>ABSTRACT</vt:lpstr>
      <vt:lpstr>INTRODUCTION</vt:lpstr>
      <vt:lpstr>PowerPoint Presentation</vt:lpstr>
      <vt:lpstr>LEVENSHTEIN DISTANCE: </vt:lpstr>
      <vt:lpstr>Hamming Distance: </vt:lpstr>
      <vt:lpstr>PS CLASS</vt:lpstr>
      <vt:lpstr>PowerPoint Presentation</vt:lpstr>
      <vt:lpstr>PowerPoint Presentation</vt:lpstr>
      <vt:lpstr>-</vt:lpstr>
      <vt:lpstr>HAMMING DISTANCE:</vt:lpstr>
      <vt:lpstr>LEVENSHTEIN DISTANCE</vt:lpstr>
      <vt:lpstr>LEVENSHTEIN DISTANCE</vt:lpstr>
      <vt:lpstr> </vt:lpstr>
      <vt:lpstr>PowerPoint Presentation</vt:lpstr>
      <vt:lpstr>-</vt:lpstr>
      <vt:lpstr>-</vt:lpstr>
      <vt:lpstr>-</vt:lpstr>
      <vt:lpstr>PowerPoint Presentation</vt:lpstr>
      <vt:lpstr>PowerPoint Presentation</vt:lpstr>
      <vt:lpstr>-</vt:lpstr>
      <vt:lpstr>PowerPoint Presentation</vt:lpstr>
      <vt:lpstr>Challenges Faced  (which were later tackled)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AIEB.22278 - [VISWESWARAN]</dc:creator>
  <cp:lastModifiedBy>Vishnu Radhakrishnan</cp:lastModifiedBy>
  <cp:revision>215</cp:revision>
  <dcterms:created xsi:type="dcterms:W3CDTF">2021-02-27T14:45:08Z</dcterms:created>
  <dcterms:modified xsi:type="dcterms:W3CDTF">2021-03-05T04:37:27Z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