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5"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6"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9.498"/>
    </inkml:context>
    <inkml:brush xml:id="br0">
      <inkml:brushProperty name="width" value="0.05" units="cm"/>
      <inkml:brushProperty name="height" value="0.05" units="cm"/>
    </inkml:brush>
  </inkml:definitions>
  <inkml:trace contextRef="#ctx0" brushRef="#br0">206 1 11384,'0'0'0,"-16"10"0,-7 8 0,1 8 8,-1 11-8,-7 9-3096,-2 11 3096,-28 47-5360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5.617"/>
    </inkml:context>
    <inkml:brush xml:id="br0">
      <inkml:brushProperty name="width" value="0.05" units="cm"/>
      <inkml:brushProperty name="height" value="0.05" units="cm"/>
    </inkml:brush>
  </inkml:definitions>
  <inkml:trace contextRef="#ctx0" brushRef="#br0">0 135 1624,'0'0'0,"4"-15"0,3-10 328,4 2 0,2-1-328,10-24-1312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12.364"/>
    </inkml:context>
    <inkml:brush xml:id="br0">
      <inkml:brushProperty name="width" value="0.05" units="cm"/>
      <inkml:brushProperty name="height" value="0.05" units="cm"/>
    </inkml:brush>
  </inkml:definitions>
  <inkml:trace contextRef="#ctx0" brushRef="#br0">25 369 4040,'0'0'0,"22"15"0,15 9 0,24 16-2552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4.375"/>
    </inkml:context>
    <inkml:brush xml:id="br0">
      <inkml:brushProperty name="width" value="0.05" units="cm"/>
      <inkml:brushProperty name="height" value="0.05" units="cm"/>
    </inkml:brush>
  </inkml:definitions>
  <inkml:trace contextRef="#ctx0" brushRef="#br0">1 1 5744,'0'0'0,"8"28"0,9 18 0,6 29-3832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4.718"/>
    </inkml:context>
    <inkml:brush xml:id="br0">
      <inkml:brushProperty name="width" value="0.05" units="cm"/>
      <inkml:brushProperty name="height" value="0.05" units="cm"/>
    </inkml:brush>
  </inkml:definitions>
  <inkml:trace contextRef="#ctx0" brushRef="#br0">0 1024 2520,'0'0'0,"37"0"0,26-3 0,37-1-1416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05.935"/>
    </inkml:context>
    <inkml:brush xml:id="br0">
      <inkml:brushProperty name="width" value="0.05" units="cm"/>
      <inkml:brushProperty name="height" value="0.05" units="cm"/>
    </inkml:brush>
  </inkml:definitions>
  <inkml:trace contextRef="#ctx0" brushRef="#br0">0 11 3864,'0'0'0,"10"-2"0,12-6 0,-1 8-288,3 5 288,10-5-944,5 0 944,6 0-688,6 0 688,44 0-896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12.998"/>
    </inkml:context>
    <inkml:brush xml:id="br0">
      <inkml:brushProperty name="width" value="0.05" units="cm"/>
      <inkml:brushProperty name="height" value="0.05" units="cm"/>
    </inkml:brush>
  </inkml:definitions>
  <inkml:trace contextRef="#ctx0" brushRef="#br0">0 747 10224,'0'0'0,"25"-10"0,12-6 0,22-7-6104,21-6 6104,60-22-1848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18.811"/>
    </inkml:context>
    <inkml:brush xml:id="br0">
      <inkml:brushProperty name="width" value="0.05" units="cm"/>
      <inkml:brushProperty name="height" value="0.05" units="cm"/>
    </inkml:brush>
  </inkml:definitions>
  <inkml:trace contextRef="#ctx0" brushRef="#br0">220 176 5208,'-34'3'-1,"28"-4"-10,7 0 10,-1 0 1,1 0 0,0 0 0,-1 1-1,1-1 1,0 0 0,-1 1 0,1-1 0,0 0-1,0 1 1,-1-1 0,1 1 0,0-1-1,0 1 1,0 0 0,1-1 0,44-26 1593,-53 22 74,-5-5 5665,12 10-7257,0 0 1,0 0 0,0 0 0,-1 1 0,1-1 0,0 0 0,0 0 0,-1 0 0,1 0 0,0 0 0,0 0 0,-1 0 0,1 0 0,0 0 0,0 0 0,-1 0 0,1 0 0,0 0 0,0 0 0,-1 0 0,1 0 0,0 0-1,-1 0 1,1 0 0,0 0 0,0 0 0,0 0 0,-1 0 0,1 0 0,0-1 0,0 1 0,-1 0 0,1 0 0,0 0 0,0 0 0,0-1 0,-1 1 0,-11-8 2176,10 7-1777,0 0 0,0 0 0,0 0 0,1 0-1,-1 0 1,0 0 0,0-1 0,1 1 0,-4-4 0,3 3 759,1 1-1226,-13-11 321,-43-19-586,21 12-3013,-33-17-13149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6:39.108"/>
    </inkml:context>
    <inkml:brush xml:id="br0">
      <inkml:brushProperty name="width" value="0.05" units="cm"/>
      <inkml:brushProperty name="height" value="0.05" units="cm"/>
    </inkml:brush>
  </inkml:definitions>
  <inkml:trace contextRef="#ctx0" brushRef="#br0">0 59 2784,'24'-5'76,"70"-10"929,68-4 205,-118 15-597,248-11 208,-228 15-394,261 22 179,-261-16-132,235 29 186,-244-28-200,192 33-16,-207-34-984,131 8-1051,-17-3-3122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6.256"/>
    </inkml:context>
    <inkml:brush xml:id="br0">
      <inkml:brushProperty name="width" value="0.05" units="cm"/>
      <inkml:brushProperty name="height" value="0.05" units="cm"/>
    </inkml:brush>
  </inkml:definitions>
  <inkml:trace contextRef="#ctx0" brushRef="#br0">0 0 1712,'0'0'0,"23"0"0,16 3 0,22-2-808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6.595"/>
    </inkml:context>
    <inkml:brush xml:id="br0">
      <inkml:brushProperty name="width" value="0.05" units="cm"/>
      <inkml:brushProperty name="height" value="0.05" units="cm"/>
    </inkml:brush>
  </inkml:definitions>
  <inkml:trace contextRef="#ctx0" brushRef="#br0">1 18 3320,'37'4'-157,"41"-2"-1,-71-2 168,45-1 1392,191-14 1781,-36 10-262,0 3-1982,-164 3-278,168 7 236,-172-6-402,332-3 1672,-362 1-2116,225-2 2037,-178 9-848,-59-7-1258,0 1 0,0 0 0,0 0 0,1 0 0,-1 0-1,0 0 1,-4 3 0,-8 4-2095,-22 7-9440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3983-B811-40A2-AA8B-EA375A37D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4E4BAB-A855-4A5E-9AE6-5E33ED73B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D1CE95-B529-4BFF-BFB2-DABC19A68A97}"/>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5" name="Footer Placeholder 4">
            <a:extLst>
              <a:ext uri="{FF2B5EF4-FFF2-40B4-BE49-F238E27FC236}">
                <a16:creationId xmlns:a16="http://schemas.microsoft.com/office/drawing/2014/main" id="{6C1AD11A-31F8-4719-9FF1-CE140E18F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9D32A-0FE9-44ED-9C8D-B1129730F418}"/>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12211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9B02-737F-45F8-9F9D-67799F762B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98ACC-1326-4A41-B9DF-8B0EB1FF5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728A3-333B-478E-B1D9-1F4FF2C4A184}"/>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5" name="Footer Placeholder 4">
            <a:extLst>
              <a:ext uri="{FF2B5EF4-FFF2-40B4-BE49-F238E27FC236}">
                <a16:creationId xmlns:a16="http://schemas.microsoft.com/office/drawing/2014/main" id="{D671D69D-DD2F-4B7B-85F1-D142E7228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2388D-59FE-4DE7-9B6C-AA85798B31F8}"/>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95610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BEA70-C418-456B-A73F-FF9AC86F98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299CA-3558-4C08-8FE1-C08E982D3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E9F9F-05C6-4148-9463-B1C8DA564A3A}"/>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5" name="Footer Placeholder 4">
            <a:extLst>
              <a:ext uri="{FF2B5EF4-FFF2-40B4-BE49-F238E27FC236}">
                <a16:creationId xmlns:a16="http://schemas.microsoft.com/office/drawing/2014/main" id="{F1153F50-F021-4AC5-A59D-7FFBBBF0D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CC138-7C7A-420B-9B1E-51BF51EB0BBE}"/>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66578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8DFD-EA0C-4623-A60D-AC61F87CA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88B695-981B-4C90-B6B4-6ACEAC75B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4A76D-58D7-4F92-93DA-0FB1AB81EC26}"/>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5" name="Footer Placeholder 4">
            <a:extLst>
              <a:ext uri="{FF2B5EF4-FFF2-40B4-BE49-F238E27FC236}">
                <a16:creationId xmlns:a16="http://schemas.microsoft.com/office/drawing/2014/main" id="{A879FB54-E93E-4696-8D77-08950E398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CBA11-FC99-4452-86B3-9AACEABF2352}"/>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132207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7B92-CF30-430C-B114-699A9E1CD2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6CA5F-DC8D-4794-BD12-C666796A7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9F0F8-3349-4F8B-80C2-00F11FA2C5E6}"/>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5" name="Footer Placeholder 4">
            <a:extLst>
              <a:ext uri="{FF2B5EF4-FFF2-40B4-BE49-F238E27FC236}">
                <a16:creationId xmlns:a16="http://schemas.microsoft.com/office/drawing/2014/main" id="{0CC99E59-6B93-4C75-B010-9EF6A2E04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695AB-B0DC-414E-897E-B438C1806645}"/>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405599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41D7-1096-42B0-8B60-298002E32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5B4927-1045-4FC5-94CB-4B99DBF46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28DF24-8607-4A93-B34E-DA3D73C2E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B7DEA3-3124-4A55-869A-88ED678E87E9}"/>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6" name="Footer Placeholder 5">
            <a:extLst>
              <a:ext uri="{FF2B5EF4-FFF2-40B4-BE49-F238E27FC236}">
                <a16:creationId xmlns:a16="http://schemas.microsoft.com/office/drawing/2014/main" id="{C34CBD48-2F7D-4821-BE49-E59F6D3F60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8FD3D2-23DC-4F90-82D2-30FA301075BE}"/>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233610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0343-E469-466B-B03B-C2FCB7D39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B1D939-9E93-427C-9492-571C87966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A55FD-1043-4691-8CC1-40BB94E57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94C7B0-805E-4A62-B9C7-BE5739F6C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3E5C24-0003-486D-A1D7-3BBAB49DE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B289A8-FD48-4718-A3A9-F5DB29516D95}"/>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8" name="Footer Placeholder 7">
            <a:extLst>
              <a:ext uri="{FF2B5EF4-FFF2-40B4-BE49-F238E27FC236}">
                <a16:creationId xmlns:a16="http://schemas.microsoft.com/office/drawing/2014/main" id="{B308C77E-43F7-4354-8C30-2547A4B8A8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C04762-DE08-4370-9EE7-C5EE7BE7FB5C}"/>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131651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54F0-D994-483B-B428-AD6B9E961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868D0A-FED7-4FC3-A0ED-E103FD288073}"/>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4" name="Footer Placeholder 3">
            <a:extLst>
              <a:ext uri="{FF2B5EF4-FFF2-40B4-BE49-F238E27FC236}">
                <a16:creationId xmlns:a16="http://schemas.microsoft.com/office/drawing/2014/main" id="{877F44DA-49A7-46BA-9090-FB7DF9165B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8482C9-817B-48BB-AE22-F81B7DA67157}"/>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95974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5ED87-3FF5-4666-A38B-1427781E6B5D}"/>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3" name="Footer Placeholder 2">
            <a:extLst>
              <a:ext uri="{FF2B5EF4-FFF2-40B4-BE49-F238E27FC236}">
                <a16:creationId xmlns:a16="http://schemas.microsoft.com/office/drawing/2014/main" id="{3AC1A77C-8BCF-42B7-9780-FA066A9B26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6041BA-5FAF-4A97-AA09-0388D89F794E}"/>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223829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6FC2-C90C-4B0A-9CBE-0958C8F5B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06E7E9-3365-4FC9-B3DC-0F7678DC9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35B1FB-AEF9-4FBC-9592-D815A04C0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1615E-39FA-40B8-8273-2443214C8D3E}"/>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6" name="Footer Placeholder 5">
            <a:extLst>
              <a:ext uri="{FF2B5EF4-FFF2-40B4-BE49-F238E27FC236}">
                <a16:creationId xmlns:a16="http://schemas.microsoft.com/office/drawing/2014/main" id="{1F04CF79-C086-492B-A5D0-05F2BE0F3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8FA460-0311-41C8-B14F-7D756CDF6A03}"/>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236675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D393-E533-44EF-9190-B6CE0801F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A56CB7-2907-4242-B1EA-00D74AE24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81A105-6067-4CAC-8ADF-5F0539A39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E6992-3D7C-4FE5-9CF3-034FA38536FD}"/>
              </a:ext>
            </a:extLst>
          </p:cNvPr>
          <p:cNvSpPr>
            <a:spLocks noGrp="1"/>
          </p:cNvSpPr>
          <p:nvPr>
            <p:ph type="dt" sz="half" idx="10"/>
          </p:nvPr>
        </p:nvSpPr>
        <p:spPr/>
        <p:txBody>
          <a:bodyPr/>
          <a:lstStyle/>
          <a:p>
            <a:fld id="{3E18865A-B813-40DC-A290-0E1CCAB545B3}" type="datetimeFigureOut">
              <a:rPr lang="en-IN" smtClean="0"/>
              <a:t>26-05-2022</a:t>
            </a:fld>
            <a:endParaRPr lang="en-IN"/>
          </a:p>
        </p:txBody>
      </p:sp>
      <p:sp>
        <p:nvSpPr>
          <p:cNvPr id="6" name="Footer Placeholder 5">
            <a:extLst>
              <a:ext uri="{FF2B5EF4-FFF2-40B4-BE49-F238E27FC236}">
                <a16:creationId xmlns:a16="http://schemas.microsoft.com/office/drawing/2014/main" id="{446CD640-78B9-4825-A913-B9A58D1BE5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36397-11C0-4FC3-8CC9-5565A1A6AF08}"/>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8506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CF17B-FB1C-4690-AE70-9244D290F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E6BC6-1A2C-40B3-9764-1E3D150C3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0618-0635-435B-B8B8-D0FB6F5AA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65A-B813-40DC-A290-0E1CCAB545B3}" type="datetimeFigureOut">
              <a:rPr lang="en-IN" smtClean="0"/>
              <a:t>26-05-2022</a:t>
            </a:fld>
            <a:endParaRPr lang="en-IN"/>
          </a:p>
        </p:txBody>
      </p:sp>
      <p:sp>
        <p:nvSpPr>
          <p:cNvPr id="5" name="Footer Placeholder 4">
            <a:extLst>
              <a:ext uri="{FF2B5EF4-FFF2-40B4-BE49-F238E27FC236}">
                <a16:creationId xmlns:a16="http://schemas.microsoft.com/office/drawing/2014/main" id="{5C50CF8C-4F96-44B3-A56E-6F0C473B5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E2F5CE-B6E1-4923-835E-B999DA4CC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6060C-001E-4AEB-9807-234633CDF515}" type="slidenum">
              <a:rPr lang="en-IN" smtClean="0"/>
              <a:t>‹#›</a:t>
            </a:fld>
            <a:endParaRPr lang="en-IN"/>
          </a:p>
        </p:txBody>
      </p:sp>
    </p:spTree>
    <p:extLst>
      <p:ext uri="{BB962C8B-B14F-4D97-AF65-F5344CB8AC3E}">
        <p14:creationId xmlns:p14="http://schemas.microsoft.com/office/powerpoint/2010/main" val="102473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eactive-streams/reactive-streams-jvm/blob/v1.0.2/api/src/main/java/org/reactivestreams/Processor.java" TargetMode="External"/><Relationship Id="rId2" Type="http://schemas.openxmlformats.org/officeDocument/2006/relationships/hyperlink" Target="https://github.com/reactive-streams/reactive-streams-jvm/blob/v1.0.2/api/src/main/java/org/reactivestreams/Subscription.java" TargetMode="External"/><Relationship Id="rId1" Type="http://schemas.openxmlformats.org/officeDocument/2006/relationships/slideLayout" Target="../slideLayouts/slideLayout7.xml"/><Relationship Id="rId4" Type="http://schemas.openxmlformats.org/officeDocument/2006/relationships/hyperlink" Target="https://howtodoinjava.com/java/library/rxjava-tutoria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r2dbc.i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42" Type="http://schemas.openxmlformats.org/officeDocument/2006/relationships/image" Target="../media/image21.png"/><Relationship Id="rId47" Type="http://schemas.openxmlformats.org/officeDocument/2006/relationships/customXml" Target="../ink/ink5.xml"/><Relationship Id="rId46"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5" Type="http://schemas.openxmlformats.org/officeDocument/2006/relationships/customXml" Target="../ink/ink4.xml"/><Relationship Id="rId5" Type="http://schemas.openxmlformats.org/officeDocument/2006/relationships/customXml" Target="../ink/ink2.xml"/><Relationship Id="rId44" Type="http://schemas.openxmlformats.org/officeDocument/2006/relationships/image" Target="../media/image22.png"/><Relationship Id="rId4" Type="http://schemas.openxmlformats.org/officeDocument/2006/relationships/image" Target="../media/image2.png"/><Relationship Id="rId43" Type="http://schemas.openxmlformats.org/officeDocument/2006/relationships/customXml" Target="../ink/ink3.xml"/><Relationship Id="rId48"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hyperlink" Target="https://howtodoinjava.com/design-patterns/behavioral/observer-design-pattern/" TargetMode="External"/><Relationship Id="rId29" Type="http://schemas.openxmlformats.org/officeDocument/2006/relationships/customXml" Target="../ink/ink7.xml"/><Relationship Id="rId54" Type="http://schemas.openxmlformats.org/officeDocument/2006/relationships/image" Target="../media/image98.png"/><Relationship Id="rId1" Type="http://schemas.openxmlformats.org/officeDocument/2006/relationships/slideLayout" Target="../slideLayouts/slideLayout2.xml"/><Relationship Id="rId28" Type="http://schemas.openxmlformats.org/officeDocument/2006/relationships/image" Target="../media/image85.png"/></Relationships>
</file>

<file path=ppt/slides/_rels/slide6.xml.rels><?xml version="1.0" encoding="UTF-8" standalone="yes"?>
<Relationships xmlns="http://schemas.openxmlformats.org/package/2006/relationships"><Relationship Id="rId21" Type="http://schemas.openxmlformats.org/officeDocument/2006/relationships/image" Target="../media/image108.png"/><Relationship Id="rId25" Type="http://schemas.openxmlformats.org/officeDocument/2006/relationships/image" Target="../media/image7.png"/><Relationship Id="rId2" Type="http://schemas.openxmlformats.org/officeDocument/2006/relationships/customXml" Target="../ink/ink8.xml"/><Relationship Id="rId20" Type="http://schemas.openxmlformats.org/officeDocument/2006/relationships/customXml" Target="../ink/ink9.xml"/><Relationship Id="rId1" Type="http://schemas.openxmlformats.org/officeDocument/2006/relationships/slideLayout" Target="../slideLayouts/slideLayout7.xml"/><Relationship Id="rId24" Type="http://schemas.openxmlformats.org/officeDocument/2006/relationships/customXml" Target="../ink/ink11.xml"/><Relationship Id="rId23" Type="http://schemas.openxmlformats.org/officeDocument/2006/relationships/image" Target="../media/image6.png"/><Relationship Id="rId19" Type="http://schemas.openxmlformats.org/officeDocument/2006/relationships/image" Target="../media/image107.png"/><Relationship Id="rId22" Type="http://schemas.openxmlformats.org/officeDocument/2006/relationships/customXml" Target="../ink/ink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eactive-streams/reactive-streams-jvm/blob/v1.0.2/api/src/main/java/org/reactivestreams/Publisher.java"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eactive-streams/reactive-streams-jvm/blob/v1.0.2/api/src/main/java/org/reactivestreams/Subscriber.jav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72CA-0AC5-4DCE-BB21-B5BD6795D662}"/>
              </a:ext>
            </a:extLst>
          </p:cNvPr>
          <p:cNvSpPr>
            <a:spLocks noGrp="1"/>
          </p:cNvSpPr>
          <p:nvPr>
            <p:ph type="ctrTitle"/>
          </p:nvPr>
        </p:nvSpPr>
        <p:spPr/>
        <p:txBody>
          <a:bodyPr/>
          <a:lstStyle/>
          <a:p>
            <a:r>
              <a:rPr lang="en-US" dirty="0"/>
              <a:t>Reactive Programming</a:t>
            </a:r>
            <a:endParaRPr lang="en-IN" dirty="0"/>
          </a:p>
        </p:txBody>
      </p:sp>
      <p:sp>
        <p:nvSpPr>
          <p:cNvPr id="3" name="Subtitle 2">
            <a:extLst>
              <a:ext uri="{FF2B5EF4-FFF2-40B4-BE49-F238E27FC236}">
                <a16:creationId xmlns:a16="http://schemas.microsoft.com/office/drawing/2014/main" id="{6FE44F99-3687-4FA4-9A40-319780A88D52}"/>
              </a:ext>
            </a:extLst>
          </p:cNvPr>
          <p:cNvSpPr>
            <a:spLocks noGrp="1"/>
          </p:cNvSpPr>
          <p:nvPr>
            <p:ph type="subTitle" idx="1"/>
          </p:nvPr>
        </p:nvSpPr>
        <p:spPr/>
        <p:txBody>
          <a:bodyPr/>
          <a:lstStyle/>
          <a:p>
            <a:r>
              <a:rPr lang="en-US" dirty="0"/>
              <a:t>Spring Boot</a:t>
            </a:r>
            <a:endParaRPr lang="en-IN" dirty="0"/>
          </a:p>
        </p:txBody>
      </p:sp>
    </p:spTree>
    <p:extLst>
      <p:ext uri="{BB962C8B-B14F-4D97-AF65-F5344CB8AC3E}">
        <p14:creationId xmlns:p14="http://schemas.microsoft.com/office/powerpoint/2010/main" val="243120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F071EC-9CEC-46CA-B944-A787F0C5A7AC}"/>
              </a:ext>
            </a:extLst>
          </p:cNvPr>
          <p:cNvGraphicFramePr>
            <a:graphicFrameLocks noGrp="1"/>
          </p:cNvGraphicFramePr>
          <p:nvPr>
            <p:extLst>
              <p:ext uri="{D42A27DB-BD31-4B8C-83A1-F6EECF244321}">
                <p14:modId xmlns:p14="http://schemas.microsoft.com/office/powerpoint/2010/main" val="497239729"/>
              </p:ext>
            </p:extLst>
          </p:nvPr>
        </p:nvGraphicFramePr>
        <p:xfrm>
          <a:off x="869949" y="1783080"/>
          <a:ext cx="8683625" cy="1817370"/>
        </p:xfrm>
        <a:graphic>
          <a:graphicData uri="http://schemas.openxmlformats.org/drawingml/2006/table">
            <a:tbl>
              <a:tblPr/>
              <a:tblGrid>
                <a:gridCol w="8683625">
                  <a:extLst>
                    <a:ext uri="{9D8B030D-6E8A-4147-A177-3AD203B41FA5}">
                      <a16:colId xmlns:a16="http://schemas.microsoft.com/office/drawing/2014/main" val="3503124102"/>
                    </a:ext>
                  </a:extLst>
                </a:gridCol>
              </a:tblGrid>
              <a:tr h="302895">
                <a:tc>
                  <a:txBody>
                    <a:bodyPr/>
                    <a:lstStyle/>
                    <a:p>
                      <a:r>
                        <a:rPr lang="en-IN"/>
                        <a:t>Subscription.java</a:t>
                      </a:r>
                    </a:p>
                  </a:txBody>
                  <a:tcPr marL="0" marR="0" marT="0" marB="0" anchor="ctr"/>
                </a:tc>
                <a:extLst>
                  <a:ext uri="{0D108BD9-81ED-4DB2-BD59-A6C34878D82A}">
                    <a16:rowId xmlns:a16="http://schemas.microsoft.com/office/drawing/2014/main" val="1096020941"/>
                  </a:ext>
                </a:extLst>
              </a:tr>
              <a:tr h="1514475">
                <a:tc>
                  <a:txBody>
                    <a:bodyPr/>
                    <a:lstStyle/>
                    <a:p>
                      <a:pPr algn="l" rtl="0" fontAlgn="base"/>
                      <a:r>
                        <a:rPr lang="en-IN" b="0" i="0" dirty="0">
                          <a:effectLst/>
                          <a:latin typeface="Source Code Pro" panose="020B0509030403020204" pitchFamily="49" charset="0"/>
                        </a:rPr>
                        <a:t>public interface Subscription&lt;T&gt;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  public void request(long n);</a:t>
                      </a:r>
                    </a:p>
                    <a:p>
                      <a:pPr algn="l" rtl="0" fontAlgn="base"/>
                      <a:r>
                        <a:rPr lang="en-IN" b="0" i="0" dirty="0">
                          <a:effectLst/>
                          <a:latin typeface="Source Code Pro" panose="020B0509030403020204" pitchFamily="49" charset="0"/>
                        </a:rPr>
                        <a:t>  public void cancel();</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3148532657"/>
                  </a:ext>
                </a:extLst>
              </a:tr>
            </a:tbl>
          </a:graphicData>
        </a:graphic>
      </p:graphicFrame>
      <p:sp>
        <p:nvSpPr>
          <p:cNvPr id="3" name="Rectangle 2">
            <a:extLst>
              <a:ext uri="{FF2B5EF4-FFF2-40B4-BE49-F238E27FC236}">
                <a16:creationId xmlns:a16="http://schemas.microsoft.com/office/drawing/2014/main" id="{4A8C1698-5B3A-402D-9E56-0D5A140A1CE1}"/>
              </a:ext>
            </a:extLst>
          </p:cNvPr>
          <p:cNvSpPr>
            <a:spLocks noChangeArrowheads="1"/>
          </p:cNvSpPr>
          <p:nvPr/>
        </p:nvSpPr>
        <p:spPr bwMode="auto">
          <a:xfrm>
            <a:off x="869950" y="754303"/>
            <a:ext cx="10140950"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556F3"/>
                </a:solidFill>
                <a:effectLst/>
                <a:latin typeface="Raleway" pitchFamily="2" charset="0"/>
                <a:hlinkClick r:id="rId2"/>
              </a:rPr>
              <a:t>Subscription</a:t>
            </a:r>
            <a:r>
              <a:rPr kumimoji="0" lang="en-US" altLang="en-US" sz="1300" b="0" i="0" u="none" strike="noStrike" cap="none" normalizeH="0" baseline="0" dirty="0">
                <a:ln>
                  <a:noFill/>
                </a:ln>
                <a:solidFill>
                  <a:srgbClr val="243B53"/>
                </a:solidFill>
                <a:effectLst/>
                <a:latin typeface="Raleway" pitchFamily="2" charset="0"/>
              </a:rPr>
              <a:t>: Defines a one-to-one relationship between a </a:t>
            </a:r>
            <a:r>
              <a:rPr kumimoji="0" lang="en-US" altLang="en-US" sz="1200" b="0" i="0" u="none" strike="noStrike" cap="none" normalizeH="0" baseline="0" dirty="0">
                <a:ln>
                  <a:noFill/>
                </a:ln>
                <a:solidFill>
                  <a:srgbClr val="243B53"/>
                </a:solidFill>
                <a:effectLst/>
                <a:latin typeface="ui-monospace"/>
              </a:rPr>
              <a:t>Publisher</a:t>
            </a:r>
            <a:r>
              <a:rPr kumimoji="0" lang="en-US" altLang="en-US" sz="1300" b="0" i="0" u="none" strike="noStrike" cap="none" normalizeH="0" baseline="0" dirty="0">
                <a:ln>
                  <a:noFill/>
                </a:ln>
                <a:solidFill>
                  <a:srgbClr val="243B53"/>
                </a:solidFill>
                <a:effectLst/>
                <a:latin typeface="Raleway" pitchFamily="2" charset="0"/>
              </a:rPr>
              <a:t> and a </a:t>
            </a:r>
            <a:r>
              <a:rPr kumimoji="0" lang="en-US" altLang="en-US" sz="1200" b="0" i="0" u="none" strike="noStrike" cap="none" normalizeH="0" baseline="0" dirty="0">
                <a:ln>
                  <a:noFill/>
                </a:ln>
                <a:solidFill>
                  <a:srgbClr val="243B53"/>
                </a:solidFill>
                <a:effectLst/>
                <a:latin typeface="ui-monospace"/>
              </a:rPr>
              <a:t>Subscriber</a:t>
            </a:r>
            <a:r>
              <a:rPr kumimoji="0" lang="en-US" altLang="en-US" sz="1300" b="0" i="0" u="none" strike="noStrike" cap="none" normalizeH="0" baseline="0" dirty="0">
                <a:ln>
                  <a:noFill/>
                </a:ln>
                <a:solidFill>
                  <a:srgbClr val="243B53"/>
                </a:solidFill>
                <a:effectLst/>
                <a:latin typeface="Raleway" pitchFamily="2" charset="0"/>
              </a:rPr>
              <a:t>. It can only be used once by a single </a:t>
            </a:r>
            <a:r>
              <a:rPr kumimoji="0" lang="en-US" altLang="en-US" sz="1200" b="0" i="0" u="none" strike="noStrike" cap="none" normalizeH="0" baseline="0" dirty="0">
                <a:ln>
                  <a:noFill/>
                </a:ln>
                <a:solidFill>
                  <a:srgbClr val="243B53"/>
                </a:solidFill>
                <a:effectLst/>
                <a:latin typeface="ui-monospace"/>
              </a:rPr>
              <a:t>Subscriber</a:t>
            </a:r>
            <a:r>
              <a:rPr kumimoji="0" lang="en-US" altLang="en-US" sz="1300" b="0" i="0" u="none" strike="noStrike" cap="none" normalizeH="0" baseline="0" dirty="0">
                <a:ln>
                  <a:noFill/>
                </a:ln>
                <a:solidFill>
                  <a:srgbClr val="243B53"/>
                </a:solidFill>
                <a:effectLst/>
                <a:latin typeface="Raleway" pitchFamily="2" charset="0"/>
              </a:rPr>
              <a:t>. It is used to both signal desire for data and cancel demand (and allow resource cleanup).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223A940A-EC53-4F86-A452-EF3A6BB02747}"/>
              </a:ext>
            </a:extLst>
          </p:cNvPr>
          <p:cNvSpPr>
            <a:spLocks noChangeArrowheads="1"/>
          </p:cNvSpPr>
          <p:nvPr/>
        </p:nvSpPr>
        <p:spPr bwMode="auto">
          <a:xfrm>
            <a:off x="752475" y="3952119"/>
            <a:ext cx="1017047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556F3"/>
                </a:solidFill>
                <a:effectLst/>
                <a:latin typeface="Raleway" pitchFamily="2" charset="0"/>
                <a:hlinkClick r:id="rId3"/>
              </a:rPr>
              <a:t>Processor</a:t>
            </a:r>
            <a:r>
              <a:rPr kumimoji="0" lang="en-US" altLang="en-US" sz="1400" b="0" i="0" u="none" strike="noStrike" cap="none" normalizeH="0" baseline="0" dirty="0">
                <a:ln>
                  <a:noFill/>
                </a:ln>
                <a:solidFill>
                  <a:srgbClr val="243B53"/>
                </a:solidFill>
                <a:effectLst/>
                <a:latin typeface="Raleway" pitchFamily="2" charset="0"/>
              </a:rPr>
              <a:t>: Represents a processing stage consisting of both a </a:t>
            </a:r>
            <a:r>
              <a:rPr kumimoji="0" lang="en-US" altLang="en-US" sz="1400" b="0" i="0" u="none" strike="noStrike" cap="none" normalizeH="0" baseline="0" dirty="0">
                <a:ln>
                  <a:noFill/>
                </a:ln>
                <a:solidFill>
                  <a:srgbClr val="243B53"/>
                </a:solidFill>
                <a:effectLst/>
                <a:latin typeface="ui-monospace"/>
              </a:rPr>
              <a:t>Subscriber</a:t>
            </a:r>
            <a:r>
              <a:rPr kumimoji="0" lang="en-US" altLang="en-US" sz="1400" b="0" i="0" u="none" strike="noStrike" cap="none" normalizeH="0" baseline="0" dirty="0">
                <a:ln>
                  <a:noFill/>
                </a:ln>
                <a:solidFill>
                  <a:srgbClr val="243B53"/>
                </a:solidFill>
                <a:effectLst/>
                <a:latin typeface="Raleway" pitchFamily="2" charset="0"/>
              </a:rPr>
              <a:t> and a </a:t>
            </a:r>
            <a:r>
              <a:rPr kumimoji="0" lang="en-US" altLang="en-US" sz="1400" b="0" i="0" u="none" strike="noStrike" cap="none" normalizeH="0" baseline="0" dirty="0">
                <a:ln>
                  <a:noFill/>
                </a:ln>
                <a:solidFill>
                  <a:srgbClr val="243B53"/>
                </a:solidFill>
                <a:effectLst/>
                <a:latin typeface="ui-monospace"/>
              </a:rPr>
              <a:t>Publisher</a:t>
            </a:r>
            <a:r>
              <a:rPr kumimoji="0" lang="en-US" altLang="en-US" sz="1400" b="0" i="0" u="none" strike="noStrike" cap="none" normalizeH="0" baseline="0" dirty="0">
                <a:ln>
                  <a:noFill/>
                </a:ln>
                <a:solidFill>
                  <a:srgbClr val="243B53"/>
                </a:solidFill>
                <a:effectLst/>
                <a:latin typeface="Raleway" pitchFamily="2" charset="0"/>
              </a:rPr>
              <a:t> and obeys the contracts of both.</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04006673-3596-459E-8F96-8E1AB384D1B5}"/>
              </a:ext>
            </a:extLst>
          </p:cNvPr>
          <p:cNvGraphicFramePr>
            <a:graphicFrameLocks noGrp="1"/>
          </p:cNvGraphicFramePr>
          <p:nvPr>
            <p:extLst>
              <p:ext uri="{D42A27DB-BD31-4B8C-83A1-F6EECF244321}">
                <p14:modId xmlns:p14="http://schemas.microsoft.com/office/powerpoint/2010/main" val="3947138258"/>
              </p:ext>
            </p:extLst>
          </p:nvPr>
        </p:nvGraphicFramePr>
        <p:xfrm>
          <a:off x="752474" y="4429202"/>
          <a:ext cx="6162675" cy="1371600"/>
        </p:xfrm>
        <a:graphic>
          <a:graphicData uri="http://schemas.openxmlformats.org/drawingml/2006/table">
            <a:tbl>
              <a:tblPr/>
              <a:tblGrid>
                <a:gridCol w="6162675">
                  <a:extLst>
                    <a:ext uri="{9D8B030D-6E8A-4147-A177-3AD203B41FA5}">
                      <a16:colId xmlns:a16="http://schemas.microsoft.com/office/drawing/2014/main" val="1231107917"/>
                    </a:ext>
                  </a:extLst>
                </a:gridCol>
              </a:tblGrid>
              <a:tr h="0">
                <a:tc>
                  <a:txBody>
                    <a:bodyPr/>
                    <a:lstStyle/>
                    <a:p>
                      <a:r>
                        <a:rPr lang="en-IN"/>
                        <a:t>Processor.java</a:t>
                      </a:r>
                    </a:p>
                  </a:txBody>
                  <a:tcPr marL="0" marR="0" marT="0" marB="0" anchor="ctr"/>
                </a:tc>
                <a:extLst>
                  <a:ext uri="{0D108BD9-81ED-4DB2-BD59-A6C34878D82A}">
                    <a16:rowId xmlns:a16="http://schemas.microsoft.com/office/drawing/2014/main" val="3106655124"/>
                  </a:ext>
                </a:extLst>
              </a:tr>
              <a:tr h="0">
                <a:tc>
                  <a:txBody>
                    <a:bodyPr/>
                    <a:lstStyle/>
                    <a:p>
                      <a:pPr algn="l" rtl="0" fontAlgn="base"/>
                      <a:r>
                        <a:rPr lang="en-IN" b="0" i="0" dirty="0">
                          <a:effectLst/>
                          <a:latin typeface="Source Code Pro" panose="020B0509030403020204" pitchFamily="49" charset="0"/>
                        </a:rPr>
                        <a:t>public interface Processor&lt;T, R&gt; extends Subscriber&lt;T&gt;, Publisher&lt;R&gt;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482103159"/>
                  </a:ext>
                </a:extLst>
              </a:tr>
            </a:tbl>
          </a:graphicData>
        </a:graphic>
      </p:graphicFrame>
      <p:sp>
        <p:nvSpPr>
          <p:cNvPr id="7" name="TextBox 6">
            <a:extLst>
              <a:ext uri="{FF2B5EF4-FFF2-40B4-BE49-F238E27FC236}">
                <a16:creationId xmlns:a16="http://schemas.microsoft.com/office/drawing/2014/main" id="{0D682F52-E2D1-4D6B-9F94-8BB6AE44A3AC}"/>
              </a:ext>
            </a:extLst>
          </p:cNvPr>
          <p:cNvSpPr txBox="1"/>
          <p:nvPr/>
        </p:nvSpPr>
        <p:spPr>
          <a:xfrm>
            <a:off x="6210300" y="5642032"/>
            <a:ext cx="6096000" cy="923330"/>
          </a:xfrm>
          <a:prstGeom prst="rect">
            <a:avLst/>
          </a:prstGeom>
          <a:noFill/>
        </p:spPr>
        <p:txBody>
          <a:bodyPr wrap="square">
            <a:spAutoFit/>
          </a:bodyPr>
          <a:lstStyle/>
          <a:p>
            <a:r>
              <a:rPr lang="en-US" b="0" i="0" dirty="0">
                <a:solidFill>
                  <a:srgbClr val="243B53"/>
                </a:solidFill>
                <a:effectLst/>
                <a:latin typeface="Raleway" pitchFamily="2" charset="0"/>
              </a:rPr>
              <a:t>two popular implementations of reactive streams are </a:t>
            </a:r>
            <a:r>
              <a:rPr lang="en-US" b="1" i="0" u="none" strike="noStrike" dirty="0" err="1">
                <a:solidFill>
                  <a:srgbClr val="0556F3"/>
                </a:solidFill>
                <a:effectLst/>
                <a:latin typeface="Raleway" pitchFamily="2" charset="0"/>
                <a:hlinkClick r:id="rId4"/>
              </a:rPr>
              <a:t>RxJava</a:t>
            </a:r>
            <a:r>
              <a:rPr lang="en-US" b="0" i="0" dirty="0">
                <a:solidFill>
                  <a:srgbClr val="243B53"/>
                </a:solidFill>
                <a:effectLst/>
                <a:latin typeface="Raleway" pitchFamily="2" charset="0"/>
              </a:rPr>
              <a:t> (https://github.com/ReactiveX/RxJava) and </a:t>
            </a:r>
            <a:r>
              <a:rPr lang="en-US" b="1" i="0" dirty="0">
                <a:solidFill>
                  <a:srgbClr val="243B53"/>
                </a:solidFill>
                <a:effectLst/>
                <a:latin typeface="Raleway" pitchFamily="2" charset="0"/>
              </a:rPr>
              <a:t>Project Reactor</a:t>
            </a:r>
            <a:r>
              <a:rPr lang="en-US" b="0" i="0" dirty="0">
                <a:solidFill>
                  <a:srgbClr val="243B53"/>
                </a:solidFill>
                <a:effectLst/>
                <a:latin typeface="Raleway" pitchFamily="2" charset="0"/>
              </a:rPr>
              <a:t> (https://projectreactor.io/).</a:t>
            </a:r>
            <a:endParaRPr lang="en-IN" dirty="0"/>
          </a:p>
        </p:txBody>
      </p:sp>
    </p:spTree>
    <p:extLst>
      <p:ext uri="{BB962C8B-B14F-4D97-AF65-F5344CB8AC3E}">
        <p14:creationId xmlns:p14="http://schemas.microsoft.com/office/powerpoint/2010/main" val="317000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D1E6C-DFB3-4F27-9EF6-40F2EC87295B}"/>
              </a:ext>
            </a:extLst>
          </p:cNvPr>
          <p:cNvSpPr txBox="1"/>
          <p:nvPr/>
        </p:nvSpPr>
        <p:spPr>
          <a:xfrm>
            <a:off x="600074" y="3680936"/>
            <a:ext cx="9229725" cy="923330"/>
          </a:xfrm>
          <a:prstGeom prst="rect">
            <a:avLst/>
          </a:prstGeom>
          <a:noFill/>
        </p:spPr>
        <p:txBody>
          <a:bodyPr wrap="square">
            <a:spAutoFit/>
          </a:bodyPr>
          <a:lstStyle/>
          <a:p>
            <a:r>
              <a:rPr lang="en-US" b="0" i="0" dirty="0">
                <a:solidFill>
                  <a:srgbClr val="333333"/>
                </a:solidFill>
                <a:effectLst/>
                <a:latin typeface="merriweather" panose="00000500000000000000" pitchFamily="2" charset="0"/>
              </a:rPr>
              <a:t> JDBC is a blocking API, which means that when a request is made, it remains busy until the response is provided. R2DBC, by contrast, is non-blocking, which means requests can be made and responded to while others are pending.</a:t>
            </a:r>
            <a:endParaRPr lang="en-IN" dirty="0"/>
          </a:p>
        </p:txBody>
      </p:sp>
      <p:sp>
        <p:nvSpPr>
          <p:cNvPr id="5" name="TextBox 4">
            <a:extLst>
              <a:ext uri="{FF2B5EF4-FFF2-40B4-BE49-F238E27FC236}">
                <a16:creationId xmlns:a16="http://schemas.microsoft.com/office/drawing/2014/main" id="{CDA9CD9D-101B-4608-B8D3-7BCB6F79D635}"/>
              </a:ext>
            </a:extLst>
          </p:cNvPr>
          <p:cNvSpPr txBox="1"/>
          <p:nvPr/>
        </p:nvSpPr>
        <p:spPr>
          <a:xfrm>
            <a:off x="4276725" y="348734"/>
            <a:ext cx="6096000" cy="369332"/>
          </a:xfrm>
          <a:prstGeom prst="rect">
            <a:avLst/>
          </a:prstGeom>
          <a:noFill/>
        </p:spPr>
        <p:txBody>
          <a:bodyPr wrap="square">
            <a:spAutoFit/>
          </a:bodyPr>
          <a:lstStyle/>
          <a:p>
            <a:pPr algn="l" rtl="0"/>
            <a:r>
              <a:rPr lang="en-IN" b="1" i="0" dirty="0">
                <a:solidFill>
                  <a:srgbClr val="000000"/>
                </a:solidFill>
                <a:effectLst/>
                <a:latin typeface="Montserrat" panose="020B0604020202020204" pitchFamily="2" charset="0"/>
              </a:rPr>
              <a:t>What is R2DBC?</a:t>
            </a:r>
          </a:p>
        </p:txBody>
      </p:sp>
      <p:sp>
        <p:nvSpPr>
          <p:cNvPr id="7" name="TextBox 6">
            <a:extLst>
              <a:ext uri="{FF2B5EF4-FFF2-40B4-BE49-F238E27FC236}">
                <a16:creationId xmlns:a16="http://schemas.microsoft.com/office/drawing/2014/main" id="{A07C1C7E-1FE9-4044-9C87-4F6568D80186}"/>
              </a:ext>
            </a:extLst>
          </p:cNvPr>
          <p:cNvSpPr txBox="1"/>
          <p:nvPr/>
        </p:nvSpPr>
        <p:spPr>
          <a:xfrm>
            <a:off x="981074" y="828586"/>
            <a:ext cx="8772525" cy="923330"/>
          </a:xfrm>
          <a:prstGeom prst="rect">
            <a:avLst/>
          </a:prstGeom>
          <a:noFill/>
        </p:spPr>
        <p:txBody>
          <a:bodyPr wrap="square">
            <a:spAutoFit/>
          </a:bodyPr>
          <a:lstStyle/>
          <a:p>
            <a:r>
              <a:rPr lang="en-US" b="0" i="0" u="none" strike="noStrike" dirty="0">
                <a:solidFill>
                  <a:srgbClr val="086DC3"/>
                </a:solidFill>
                <a:effectLst/>
                <a:latin typeface="open sans" panose="020B0606030504020204" pitchFamily="34" charset="0"/>
                <a:hlinkClick r:id="rId2"/>
              </a:rPr>
              <a:t>R2DBC</a:t>
            </a:r>
            <a:r>
              <a:rPr lang="en-US" b="0" i="0" dirty="0">
                <a:solidFill>
                  <a:srgbClr val="000000"/>
                </a:solidFill>
                <a:effectLst/>
                <a:latin typeface="open sans" panose="020B0606030504020204" pitchFamily="34" charset="0"/>
              </a:rPr>
              <a:t> is the acronym for Reactive Relational Database Connectivity. R2DBC is an API specification initiative that declares a reactive API to be implemented by driver vendors to access their relational databases.</a:t>
            </a:r>
            <a:endParaRPr lang="en-IN" dirty="0"/>
          </a:p>
        </p:txBody>
      </p:sp>
    </p:spTree>
    <p:extLst>
      <p:ext uri="{BB962C8B-B14F-4D97-AF65-F5344CB8AC3E}">
        <p14:creationId xmlns:p14="http://schemas.microsoft.com/office/powerpoint/2010/main" val="98176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8C4E94-0353-4080-A723-7C082DD0D482}"/>
              </a:ext>
            </a:extLst>
          </p:cNvPr>
          <p:cNvSpPr txBox="1"/>
          <p:nvPr/>
        </p:nvSpPr>
        <p:spPr>
          <a:xfrm>
            <a:off x="613609" y="477320"/>
            <a:ext cx="8520765" cy="2308324"/>
          </a:xfrm>
          <a:prstGeom prst="rect">
            <a:avLst/>
          </a:prstGeom>
          <a:noFill/>
        </p:spPr>
        <p:txBody>
          <a:bodyPr wrap="square">
            <a:spAutoFit/>
          </a:bodyPr>
          <a:lstStyle/>
          <a:p>
            <a:pPr algn="l"/>
            <a:r>
              <a:rPr lang="en-US" sz="1800" dirty="0">
                <a:solidFill>
                  <a:srgbClr val="646464"/>
                </a:solidFill>
                <a:latin typeface="Consolas" panose="020B0609020204030204" pitchFamily="49" charset="0"/>
              </a:rPr>
              <a:t>@GetMapping</a:t>
            </a:r>
            <a:r>
              <a:rPr lang="en-US" sz="1800" dirty="0">
                <a:solidFill>
                  <a:srgbClr val="000000"/>
                </a:solidFill>
                <a:latin typeface="Consolas" panose="020B0609020204030204" pitchFamily="49" charset="0"/>
              </a:rPr>
              <a:t>(value=</a:t>
            </a:r>
            <a:r>
              <a:rPr lang="en-US" sz="1800" dirty="0">
                <a:solidFill>
                  <a:srgbClr val="2A00FF"/>
                </a:solidFill>
                <a:latin typeface="Consolas" panose="020B0609020204030204" pitchFamily="49" charset="0"/>
              </a:rPr>
              <a:t>"/sayfluxagain"</a:t>
            </a:r>
            <a:r>
              <a:rPr lang="en-US" sz="1800" dirty="0">
                <a:solidFill>
                  <a:srgbClr val="000000"/>
                </a:solidFill>
                <a:latin typeface="Consolas" panose="020B0609020204030204" pitchFamily="49" charset="0"/>
              </a:rPr>
              <a:t>,produces = </a:t>
            </a:r>
            <a:r>
              <a:rPr lang="en-US" sz="1800" dirty="0" err="1">
                <a:solidFill>
                  <a:srgbClr val="000000"/>
                </a:solidFill>
                <a:latin typeface="Consolas" panose="020B0609020204030204" pitchFamily="49" charset="0"/>
              </a:rPr>
              <a:t>MediaType.</a:t>
            </a:r>
            <a:r>
              <a:rPr lang="en-US" sz="1800" b="1" i="1" dirty="0" err="1">
                <a:solidFill>
                  <a:srgbClr val="0000C0"/>
                </a:solidFill>
                <a:latin typeface="Consolas" panose="020B0609020204030204" pitchFamily="49" charset="0"/>
              </a:rPr>
              <a:t>TEXT_EVENT_STREAM_VALUE</a:t>
            </a:r>
            <a:r>
              <a:rPr lang="en-US" sz="1800" b="1" i="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Flux&lt;Integer&gt; </a:t>
            </a:r>
            <a:r>
              <a:rPr lang="en-IN" sz="1800" b="1" dirty="0" err="1">
                <a:solidFill>
                  <a:srgbClr val="000000"/>
                </a:solidFill>
                <a:latin typeface="Consolas" panose="020B0609020204030204" pitchFamily="49" charset="0"/>
              </a:rPr>
              <a:t>sayHelloFluxAgain</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Flux.</a:t>
            </a:r>
            <a:r>
              <a:rPr lang="en-IN" sz="1800" b="1" i="1" dirty="0" err="1">
                <a:solidFill>
                  <a:srgbClr val="000000"/>
                </a:solidFill>
                <a:latin typeface="Consolas" panose="020B0609020204030204" pitchFamily="49" charset="0"/>
              </a:rPr>
              <a:t>just</a:t>
            </a:r>
            <a:r>
              <a:rPr lang="en-IN" sz="1800" b="1" i="1" dirty="0">
                <a:solidFill>
                  <a:srgbClr val="000000"/>
                </a:solidFill>
                <a:latin typeface="Consolas" panose="020B0609020204030204" pitchFamily="49" charset="0"/>
              </a:rPr>
              <a:t>(1,2,3,4)</a:t>
            </a:r>
          </a:p>
          <a:p>
            <a:pPr algn="l"/>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delayElements</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Duration.</a:t>
            </a:r>
            <a:r>
              <a:rPr lang="en-IN" sz="1800" i="1" dirty="0" err="1">
                <a:solidFill>
                  <a:srgbClr val="000000"/>
                </a:solidFill>
                <a:latin typeface="Consolas" panose="020B0609020204030204" pitchFamily="49" charset="0"/>
              </a:rPr>
              <a:t>ofSeconds</a:t>
            </a:r>
            <a:r>
              <a:rPr lang="en-IN" sz="1800" i="1" dirty="0">
                <a:solidFill>
                  <a:srgbClr val="000000"/>
                </a:solidFill>
                <a:latin typeface="Consolas" panose="020B0609020204030204" pitchFamily="49" charset="0"/>
              </a:rPr>
              <a:t>(1))</a:t>
            </a:r>
          </a:p>
          <a:p>
            <a:pPr algn="l"/>
            <a:r>
              <a:rPr lang="en-IN" sz="1800" dirty="0">
                <a:solidFill>
                  <a:srgbClr val="000000"/>
                </a:solidFill>
                <a:latin typeface="Consolas" panose="020B0609020204030204" pitchFamily="49" charset="0"/>
              </a:rPr>
              <a:t>.log();</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20758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F8E8-3AEA-4A98-BCBC-C2BFA6F713F1}"/>
              </a:ext>
            </a:extLst>
          </p:cNvPr>
          <p:cNvSpPr>
            <a:spLocks noGrp="1"/>
          </p:cNvSpPr>
          <p:nvPr>
            <p:ph type="title"/>
          </p:nvPr>
        </p:nvSpPr>
        <p:spPr/>
        <p:txBody>
          <a:bodyPr/>
          <a:lstStyle/>
          <a:p>
            <a:r>
              <a:rPr lang="en-US" dirty="0"/>
              <a:t>What is Reactive Programming?</a:t>
            </a:r>
            <a:endParaRPr lang="en-IN" dirty="0"/>
          </a:p>
        </p:txBody>
      </p:sp>
      <p:sp>
        <p:nvSpPr>
          <p:cNvPr id="3" name="Content Placeholder 2">
            <a:extLst>
              <a:ext uri="{FF2B5EF4-FFF2-40B4-BE49-F238E27FC236}">
                <a16:creationId xmlns:a16="http://schemas.microsoft.com/office/drawing/2014/main" id="{06D6F804-264B-48A5-BA97-33C38FF6D061}"/>
              </a:ext>
            </a:extLst>
          </p:cNvPr>
          <p:cNvSpPr>
            <a:spLocks noGrp="1"/>
          </p:cNvSpPr>
          <p:nvPr>
            <p:ph idx="1"/>
          </p:nvPr>
        </p:nvSpPr>
        <p:spPr/>
        <p:txBody>
          <a:bodyPr/>
          <a:lstStyle/>
          <a:p>
            <a:r>
              <a:rPr lang="en-US" b="0" i="0" dirty="0">
                <a:solidFill>
                  <a:srgbClr val="243B53"/>
                </a:solidFill>
                <a:effectLst/>
                <a:latin typeface="Raleway" pitchFamily="2" charset="0"/>
              </a:rPr>
              <a:t>Reactive programming is a programming paradigm that promotes an asynchronous, non-blocking, event-driven approach to data processing. Reactive programming involves modeling data and events as observable data streams and implementing data processing routines to react to the changes in those streams.</a:t>
            </a:r>
            <a:endParaRPr lang="en-IN" dirty="0"/>
          </a:p>
        </p:txBody>
      </p:sp>
    </p:spTree>
    <p:extLst>
      <p:ext uri="{BB962C8B-B14F-4D97-AF65-F5344CB8AC3E}">
        <p14:creationId xmlns:p14="http://schemas.microsoft.com/office/powerpoint/2010/main" val="415895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9A74-DF44-4660-A576-90401589AEBD}"/>
              </a:ext>
            </a:extLst>
          </p:cNvPr>
          <p:cNvSpPr>
            <a:spLocks noGrp="1"/>
          </p:cNvSpPr>
          <p:nvPr>
            <p:ph type="title"/>
          </p:nvPr>
        </p:nvSpPr>
        <p:spPr>
          <a:xfrm>
            <a:off x="723900" y="141288"/>
            <a:ext cx="10382250" cy="592138"/>
          </a:xfrm>
        </p:spPr>
        <p:txBody>
          <a:bodyPr>
            <a:normAutofit fontScale="90000"/>
          </a:bodyPr>
          <a:lstStyle/>
          <a:p>
            <a:r>
              <a:rPr lang="en-US" dirty="0"/>
              <a:t>Synchronous/Blocking Request Processing</a:t>
            </a:r>
            <a:endParaRPr lang="en-IN" dirty="0"/>
          </a:p>
        </p:txBody>
      </p:sp>
      <p:pic>
        <p:nvPicPr>
          <p:cNvPr id="1026" name="Picture 2" descr="Blocking request processing">
            <a:extLst>
              <a:ext uri="{FF2B5EF4-FFF2-40B4-BE49-F238E27FC236}">
                <a16:creationId xmlns:a16="http://schemas.microsoft.com/office/drawing/2014/main" id="{76F4A0B9-2BF5-4A7F-AEF7-39B524D2A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840750"/>
            <a:ext cx="10382250" cy="3460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6ECE67-67F1-4BD4-9896-B50BBD9D096F}"/>
              </a:ext>
            </a:extLst>
          </p:cNvPr>
          <p:cNvSpPr txBox="1"/>
          <p:nvPr/>
        </p:nvSpPr>
        <p:spPr>
          <a:xfrm>
            <a:off x="904875" y="4408825"/>
            <a:ext cx="10639425" cy="1200329"/>
          </a:xfrm>
          <a:prstGeom prst="rect">
            <a:avLst/>
          </a:prstGeom>
          <a:noFill/>
        </p:spPr>
        <p:txBody>
          <a:bodyPr wrap="square">
            <a:spAutoFit/>
          </a:bodyPr>
          <a:lstStyle/>
          <a:p>
            <a:r>
              <a:rPr lang="en-US" b="0" i="0" dirty="0">
                <a:solidFill>
                  <a:srgbClr val="243B53"/>
                </a:solidFill>
                <a:effectLst/>
                <a:latin typeface="Raleway" pitchFamily="2" charset="0"/>
              </a:rPr>
              <a:t>In traditional MVC applications, when a request come to server, a servlet thread is created. It delegates the request to worker threads for I/O operations such as database access etc. During the time worker threads are busy, servlet thread (request thread) remain in waiting status and thus it is blocked. It is also called </a:t>
            </a:r>
            <a:r>
              <a:rPr lang="en-US" b="1" i="0" dirty="0">
                <a:solidFill>
                  <a:srgbClr val="243B53"/>
                </a:solidFill>
                <a:effectLst/>
                <a:latin typeface="Raleway" pitchFamily="2" charset="0"/>
              </a:rPr>
              <a:t>synchronous request processing</a:t>
            </a:r>
            <a:r>
              <a:rPr lang="en-US" b="0" i="0" dirty="0">
                <a:solidFill>
                  <a:srgbClr val="243B53"/>
                </a:solidFill>
                <a:effectLst/>
                <a:latin typeface="Raleway" pitchFamily="2" charset="0"/>
              </a:rPr>
              <a:t>.</a:t>
            </a:r>
            <a:endParaRPr lang="en-IN" dirty="0"/>
          </a:p>
        </p:txBody>
      </p:sp>
      <p:sp>
        <p:nvSpPr>
          <p:cNvPr id="8" name="TextBox 7">
            <a:extLst>
              <a:ext uri="{FF2B5EF4-FFF2-40B4-BE49-F238E27FC236}">
                <a16:creationId xmlns:a16="http://schemas.microsoft.com/office/drawing/2014/main" id="{A9C4DB8D-A829-4EEA-A045-BB4F1425582C}"/>
              </a:ext>
            </a:extLst>
          </p:cNvPr>
          <p:cNvSpPr txBox="1"/>
          <p:nvPr/>
        </p:nvSpPr>
        <p:spPr>
          <a:xfrm>
            <a:off x="904874" y="5793382"/>
            <a:ext cx="10639425" cy="923330"/>
          </a:xfrm>
          <a:prstGeom prst="rect">
            <a:avLst/>
          </a:prstGeom>
          <a:noFill/>
        </p:spPr>
        <p:txBody>
          <a:bodyPr wrap="square">
            <a:spAutoFit/>
          </a:bodyPr>
          <a:lstStyle/>
          <a:p>
            <a:r>
              <a:rPr lang="en-US" b="0" i="0" dirty="0">
                <a:solidFill>
                  <a:srgbClr val="243B53"/>
                </a:solidFill>
                <a:effectLst/>
                <a:latin typeface="Raleway" pitchFamily="2" charset="0"/>
              </a:rPr>
              <a:t>As server can have some finite number of request threads, it limits the server capability to process that number of requests at maximum server load. It may hamper the performance and limit the full utilization of server capability.</a:t>
            </a:r>
            <a:endParaRPr lang="en-IN" dirty="0"/>
          </a:p>
        </p:txBody>
      </p:sp>
      <mc:AlternateContent xmlns:mc="http://schemas.openxmlformats.org/markup-compatibility/2006">
        <mc:Choice xmlns:p14="http://schemas.microsoft.com/office/powerpoint/2010/main" Requires="p14">
          <p:contentPart p14:bwMode="auto" r:id="rId3">
            <p14:nvContentPartPr>
              <p14:cNvPr id="36" name="Ink 35">
                <a:extLst>
                  <a:ext uri="{FF2B5EF4-FFF2-40B4-BE49-F238E27FC236}">
                    <a16:creationId xmlns:a16="http://schemas.microsoft.com/office/drawing/2014/main" id="{34B5AD27-E714-4264-AE5C-BEE2D0CC0A54}"/>
                  </a:ext>
                </a:extLst>
              </p14:cNvPr>
              <p14:cNvContentPartPr/>
              <p14:nvPr/>
            </p14:nvContentPartPr>
            <p14:xfrm>
              <a:off x="11474621" y="153398"/>
              <a:ext cx="74520" cy="108000"/>
            </p14:xfrm>
          </p:contentPart>
        </mc:Choice>
        <mc:Fallback>
          <p:pic>
            <p:nvPicPr>
              <p:cNvPr id="36" name="Ink 35">
                <a:extLst>
                  <a:ext uri="{FF2B5EF4-FFF2-40B4-BE49-F238E27FC236}">
                    <a16:creationId xmlns:a16="http://schemas.microsoft.com/office/drawing/2014/main" id="{34B5AD27-E714-4264-AE5C-BEE2D0CC0A54}"/>
                  </a:ext>
                </a:extLst>
              </p:cNvPr>
              <p:cNvPicPr/>
              <p:nvPr/>
            </p:nvPicPr>
            <p:blipFill>
              <a:blip r:embed="rId4"/>
              <a:stretch>
                <a:fillRect/>
              </a:stretch>
            </p:blipFill>
            <p:spPr>
              <a:xfrm>
                <a:off x="11465621" y="144368"/>
                <a:ext cx="92160" cy="12569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43365E3C-2BA8-436B-A217-29AABFFFB80F}"/>
                  </a:ext>
                </a:extLst>
              </p14:cNvPr>
              <p14:cNvContentPartPr/>
              <p14:nvPr/>
            </p14:nvContentPartPr>
            <p14:xfrm>
              <a:off x="1138301" y="1249598"/>
              <a:ext cx="17640" cy="54000"/>
            </p14:xfrm>
          </p:contentPart>
        </mc:Choice>
        <mc:Fallback xmlns="">
          <p:pic>
            <p:nvPicPr>
              <p:cNvPr id="10" name="Ink 9">
                <a:extLst>
                  <a:ext uri="{FF2B5EF4-FFF2-40B4-BE49-F238E27FC236}">
                    <a16:creationId xmlns:a16="http://schemas.microsoft.com/office/drawing/2014/main" id="{43365E3C-2BA8-436B-A217-29AABFFFB80F}"/>
                  </a:ext>
                </a:extLst>
              </p:cNvPr>
              <p:cNvPicPr/>
              <p:nvPr/>
            </p:nvPicPr>
            <p:blipFill>
              <a:blip r:embed="rId42"/>
              <a:stretch>
                <a:fillRect/>
              </a:stretch>
            </p:blipFill>
            <p:spPr>
              <a:xfrm>
                <a:off x="1129661" y="1240958"/>
                <a:ext cx="352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 name="Ink 10">
                <a:extLst>
                  <a:ext uri="{FF2B5EF4-FFF2-40B4-BE49-F238E27FC236}">
                    <a16:creationId xmlns:a16="http://schemas.microsoft.com/office/drawing/2014/main" id="{A17BEEE2-27F0-4DE2-807B-16BCA33F3039}"/>
                  </a:ext>
                </a:extLst>
              </p14:cNvPr>
              <p14:cNvContentPartPr/>
              <p14:nvPr/>
            </p14:nvContentPartPr>
            <p14:xfrm>
              <a:off x="1029581" y="1761158"/>
              <a:ext cx="72360" cy="2880"/>
            </p14:xfrm>
          </p:contentPart>
        </mc:Choice>
        <mc:Fallback xmlns="">
          <p:pic>
            <p:nvPicPr>
              <p:cNvPr id="11" name="Ink 10">
                <a:extLst>
                  <a:ext uri="{FF2B5EF4-FFF2-40B4-BE49-F238E27FC236}">
                    <a16:creationId xmlns:a16="http://schemas.microsoft.com/office/drawing/2014/main" id="{A17BEEE2-27F0-4DE2-807B-16BCA33F3039}"/>
                  </a:ext>
                </a:extLst>
              </p:cNvPr>
              <p:cNvPicPr/>
              <p:nvPr/>
            </p:nvPicPr>
            <p:blipFill>
              <a:blip r:embed="rId44"/>
              <a:stretch>
                <a:fillRect/>
              </a:stretch>
            </p:blipFill>
            <p:spPr>
              <a:xfrm>
                <a:off x="1020581" y="1386038"/>
                <a:ext cx="55800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28" name="Ink 1027">
                <a:extLst>
                  <a:ext uri="{FF2B5EF4-FFF2-40B4-BE49-F238E27FC236}">
                    <a16:creationId xmlns:a16="http://schemas.microsoft.com/office/drawing/2014/main" id="{3C81EA00-BA83-4B26-8F8F-98E70BAB0571}"/>
                  </a:ext>
                </a:extLst>
              </p14:cNvPr>
              <p14:cNvContentPartPr/>
              <p14:nvPr/>
            </p14:nvContentPartPr>
            <p14:xfrm>
              <a:off x="2026061" y="6222998"/>
              <a:ext cx="123120" cy="3960"/>
            </p14:xfrm>
          </p:contentPart>
        </mc:Choice>
        <mc:Fallback>
          <p:pic>
            <p:nvPicPr>
              <p:cNvPr id="1028" name="Ink 1027">
                <a:extLst>
                  <a:ext uri="{FF2B5EF4-FFF2-40B4-BE49-F238E27FC236}">
                    <a16:creationId xmlns:a16="http://schemas.microsoft.com/office/drawing/2014/main" id="{3C81EA00-BA83-4B26-8F8F-98E70BAB0571}"/>
                  </a:ext>
                </a:extLst>
              </p:cNvPr>
              <p:cNvPicPr/>
              <p:nvPr/>
            </p:nvPicPr>
            <p:blipFill>
              <a:blip r:embed="rId46"/>
              <a:stretch>
                <a:fillRect/>
              </a:stretch>
            </p:blipFill>
            <p:spPr>
              <a:xfrm>
                <a:off x="2017061" y="6213998"/>
                <a:ext cx="1407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35" name="Ink 1034">
                <a:extLst>
                  <a:ext uri="{FF2B5EF4-FFF2-40B4-BE49-F238E27FC236}">
                    <a16:creationId xmlns:a16="http://schemas.microsoft.com/office/drawing/2014/main" id="{81424703-ECD1-4716-93D9-CB6918B52613}"/>
                  </a:ext>
                </a:extLst>
              </p14:cNvPr>
              <p14:cNvContentPartPr/>
              <p14:nvPr/>
            </p14:nvContentPartPr>
            <p14:xfrm>
              <a:off x="11033981" y="5937878"/>
              <a:ext cx="123120" cy="46800"/>
            </p14:xfrm>
          </p:contentPart>
        </mc:Choice>
        <mc:Fallback>
          <p:pic>
            <p:nvPicPr>
              <p:cNvPr id="1035" name="Ink 1034">
                <a:extLst>
                  <a:ext uri="{FF2B5EF4-FFF2-40B4-BE49-F238E27FC236}">
                    <a16:creationId xmlns:a16="http://schemas.microsoft.com/office/drawing/2014/main" id="{81424703-ECD1-4716-93D9-CB6918B52613}"/>
                  </a:ext>
                </a:extLst>
              </p:cNvPr>
              <p:cNvPicPr/>
              <p:nvPr/>
            </p:nvPicPr>
            <p:blipFill>
              <a:blip r:embed="rId48"/>
              <a:stretch>
                <a:fillRect/>
              </a:stretch>
            </p:blipFill>
            <p:spPr>
              <a:xfrm>
                <a:off x="11024981" y="5928878"/>
                <a:ext cx="140760" cy="64440"/>
              </a:xfrm>
              <a:prstGeom prst="rect">
                <a:avLst/>
              </a:prstGeom>
            </p:spPr>
          </p:pic>
        </mc:Fallback>
      </mc:AlternateContent>
    </p:spTree>
    <p:extLst>
      <p:ext uri="{BB962C8B-B14F-4D97-AF65-F5344CB8AC3E}">
        <p14:creationId xmlns:p14="http://schemas.microsoft.com/office/powerpoint/2010/main" val="372970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FB7-AB32-4DA6-BC54-7B220C1AADA2}"/>
              </a:ext>
            </a:extLst>
          </p:cNvPr>
          <p:cNvSpPr>
            <a:spLocks noGrp="1"/>
          </p:cNvSpPr>
          <p:nvPr>
            <p:ph type="title"/>
          </p:nvPr>
        </p:nvSpPr>
        <p:spPr>
          <a:xfrm>
            <a:off x="523875" y="365126"/>
            <a:ext cx="10829925" cy="711200"/>
          </a:xfrm>
        </p:spPr>
        <p:txBody>
          <a:bodyPr/>
          <a:lstStyle/>
          <a:p>
            <a:r>
              <a:rPr lang="en-US" dirty="0"/>
              <a:t>Non-blocking Request Processing</a:t>
            </a:r>
            <a:endParaRPr lang="en-IN" dirty="0"/>
          </a:p>
        </p:txBody>
      </p:sp>
      <p:sp>
        <p:nvSpPr>
          <p:cNvPr id="5" name="TextBox 4">
            <a:extLst>
              <a:ext uri="{FF2B5EF4-FFF2-40B4-BE49-F238E27FC236}">
                <a16:creationId xmlns:a16="http://schemas.microsoft.com/office/drawing/2014/main" id="{A00A5A42-16A5-4BAA-A565-174ABFAF4A2E}"/>
              </a:ext>
            </a:extLst>
          </p:cNvPr>
          <p:cNvSpPr txBox="1"/>
          <p:nvPr/>
        </p:nvSpPr>
        <p:spPr>
          <a:xfrm>
            <a:off x="523875" y="1076326"/>
            <a:ext cx="10829925" cy="2308324"/>
          </a:xfrm>
          <a:prstGeom prst="rect">
            <a:avLst/>
          </a:prstGeom>
          <a:noFill/>
        </p:spPr>
        <p:txBody>
          <a:bodyPr wrap="square">
            <a:spAutoFit/>
          </a:bodyPr>
          <a:lstStyle/>
          <a:p>
            <a:pPr algn="l"/>
            <a:r>
              <a:rPr lang="en-US" b="0" i="0" dirty="0">
                <a:solidFill>
                  <a:srgbClr val="243B53"/>
                </a:solidFill>
                <a:effectLst/>
                <a:latin typeface="Raleway" pitchFamily="2" charset="0"/>
              </a:rPr>
              <a:t>In non-blocking or asynchronous request processing, no thread is in waiting state. There is generally only one request thread receiving the request.</a:t>
            </a:r>
          </a:p>
          <a:p>
            <a:pPr algn="l"/>
            <a:r>
              <a:rPr lang="en-US" b="0" i="0" dirty="0">
                <a:solidFill>
                  <a:srgbClr val="243B53"/>
                </a:solidFill>
                <a:effectLst/>
                <a:latin typeface="Raleway" pitchFamily="2" charset="0"/>
              </a:rPr>
              <a:t>All incoming requests come with a event handler and call back information. Request thread delegates the incoming requests to a thread pool (generally small number of threads) which delegate the request to it’s handler function and immediately start processing other incoming requests from request thread.</a:t>
            </a:r>
          </a:p>
          <a:p>
            <a:pPr algn="l"/>
            <a:r>
              <a:rPr lang="en-US" b="0" i="0" dirty="0">
                <a:solidFill>
                  <a:srgbClr val="243B53"/>
                </a:solidFill>
                <a:effectLst/>
                <a:latin typeface="Raleway" pitchFamily="2" charset="0"/>
              </a:rPr>
              <a:t>When the handler function is complete, one of thread from pool collect the response and pass it to the call back function.</a:t>
            </a:r>
          </a:p>
        </p:txBody>
      </p:sp>
      <p:pic>
        <p:nvPicPr>
          <p:cNvPr id="2050" name="Picture 2" descr="Non-blocking request processing">
            <a:extLst>
              <a:ext uri="{FF2B5EF4-FFF2-40B4-BE49-F238E27FC236}">
                <a16:creationId xmlns:a16="http://schemas.microsoft.com/office/drawing/2014/main" id="{F7271355-8AA1-40FF-898B-AC467808B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4" y="3473351"/>
            <a:ext cx="8810625" cy="322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2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BD83-F054-4574-8096-0DB65BAD9B25}"/>
              </a:ext>
            </a:extLst>
          </p:cNvPr>
          <p:cNvSpPr>
            <a:spLocks noGrp="1"/>
          </p:cNvSpPr>
          <p:nvPr>
            <p:ph type="title"/>
          </p:nvPr>
        </p:nvSpPr>
        <p:spPr/>
        <p:txBody>
          <a:bodyPr/>
          <a:lstStyle/>
          <a:p>
            <a:r>
              <a:rPr lang="en-US" dirty="0"/>
              <a:t>What  is Reactive Programming</a:t>
            </a:r>
            <a:endParaRPr lang="en-IN" dirty="0"/>
          </a:p>
        </p:txBody>
      </p:sp>
      <p:sp>
        <p:nvSpPr>
          <p:cNvPr id="3" name="Content Placeholder 2">
            <a:extLst>
              <a:ext uri="{FF2B5EF4-FFF2-40B4-BE49-F238E27FC236}">
                <a16:creationId xmlns:a16="http://schemas.microsoft.com/office/drawing/2014/main" id="{2F71039B-BE6F-415D-A54E-BC8CB5E161B3}"/>
              </a:ext>
            </a:extLst>
          </p:cNvPr>
          <p:cNvSpPr>
            <a:spLocks noGrp="1"/>
          </p:cNvSpPr>
          <p:nvPr>
            <p:ph idx="1"/>
          </p:nvPr>
        </p:nvSpPr>
        <p:spPr>
          <a:xfrm>
            <a:off x="838200" y="1825625"/>
            <a:ext cx="10515600" cy="1603375"/>
          </a:xfrm>
        </p:spPr>
        <p:txBody>
          <a:bodyPr>
            <a:normAutofit fontScale="77500" lnSpcReduction="20000"/>
          </a:bodyPr>
          <a:lstStyle/>
          <a:p>
            <a:r>
              <a:rPr lang="en-US" b="0" i="0" dirty="0">
                <a:solidFill>
                  <a:srgbClr val="243B53"/>
                </a:solidFill>
                <a:effectLst/>
                <a:latin typeface="Raleway" pitchFamily="2" charset="0"/>
              </a:rPr>
              <a:t>The term, “reactive,” refers to programming models that are built around reacting to changes. It is build around publisher-subscriber pattern (</a:t>
            </a:r>
            <a:r>
              <a:rPr lang="en-US" b="0" i="0" u="none" strike="noStrike" dirty="0">
                <a:solidFill>
                  <a:srgbClr val="0556F3"/>
                </a:solidFill>
                <a:effectLst/>
                <a:latin typeface="Raleway" pitchFamily="2" charset="0"/>
                <a:hlinkClick r:id="rId2"/>
              </a:rPr>
              <a:t>observer pattern</a:t>
            </a:r>
            <a:r>
              <a:rPr lang="en-US" b="0" i="0" dirty="0">
                <a:solidFill>
                  <a:srgbClr val="243B53"/>
                </a:solidFill>
                <a:effectLst/>
                <a:latin typeface="Raleway" pitchFamily="2" charset="0"/>
              </a:rPr>
              <a:t>). In reactive style of programming, we make a request for resource and start performing other things. When the data is available, we get the notification along with data inform of call back function. In callback function, we handle the response as per application/user needs.</a:t>
            </a:r>
            <a:endParaRPr lang="en-IN" dirty="0"/>
          </a:p>
        </p:txBody>
      </p:sp>
      <p:sp>
        <p:nvSpPr>
          <p:cNvPr id="5" name="TextBox 4">
            <a:extLst>
              <a:ext uri="{FF2B5EF4-FFF2-40B4-BE49-F238E27FC236}">
                <a16:creationId xmlns:a16="http://schemas.microsoft.com/office/drawing/2014/main" id="{8FBF23EA-4A0A-40A2-9BBA-E28CCFAFEE46}"/>
              </a:ext>
            </a:extLst>
          </p:cNvPr>
          <p:cNvSpPr txBox="1"/>
          <p:nvPr/>
        </p:nvSpPr>
        <p:spPr>
          <a:xfrm>
            <a:off x="1028700" y="3563937"/>
            <a:ext cx="9963150" cy="2031325"/>
          </a:xfrm>
          <a:prstGeom prst="rect">
            <a:avLst/>
          </a:prstGeom>
          <a:noFill/>
        </p:spPr>
        <p:txBody>
          <a:bodyPr wrap="square">
            <a:spAutoFit/>
          </a:bodyPr>
          <a:lstStyle/>
          <a:p>
            <a:pPr algn="l"/>
            <a:r>
              <a:rPr lang="en-US" b="0" i="0" dirty="0">
                <a:solidFill>
                  <a:srgbClr val="243B53"/>
                </a:solidFill>
                <a:effectLst/>
                <a:latin typeface="Raleway" pitchFamily="2" charset="0"/>
              </a:rPr>
              <a:t>One important thing to remember is back pressure. In non-blocking code, it becomes important to </a:t>
            </a:r>
            <a:r>
              <a:rPr lang="en-US" b="1" i="0" dirty="0">
                <a:solidFill>
                  <a:srgbClr val="243B53"/>
                </a:solidFill>
                <a:effectLst/>
                <a:latin typeface="Raleway" pitchFamily="2" charset="0"/>
              </a:rPr>
              <a:t>control the rate of events</a:t>
            </a:r>
            <a:r>
              <a:rPr lang="en-US" b="0" i="0" dirty="0">
                <a:solidFill>
                  <a:srgbClr val="243B53"/>
                </a:solidFill>
                <a:effectLst/>
                <a:latin typeface="Raleway" pitchFamily="2" charset="0"/>
              </a:rPr>
              <a:t> so that a fast producer does not overwhelm its destination.</a:t>
            </a:r>
          </a:p>
          <a:p>
            <a:pPr algn="l"/>
            <a:r>
              <a:rPr lang="en-US" b="0" i="0" dirty="0">
                <a:solidFill>
                  <a:srgbClr val="243B53"/>
                </a:solidFill>
                <a:effectLst/>
                <a:latin typeface="Raleway" pitchFamily="2" charset="0"/>
              </a:rPr>
              <a:t>Reactive web programming is great for applications that have streaming data, and clients that consume it and stream it to their users. It is not great for developing traditional CRUD applications. If you’re developing the next </a:t>
            </a:r>
            <a:r>
              <a:rPr lang="en-US" b="0" i="1" dirty="0">
                <a:solidFill>
                  <a:srgbClr val="243B53"/>
                </a:solidFill>
                <a:effectLst/>
                <a:latin typeface="Raleway" pitchFamily="2" charset="0"/>
              </a:rPr>
              <a:t>Facebook</a:t>
            </a:r>
            <a:r>
              <a:rPr lang="en-US" b="0" i="0" dirty="0">
                <a:solidFill>
                  <a:srgbClr val="243B53"/>
                </a:solidFill>
                <a:effectLst/>
                <a:latin typeface="Raleway" pitchFamily="2" charset="0"/>
              </a:rPr>
              <a:t> or </a:t>
            </a:r>
            <a:r>
              <a:rPr lang="en-US" b="0" i="1" dirty="0">
                <a:solidFill>
                  <a:srgbClr val="243B53"/>
                </a:solidFill>
                <a:effectLst/>
                <a:latin typeface="Raleway" pitchFamily="2" charset="0"/>
              </a:rPr>
              <a:t>Twitter</a:t>
            </a:r>
            <a:r>
              <a:rPr lang="en-US" b="0" i="0" dirty="0">
                <a:solidFill>
                  <a:srgbClr val="243B53"/>
                </a:solidFill>
                <a:effectLst/>
                <a:latin typeface="Raleway" pitchFamily="2" charset="0"/>
              </a:rPr>
              <a:t> with lots of data, a reactive API might be just what you’re looking for.</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2705E6E0-8DA7-4CBC-A848-BB877CCE316E}"/>
                  </a:ext>
                </a:extLst>
              </p14:cNvPr>
              <p14:cNvContentPartPr/>
              <p14:nvPr/>
            </p14:nvContentPartPr>
            <p14:xfrm>
              <a:off x="8051381" y="2304758"/>
              <a:ext cx="86400" cy="64800"/>
            </p14:xfrm>
          </p:contentPart>
        </mc:Choice>
        <mc:Fallback xmlns="">
          <p:pic>
            <p:nvPicPr>
              <p:cNvPr id="19" name="Ink 18">
                <a:extLst>
                  <a:ext uri="{FF2B5EF4-FFF2-40B4-BE49-F238E27FC236}">
                    <a16:creationId xmlns:a16="http://schemas.microsoft.com/office/drawing/2014/main" id="{2705E6E0-8DA7-4CBC-A848-BB877CCE316E}"/>
                  </a:ext>
                </a:extLst>
              </p:cNvPr>
              <p:cNvPicPr/>
              <p:nvPr/>
            </p:nvPicPr>
            <p:blipFill>
              <a:blip r:embed="rId28"/>
              <a:stretch>
                <a:fillRect/>
              </a:stretch>
            </p:blipFill>
            <p:spPr>
              <a:xfrm>
                <a:off x="8042381" y="2295758"/>
                <a:ext cx="1040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 name="Ink 34">
                <a:extLst>
                  <a:ext uri="{FF2B5EF4-FFF2-40B4-BE49-F238E27FC236}">
                    <a16:creationId xmlns:a16="http://schemas.microsoft.com/office/drawing/2014/main" id="{02E50F2A-2D1D-4347-8F46-B0663A6AA683}"/>
                  </a:ext>
                </a:extLst>
              </p14:cNvPr>
              <p14:cNvContentPartPr/>
              <p14:nvPr/>
            </p14:nvContentPartPr>
            <p14:xfrm>
              <a:off x="10011221" y="4860758"/>
              <a:ext cx="732960" cy="51120"/>
            </p14:xfrm>
          </p:contentPart>
        </mc:Choice>
        <mc:Fallback xmlns="">
          <p:pic>
            <p:nvPicPr>
              <p:cNvPr id="35" name="Ink 34">
                <a:extLst>
                  <a:ext uri="{FF2B5EF4-FFF2-40B4-BE49-F238E27FC236}">
                    <a16:creationId xmlns:a16="http://schemas.microsoft.com/office/drawing/2014/main" id="{02E50F2A-2D1D-4347-8F46-B0663A6AA683}"/>
                  </a:ext>
                </a:extLst>
              </p:cNvPr>
              <p:cNvPicPr/>
              <p:nvPr/>
            </p:nvPicPr>
            <p:blipFill>
              <a:blip r:embed="rId54"/>
              <a:stretch>
                <a:fillRect/>
              </a:stretch>
            </p:blipFill>
            <p:spPr>
              <a:xfrm>
                <a:off x="10002221" y="4852118"/>
                <a:ext cx="750600" cy="68760"/>
              </a:xfrm>
              <a:prstGeom prst="rect">
                <a:avLst/>
              </a:prstGeom>
            </p:spPr>
          </p:pic>
        </mc:Fallback>
      </mc:AlternateContent>
    </p:spTree>
    <p:extLst>
      <p:ext uri="{BB962C8B-B14F-4D97-AF65-F5344CB8AC3E}">
        <p14:creationId xmlns:p14="http://schemas.microsoft.com/office/powerpoint/2010/main" val="68258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82DBD6-F576-4673-A1A8-13F1B185C092}"/>
              </a:ext>
            </a:extLst>
          </p:cNvPr>
          <p:cNvSpPr txBox="1"/>
          <p:nvPr/>
        </p:nvSpPr>
        <p:spPr>
          <a:xfrm>
            <a:off x="3895725" y="386834"/>
            <a:ext cx="6096000" cy="369332"/>
          </a:xfrm>
          <a:prstGeom prst="rect">
            <a:avLst/>
          </a:prstGeom>
          <a:noFill/>
        </p:spPr>
        <p:txBody>
          <a:bodyPr wrap="square">
            <a:spAutoFit/>
          </a:bodyPr>
          <a:lstStyle/>
          <a:p>
            <a:pPr algn="l"/>
            <a:r>
              <a:rPr lang="en-IN" b="1" i="0" dirty="0">
                <a:solidFill>
                  <a:srgbClr val="313B77"/>
                </a:solidFill>
                <a:effectLst/>
                <a:latin typeface="Raleway" pitchFamily="2" charset="0"/>
              </a:rPr>
              <a:t>Reactive Streams API</a:t>
            </a:r>
          </a:p>
        </p:txBody>
      </p:sp>
      <p:sp>
        <p:nvSpPr>
          <p:cNvPr id="11" name="TextBox 10">
            <a:extLst>
              <a:ext uri="{FF2B5EF4-FFF2-40B4-BE49-F238E27FC236}">
                <a16:creationId xmlns:a16="http://schemas.microsoft.com/office/drawing/2014/main" id="{536B5CFF-1C5D-4C26-923D-9E17B46FF9F1}"/>
              </a:ext>
            </a:extLst>
          </p:cNvPr>
          <p:cNvSpPr txBox="1"/>
          <p:nvPr/>
        </p:nvSpPr>
        <p:spPr>
          <a:xfrm>
            <a:off x="695325" y="1103749"/>
            <a:ext cx="9296400" cy="1477328"/>
          </a:xfrm>
          <a:prstGeom prst="rect">
            <a:avLst/>
          </a:prstGeom>
          <a:noFill/>
        </p:spPr>
        <p:txBody>
          <a:bodyPr wrap="square">
            <a:spAutoFit/>
          </a:bodyPr>
          <a:lstStyle/>
          <a:p>
            <a:r>
              <a:rPr lang="en-IN" dirty="0"/>
              <a:t>Reactive Streams is a small spec (also adopted in Java 9) that defines the interaction between asynchronous components with back pressure. For example, a data repository (acting as a Publisher) can produce data that an HTTP server (acting as a Subscriber) can then write to the response. The main purpose of Reactive Streams is to let the subscriber control how quickly or how slowly the publisher produces data.</a:t>
            </a:r>
          </a:p>
        </p:txBody>
      </p:sp>
      <p:sp>
        <p:nvSpPr>
          <p:cNvPr id="15" name="TextBox 14">
            <a:extLst>
              <a:ext uri="{FF2B5EF4-FFF2-40B4-BE49-F238E27FC236}">
                <a16:creationId xmlns:a16="http://schemas.microsoft.com/office/drawing/2014/main" id="{E451C850-5370-4B04-9AA2-861D6D4F27F5}"/>
              </a:ext>
            </a:extLst>
          </p:cNvPr>
          <p:cNvSpPr txBox="1"/>
          <p:nvPr/>
        </p:nvSpPr>
        <p:spPr>
          <a:xfrm>
            <a:off x="695325" y="2760613"/>
            <a:ext cx="9296400" cy="1477328"/>
          </a:xfrm>
          <a:prstGeom prst="rect">
            <a:avLst/>
          </a:prstGeom>
          <a:noFill/>
        </p:spPr>
        <p:txBody>
          <a:bodyPr wrap="square">
            <a:spAutoFit/>
          </a:bodyPr>
          <a:lstStyle/>
          <a:p>
            <a:r>
              <a:rPr lang="en-US" dirty="0"/>
              <a:t>Project Reactor is the reactive library of choice for Spring Data R2DBC. It provides the Mono and Flux API types to work on data sequences of 0..1 (Mono) and 0..N (Flux) through a rich set of operators aligned with the </a:t>
            </a:r>
            <a:r>
              <a:rPr lang="en-US" dirty="0" err="1"/>
              <a:t>ReactiveX</a:t>
            </a:r>
            <a:r>
              <a:rPr lang="en-US" dirty="0"/>
              <a:t> vocabulary of operators. Reactor is a Reactive Streams library, and, therefore, all of its operators support non-blocking back pressure. Reactor has a strong focus on server-side Java. It is developed in close collaboration with Spring.</a:t>
            </a:r>
            <a:endParaRPr lang="en-IN" dirty="0"/>
          </a:p>
        </p:txBody>
      </p:sp>
      <p:grpSp>
        <p:nvGrpSpPr>
          <p:cNvPr id="42" name="Group 41">
            <a:extLst>
              <a:ext uri="{FF2B5EF4-FFF2-40B4-BE49-F238E27FC236}">
                <a16:creationId xmlns:a16="http://schemas.microsoft.com/office/drawing/2014/main" id="{662908D0-C033-4BCD-8F27-49E7BD58CA82}"/>
              </a:ext>
            </a:extLst>
          </p:cNvPr>
          <p:cNvGrpSpPr/>
          <p:nvPr/>
        </p:nvGrpSpPr>
        <p:grpSpPr>
          <a:xfrm>
            <a:off x="6512626" y="1947838"/>
            <a:ext cx="652680" cy="17640"/>
            <a:chOff x="6512626" y="1947838"/>
            <a:chExt cx="652680" cy="17640"/>
          </a:xfrm>
        </p:grpSpPr>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1DEA0D7D-B8FB-4944-9ABD-926E9855DD2D}"/>
                    </a:ext>
                  </a:extLst>
                </p14:cNvPr>
                <p14:cNvContentPartPr/>
                <p14:nvPr/>
              </p14:nvContentPartPr>
              <p14:xfrm>
                <a:off x="6512626" y="1958638"/>
                <a:ext cx="44640" cy="1800"/>
              </p14:xfrm>
            </p:contentPart>
          </mc:Choice>
          <mc:Fallback xmlns="">
            <p:pic>
              <p:nvPicPr>
                <p:cNvPr id="40" name="Ink 39">
                  <a:extLst>
                    <a:ext uri="{FF2B5EF4-FFF2-40B4-BE49-F238E27FC236}">
                      <a16:creationId xmlns:a16="http://schemas.microsoft.com/office/drawing/2014/main" id="{1DEA0D7D-B8FB-4944-9ABD-926E9855DD2D}"/>
                    </a:ext>
                  </a:extLst>
                </p:cNvPr>
                <p:cNvPicPr/>
                <p:nvPr/>
              </p:nvPicPr>
              <p:blipFill>
                <a:blip r:embed="rId19"/>
                <a:stretch>
                  <a:fillRect/>
                </a:stretch>
              </p:blipFill>
              <p:spPr>
                <a:xfrm>
                  <a:off x="6503626" y="1949638"/>
                  <a:ext cx="622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B01EB7A3-F733-46C8-9CB7-7F0E30454205}"/>
                    </a:ext>
                  </a:extLst>
                </p14:cNvPr>
                <p14:cNvContentPartPr/>
                <p14:nvPr/>
              </p14:nvContentPartPr>
              <p14:xfrm>
                <a:off x="6519106" y="1947838"/>
                <a:ext cx="646200" cy="17640"/>
              </p14:xfrm>
            </p:contentPart>
          </mc:Choice>
          <mc:Fallback xmlns="">
            <p:pic>
              <p:nvPicPr>
                <p:cNvPr id="41" name="Ink 40">
                  <a:extLst>
                    <a:ext uri="{FF2B5EF4-FFF2-40B4-BE49-F238E27FC236}">
                      <a16:creationId xmlns:a16="http://schemas.microsoft.com/office/drawing/2014/main" id="{B01EB7A3-F733-46C8-9CB7-7F0E30454205}"/>
                    </a:ext>
                  </a:extLst>
                </p:cNvPr>
                <p:cNvPicPr/>
                <p:nvPr/>
              </p:nvPicPr>
              <p:blipFill>
                <a:blip r:embed="rId21"/>
                <a:stretch>
                  <a:fillRect/>
                </a:stretch>
              </p:blipFill>
              <p:spPr>
                <a:xfrm>
                  <a:off x="6510466" y="1939198"/>
                  <a:ext cx="663840" cy="3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7" name="Ink 6">
                <a:extLst>
                  <a:ext uri="{FF2B5EF4-FFF2-40B4-BE49-F238E27FC236}">
                    <a16:creationId xmlns:a16="http://schemas.microsoft.com/office/drawing/2014/main" id="{0F6016B3-16D1-4D86-9B86-90A141A3C139}"/>
                  </a:ext>
                </a:extLst>
              </p14:cNvPr>
              <p14:cNvContentPartPr/>
              <p14:nvPr/>
            </p14:nvContentPartPr>
            <p14:xfrm>
              <a:off x="10937026" y="4354365"/>
              <a:ext cx="21240" cy="48960"/>
            </p14:xfrm>
          </p:contentPart>
        </mc:Choice>
        <mc:Fallback>
          <p:pic>
            <p:nvPicPr>
              <p:cNvPr id="7" name="Ink 6">
                <a:extLst>
                  <a:ext uri="{FF2B5EF4-FFF2-40B4-BE49-F238E27FC236}">
                    <a16:creationId xmlns:a16="http://schemas.microsoft.com/office/drawing/2014/main" id="{0F6016B3-16D1-4D86-9B86-90A141A3C139}"/>
                  </a:ext>
                </a:extLst>
              </p:cNvPr>
              <p:cNvPicPr/>
              <p:nvPr/>
            </p:nvPicPr>
            <p:blipFill>
              <a:blip r:embed="rId23"/>
              <a:stretch>
                <a:fillRect/>
              </a:stretch>
            </p:blipFill>
            <p:spPr>
              <a:xfrm>
                <a:off x="10928026" y="4345365"/>
                <a:ext cx="388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2" name="Ink 51">
                <a:extLst>
                  <a:ext uri="{FF2B5EF4-FFF2-40B4-BE49-F238E27FC236}">
                    <a16:creationId xmlns:a16="http://schemas.microsoft.com/office/drawing/2014/main" id="{3C1B3C9D-1FFC-4095-84AE-4F54FEB9014C}"/>
                  </a:ext>
                </a:extLst>
              </p14:cNvPr>
              <p14:cNvContentPartPr/>
              <p14:nvPr/>
            </p14:nvContentPartPr>
            <p14:xfrm>
              <a:off x="6661306" y="2716798"/>
              <a:ext cx="43560" cy="28800"/>
            </p14:xfrm>
          </p:contentPart>
        </mc:Choice>
        <mc:Fallback>
          <p:pic>
            <p:nvPicPr>
              <p:cNvPr id="52" name="Ink 51">
                <a:extLst>
                  <a:ext uri="{FF2B5EF4-FFF2-40B4-BE49-F238E27FC236}">
                    <a16:creationId xmlns:a16="http://schemas.microsoft.com/office/drawing/2014/main" id="{3C1B3C9D-1FFC-4095-84AE-4F54FEB9014C}"/>
                  </a:ext>
                </a:extLst>
              </p:cNvPr>
              <p:cNvPicPr/>
              <p:nvPr/>
            </p:nvPicPr>
            <p:blipFill>
              <a:blip r:embed="rId25"/>
              <a:stretch>
                <a:fillRect/>
              </a:stretch>
            </p:blipFill>
            <p:spPr>
              <a:xfrm>
                <a:off x="6652306" y="2707798"/>
                <a:ext cx="61200" cy="46440"/>
              </a:xfrm>
              <a:prstGeom prst="rect">
                <a:avLst/>
              </a:prstGeom>
            </p:spPr>
          </p:pic>
        </mc:Fallback>
      </mc:AlternateContent>
    </p:spTree>
    <p:extLst>
      <p:ext uri="{BB962C8B-B14F-4D97-AF65-F5344CB8AC3E}">
        <p14:creationId xmlns:p14="http://schemas.microsoft.com/office/powerpoint/2010/main" val="304796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06A6D-3481-4613-BE7D-726C15643A69}"/>
              </a:ext>
            </a:extLst>
          </p:cNvPr>
          <p:cNvSpPr txBox="1"/>
          <p:nvPr/>
        </p:nvSpPr>
        <p:spPr>
          <a:xfrm>
            <a:off x="623235" y="196053"/>
            <a:ext cx="11167712" cy="1323439"/>
          </a:xfrm>
          <a:prstGeom prst="rect">
            <a:avLst/>
          </a:prstGeom>
          <a:noFill/>
        </p:spPr>
        <p:txBody>
          <a:bodyPr wrap="square">
            <a:spAutoFit/>
          </a:bodyPr>
          <a:lstStyle/>
          <a:p>
            <a:r>
              <a:rPr lang="en-US" sz="2000" b="0" i="0" dirty="0">
                <a:solidFill>
                  <a:srgbClr val="000000"/>
                </a:solidFill>
                <a:effectLst/>
                <a:latin typeface="ProximaNova"/>
              </a:rPr>
              <a:t>Spring </a:t>
            </a:r>
            <a:r>
              <a:rPr lang="en-US" sz="2000" b="0" i="0" dirty="0" err="1">
                <a:solidFill>
                  <a:srgbClr val="000000"/>
                </a:solidFill>
                <a:effectLst/>
                <a:latin typeface="ProximaNova"/>
              </a:rPr>
              <a:t>WebFlux</a:t>
            </a:r>
            <a:r>
              <a:rPr lang="en-US" sz="2000" b="0" i="0" dirty="0">
                <a:solidFill>
                  <a:srgbClr val="000000"/>
                </a:solidFill>
                <a:effectLst/>
                <a:latin typeface="ProximaNova"/>
              </a:rPr>
              <a:t> supports the Reactive Stream API, which is a standardized tool for processing asynchronous streams with non-blocking backpressure. Backpressure is a way of dealing with a data stream that may be too large to be reliably processed. In other words, backpressure refers to the ability to request data when the consumer is ready to process them.</a:t>
            </a:r>
            <a:endParaRPr lang="en-IN" sz="2000" dirty="0"/>
          </a:p>
        </p:txBody>
      </p:sp>
      <p:sp>
        <p:nvSpPr>
          <p:cNvPr id="5" name="TextBox 4">
            <a:extLst>
              <a:ext uri="{FF2B5EF4-FFF2-40B4-BE49-F238E27FC236}">
                <a16:creationId xmlns:a16="http://schemas.microsoft.com/office/drawing/2014/main" id="{E51DEE5B-C2C2-4A39-ACF8-E2EB3022A27F}"/>
              </a:ext>
            </a:extLst>
          </p:cNvPr>
          <p:cNvSpPr txBox="1"/>
          <p:nvPr/>
        </p:nvSpPr>
        <p:spPr>
          <a:xfrm>
            <a:off x="623234" y="1522207"/>
            <a:ext cx="10715325" cy="707886"/>
          </a:xfrm>
          <a:prstGeom prst="rect">
            <a:avLst/>
          </a:prstGeom>
          <a:noFill/>
        </p:spPr>
        <p:txBody>
          <a:bodyPr wrap="square">
            <a:spAutoFit/>
          </a:bodyPr>
          <a:lstStyle/>
          <a:p>
            <a:r>
              <a:rPr lang="en-US" sz="2000" b="0" i="0" dirty="0">
                <a:solidFill>
                  <a:srgbClr val="000000"/>
                </a:solidFill>
                <a:effectLst/>
                <a:latin typeface="ProximaNova"/>
              </a:rPr>
              <a:t>Reactive streams have a publisher (producer) — subscriber (consumer) model. The publisher emits an event and a subscriber will read it. In the Reactive Streams API there are four main interfaces:</a:t>
            </a:r>
            <a:endParaRPr lang="en-IN" sz="2000" dirty="0"/>
          </a:p>
        </p:txBody>
      </p:sp>
      <p:sp>
        <p:nvSpPr>
          <p:cNvPr id="7" name="TextBox 6">
            <a:extLst>
              <a:ext uri="{FF2B5EF4-FFF2-40B4-BE49-F238E27FC236}">
                <a16:creationId xmlns:a16="http://schemas.microsoft.com/office/drawing/2014/main" id="{9B4EB655-3E64-4867-B4F9-6A09CEE9F5AB}"/>
              </a:ext>
            </a:extLst>
          </p:cNvPr>
          <p:cNvSpPr txBox="1"/>
          <p:nvPr/>
        </p:nvSpPr>
        <p:spPr>
          <a:xfrm>
            <a:off x="623233" y="2406640"/>
            <a:ext cx="10522821" cy="2246769"/>
          </a:xfrm>
          <a:prstGeom prst="rect">
            <a:avLst/>
          </a:prstGeom>
          <a:noFill/>
        </p:spPr>
        <p:txBody>
          <a:bodyPr wrap="square">
            <a:spAutoFit/>
          </a:bodyPr>
          <a:lstStyle/>
          <a:p>
            <a:pPr algn="l">
              <a:buFont typeface="Arial" panose="020B0604020202020204" pitchFamily="34" charset="0"/>
              <a:buChar char="•"/>
            </a:pPr>
            <a:r>
              <a:rPr lang="en-US" sz="2000" b="0" i="0" dirty="0">
                <a:solidFill>
                  <a:srgbClr val="222222"/>
                </a:solidFill>
                <a:effectLst/>
                <a:latin typeface="ProximaNova"/>
              </a:rPr>
              <a:t>Publisher — Emits events to subscribers based on the demands received from its subscribers. A publisher can serve multiple subscribers and it has only one method: </a:t>
            </a:r>
            <a:r>
              <a:rPr lang="en-US" sz="2000" b="0" i="1" dirty="0">
                <a:solidFill>
                  <a:srgbClr val="222222"/>
                </a:solidFill>
                <a:effectLst/>
                <a:latin typeface="ProximaNova"/>
              </a:rPr>
              <a:t>subscribe</a:t>
            </a:r>
            <a:endParaRPr lang="en-US" sz="2000" b="0" i="0" dirty="0">
              <a:solidFill>
                <a:srgbClr val="222222"/>
              </a:solidFill>
              <a:effectLst/>
              <a:latin typeface="ProximaNova"/>
            </a:endParaRPr>
          </a:p>
          <a:p>
            <a:pPr algn="l">
              <a:buFont typeface="Arial" panose="020B0604020202020204" pitchFamily="34" charset="0"/>
              <a:buChar char="•"/>
            </a:pPr>
            <a:r>
              <a:rPr lang="en-US" sz="2000" b="0" i="0" dirty="0">
                <a:solidFill>
                  <a:srgbClr val="222222"/>
                </a:solidFill>
                <a:effectLst/>
                <a:latin typeface="ProximaNova"/>
              </a:rPr>
              <a:t>Subscriber — Receives events emitted by the Publisher. The subscribe has four methods to deal with the events received: </a:t>
            </a:r>
            <a:r>
              <a:rPr lang="en-US" sz="2000" b="0" i="1" dirty="0" err="1">
                <a:solidFill>
                  <a:srgbClr val="222222"/>
                </a:solidFill>
                <a:effectLst/>
                <a:latin typeface="ProximaNova"/>
              </a:rPr>
              <a:t>onSubscribe</a:t>
            </a:r>
            <a:r>
              <a:rPr lang="en-US" sz="2000" b="0" i="0" dirty="0">
                <a:solidFill>
                  <a:srgbClr val="222222"/>
                </a:solidFill>
                <a:effectLst/>
                <a:latin typeface="ProximaNova"/>
              </a:rPr>
              <a:t>, </a:t>
            </a:r>
            <a:r>
              <a:rPr lang="en-US" sz="2000" b="0" i="1" dirty="0" err="1">
                <a:solidFill>
                  <a:srgbClr val="222222"/>
                </a:solidFill>
                <a:effectLst/>
                <a:latin typeface="ProximaNova"/>
              </a:rPr>
              <a:t>onNext</a:t>
            </a:r>
            <a:r>
              <a:rPr lang="en-US" sz="2000" b="0" i="0" dirty="0">
                <a:solidFill>
                  <a:srgbClr val="222222"/>
                </a:solidFill>
                <a:effectLst/>
                <a:latin typeface="ProximaNova"/>
              </a:rPr>
              <a:t>, </a:t>
            </a:r>
            <a:r>
              <a:rPr lang="en-US" sz="2000" b="0" i="1" dirty="0" err="1">
                <a:solidFill>
                  <a:srgbClr val="222222"/>
                </a:solidFill>
                <a:effectLst/>
                <a:latin typeface="ProximaNova"/>
              </a:rPr>
              <a:t>onError</a:t>
            </a:r>
            <a:r>
              <a:rPr lang="en-US" sz="2000" b="0" i="1" dirty="0">
                <a:solidFill>
                  <a:srgbClr val="222222"/>
                </a:solidFill>
                <a:effectLst/>
                <a:latin typeface="ProximaNova"/>
              </a:rPr>
              <a:t> </a:t>
            </a:r>
            <a:r>
              <a:rPr lang="en-US" sz="2000" b="0" i="0" dirty="0">
                <a:solidFill>
                  <a:srgbClr val="222222"/>
                </a:solidFill>
                <a:effectLst/>
                <a:latin typeface="ProximaNova"/>
              </a:rPr>
              <a:t>and </a:t>
            </a:r>
            <a:r>
              <a:rPr lang="en-US" sz="2000" b="0" i="1" dirty="0" err="1">
                <a:solidFill>
                  <a:srgbClr val="222222"/>
                </a:solidFill>
                <a:effectLst/>
                <a:latin typeface="ProximaNova"/>
              </a:rPr>
              <a:t>onComplete</a:t>
            </a:r>
            <a:endParaRPr lang="en-US" sz="2000" b="0" i="0" dirty="0">
              <a:solidFill>
                <a:srgbClr val="222222"/>
              </a:solidFill>
              <a:effectLst/>
              <a:latin typeface="ProximaNova"/>
            </a:endParaRPr>
          </a:p>
          <a:p>
            <a:pPr algn="l">
              <a:buFont typeface="Arial" panose="020B0604020202020204" pitchFamily="34" charset="0"/>
              <a:buChar char="•"/>
            </a:pPr>
            <a:r>
              <a:rPr lang="en-US" sz="2000" b="0" i="0" dirty="0">
                <a:solidFill>
                  <a:srgbClr val="222222"/>
                </a:solidFill>
                <a:effectLst/>
                <a:latin typeface="ProximaNova"/>
              </a:rPr>
              <a:t>Subscription — Represents the relationship between the subscriber and the publisher. It has methods that allow requesting for data </a:t>
            </a:r>
            <a:r>
              <a:rPr lang="en-US" sz="2000" b="0" i="1" dirty="0">
                <a:solidFill>
                  <a:srgbClr val="222222"/>
                </a:solidFill>
                <a:effectLst/>
                <a:latin typeface="ProximaNova"/>
              </a:rPr>
              <a:t>request(long n)</a:t>
            </a:r>
            <a:r>
              <a:rPr lang="en-US" sz="2000" b="0" i="0" dirty="0">
                <a:solidFill>
                  <a:srgbClr val="222222"/>
                </a:solidFill>
                <a:effectLst/>
                <a:latin typeface="ProximaNova"/>
              </a:rPr>
              <a:t> and to cancel the demand of events </a:t>
            </a:r>
            <a:r>
              <a:rPr lang="en-US" sz="2000" b="0" i="1" dirty="0">
                <a:solidFill>
                  <a:srgbClr val="222222"/>
                </a:solidFill>
                <a:effectLst/>
                <a:latin typeface="ProximaNova"/>
              </a:rPr>
              <a:t>cancel()</a:t>
            </a:r>
            <a:endParaRPr lang="en-US" sz="2000" b="0" i="0" dirty="0">
              <a:solidFill>
                <a:srgbClr val="222222"/>
              </a:solidFill>
              <a:effectLst/>
              <a:latin typeface="ProximaNova"/>
            </a:endParaRPr>
          </a:p>
          <a:p>
            <a:pPr algn="l">
              <a:buFont typeface="Arial" panose="020B0604020202020204" pitchFamily="34" charset="0"/>
              <a:buChar char="•"/>
            </a:pPr>
            <a:r>
              <a:rPr lang="en-US" sz="2000" b="0" i="0" dirty="0">
                <a:solidFill>
                  <a:srgbClr val="222222"/>
                </a:solidFill>
                <a:effectLst/>
                <a:latin typeface="ProximaNova"/>
              </a:rPr>
              <a:t>Processor — Publisher and subscriber at the same time; rarely used.</a:t>
            </a:r>
          </a:p>
        </p:txBody>
      </p:sp>
      <p:sp>
        <p:nvSpPr>
          <p:cNvPr id="9" name="TextBox 8">
            <a:extLst>
              <a:ext uri="{FF2B5EF4-FFF2-40B4-BE49-F238E27FC236}">
                <a16:creationId xmlns:a16="http://schemas.microsoft.com/office/drawing/2014/main" id="{BABC5457-7CCB-4AA3-8E8B-4B382881524F}"/>
              </a:ext>
            </a:extLst>
          </p:cNvPr>
          <p:cNvSpPr txBox="1"/>
          <p:nvPr/>
        </p:nvSpPr>
        <p:spPr>
          <a:xfrm>
            <a:off x="623233" y="4940392"/>
            <a:ext cx="10715324" cy="1015663"/>
          </a:xfrm>
          <a:prstGeom prst="rect">
            <a:avLst/>
          </a:prstGeom>
          <a:noFill/>
        </p:spPr>
        <p:txBody>
          <a:bodyPr wrap="square">
            <a:spAutoFit/>
          </a:bodyPr>
          <a:lstStyle/>
          <a:p>
            <a:pPr algn="l"/>
            <a:r>
              <a:rPr lang="en-US" sz="2000" b="0" i="0" dirty="0">
                <a:solidFill>
                  <a:srgbClr val="000000"/>
                </a:solidFill>
                <a:effectLst/>
                <a:latin typeface="ProximaNova"/>
              </a:rPr>
              <a:t>Spring </a:t>
            </a:r>
            <a:r>
              <a:rPr lang="en-US" sz="2000" b="0" i="0" dirty="0" err="1">
                <a:solidFill>
                  <a:srgbClr val="000000"/>
                </a:solidFill>
                <a:effectLst/>
                <a:latin typeface="ProximaNova"/>
              </a:rPr>
              <a:t>WebFlux</a:t>
            </a:r>
            <a:r>
              <a:rPr lang="en-US" sz="2000" b="0" i="0" dirty="0">
                <a:solidFill>
                  <a:srgbClr val="000000"/>
                </a:solidFill>
                <a:effectLst/>
                <a:latin typeface="ProximaNova"/>
              </a:rPr>
              <a:t> internally uses Project Reactor and its publisher implementations, Flux and Mono.</a:t>
            </a:r>
          </a:p>
          <a:p>
            <a:pPr algn="l">
              <a:buFont typeface="Arial" panose="020B0604020202020204" pitchFamily="34" charset="0"/>
              <a:buChar char="•"/>
            </a:pPr>
            <a:r>
              <a:rPr lang="en-US" sz="2000" b="0" i="0" dirty="0">
                <a:solidFill>
                  <a:srgbClr val="222222"/>
                </a:solidFill>
                <a:effectLst/>
                <a:latin typeface="ProximaNova"/>
              </a:rPr>
              <a:t>Mono — A publisher that can emit 0 or 1 element.</a:t>
            </a:r>
          </a:p>
          <a:p>
            <a:pPr algn="l">
              <a:buFont typeface="Arial" panose="020B0604020202020204" pitchFamily="34" charset="0"/>
              <a:buChar char="•"/>
            </a:pPr>
            <a:r>
              <a:rPr lang="en-US" sz="2000" b="0" i="0" dirty="0">
                <a:solidFill>
                  <a:srgbClr val="222222"/>
                </a:solidFill>
                <a:effectLst/>
                <a:latin typeface="ProximaNova"/>
              </a:rPr>
              <a:t>Flux — A publisher that can emit 0..N elements.</a:t>
            </a:r>
          </a:p>
        </p:txBody>
      </p:sp>
    </p:spTree>
    <p:extLst>
      <p:ext uri="{BB962C8B-B14F-4D97-AF65-F5344CB8AC3E}">
        <p14:creationId xmlns:p14="http://schemas.microsoft.com/office/powerpoint/2010/main" val="255730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9E31A-AAB0-4391-A46E-8D0E5B64B889}"/>
              </a:ext>
            </a:extLst>
          </p:cNvPr>
          <p:cNvSpPr txBox="1"/>
          <p:nvPr/>
        </p:nvSpPr>
        <p:spPr>
          <a:xfrm>
            <a:off x="723899" y="581710"/>
            <a:ext cx="9020175" cy="646331"/>
          </a:xfrm>
          <a:prstGeom prst="rect">
            <a:avLst/>
          </a:prstGeom>
          <a:noFill/>
        </p:spPr>
        <p:txBody>
          <a:bodyPr wrap="square">
            <a:spAutoFit/>
          </a:bodyPr>
          <a:lstStyle/>
          <a:p>
            <a:r>
              <a:rPr lang="en-US" b="1" i="0" u="none" strike="noStrike" dirty="0">
                <a:solidFill>
                  <a:srgbClr val="0556F3"/>
                </a:solidFill>
                <a:effectLst/>
                <a:latin typeface="Raleway" pitchFamily="2" charset="0"/>
                <a:hlinkClick r:id="rId2"/>
              </a:rPr>
              <a:t>Publisher</a:t>
            </a:r>
            <a:r>
              <a:rPr lang="en-US" b="0" i="0" dirty="0">
                <a:solidFill>
                  <a:srgbClr val="243B53"/>
                </a:solidFill>
                <a:effectLst/>
                <a:latin typeface="Raleway" pitchFamily="2" charset="0"/>
              </a:rPr>
              <a:t>: Emits a sequence of events to subscribers according to the demand received from its subscribers</a:t>
            </a:r>
            <a:endParaRPr lang="en-IN" dirty="0"/>
          </a:p>
        </p:txBody>
      </p:sp>
      <p:graphicFrame>
        <p:nvGraphicFramePr>
          <p:cNvPr id="3" name="Table 2">
            <a:extLst>
              <a:ext uri="{FF2B5EF4-FFF2-40B4-BE49-F238E27FC236}">
                <a16:creationId xmlns:a16="http://schemas.microsoft.com/office/drawing/2014/main" id="{E38BD914-B836-4CC5-8A5C-C4005702F4DF}"/>
              </a:ext>
            </a:extLst>
          </p:cNvPr>
          <p:cNvGraphicFramePr>
            <a:graphicFrameLocks noGrp="1"/>
          </p:cNvGraphicFramePr>
          <p:nvPr>
            <p:extLst>
              <p:ext uri="{D42A27DB-BD31-4B8C-83A1-F6EECF244321}">
                <p14:modId xmlns:p14="http://schemas.microsoft.com/office/powerpoint/2010/main" val="3240761426"/>
              </p:ext>
            </p:extLst>
          </p:nvPr>
        </p:nvGraphicFramePr>
        <p:xfrm>
          <a:off x="771524" y="4784249"/>
          <a:ext cx="7292413" cy="1371600"/>
        </p:xfrm>
        <a:graphic>
          <a:graphicData uri="http://schemas.openxmlformats.org/drawingml/2006/table">
            <a:tbl>
              <a:tblPr/>
              <a:tblGrid>
                <a:gridCol w="7292413">
                  <a:extLst>
                    <a:ext uri="{9D8B030D-6E8A-4147-A177-3AD203B41FA5}">
                      <a16:colId xmlns:a16="http://schemas.microsoft.com/office/drawing/2014/main" val="1613235391"/>
                    </a:ext>
                  </a:extLst>
                </a:gridCol>
              </a:tblGrid>
              <a:tr h="0">
                <a:tc>
                  <a:txBody>
                    <a:bodyPr/>
                    <a:lstStyle/>
                    <a:p>
                      <a:r>
                        <a:rPr lang="en-IN"/>
                        <a:t>Publisher.java</a:t>
                      </a:r>
                    </a:p>
                  </a:txBody>
                  <a:tcPr marL="0" marR="0" marT="0" marB="0" anchor="ctr"/>
                </a:tc>
                <a:extLst>
                  <a:ext uri="{0D108BD9-81ED-4DB2-BD59-A6C34878D82A}">
                    <a16:rowId xmlns:a16="http://schemas.microsoft.com/office/drawing/2014/main" val="2035927640"/>
                  </a:ext>
                </a:extLst>
              </a:tr>
              <a:tr h="0">
                <a:tc>
                  <a:txBody>
                    <a:bodyPr/>
                    <a:lstStyle/>
                    <a:p>
                      <a:pPr algn="l" rtl="0" fontAlgn="base"/>
                      <a:r>
                        <a:rPr lang="en-IN" b="0" i="0" dirty="0">
                          <a:effectLst/>
                          <a:latin typeface="Source Code Pro" panose="020B0509030403020204" pitchFamily="49" charset="0"/>
                        </a:rPr>
                        <a:t>public interface Publisher&lt;T&gt;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  public void subscribe(Subscriber&lt;? super T&gt; s);</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4073762799"/>
                  </a:ext>
                </a:extLst>
              </a:tr>
            </a:tbl>
          </a:graphicData>
        </a:graphic>
      </p:graphicFrame>
    </p:spTree>
    <p:extLst>
      <p:ext uri="{BB962C8B-B14F-4D97-AF65-F5344CB8AC3E}">
        <p14:creationId xmlns:p14="http://schemas.microsoft.com/office/powerpoint/2010/main" val="372189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478D0FC-3724-4D34-953E-43673164EDD3}"/>
              </a:ext>
            </a:extLst>
          </p:cNvPr>
          <p:cNvSpPr>
            <a:spLocks noChangeArrowheads="1"/>
          </p:cNvSpPr>
          <p:nvPr/>
        </p:nvSpPr>
        <p:spPr bwMode="auto">
          <a:xfrm>
            <a:off x="342900" y="772837"/>
            <a:ext cx="822959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556F3"/>
                </a:solidFill>
                <a:effectLst/>
                <a:latin typeface="Raleway" pitchFamily="2" charset="0"/>
                <a:hlinkClick r:id="rId2"/>
              </a:rPr>
              <a:t>Subscriber</a:t>
            </a:r>
            <a:r>
              <a:rPr kumimoji="0" lang="en-US" altLang="en-US" sz="1300" b="0" i="0" u="none" strike="noStrike" cap="none" normalizeH="0" baseline="0" dirty="0">
                <a:ln>
                  <a:noFill/>
                </a:ln>
                <a:solidFill>
                  <a:srgbClr val="243B53"/>
                </a:solidFill>
                <a:effectLst/>
                <a:latin typeface="Raleway" pitchFamily="2" charset="0"/>
              </a:rPr>
              <a:t>: Receives an processes events emitted by a Publisher. Please note that no notifications will be received until </a:t>
            </a:r>
            <a:r>
              <a:rPr kumimoji="0" lang="en-US" altLang="en-US" sz="1200" b="0" i="0" u="none" strike="noStrike" cap="none" normalizeH="0" baseline="0" dirty="0" err="1">
                <a:ln>
                  <a:noFill/>
                </a:ln>
                <a:solidFill>
                  <a:srgbClr val="243B53"/>
                </a:solidFill>
                <a:effectLst/>
                <a:latin typeface="ui-monospace"/>
              </a:rPr>
              <a:t>Subscription#request</a:t>
            </a:r>
            <a:r>
              <a:rPr kumimoji="0" lang="en-US" altLang="en-US" sz="1200" b="0" i="0" u="none" strike="noStrike" cap="none" normalizeH="0" baseline="0" dirty="0">
                <a:ln>
                  <a:noFill/>
                </a:ln>
                <a:solidFill>
                  <a:srgbClr val="243B53"/>
                </a:solidFill>
                <a:effectLst/>
                <a:latin typeface="ui-monospace"/>
              </a:rPr>
              <a:t>(long)</a:t>
            </a:r>
            <a:r>
              <a:rPr kumimoji="0" lang="en-US" altLang="en-US" sz="1300" b="0" i="0" u="none" strike="noStrike" cap="none" normalizeH="0" baseline="0" dirty="0">
                <a:ln>
                  <a:noFill/>
                </a:ln>
                <a:solidFill>
                  <a:srgbClr val="243B53"/>
                </a:solidFill>
                <a:effectLst/>
                <a:latin typeface="Raleway" pitchFamily="2" charset="0"/>
              </a:rPr>
              <a:t> is called to signal the demand.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A50616B4-D5AB-4AF1-AB4A-797CACF56C2E}"/>
              </a:ext>
            </a:extLst>
          </p:cNvPr>
          <p:cNvGraphicFramePr>
            <a:graphicFrameLocks noGrp="1"/>
          </p:cNvGraphicFramePr>
          <p:nvPr>
            <p:extLst>
              <p:ext uri="{D42A27DB-BD31-4B8C-83A1-F6EECF244321}">
                <p14:modId xmlns:p14="http://schemas.microsoft.com/office/powerpoint/2010/main" val="645826321"/>
              </p:ext>
            </p:extLst>
          </p:nvPr>
        </p:nvGraphicFramePr>
        <p:xfrm>
          <a:off x="603811" y="1639094"/>
          <a:ext cx="6625663" cy="2194560"/>
        </p:xfrm>
        <a:graphic>
          <a:graphicData uri="http://schemas.openxmlformats.org/drawingml/2006/table">
            <a:tbl>
              <a:tblPr/>
              <a:tblGrid>
                <a:gridCol w="6625663">
                  <a:extLst>
                    <a:ext uri="{9D8B030D-6E8A-4147-A177-3AD203B41FA5}">
                      <a16:colId xmlns:a16="http://schemas.microsoft.com/office/drawing/2014/main" val="2034541019"/>
                    </a:ext>
                  </a:extLst>
                </a:gridCol>
              </a:tblGrid>
              <a:tr h="0">
                <a:tc>
                  <a:txBody>
                    <a:bodyPr/>
                    <a:lstStyle/>
                    <a:p>
                      <a:r>
                        <a:rPr lang="en-IN"/>
                        <a:t>Subscriber.java</a:t>
                      </a:r>
                    </a:p>
                  </a:txBody>
                  <a:tcPr marL="0" marR="0" marT="0" marB="0" anchor="ctr"/>
                </a:tc>
                <a:extLst>
                  <a:ext uri="{0D108BD9-81ED-4DB2-BD59-A6C34878D82A}">
                    <a16:rowId xmlns:a16="http://schemas.microsoft.com/office/drawing/2014/main" val="2238699645"/>
                  </a:ext>
                </a:extLst>
              </a:tr>
              <a:tr h="0">
                <a:tc>
                  <a:txBody>
                    <a:bodyPr/>
                    <a:lstStyle/>
                    <a:p>
                      <a:pPr algn="l" rtl="0" fontAlgn="base"/>
                      <a:r>
                        <a:rPr lang="en-IN" b="0" i="0" dirty="0">
                          <a:effectLst/>
                          <a:latin typeface="Source Code Pro" panose="020B0509030403020204" pitchFamily="49" charset="0"/>
                        </a:rPr>
                        <a:t>public interface Subscriber&lt;T&gt;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onSubscribe</a:t>
                      </a:r>
                      <a:r>
                        <a:rPr lang="en-IN" b="0" i="0" dirty="0">
                          <a:effectLst/>
                          <a:latin typeface="Source Code Pro" panose="020B0509030403020204" pitchFamily="49" charset="0"/>
                        </a:rPr>
                        <a:t>(Subscription s);</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onNext</a:t>
                      </a:r>
                      <a:r>
                        <a:rPr lang="en-IN" b="0" i="0" dirty="0">
                          <a:effectLst/>
                          <a:latin typeface="Source Code Pro" panose="020B0509030403020204" pitchFamily="49" charset="0"/>
                        </a:rPr>
                        <a:t>(T t);</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onError</a:t>
                      </a:r>
                      <a:r>
                        <a:rPr lang="en-IN" b="0" i="0" dirty="0">
                          <a:effectLst/>
                          <a:latin typeface="Source Code Pro" panose="020B0509030403020204" pitchFamily="49" charset="0"/>
                        </a:rPr>
                        <a:t>(Throwable t);</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onComplete</a:t>
                      </a:r>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3734663393"/>
                  </a:ext>
                </a:extLst>
              </a:tr>
            </a:tbl>
          </a:graphicData>
        </a:graphic>
      </p:graphicFrame>
    </p:spTree>
    <p:extLst>
      <p:ext uri="{BB962C8B-B14F-4D97-AF65-F5344CB8AC3E}">
        <p14:creationId xmlns:p14="http://schemas.microsoft.com/office/powerpoint/2010/main" val="584811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1241</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Calibri</vt:lpstr>
      <vt:lpstr>Calibri Light</vt:lpstr>
      <vt:lpstr>Consolas</vt:lpstr>
      <vt:lpstr>merriweather</vt:lpstr>
      <vt:lpstr>Montserrat</vt:lpstr>
      <vt:lpstr>open sans</vt:lpstr>
      <vt:lpstr>ProximaNova</vt:lpstr>
      <vt:lpstr>Raleway</vt:lpstr>
      <vt:lpstr>Source Code Pro</vt:lpstr>
      <vt:lpstr>ui-monospace</vt:lpstr>
      <vt:lpstr>Office Theme</vt:lpstr>
      <vt:lpstr>Reactive Programming</vt:lpstr>
      <vt:lpstr>What is Reactive Programming?</vt:lpstr>
      <vt:lpstr>Synchronous/Blocking Request Processing</vt:lpstr>
      <vt:lpstr>Non-blocking Request Processing</vt:lpstr>
      <vt:lpstr>What  is Reactive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Radha V krishna</dc:creator>
  <cp:lastModifiedBy>Radha V krishna</cp:lastModifiedBy>
  <cp:revision>7</cp:revision>
  <dcterms:created xsi:type="dcterms:W3CDTF">2022-02-16T09:44:05Z</dcterms:created>
  <dcterms:modified xsi:type="dcterms:W3CDTF">2022-05-26T03:31:16Z</dcterms:modified>
</cp:coreProperties>
</file>