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EC9F0D-4072-46F6-AA1E-277990EA0C6D}" type="datetimeFigureOut">
              <a:rPr lang="en-IN" smtClean="0"/>
              <a:pPr/>
              <a:t>23-08-2014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E802F4C-D0AA-4C69-BAB1-0439B2B471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Are Web Services?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Web </a:t>
            </a:r>
            <a:r>
              <a:rPr lang="en-IN" b="1" dirty="0"/>
              <a:t>services</a:t>
            </a:r>
            <a:r>
              <a:rPr lang="en-IN" dirty="0"/>
              <a:t> are client and server applications that communicate over the World Wide Web’s (WWW) </a:t>
            </a:r>
            <a:r>
              <a:rPr lang="en-IN" dirty="0" err="1"/>
              <a:t>HyperText</a:t>
            </a:r>
            <a:r>
              <a:rPr lang="en-IN" dirty="0"/>
              <a:t> Transfer Protocol (HTTP).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described by the World Wide Web Consortium (W3C), web services provide a standard means of interoperating between software applications running on a variety of platforms and frameworks. </a:t>
            </a:r>
            <a:endParaRPr lang="en-IN" dirty="0" smtClean="0"/>
          </a:p>
          <a:p>
            <a:r>
              <a:rPr lang="en-IN" dirty="0" smtClean="0"/>
              <a:t>. </a:t>
            </a:r>
            <a:r>
              <a:rPr lang="en-IN" dirty="0"/>
              <a:t>Web services can be combined in a loosely coupled way to achieve complex operations. Programs providing simple services can interact with each other to deliver sophisticated added-value services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Types of Web Services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 </a:t>
            </a:r>
            <a:r>
              <a:rPr lang="en-IN" dirty="0"/>
              <a:t>the conceptual level, a service is a software component provided through a network-accessible endpoint. The service consumer and provider use messages to exchange invocation request and response information in the form of self-containing documents that make very few assumptions about the technological capabilities of the receiver.</a:t>
            </a:r>
          </a:p>
          <a:p>
            <a:r>
              <a:rPr lang="en-IN" dirty="0"/>
              <a:t>On a technical level, web services can be implemented in various ways. The two types of web services discussed in this section can be distinguished as “big” web services and “</a:t>
            </a:r>
            <a:r>
              <a:rPr lang="en-IN" dirty="0" err="1"/>
              <a:t>RESTful</a:t>
            </a:r>
            <a:r>
              <a:rPr lang="en-IN" dirty="0"/>
              <a:t>” web services.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Big” Web Services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 Big web services use XML messages that follow the Simple Object Access Protocol (SOAP) standard, an XML language defining a message architecture and message formats. </a:t>
            </a:r>
            <a:r>
              <a:rPr lang="en-IN" smtClean="0"/>
              <a:t>Such systems often contain a machine-readable description of the operations offered by the service, written in the Web Services Description Language (WSDL), an XML language for defining interfaces syntactically.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1447800"/>
            <a:ext cx="7901014" cy="49101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REST stands for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Transfer, was first introduced by Roy Fielding .</a:t>
            </a:r>
          </a:p>
          <a:p>
            <a:r>
              <a:rPr lang="en-US" dirty="0" smtClean="0"/>
              <a:t>REST is an architectural style. HTTP is a protocol which contains the set of REST architectural constraints.</a:t>
            </a:r>
          </a:p>
          <a:p>
            <a:r>
              <a:rPr lang="en-US" dirty="0" smtClean="0"/>
              <a:t>Everything in REST is considered as a resource.</a:t>
            </a:r>
          </a:p>
          <a:p>
            <a:r>
              <a:rPr lang="en-US" dirty="0" smtClean="0"/>
              <a:t>Every resource is identified by an URI.</a:t>
            </a:r>
          </a:p>
          <a:p>
            <a:r>
              <a:rPr lang="en-US" dirty="0" smtClean="0"/>
              <a:t>Uses uniform interfaces. Resources are handled using POST, GET, PUT, DELETE operations which are similar to Create, Read, update and Delete(CRUD) operations.</a:t>
            </a:r>
          </a:p>
          <a:p>
            <a:r>
              <a:rPr lang="en-US" dirty="0" smtClean="0"/>
              <a:t>Be stateless. Every request is an independent request. Each request from client to server must contain all the information necessary to understand the request.</a:t>
            </a:r>
          </a:p>
          <a:p>
            <a:pPr fontAlgn="base"/>
            <a:r>
              <a:rPr lang="en-US" dirty="0" smtClean="0"/>
              <a:t>Communications are done via representations. E.g. XML, JSON</a:t>
            </a:r>
          </a:p>
          <a:p>
            <a:pPr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</a:t>
            </a:r>
            <a:r>
              <a:rPr lang="en-US" dirty="0" err="1" smtClean="0"/>
              <a:t>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42844" y="1447800"/>
          <a:ext cx="900115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288662">
                <a:tc>
                  <a:txBody>
                    <a:bodyPr/>
                    <a:lstStyle/>
                    <a:p>
                      <a:r>
                        <a:rPr lang="en-US" dirty="0" smtClean="0"/>
                        <a:t>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ReST</a:t>
                      </a:r>
                      <a:endParaRPr lang="en-US" dirty="0"/>
                    </a:p>
                  </a:txBody>
                  <a:tcPr/>
                </a:tc>
              </a:tr>
              <a:tr h="72165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 is focused on accessing named operations, each implement some business logic through different interfaces.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focused on accessing named resources through a single consistent interface.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5158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SOAP permits XML.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permits many different data formats(XML,HTML,JSON)</a:t>
                      </a:r>
                      <a:endParaRPr lang="en-US" dirty="0"/>
                    </a:p>
                  </a:txBody>
                  <a:tcPr/>
                </a:tc>
              </a:tr>
              <a:tr h="505158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 based reads cannot be cached.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performance and scalability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can be cached</a:t>
                      </a:r>
                      <a:endParaRPr lang="en-US" dirty="0"/>
                    </a:p>
                  </a:txBody>
                  <a:tcPr/>
                </a:tc>
              </a:tr>
              <a:tr h="938150">
                <a:tc>
                  <a:txBody>
                    <a:bodyPr/>
                    <a:lstStyle/>
                    <a:p>
                      <a:r>
                        <a:rPr lang="en-US" dirty="0" smtClean="0"/>
                        <a:t>ACID Compliant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ACID Compliant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is limited by HTTP itself which can’t provide two-phase commit across distributed transactional resources,</a:t>
                      </a:r>
                      <a:endParaRPr lang="en-US" dirty="0"/>
                    </a:p>
                  </a:txBody>
                  <a:tcPr/>
                </a:tc>
              </a:tr>
              <a:tr h="2237128">
                <a:tc>
                  <a:txBody>
                    <a:bodyPr/>
                    <a:lstStyle/>
                    <a:p>
                      <a:r>
                        <a:rPr lang="en-US" dirty="0" smtClean="0"/>
                        <a:t>&lt;?xml version="1.0"?&gt; &lt;</a:t>
                      </a:r>
                      <a:r>
                        <a:rPr lang="en-US" dirty="0" err="1" smtClean="0"/>
                        <a:t>soap:Envelope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xmlns:soap</a:t>
                      </a:r>
                      <a:r>
                        <a:rPr lang="en-US" dirty="0" smtClean="0"/>
                        <a:t>="http://www.w3.org/2001/12/soap-envelope" </a:t>
                      </a:r>
                      <a:r>
                        <a:rPr lang="en-US" dirty="0" err="1" smtClean="0"/>
                        <a:t>soap:encodingStyle</a:t>
                      </a:r>
                      <a:r>
                        <a:rPr lang="en-US" dirty="0" smtClean="0"/>
                        <a:t>="http://www.w3.org/2001/12/soap-encoding"&gt; &lt;</a:t>
                      </a:r>
                      <a:r>
                        <a:rPr lang="en-US" dirty="0" err="1" smtClean="0"/>
                        <a:t>soap:body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pb</a:t>
                      </a:r>
                      <a:r>
                        <a:rPr lang="en-US" dirty="0" smtClean="0"/>
                        <a:t>="http://www.abc.com/phonebook"&gt; &lt;</a:t>
                      </a:r>
                      <a:r>
                        <a:rPr lang="en-US" dirty="0" err="1" smtClean="0"/>
                        <a:t>pb:GetUserDetails</a:t>
                      </a:r>
                      <a:r>
                        <a:rPr lang="en-US" dirty="0" smtClean="0"/>
                        <a:t>&gt; &lt;</a:t>
                      </a:r>
                      <a:r>
                        <a:rPr lang="en-US" dirty="0" err="1" smtClean="0"/>
                        <a:t>pb:UserID</a:t>
                      </a:r>
                      <a:r>
                        <a:rPr lang="en-US" dirty="0" smtClean="0"/>
                        <a:t>&gt;12345&lt;/</a:t>
                      </a:r>
                      <a:r>
                        <a:rPr lang="en-US" dirty="0" err="1" smtClean="0"/>
                        <a:t>pb:UserID</a:t>
                      </a:r>
                      <a:r>
                        <a:rPr lang="en-US" dirty="0" smtClean="0"/>
                        <a:t>&gt; &lt;/</a:t>
                      </a:r>
                      <a:r>
                        <a:rPr lang="en-US" dirty="0" err="1" smtClean="0"/>
                        <a:t>pb:GetUserDetails</a:t>
                      </a:r>
                      <a:r>
                        <a:rPr lang="en-US" dirty="0" smtClean="0"/>
                        <a:t>&gt; &lt;/</a:t>
                      </a:r>
                      <a:r>
                        <a:rPr lang="en-US" dirty="0" err="1" smtClean="0"/>
                        <a:t>soap:Body</a:t>
                      </a:r>
                      <a:r>
                        <a:rPr lang="en-US" dirty="0" smtClean="0"/>
                        <a:t>&gt; &lt;/</a:t>
                      </a:r>
                      <a:r>
                        <a:rPr lang="en-US" dirty="0" err="1" smtClean="0"/>
                        <a:t>soap:Envelope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http://www.abc.com/phonebook/UserDetails/12345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42852"/>
            <a:ext cx="857256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@Path("/hello")</a:t>
            </a:r>
          </a:p>
          <a:p>
            <a:r>
              <a:rPr lang="en-US" b="1" dirty="0" smtClean="0"/>
              <a:t>public class Hello {</a:t>
            </a:r>
          </a:p>
          <a:p>
            <a:endParaRPr lang="en-US" dirty="0" smtClean="0"/>
          </a:p>
          <a:p>
            <a:r>
              <a:rPr lang="en-US" dirty="0" smtClean="0"/>
              <a:t>  @GET</a:t>
            </a:r>
          </a:p>
          <a:p>
            <a:r>
              <a:rPr lang="en-US" dirty="0" smtClean="0"/>
              <a:t>  @Produces(</a:t>
            </a:r>
            <a:r>
              <a:rPr lang="en-US" dirty="0" err="1" smtClean="0"/>
              <a:t>MediaType.</a:t>
            </a:r>
            <a:r>
              <a:rPr lang="en-US" i="1" dirty="0" err="1" smtClean="0"/>
              <a:t>TEXT_PLAIN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String </a:t>
            </a:r>
            <a:r>
              <a:rPr lang="en-US" b="1" dirty="0" err="1" smtClean="0"/>
              <a:t>sayPlainTextHello</a:t>
            </a:r>
            <a:r>
              <a:rPr lang="en-US" b="1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 "Hello World!! This is Plain Text...";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// This method is called if XML is request</a:t>
            </a:r>
          </a:p>
          <a:p>
            <a:r>
              <a:rPr lang="en-US" dirty="0" smtClean="0"/>
              <a:t>  @GET</a:t>
            </a:r>
          </a:p>
          <a:p>
            <a:r>
              <a:rPr lang="en-US" dirty="0" smtClean="0"/>
              <a:t>  @Path("/type/xml")</a:t>
            </a:r>
          </a:p>
          <a:p>
            <a:r>
              <a:rPr lang="en-US" dirty="0" smtClean="0"/>
              <a:t>  @Produces(</a:t>
            </a:r>
            <a:r>
              <a:rPr lang="en-US" dirty="0" err="1" smtClean="0"/>
              <a:t>MediaType.</a:t>
            </a:r>
            <a:r>
              <a:rPr lang="en-US" i="1" dirty="0" err="1" smtClean="0"/>
              <a:t>TEXT_XML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String </a:t>
            </a:r>
            <a:r>
              <a:rPr lang="en-US" b="1" dirty="0" err="1" smtClean="0"/>
              <a:t>sayXMLHello</a:t>
            </a:r>
            <a:r>
              <a:rPr lang="en-US" b="1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 "&lt;?xml version=\"1.0\"?&gt;" + "&lt;hello&gt; Hello World..XML Content" + "&lt;/hello&gt;";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// This method is called if HTML is request</a:t>
            </a:r>
          </a:p>
          <a:p>
            <a:r>
              <a:rPr lang="en-US" dirty="0" smtClean="0"/>
              <a:t>  @GET</a:t>
            </a:r>
          </a:p>
          <a:p>
            <a:r>
              <a:rPr lang="en-US" dirty="0" smtClean="0"/>
              <a:t>  @Produces(</a:t>
            </a:r>
            <a:r>
              <a:rPr lang="en-US" dirty="0" err="1" smtClean="0"/>
              <a:t>MediaType.</a:t>
            </a:r>
            <a:r>
              <a:rPr lang="en-US" i="1" dirty="0" err="1" smtClean="0"/>
              <a:t>TEXT_HTML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String </a:t>
            </a:r>
            <a:r>
              <a:rPr lang="en-US" b="1" dirty="0" err="1" smtClean="0"/>
              <a:t>sayHtmlHello</a:t>
            </a:r>
            <a:r>
              <a:rPr lang="en-US" b="1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 "&lt;html&gt; " + "&lt;title&gt;" + "Hello World" + "&lt;/title&gt;"</a:t>
            </a:r>
          </a:p>
          <a:p>
            <a:r>
              <a:rPr lang="en-US" dirty="0" smtClean="0"/>
              <a:t>        + "&lt;body&gt;&lt;h1&gt;" + "Hello World..This is html Content" + "&lt;/body&gt;&lt;/h1&gt;" + "&lt;/html&gt; ";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Jersey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Jersey </a:t>
            </a:r>
            <a:r>
              <a:rPr lang="en-US" dirty="0" err="1" smtClean="0"/>
              <a:t>RESTful</a:t>
            </a:r>
            <a:r>
              <a:rPr lang="en-US" dirty="0" smtClean="0"/>
              <a:t> Web Services framework is open source, production quality, framework for developing </a:t>
            </a:r>
            <a:r>
              <a:rPr lang="en-US" dirty="0" err="1" smtClean="0"/>
              <a:t>RESTful</a:t>
            </a:r>
            <a:r>
              <a:rPr lang="en-US" dirty="0" smtClean="0"/>
              <a:t> Web Services in Java that provides support for JAX-RS APIs and serves as a JAX-RS (JSR 311 &amp; JSR 339) Reference Implementation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Using Maven..</a:t>
            </a:r>
          </a:p>
          <a:p>
            <a:pPr fontAlgn="base">
              <a:buNone/>
            </a:pP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archetype:generate</a:t>
            </a:r>
            <a:r>
              <a:rPr lang="en-US" dirty="0" smtClean="0"/>
              <a:t> -</a:t>
            </a:r>
            <a:r>
              <a:rPr lang="en-US" dirty="0" err="1" smtClean="0"/>
              <a:t>DarchetypeArtifactId</a:t>
            </a:r>
            <a:r>
              <a:rPr lang="en-US" dirty="0" smtClean="0"/>
              <a:t>=jersey-quickstart-grizzly2 \</a:t>
            </a:r>
          </a:p>
          <a:p>
            <a:pPr fontAlgn="base">
              <a:buNone/>
            </a:pPr>
            <a:r>
              <a:rPr lang="en-US" dirty="0" smtClean="0"/>
              <a:t>-</a:t>
            </a:r>
            <a:r>
              <a:rPr lang="en-US" dirty="0" err="1" smtClean="0"/>
              <a:t>DarchetypeGroupId</a:t>
            </a:r>
            <a:r>
              <a:rPr lang="en-US" dirty="0" smtClean="0"/>
              <a:t>=</a:t>
            </a:r>
            <a:r>
              <a:rPr lang="en-US" dirty="0" err="1" smtClean="0"/>
              <a:t>org.glassfish.jersey.archetypes</a:t>
            </a:r>
            <a:r>
              <a:rPr lang="en-US" dirty="0" smtClean="0"/>
              <a:t> -</a:t>
            </a:r>
            <a:r>
              <a:rPr lang="en-US" dirty="0" err="1" smtClean="0"/>
              <a:t>DinteractiveMode</a:t>
            </a:r>
            <a:r>
              <a:rPr lang="en-US" dirty="0" smtClean="0"/>
              <a:t>=false \</a:t>
            </a:r>
          </a:p>
          <a:p>
            <a:pPr fontAlgn="base">
              <a:buNone/>
            </a:pPr>
            <a:r>
              <a:rPr lang="en-US" dirty="0" smtClean="0"/>
              <a:t>-</a:t>
            </a:r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com.example</a:t>
            </a:r>
            <a:r>
              <a:rPr lang="en-US" dirty="0" smtClean="0"/>
              <a:t> -</a:t>
            </a:r>
            <a:r>
              <a:rPr lang="en-US" dirty="0" err="1" smtClean="0"/>
              <a:t>DartifactId</a:t>
            </a:r>
            <a:r>
              <a:rPr lang="en-US" dirty="0" smtClean="0"/>
              <a:t>=simple-service -</a:t>
            </a:r>
            <a:r>
              <a:rPr lang="en-US" dirty="0" err="1" smtClean="0"/>
              <a:t>Dpackage</a:t>
            </a:r>
            <a:r>
              <a:rPr lang="en-US" dirty="0" smtClean="0"/>
              <a:t>=</a:t>
            </a:r>
            <a:r>
              <a:rPr lang="en-US" dirty="0" err="1" smtClean="0"/>
              <a:t>com.example</a:t>
            </a:r>
            <a:r>
              <a:rPr lang="en-US" dirty="0" smtClean="0"/>
              <a:t> \</a:t>
            </a:r>
          </a:p>
          <a:p>
            <a:pPr fontAlgn="base">
              <a:buNone/>
            </a:pPr>
            <a:r>
              <a:rPr lang="en-US" dirty="0" smtClean="0"/>
              <a:t>-</a:t>
            </a:r>
            <a:r>
              <a:rPr lang="en-US" dirty="0" err="1" smtClean="0"/>
              <a:t>DarchetypeVersion</a:t>
            </a:r>
            <a:r>
              <a:rPr lang="en-US" dirty="0" smtClean="0"/>
              <a:t>=2.11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186766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642918"/>
            <a:ext cx="82153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</a:t>
            </a:r>
            <a:r>
              <a:rPr lang="en-US" i="1" dirty="0" smtClean="0"/>
              <a:t>"1.0" encoding="UTF-8"?&gt;</a:t>
            </a:r>
          </a:p>
          <a:p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</a:t>
            </a:r>
            <a:r>
              <a:rPr lang="en-US" i="1" dirty="0" smtClean="0"/>
              <a:t>"http://www.w3.org/2001/XMLSchema-instance" </a:t>
            </a:r>
            <a:r>
              <a:rPr lang="en-US" i="1" dirty="0" err="1" smtClean="0"/>
              <a:t>xmlns</a:t>
            </a:r>
            <a:r>
              <a:rPr lang="en-US" i="1" dirty="0" smtClean="0"/>
              <a:t>="http://java.sun.com/xml/ns/javaee" </a:t>
            </a:r>
            <a:r>
              <a:rPr lang="en-US" i="1" dirty="0" err="1" smtClean="0"/>
              <a:t>xmlns:web</a:t>
            </a:r>
            <a:r>
              <a:rPr lang="en-US" i="1" dirty="0" smtClean="0"/>
              <a:t>="http://java.sun.com/xml/ns/javaee/web-app_2_5.xsd" </a:t>
            </a:r>
            <a:r>
              <a:rPr lang="en-US" i="1" dirty="0" err="1" smtClean="0"/>
              <a:t>xsi:schemaLocation</a:t>
            </a:r>
            <a:r>
              <a:rPr lang="en-US" i="1" dirty="0" smtClean="0"/>
              <a:t>="http://java.sun.com/xml/ns/javaee http://java.sun.com/xml/ns/javaee/web-app_2_5.xsd" id="</a:t>
            </a:r>
            <a:r>
              <a:rPr lang="en-US" i="1" dirty="0" err="1" smtClean="0"/>
              <a:t>WebApp_ID</a:t>
            </a:r>
            <a:r>
              <a:rPr lang="en-US" i="1" dirty="0" smtClean="0"/>
              <a:t>" version="2.5"&gt;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&lt;display-name&gt;</a:t>
            </a:r>
            <a:r>
              <a:rPr lang="en-US" dirty="0" err="1" smtClean="0"/>
              <a:t>com.rest.services</a:t>
            </a:r>
            <a:r>
              <a:rPr lang="en-US" dirty="0" smtClean="0"/>
              <a:t>&lt;/display-name&gt;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-name&gt;Jersey REST Service&lt;/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com.sun.jersey.spi.container.servlet.ServletContainer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r>
              <a:rPr lang="en-US" dirty="0" smtClean="0"/>
              <a:t>    &lt;init-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com.sun.jersey.config.property.packages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dirty="0" err="1" smtClean="0"/>
              <a:t>com.rest.services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</a:p>
          <a:p>
            <a:r>
              <a:rPr lang="en-US" dirty="0" smtClean="0"/>
              <a:t>    &lt;/init-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&lt;load-on-startup&gt;1&lt;/load-on-startup&gt;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-name&gt;Jersey REST Service&lt;/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-pattern&gt;/rest/*&lt;/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</TotalTime>
  <Words>692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RESTful Web Services</vt:lpstr>
      <vt:lpstr>What Are Web Services? </vt:lpstr>
      <vt:lpstr>Types of Web Services </vt:lpstr>
      <vt:lpstr>Big” Web Services </vt:lpstr>
      <vt:lpstr>Slide 5</vt:lpstr>
      <vt:lpstr>Soap VS ReST</vt:lpstr>
      <vt:lpstr>Slide 7</vt:lpstr>
      <vt:lpstr>Jersey</vt:lpstr>
      <vt:lpstr>Web.xml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</dc:title>
  <dc:creator>RADHA</dc:creator>
  <cp:lastModifiedBy>admin</cp:lastModifiedBy>
  <cp:revision>13</cp:revision>
  <dcterms:created xsi:type="dcterms:W3CDTF">2013-01-18T09:47:56Z</dcterms:created>
  <dcterms:modified xsi:type="dcterms:W3CDTF">2014-08-23T02:09:58Z</dcterms:modified>
</cp:coreProperties>
</file>