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8" r:id="rId6"/>
    <p:sldId id="263" r:id="rId7"/>
    <p:sldId id="264" r:id="rId8"/>
    <p:sldId id="265" r:id="rId9"/>
    <p:sldId id="266" r:id="rId10"/>
    <p:sldId id="267"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8CE6-B546-4622-B006-62D12733F947}" type="datetimeFigureOut">
              <a:rPr lang="en-IN" smtClean="0"/>
              <a:t>28-01-2020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EE1DB-6DDD-4E8B-9082-63982D3BA705}" type="slidenum">
              <a:rPr lang="en-IN" smtClean="0"/>
              <a:t>‹#›</a:t>
            </a:fld>
            <a:endParaRPr lang="en-IN"/>
          </a:p>
        </p:txBody>
      </p:sp>
    </p:spTree>
    <p:extLst>
      <p:ext uri="{BB962C8B-B14F-4D97-AF65-F5344CB8AC3E}">
        <p14:creationId xmlns:p14="http://schemas.microsoft.com/office/powerpoint/2010/main" val="1412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AEE1DB-6DDD-4E8B-9082-63982D3BA705}" type="slidenum">
              <a:rPr lang="en-IN" smtClean="0"/>
              <a:t>5</a:t>
            </a:fld>
            <a:endParaRPr lang="en-IN"/>
          </a:p>
        </p:txBody>
      </p:sp>
    </p:spTree>
    <p:extLst>
      <p:ext uri="{BB962C8B-B14F-4D97-AF65-F5344CB8AC3E}">
        <p14:creationId xmlns:p14="http://schemas.microsoft.com/office/powerpoint/2010/main" val="418813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EE01B8-AEF8-4DC5-9412-7F2FA684460F}" type="datetime1">
              <a:rPr lang="en-US" smtClean="0"/>
              <a:t>1/28/2020</a:t>
            </a:fld>
            <a:endParaRPr lang="en-US"/>
          </a:p>
        </p:txBody>
      </p:sp>
      <p:sp>
        <p:nvSpPr>
          <p:cNvPr id="5" name="Footer Placeholder 4"/>
          <p:cNvSpPr>
            <a:spLocks noGrp="1"/>
          </p:cNvSpPr>
          <p:nvPr>
            <p:ph type="ftr" sz="quarter" idx="11"/>
          </p:nvPr>
        </p:nvSpPr>
        <p:spPr>
          <a:xfrm>
            <a:off x="2396319" y="329308"/>
            <a:ext cx="3086292" cy="309201"/>
          </a:xfrm>
        </p:spPr>
        <p:txBody>
          <a:bodyPr/>
          <a:lstStyle/>
          <a:p>
            <a:r>
              <a:rPr lang="en-US"/>
              <a:t>Affable Learning</a:t>
            </a:r>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060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3F4E3-75AD-4B0D-9F8E-FD1DA6D5441A}" type="datetime1">
              <a:rPr lang="en-US" smtClean="0"/>
              <a:t>1/28/2020</a:t>
            </a:fld>
            <a:endParaRPr lang="en-US"/>
          </a:p>
        </p:txBody>
      </p:sp>
      <p:sp>
        <p:nvSpPr>
          <p:cNvPr id="5" name="Footer Placeholder 4"/>
          <p:cNvSpPr>
            <a:spLocks noGrp="1"/>
          </p:cNvSpPr>
          <p:nvPr>
            <p:ph type="ftr" sz="quarter" idx="11"/>
          </p:nvPr>
        </p:nvSpPr>
        <p:spPr/>
        <p:txBody>
          <a:bodyPr/>
          <a:lstStyle/>
          <a:p>
            <a:r>
              <a:rPr lang="en-US"/>
              <a:t>Affable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16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3F8A24-6ED7-4584-9C1A-AA113EF59116}" type="datetime1">
              <a:rPr lang="en-US" smtClean="0"/>
              <a:t>1/28/2020</a:t>
            </a:fld>
            <a:endParaRPr lang="en-US"/>
          </a:p>
        </p:txBody>
      </p:sp>
      <p:sp>
        <p:nvSpPr>
          <p:cNvPr id="5" name="Footer Placeholder 4"/>
          <p:cNvSpPr>
            <a:spLocks noGrp="1"/>
          </p:cNvSpPr>
          <p:nvPr>
            <p:ph type="ftr" sz="quarter" idx="11"/>
          </p:nvPr>
        </p:nvSpPr>
        <p:spPr/>
        <p:txBody>
          <a:bodyPr/>
          <a:lstStyle/>
          <a:p>
            <a:r>
              <a:rPr lang="en-US"/>
              <a:t>Affable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714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EB08D-3F57-4CE1-B7AF-341079F4F9FF}" type="datetime1">
              <a:rPr lang="en-US" smtClean="0"/>
              <a:t>1/28/2020</a:t>
            </a:fld>
            <a:endParaRPr lang="en-US"/>
          </a:p>
        </p:txBody>
      </p:sp>
      <p:sp>
        <p:nvSpPr>
          <p:cNvPr id="5" name="Footer Placeholder 4"/>
          <p:cNvSpPr>
            <a:spLocks noGrp="1"/>
          </p:cNvSpPr>
          <p:nvPr>
            <p:ph type="ftr" sz="quarter" idx="11"/>
          </p:nvPr>
        </p:nvSpPr>
        <p:spPr/>
        <p:txBody>
          <a:bodyPr/>
          <a:lstStyle/>
          <a:p>
            <a:r>
              <a:rPr lang="en-US"/>
              <a:t>Affable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08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3F317-A10B-4357-A42A-B424E51C1531}" type="datetime1">
              <a:rPr lang="en-US" smtClean="0"/>
              <a:t>1/28/2020</a:t>
            </a:fld>
            <a:endParaRPr lang="en-US"/>
          </a:p>
        </p:txBody>
      </p:sp>
      <p:sp>
        <p:nvSpPr>
          <p:cNvPr id="5" name="Footer Placeholder 4"/>
          <p:cNvSpPr>
            <a:spLocks noGrp="1"/>
          </p:cNvSpPr>
          <p:nvPr>
            <p:ph type="ftr" sz="quarter" idx="11"/>
          </p:nvPr>
        </p:nvSpPr>
        <p:spPr/>
        <p:txBody>
          <a:bodyPr/>
          <a:lstStyle/>
          <a:p>
            <a:r>
              <a:rPr lang="en-US"/>
              <a:t>Affable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2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82B73-DBCE-47DD-A98C-3F663462832E}" type="datetime1">
              <a:rPr lang="en-US" smtClean="0"/>
              <a:t>1/28/2020</a:t>
            </a:fld>
            <a:endParaRPr lang="en-US"/>
          </a:p>
        </p:txBody>
      </p:sp>
      <p:sp>
        <p:nvSpPr>
          <p:cNvPr id="6" name="Footer Placeholder 5"/>
          <p:cNvSpPr>
            <a:spLocks noGrp="1"/>
          </p:cNvSpPr>
          <p:nvPr>
            <p:ph type="ftr" sz="quarter" idx="11"/>
          </p:nvPr>
        </p:nvSpPr>
        <p:spPr/>
        <p:txBody>
          <a:bodyPr/>
          <a:lstStyle/>
          <a:p>
            <a:r>
              <a:rPr lang="en-US"/>
              <a:t>Affable Learning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814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04BBF4-61A1-4781-91F1-5A2F314FF1BA}" type="datetime1">
              <a:rPr lang="en-US" smtClean="0"/>
              <a:t>1/28/2020</a:t>
            </a:fld>
            <a:endParaRPr lang="en-US"/>
          </a:p>
        </p:txBody>
      </p:sp>
      <p:sp>
        <p:nvSpPr>
          <p:cNvPr id="8" name="Footer Placeholder 7"/>
          <p:cNvSpPr>
            <a:spLocks noGrp="1"/>
          </p:cNvSpPr>
          <p:nvPr>
            <p:ph type="ftr" sz="quarter" idx="11"/>
          </p:nvPr>
        </p:nvSpPr>
        <p:spPr/>
        <p:txBody>
          <a:bodyPr/>
          <a:lstStyle/>
          <a:p>
            <a:r>
              <a:rPr lang="en-US"/>
              <a:t>Affable Learning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28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735E0-2482-4E25-BB7C-1B62C95700F6}" type="datetime1">
              <a:rPr lang="en-US" smtClean="0"/>
              <a:t>1/28/2020</a:t>
            </a:fld>
            <a:endParaRPr lang="en-US"/>
          </a:p>
        </p:txBody>
      </p:sp>
      <p:sp>
        <p:nvSpPr>
          <p:cNvPr id="4" name="Footer Placeholder 3"/>
          <p:cNvSpPr>
            <a:spLocks noGrp="1"/>
          </p:cNvSpPr>
          <p:nvPr>
            <p:ph type="ftr" sz="quarter" idx="11"/>
          </p:nvPr>
        </p:nvSpPr>
        <p:spPr/>
        <p:txBody>
          <a:bodyPr/>
          <a:lstStyle/>
          <a:p>
            <a:r>
              <a:rPr lang="en-US"/>
              <a:t>Affable Learning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03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F3F1C-199B-4138-9731-E3E7715A7A46}" type="datetime1">
              <a:rPr lang="en-US" smtClean="0"/>
              <a:t>1/28/2020</a:t>
            </a:fld>
            <a:endParaRPr lang="en-US"/>
          </a:p>
        </p:txBody>
      </p:sp>
      <p:sp>
        <p:nvSpPr>
          <p:cNvPr id="3" name="Footer Placeholder 2"/>
          <p:cNvSpPr>
            <a:spLocks noGrp="1"/>
          </p:cNvSpPr>
          <p:nvPr>
            <p:ph type="ftr" sz="quarter" idx="11"/>
          </p:nvPr>
        </p:nvSpPr>
        <p:spPr/>
        <p:txBody>
          <a:bodyPr/>
          <a:lstStyle/>
          <a:p>
            <a:r>
              <a:rPr lang="en-US"/>
              <a:t>Affable Learning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682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60690E-6AAE-470D-AA17-30E286F7CFA3}" type="datetime1">
              <a:rPr lang="en-US" smtClean="0"/>
              <a:t>1/28/2020</a:t>
            </a:fld>
            <a:endParaRPr lang="en-US"/>
          </a:p>
        </p:txBody>
      </p:sp>
      <p:sp>
        <p:nvSpPr>
          <p:cNvPr id="6" name="Footer Placeholder 5"/>
          <p:cNvSpPr>
            <a:spLocks noGrp="1"/>
          </p:cNvSpPr>
          <p:nvPr>
            <p:ph type="ftr" sz="quarter" idx="11"/>
          </p:nvPr>
        </p:nvSpPr>
        <p:spPr/>
        <p:txBody>
          <a:bodyPr/>
          <a:lstStyle/>
          <a:p>
            <a:r>
              <a:rPr lang="en-US"/>
              <a:t>Affable Learning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78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EBF3104B-46FD-4317-92DC-4EEED677023B}" type="datetime1">
              <a:rPr lang="en-US" smtClean="0"/>
              <a:t>1/28/2020</a:t>
            </a:fld>
            <a:endParaRPr lang="en-US"/>
          </a:p>
        </p:txBody>
      </p:sp>
      <p:sp>
        <p:nvSpPr>
          <p:cNvPr id="6" name="Footer Placeholder 5"/>
          <p:cNvSpPr>
            <a:spLocks noGrp="1"/>
          </p:cNvSpPr>
          <p:nvPr>
            <p:ph type="ftr" sz="quarter" idx="11"/>
          </p:nvPr>
        </p:nvSpPr>
        <p:spPr>
          <a:xfrm>
            <a:off x="1437530" y="318641"/>
            <a:ext cx="3251553" cy="320931"/>
          </a:xfrm>
        </p:spPr>
        <p:txBody>
          <a:bodyPr/>
          <a:lstStyle/>
          <a:p>
            <a:r>
              <a:rPr lang="en-US"/>
              <a:t>Affable Learning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334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4000">
              <a:schemeClr val="bg2">
                <a:tint val="94000"/>
                <a:satMod val="80000"/>
                <a:alpha val="90000"/>
                <a:lumMod val="91000"/>
                <a:lumOff val="9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68B8B0-F62D-46AF-8F9E-3F0CBE0C99DE}" type="datetime1">
              <a:rPr lang="en-US" smtClean="0"/>
              <a:t>1/28/2020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Affable Learning</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26844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spring.io/spring/docs/2.5.x/reference/aop.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AOP</a:t>
            </a:r>
          </a:p>
        </p:txBody>
      </p:sp>
      <p:sp>
        <p:nvSpPr>
          <p:cNvPr id="3" name="Subtitle 2"/>
          <p:cNvSpPr>
            <a:spLocks noGrp="1"/>
          </p:cNvSpPr>
          <p:nvPr>
            <p:ph type="subTitle" idx="1"/>
          </p:nvPr>
        </p:nvSpPr>
        <p:spPr/>
        <p:txBody>
          <a:bodyPr/>
          <a:lstStyle/>
          <a:p>
            <a:r>
              <a:rPr lang="en-US" dirty="0"/>
              <a:t>Aspect Oriented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CC1DF3-68F1-440F-9796-88FFBF6D8E78}"/>
              </a:ext>
            </a:extLst>
          </p:cNvPr>
          <p:cNvSpPr/>
          <p:nvPr/>
        </p:nvSpPr>
        <p:spPr>
          <a:xfrm>
            <a:off x="228600" y="228601"/>
            <a:ext cx="8763000" cy="4247317"/>
          </a:xfrm>
          <a:prstGeom prst="rect">
            <a:avLst/>
          </a:prstGeom>
        </p:spPr>
        <p:txBody>
          <a:bodyPr wrap="square">
            <a:spAutoFit/>
          </a:bodyPr>
          <a:lstStyle/>
          <a:p>
            <a:r>
              <a:rPr lang="en-IN" dirty="0">
                <a:solidFill>
                  <a:srgbClr val="646464"/>
                </a:solidFill>
                <a:latin typeface="+mj-lt"/>
              </a:rPr>
              <a:t>@Aspect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class</a:t>
            </a:r>
            <a:r>
              <a:rPr lang="en-IN" b="1" dirty="0">
                <a:solidFill>
                  <a:srgbClr val="000000"/>
                </a:solidFill>
                <a:latin typeface="+mj-lt"/>
              </a:rPr>
              <a:t> </a:t>
            </a:r>
            <a:r>
              <a:rPr lang="en-IN" b="1" dirty="0" err="1">
                <a:solidFill>
                  <a:srgbClr val="000000"/>
                </a:solidFill>
                <a:latin typeface="+mj-lt"/>
              </a:rPr>
              <a:t>StudentAroundAspect</a:t>
            </a:r>
            <a:r>
              <a:rPr lang="en-IN" b="1" dirty="0">
                <a:solidFill>
                  <a:srgbClr val="000000"/>
                </a:solidFill>
                <a:latin typeface="+mj-lt"/>
              </a:rPr>
              <a:t> {</a:t>
            </a:r>
          </a:p>
          <a:p>
            <a:r>
              <a:rPr lang="en-IN" dirty="0">
                <a:solidFill>
                  <a:srgbClr val="646464"/>
                </a:solidFill>
                <a:latin typeface="+mj-lt"/>
              </a:rPr>
              <a:t>@Around</a:t>
            </a:r>
            <a:r>
              <a:rPr lang="en-IN" dirty="0">
                <a:solidFill>
                  <a:srgbClr val="000000"/>
                </a:solidFill>
                <a:latin typeface="+mj-lt"/>
              </a:rPr>
              <a:t>(</a:t>
            </a:r>
            <a:r>
              <a:rPr lang="en-IN" dirty="0">
                <a:solidFill>
                  <a:srgbClr val="2A00FF"/>
                </a:solidFill>
                <a:latin typeface="+mj-lt"/>
              </a:rPr>
              <a:t>"execution(* </a:t>
            </a:r>
            <a:r>
              <a:rPr lang="en-IN" dirty="0" err="1">
                <a:solidFill>
                  <a:srgbClr val="2A00FF"/>
                </a:solidFill>
                <a:latin typeface="+mj-lt"/>
              </a:rPr>
              <a:t>com.classes.Student.getName</a:t>
            </a:r>
            <a:r>
              <a:rPr lang="en-IN" dirty="0">
                <a:solidFill>
                  <a:srgbClr val="2A00FF"/>
                </a:solidFill>
                <a:latin typeface="+mj-lt"/>
              </a:rPr>
              <a: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Object </a:t>
            </a:r>
            <a:r>
              <a:rPr lang="en-IN" b="1" dirty="0" err="1">
                <a:solidFill>
                  <a:srgbClr val="000000"/>
                </a:solidFill>
                <a:latin typeface="+mj-lt"/>
              </a:rPr>
              <a:t>studentAroundAdvice</a:t>
            </a:r>
            <a:r>
              <a:rPr lang="en-IN" b="1" dirty="0">
                <a:solidFill>
                  <a:srgbClr val="000000"/>
                </a:solidFill>
                <a:latin typeface="+mj-lt"/>
              </a:rPr>
              <a:t>(</a:t>
            </a:r>
            <a:r>
              <a:rPr lang="en-IN" b="1" dirty="0" err="1">
                <a:solidFill>
                  <a:srgbClr val="000000"/>
                </a:solidFill>
                <a:latin typeface="+mj-lt"/>
              </a:rPr>
              <a:t>ProceedingJoinPoint</a:t>
            </a:r>
            <a:r>
              <a:rPr lang="en-IN" b="1" dirty="0">
                <a:solidFill>
                  <a:srgbClr val="000000"/>
                </a:solidFill>
                <a:latin typeface="+mj-lt"/>
              </a:rPr>
              <a:t> </a:t>
            </a:r>
            <a:r>
              <a:rPr lang="en-IN" b="1" dirty="0" err="1">
                <a:solidFill>
                  <a:srgbClr val="6A3E3E"/>
                </a:solidFill>
                <a:latin typeface="+mj-lt"/>
              </a:rPr>
              <a:t>proceedingJoinPoint</a:t>
            </a:r>
            <a:r>
              <a:rPr lang="en-IN" b="1"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"Before invoking </a:t>
            </a:r>
            <a:r>
              <a:rPr lang="en-IN" b="1" i="1" dirty="0" err="1">
                <a:solidFill>
                  <a:srgbClr val="2A00FF"/>
                </a:solidFill>
                <a:latin typeface="+mj-lt"/>
              </a:rPr>
              <a:t>getName</a:t>
            </a:r>
            <a:r>
              <a:rPr lang="en-IN" b="1" i="1" dirty="0">
                <a:solidFill>
                  <a:srgbClr val="2A00FF"/>
                </a:solidFill>
                <a:latin typeface="+mj-lt"/>
              </a:rPr>
              <a:t>() method--Around"</a:t>
            </a:r>
            <a:r>
              <a:rPr lang="en-IN" b="1" i="1" dirty="0">
                <a:solidFill>
                  <a:srgbClr val="000000"/>
                </a:solidFill>
                <a:latin typeface="+mj-lt"/>
              </a:rPr>
              <a:t>);</a:t>
            </a:r>
          </a:p>
          <a:p>
            <a:r>
              <a:rPr lang="en-IN" dirty="0">
                <a:solidFill>
                  <a:srgbClr val="000000"/>
                </a:solidFill>
                <a:latin typeface="+mj-lt"/>
              </a:rPr>
              <a:t>Object </a:t>
            </a:r>
            <a:r>
              <a:rPr lang="en-IN" dirty="0">
                <a:solidFill>
                  <a:srgbClr val="6A3E3E"/>
                </a:solidFill>
                <a:latin typeface="+mj-lt"/>
              </a:rPr>
              <a:t>value</a:t>
            </a:r>
            <a:r>
              <a:rPr lang="en-IN" dirty="0">
                <a:solidFill>
                  <a:srgbClr val="000000"/>
                </a:solidFill>
                <a:latin typeface="+mj-lt"/>
              </a:rPr>
              <a:t> = </a:t>
            </a:r>
            <a:r>
              <a:rPr lang="en-IN" b="1" dirty="0">
                <a:solidFill>
                  <a:srgbClr val="7F0055"/>
                </a:solidFill>
                <a:latin typeface="+mj-lt"/>
              </a:rPr>
              <a:t>null</a:t>
            </a:r>
            <a:r>
              <a:rPr lang="en-IN" b="1" dirty="0">
                <a:solidFill>
                  <a:srgbClr val="000000"/>
                </a:solidFill>
                <a:latin typeface="+mj-lt"/>
              </a:rPr>
              <a:t>;</a:t>
            </a:r>
          </a:p>
          <a:p>
            <a:r>
              <a:rPr lang="en-IN" b="1" dirty="0">
                <a:solidFill>
                  <a:srgbClr val="7F0055"/>
                </a:solidFill>
                <a:latin typeface="+mj-lt"/>
              </a:rPr>
              <a:t>try</a:t>
            </a:r>
            <a:r>
              <a:rPr lang="en-IN" b="1" dirty="0">
                <a:solidFill>
                  <a:srgbClr val="000000"/>
                </a:solidFill>
                <a:latin typeface="+mj-lt"/>
              </a:rPr>
              <a:t> {</a:t>
            </a:r>
          </a:p>
          <a:p>
            <a:r>
              <a:rPr lang="en-IN" dirty="0">
                <a:solidFill>
                  <a:srgbClr val="6A3E3E"/>
                </a:solidFill>
                <a:latin typeface="+mj-lt"/>
              </a:rPr>
              <a:t>value</a:t>
            </a:r>
            <a:r>
              <a:rPr lang="en-IN" dirty="0">
                <a:solidFill>
                  <a:srgbClr val="000000"/>
                </a:solidFill>
                <a:latin typeface="+mj-lt"/>
              </a:rPr>
              <a:t> = </a:t>
            </a:r>
            <a:r>
              <a:rPr lang="en-IN" dirty="0" err="1">
                <a:solidFill>
                  <a:srgbClr val="6A3E3E"/>
                </a:solidFill>
                <a:latin typeface="+mj-lt"/>
              </a:rPr>
              <a:t>proceedingJoinPoint</a:t>
            </a:r>
            <a:r>
              <a:rPr lang="en-IN" dirty="0" err="1">
                <a:solidFill>
                  <a:srgbClr val="000000"/>
                </a:solidFill>
                <a:latin typeface="+mj-lt"/>
              </a:rPr>
              <a:t>.proceed</a:t>
            </a:r>
            <a:r>
              <a:rPr lang="en-IN" dirty="0">
                <a:solidFill>
                  <a:srgbClr val="000000"/>
                </a:solidFill>
                <a:latin typeface="+mj-lt"/>
              </a:rPr>
              <a:t>();</a:t>
            </a:r>
          </a:p>
          <a:p>
            <a:r>
              <a:rPr lang="en-IN" dirty="0">
                <a:solidFill>
                  <a:srgbClr val="000000"/>
                </a:solidFill>
                <a:latin typeface="+mj-lt"/>
              </a:rPr>
              <a:t>} </a:t>
            </a:r>
            <a:r>
              <a:rPr lang="en-IN" b="1" dirty="0">
                <a:solidFill>
                  <a:srgbClr val="7F0055"/>
                </a:solidFill>
                <a:latin typeface="+mj-lt"/>
              </a:rPr>
              <a:t>catch</a:t>
            </a:r>
            <a:r>
              <a:rPr lang="en-IN" b="1" dirty="0">
                <a:solidFill>
                  <a:srgbClr val="000000"/>
                </a:solidFill>
                <a:latin typeface="+mj-lt"/>
              </a:rPr>
              <a:t> (Throwable </a:t>
            </a:r>
            <a:r>
              <a:rPr lang="en-IN" b="1" dirty="0">
                <a:solidFill>
                  <a:srgbClr val="6A3E3E"/>
                </a:solidFill>
                <a:latin typeface="+mj-lt"/>
              </a:rPr>
              <a:t>e</a:t>
            </a:r>
            <a:r>
              <a:rPr lang="en-IN" b="1" dirty="0">
                <a:solidFill>
                  <a:srgbClr val="000000"/>
                </a:solidFill>
                <a:latin typeface="+mj-lt"/>
              </a:rPr>
              <a:t>) {</a:t>
            </a:r>
          </a:p>
          <a:p>
            <a:r>
              <a:rPr lang="en-IN" dirty="0" err="1">
                <a:solidFill>
                  <a:srgbClr val="6A3E3E"/>
                </a:solidFill>
                <a:latin typeface="+mj-lt"/>
              </a:rPr>
              <a:t>e</a:t>
            </a:r>
            <a:r>
              <a:rPr lang="en-IN" dirty="0" err="1">
                <a:solidFill>
                  <a:srgbClr val="000000"/>
                </a:solidFill>
                <a:latin typeface="+mj-lt"/>
              </a:rPr>
              <a:t>.printStackTrace</a:t>
            </a:r>
            <a:r>
              <a:rPr lang="en-IN" dirty="0">
                <a:solidFill>
                  <a:srgbClr val="000000"/>
                </a:solidFill>
                <a:latin typeface="+mj-lt"/>
              </a:rPr>
              <a:t>();</a:t>
            </a:r>
          </a:p>
          <a:p>
            <a:r>
              <a:rPr lang="en-IN"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"After invoking </a:t>
            </a:r>
            <a:r>
              <a:rPr lang="en-IN" b="1" i="1" dirty="0" err="1">
                <a:solidFill>
                  <a:srgbClr val="2A00FF"/>
                </a:solidFill>
                <a:latin typeface="+mj-lt"/>
              </a:rPr>
              <a:t>getName</a:t>
            </a:r>
            <a:r>
              <a:rPr lang="en-IN" b="1" i="1" dirty="0">
                <a:solidFill>
                  <a:srgbClr val="2A00FF"/>
                </a:solidFill>
                <a:latin typeface="+mj-lt"/>
              </a:rPr>
              <a:t>() method. Return value="</a:t>
            </a:r>
            <a:r>
              <a:rPr lang="en-IN" b="1" i="1" dirty="0">
                <a:solidFill>
                  <a:srgbClr val="000000"/>
                </a:solidFill>
                <a:latin typeface="+mj-lt"/>
              </a:rPr>
              <a:t>+</a:t>
            </a:r>
            <a:r>
              <a:rPr lang="en-IN" b="1" i="1" dirty="0">
                <a:solidFill>
                  <a:srgbClr val="6A3E3E"/>
                </a:solidFill>
                <a:latin typeface="+mj-lt"/>
              </a:rPr>
              <a:t>value</a:t>
            </a:r>
            <a:r>
              <a:rPr lang="en-IN" b="1" i="1" dirty="0">
                <a:solidFill>
                  <a:srgbClr val="000000"/>
                </a:solidFill>
                <a:latin typeface="+mj-lt"/>
              </a:rPr>
              <a:t>);</a:t>
            </a:r>
          </a:p>
          <a:p>
            <a:r>
              <a:rPr lang="en-IN" b="1" dirty="0">
                <a:solidFill>
                  <a:srgbClr val="7F0055"/>
                </a:solidFill>
                <a:latin typeface="+mj-lt"/>
              </a:rPr>
              <a:t>return</a:t>
            </a:r>
            <a:r>
              <a:rPr lang="en-IN" b="1" dirty="0">
                <a:solidFill>
                  <a:srgbClr val="000000"/>
                </a:solidFill>
                <a:latin typeface="+mj-lt"/>
              </a:rPr>
              <a:t> </a:t>
            </a:r>
            <a:r>
              <a:rPr lang="en-IN" b="1" dirty="0">
                <a:solidFill>
                  <a:srgbClr val="6A3E3E"/>
                </a:solidFill>
                <a:latin typeface="+mj-lt"/>
              </a:rPr>
              <a:t>value</a:t>
            </a:r>
            <a:r>
              <a:rPr lang="en-IN" b="1" dirty="0">
                <a:solidFill>
                  <a:srgbClr val="000000"/>
                </a:solidFill>
                <a:latin typeface="+mj-lt"/>
              </a:rPr>
              <a:t>;</a:t>
            </a:r>
          </a:p>
          <a:p>
            <a:r>
              <a:rPr lang="en-IN" dirty="0">
                <a:solidFill>
                  <a:srgbClr val="000000"/>
                </a:solidFill>
                <a:latin typeface="+mj-lt"/>
              </a:rPr>
              <a:t>}</a:t>
            </a:r>
          </a:p>
          <a:p>
            <a:r>
              <a:rPr lang="en-IN" dirty="0">
                <a:solidFill>
                  <a:srgbClr val="000000"/>
                </a:solidFill>
                <a:latin typeface="+mj-lt"/>
              </a:rPr>
              <a:t>}</a:t>
            </a:r>
            <a:endParaRPr lang="en-IN" dirty="0">
              <a:latin typeface="+mj-lt"/>
            </a:endParaRPr>
          </a:p>
        </p:txBody>
      </p:sp>
      <p:sp>
        <p:nvSpPr>
          <p:cNvPr id="3" name="Rectangle 2">
            <a:extLst>
              <a:ext uri="{FF2B5EF4-FFF2-40B4-BE49-F238E27FC236}">
                <a16:creationId xmlns:a16="http://schemas.microsoft.com/office/drawing/2014/main" id="{B63D7A44-2CC3-4755-AE80-03E8B84BDF96}"/>
              </a:ext>
            </a:extLst>
          </p:cNvPr>
          <p:cNvSpPr/>
          <p:nvPr/>
        </p:nvSpPr>
        <p:spPr>
          <a:xfrm>
            <a:off x="4038600" y="3657600"/>
            <a:ext cx="5105400" cy="923330"/>
          </a:xfrm>
          <a:prstGeom prst="rect">
            <a:avLst/>
          </a:prstGeom>
        </p:spPr>
        <p:txBody>
          <a:bodyPr wrap="square">
            <a:spAutoFit/>
          </a:bodyPr>
          <a:lstStyle/>
          <a:p>
            <a:r>
              <a:rPr lang="nl-NL" dirty="0">
                <a:solidFill>
                  <a:srgbClr val="000000"/>
                </a:solidFill>
                <a:latin typeface="+mj-lt"/>
              </a:rPr>
              <a:t>Student </a:t>
            </a:r>
            <a:r>
              <a:rPr lang="nl-NL" dirty="0">
                <a:solidFill>
                  <a:srgbClr val="6A3E3E"/>
                </a:solidFill>
                <a:latin typeface="+mj-lt"/>
              </a:rPr>
              <a:t>stu</a:t>
            </a:r>
            <a:r>
              <a:rPr lang="nl-NL" dirty="0">
                <a:solidFill>
                  <a:srgbClr val="000000"/>
                </a:solidFill>
                <a:latin typeface="+mj-lt"/>
              </a:rPr>
              <a:t> = (Student)</a:t>
            </a:r>
            <a:r>
              <a:rPr lang="nl-NL" dirty="0">
                <a:solidFill>
                  <a:srgbClr val="6A3E3E"/>
                </a:solidFill>
                <a:latin typeface="+mj-lt"/>
              </a:rPr>
              <a:t>ctx</a:t>
            </a:r>
            <a:r>
              <a:rPr lang="nl-NL" dirty="0">
                <a:solidFill>
                  <a:srgbClr val="000000"/>
                </a:solidFill>
                <a:latin typeface="+mj-lt"/>
              </a:rPr>
              <a:t>.getBean(</a:t>
            </a:r>
            <a:r>
              <a:rPr lang="nl-NL" dirty="0">
                <a:solidFill>
                  <a:srgbClr val="2A00FF"/>
                </a:solidFill>
                <a:latin typeface="+mj-lt"/>
              </a:rPr>
              <a:t>"studentBean"</a:t>
            </a:r>
            <a:r>
              <a:rPr lang="nl-NL"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err="1">
                <a:solidFill>
                  <a:srgbClr val="6A3E3E"/>
                </a:solidFill>
                <a:latin typeface="+mj-lt"/>
              </a:rPr>
              <a:t>stu</a:t>
            </a:r>
            <a:r>
              <a:rPr lang="en-IN" b="1" i="1" dirty="0" err="1">
                <a:solidFill>
                  <a:srgbClr val="000000"/>
                </a:solidFill>
                <a:latin typeface="+mj-lt"/>
              </a:rPr>
              <a:t>.getName</a:t>
            </a:r>
            <a:r>
              <a:rPr lang="en-IN" b="1" i="1" dirty="0">
                <a:solidFill>
                  <a:srgbClr val="000000"/>
                </a:solidFill>
                <a:latin typeface="+mj-lt"/>
              </a:rPr>
              <a:t>());</a:t>
            </a:r>
          </a:p>
          <a:p>
            <a:endParaRPr lang="en-IN" dirty="0">
              <a:latin typeface="+mj-lt"/>
            </a:endParaRPr>
          </a:p>
        </p:txBody>
      </p:sp>
      <p:sp>
        <p:nvSpPr>
          <p:cNvPr id="4" name="Rectangle 3">
            <a:extLst>
              <a:ext uri="{FF2B5EF4-FFF2-40B4-BE49-F238E27FC236}">
                <a16:creationId xmlns:a16="http://schemas.microsoft.com/office/drawing/2014/main" id="{8DE6633C-6C30-4927-A203-15AB504336A0}"/>
              </a:ext>
            </a:extLst>
          </p:cNvPr>
          <p:cNvSpPr/>
          <p:nvPr/>
        </p:nvSpPr>
        <p:spPr>
          <a:xfrm>
            <a:off x="762000" y="4114800"/>
            <a:ext cx="4572000" cy="2031325"/>
          </a:xfrm>
          <a:prstGeom prst="rect">
            <a:avLst/>
          </a:prstGeom>
        </p:spPr>
        <p:txBody>
          <a:bodyPr>
            <a:spAutoFit/>
          </a:bodyPr>
          <a:lstStyle/>
          <a:p>
            <a:r>
              <a:rPr lang="en-IN" dirty="0">
                <a:solidFill>
                  <a:srgbClr val="000000"/>
                </a:solidFill>
                <a:latin typeface="+mj-lt"/>
              </a:rPr>
              <a:t>Output:</a:t>
            </a:r>
          </a:p>
          <a:p>
            <a:r>
              <a:rPr lang="en-IN" dirty="0">
                <a:solidFill>
                  <a:srgbClr val="000000"/>
                </a:solidFill>
                <a:latin typeface="+mj-lt"/>
              </a:rPr>
              <a:t>Executing Advice on </a:t>
            </a:r>
            <a:r>
              <a:rPr lang="en-IN" dirty="0" err="1">
                <a:solidFill>
                  <a:srgbClr val="000000"/>
                </a:solidFill>
                <a:latin typeface="+mj-lt"/>
              </a:rPr>
              <a:t>getName</a:t>
            </a:r>
            <a:r>
              <a:rPr lang="en-IN" dirty="0">
                <a:solidFill>
                  <a:srgbClr val="000000"/>
                </a:solidFill>
                <a:latin typeface="+mj-lt"/>
              </a:rPr>
              <a:t>()</a:t>
            </a:r>
          </a:p>
          <a:p>
            <a:r>
              <a:rPr lang="en-IN" dirty="0">
                <a:solidFill>
                  <a:srgbClr val="000000"/>
                </a:solidFill>
                <a:latin typeface="+mj-lt"/>
              </a:rPr>
              <a:t>Before invoking </a:t>
            </a:r>
            <a:r>
              <a:rPr lang="en-IN" dirty="0" err="1">
                <a:solidFill>
                  <a:srgbClr val="000000"/>
                </a:solidFill>
                <a:latin typeface="+mj-lt"/>
              </a:rPr>
              <a:t>getName</a:t>
            </a:r>
            <a:r>
              <a:rPr lang="en-IN" dirty="0">
                <a:solidFill>
                  <a:srgbClr val="000000"/>
                </a:solidFill>
                <a:latin typeface="+mj-lt"/>
              </a:rPr>
              <a:t>() method--Around</a:t>
            </a:r>
          </a:p>
          <a:p>
            <a:r>
              <a:rPr lang="en-IN" dirty="0">
                <a:solidFill>
                  <a:srgbClr val="000000"/>
                </a:solidFill>
                <a:latin typeface="+mj-lt"/>
              </a:rPr>
              <a:t>After invoking </a:t>
            </a:r>
            <a:r>
              <a:rPr lang="en-IN" dirty="0" err="1">
                <a:solidFill>
                  <a:srgbClr val="000000"/>
                </a:solidFill>
                <a:latin typeface="+mj-lt"/>
              </a:rPr>
              <a:t>getName</a:t>
            </a:r>
            <a:r>
              <a:rPr lang="en-IN" dirty="0">
                <a:solidFill>
                  <a:srgbClr val="000000"/>
                </a:solidFill>
                <a:latin typeface="+mj-lt"/>
              </a:rPr>
              <a:t>() method. Return value=</a:t>
            </a:r>
            <a:r>
              <a:rPr lang="en-IN" dirty="0" err="1">
                <a:solidFill>
                  <a:srgbClr val="000000"/>
                </a:solidFill>
                <a:latin typeface="+mj-lt"/>
              </a:rPr>
              <a:t>sam</a:t>
            </a:r>
            <a:endParaRPr lang="en-IN" dirty="0">
              <a:solidFill>
                <a:srgbClr val="000000"/>
              </a:solidFill>
              <a:latin typeface="+mj-lt"/>
            </a:endParaRPr>
          </a:p>
          <a:p>
            <a:r>
              <a:rPr lang="en-IN" dirty="0">
                <a:solidFill>
                  <a:srgbClr val="000000"/>
                </a:solidFill>
                <a:latin typeface="+mj-lt"/>
              </a:rPr>
              <a:t>Executing advice on Returning exception..</a:t>
            </a:r>
          </a:p>
          <a:p>
            <a:r>
              <a:rPr lang="en-IN" dirty="0" err="1">
                <a:solidFill>
                  <a:srgbClr val="000000"/>
                </a:solidFill>
                <a:latin typeface="+mj-lt"/>
              </a:rPr>
              <a:t>sam</a:t>
            </a:r>
            <a:endParaRPr lang="en-IN" dirty="0">
              <a:latin typeface="+mj-lt"/>
            </a:endParaRPr>
          </a:p>
        </p:txBody>
      </p:sp>
    </p:spTree>
    <p:extLst>
      <p:ext uri="{BB962C8B-B14F-4D97-AF65-F5344CB8AC3E}">
        <p14:creationId xmlns:p14="http://schemas.microsoft.com/office/powerpoint/2010/main" val="36663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40C6E1-0037-4A19-8FF8-D542C5356306}"/>
              </a:ext>
            </a:extLst>
          </p:cNvPr>
          <p:cNvSpPr/>
          <p:nvPr/>
        </p:nvSpPr>
        <p:spPr>
          <a:xfrm>
            <a:off x="1752600" y="152400"/>
            <a:ext cx="4038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Point Cut Designators</a:t>
            </a:r>
          </a:p>
        </p:txBody>
      </p:sp>
    </p:spTree>
    <p:extLst>
      <p:ext uri="{BB962C8B-B14F-4D97-AF65-F5344CB8AC3E}">
        <p14:creationId xmlns:p14="http://schemas.microsoft.com/office/powerpoint/2010/main" val="377435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dirty="0"/>
              <a:t>What is AOP</a:t>
            </a:r>
          </a:p>
        </p:txBody>
      </p:sp>
      <p:sp>
        <p:nvSpPr>
          <p:cNvPr id="3" name="Content Placeholder 2"/>
          <p:cNvSpPr>
            <a:spLocks noGrp="1"/>
          </p:cNvSpPr>
          <p:nvPr>
            <p:ph idx="4294967295"/>
          </p:nvPr>
        </p:nvSpPr>
        <p:spPr>
          <a:xfrm>
            <a:off x="0" y="1371600"/>
            <a:ext cx="8610600" cy="4572000"/>
          </a:xfrm>
        </p:spPr>
        <p:txBody>
          <a:bodyPr/>
          <a:lstStyle/>
          <a:p>
            <a:r>
              <a:rPr lang="en-IN" i="1" dirty="0"/>
              <a:t>Aspect-Oriented Programming</a:t>
            </a:r>
            <a:r>
              <a:rPr lang="en-IN" dirty="0"/>
              <a:t> (AOP) complements Object-Oriented Programming (OOP) by providing another way of thinking about program structure. </a:t>
            </a:r>
          </a:p>
          <a:p>
            <a:r>
              <a:rPr lang="en-IN" dirty="0"/>
              <a:t>The key unit of modularity in OOP is the class, whereas in AOP the unit of modularity is the </a:t>
            </a:r>
            <a:r>
              <a:rPr lang="en-IN" i="1" dirty="0"/>
              <a:t>aspect</a:t>
            </a:r>
            <a:r>
              <a:rPr lang="en-IN" dirty="0"/>
              <a:t>. </a:t>
            </a:r>
          </a:p>
          <a:p>
            <a:r>
              <a:rPr lang="en-IN" dirty="0"/>
              <a:t>Aspects enable the modularization of concerns such as transaction management, logging, security etc that cut across multiple types and objects. (Such concerns are often termed </a:t>
            </a:r>
            <a:r>
              <a:rPr lang="en-IN" i="1" dirty="0"/>
              <a:t>crosscutting</a:t>
            </a:r>
            <a:r>
              <a:rPr lang="en-IN" dirty="0"/>
              <a:t> concerns in AOP literature.)</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1D1DB2-09EB-4DD8-B284-A688B737BF06}"/>
              </a:ext>
            </a:extLst>
          </p:cNvPr>
          <p:cNvSpPr/>
          <p:nvPr/>
        </p:nvSpPr>
        <p:spPr>
          <a:xfrm>
            <a:off x="158014" y="228601"/>
            <a:ext cx="4490186" cy="5262979"/>
          </a:xfrm>
          <a:prstGeom prst="rect">
            <a:avLst/>
          </a:prstGeom>
        </p:spPr>
        <p:txBody>
          <a:bodyPr wrap="square">
            <a:spAutoFit/>
          </a:bodyPr>
          <a:lstStyle/>
          <a:p>
            <a:pPr>
              <a:buNone/>
            </a:pPr>
            <a:r>
              <a:rPr lang="en-US" sz="2400" dirty="0"/>
              <a:t>AOP allows you us to systematically apply a set of code </a:t>
            </a:r>
            <a:r>
              <a:rPr lang="en-US" sz="2400" dirty="0" err="1"/>
              <a:t>modules,called</a:t>
            </a:r>
            <a:r>
              <a:rPr lang="en-US" sz="2400" dirty="0"/>
              <a:t> </a:t>
            </a:r>
            <a:r>
              <a:rPr lang="en-US" sz="2400" dirty="0" err="1"/>
              <a:t>aspects,to</a:t>
            </a:r>
            <a:r>
              <a:rPr lang="en-US" sz="2400" dirty="0"/>
              <a:t> another (typically larger) body of target </a:t>
            </a:r>
            <a:r>
              <a:rPr lang="en-US" sz="2400" dirty="0" err="1"/>
              <a:t>code.The</a:t>
            </a:r>
            <a:r>
              <a:rPr lang="en-US" sz="2400" dirty="0"/>
              <a:t> end result is a shuffling of aspect code with the body of the code that it cuts </a:t>
            </a:r>
            <a:r>
              <a:rPr lang="en-US" sz="2400" dirty="0" err="1"/>
              <a:t>across.however</a:t>
            </a:r>
            <a:r>
              <a:rPr lang="en-US" sz="2400" dirty="0"/>
              <a:t> the crosscutting aspects are coded and maintained </a:t>
            </a:r>
            <a:r>
              <a:rPr lang="en-US" sz="2400" dirty="0" err="1"/>
              <a:t>seperately</a:t>
            </a:r>
            <a:r>
              <a:rPr lang="en-US" sz="2400" dirty="0"/>
              <a:t> and the target code can be coded and maintained completely free of the crosscutting aspects.in AOP </a:t>
            </a:r>
            <a:r>
              <a:rPr lang="en-US" sz="2400" dirty="0" err="1"/>
              <a:t>lingo,this</a:t>
            </a:r>
            <a:r>
              <a:rPr lang="en-US" sz="2400" dirty="0"/>
              <a:t> is called </a:t>
            </a:r>
            <a:r>
              <a:rPr lang="en-US" sz="2400" i="1" dirty="0"/>
              <a:t>separation of concerns</a:t>
            </a:r>
            <a:r>
              <a:rPr lang="en-US" sz="2400" dirty="0"/>
              <a:t>.</a:t>
            </a:r>
          </a:p>
        </p:txBody>
      </p:sp>
      <p:pic>
        <p:nvPicPr>
          <p:cNvPr id="1026" name="Picture 2" descr="Image result for OOP vs AOP">
            <a:extLst>
              <a:ext uri="{FF2B5EF4-FFF2-40B4-BE49-F238E27FC236}">
                <a16:creationId xmlns:a16="http://schemas.microsoft.com/office/drawing/2014/main" id="{191003FD-75B9-49B3-A0FE-46BF60981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386" y="990600"/>
            <a:ext cx="4419600"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399" y="36205"/>
            <a:ext cx="2743200" cy="649595"/>
          </a:xfrm>
        </p:spPr>
        <p:txBody>
          <a:bodyPr/>
          <a:lstStyle/>
          <a:p>
            <a:r>
              <a:rPr lang="en-US" dirty="0"/>
              <a:t>AOP - Lingo</a:t>
            </a:r>
          </a:p>
        </p:txBody>
      </p:sp>
      <p:sp>
        <p:nvSpPr>
          <p:cNvPr id="3" name="Content Placeholder 2"/>
          <p:cNvSpPr>
            <a:spLocks noGrp="1"/>
          </p:cNvSpPr>
          <p:nvPr>
            <p:ph idx="4294967295"/>
          </p:nvPr>
        </p:nvSpPr>
        <p:spPr>
          <a:xfrm>
            <a:off x="0" y="685800"/>
            <a:ext cx="4648200" cy="5410200"/>
          </a:xfrm>
        </p:spPr>
        <p:txBody>
          <a:bodyPr>
            <a:normAutofit fontScale="85000" lnSpcReduction="10000"/>
          </a:bodyPr>
          <a:lstStyle/>
          <a:p>
            <a:pPr>
              <a:buNone/>
            </a:pPr>
            <a:r>
              <a:rPr lang="en-US" b="1" dirty="0"/>
              <a:t>Aspect</a:t>
            </a:r>
            <a:r>
              <a:rPr lang="en-US" dirty="0"/>
              <a:t>: a modularization of a concern that cuts across multiple classes. </a:t>
            </a:r>
          </a:p>
          <a:p>
            <a:pPr marL="0" indent="0">
              <a:buNone/>
            </a:pPr>
            <a:r>
              <a:rPr lang="en-IN" dirty="0"/>
              <a:t>@Aspect</a:t>
            </a:r>
          </a:p>
          <a:p>
            <a:pPr marL="0" indent="0">
              <a:buNone/>
            </a:pPr>
            <a:r>
              <a:rPr lang="en-IN" b="1" dirty="0"/>
              <a:t>public class </a:t>
            </a:r>
            <a:r>
              <a:rPr lang="en-IN" b="1" dirty="0" err="1"/>
              <a:t>StudentAspect</a:t>
            </a:r>
            <a:r>
              <a:rPr lang="en-IN" b="1" dirty="0"/>
              <a:t> {</a:t>
            </a:r>
          </a:p>
          <a:p>
            <a:pPr marL="0" indent="0">
              <a:buNone/>
            </a:pPr>
            <a:r>
              <a:rPr lang="en-IN" dirty="0"/>
              <a:t>@Before("execution(public String </a:t>
            </a:r>
            <a:r>
              <a:rPr lang="en-IN" dirty="0" err="1"/>
              <a:t>getName</a:t>
            </a:r>
            <a:r>
              <a:rPr lang="en-IN" dirty="0"/>
              <a:t>())")</a:t>
            </a:r>
          </a:p>
          <a:p>
            <a:pPr marL="0" indent="0">
              <a:buNone/>
            </a:pPr>
            <a:r>
              <a:rPr lang="en-IN" b="1" dirty="0"/>
              <a:t>public void </a:t>
            </a:r>
            <a:r>
              <a:rPr lang="en-IN" b="1" dirty="0" err="1"/>
              <a:t>getNameAdvice</a:t>
            </a:r>
            <a:r>
              <a:rPr lang="en-IN" b="1" dirty="0"/>
              <a:t>(){</a:t>
            </a:r>
          </a:p>
          <a:p>
            <a:pPr marL="0" indent="0">
              <a:buNone/>
            </a:pPr>
            <a:r>
              <a:rPr lang="en-IN" dirty="0" err="1"/>
              <a:t>System.</a:t>
            </a:r>
            <a:r>
              <a:rPr lang="en-IN" b="1" i="1" dirty="0" err="1"/>
              <a:t>out.println</a:t>
            </a:r>
            <a:r>
              <a:rPr lang="en-IN" b="1" i="1" dirty="0"/>
              <a:t>("Executing Advice on </a:t>
            </a:r>
            <a:r>
              <a:rPr lang="en-IN" b="1" i="1" dirty="0" err="1"/>
              <a:t>getName</a:t>
            </a:r>
            <a:r>
              <a:rPr lang="en-IN" b="1" i="1" dirty="0"/>
              <a:t>()");</a:t>
            </a:r>
          </a:p>
          <a:p>
            <a:pPr marL="0" indent="0">
              <a:buNone/>
            </a:pPr>
            <a:r>
              <a:rPr lang="en-IN" dirty="0"/>
              <a:t>}</a:t>
            </a:r>
            <a:r>
              <a:rPr lang="en-US" dirty="0"/>
              <a:t>	</a:t>
            </a:r>
          </a:p>
          <a:p>
            <a:pPr>
              <a:buNone/>
            </a:pPr>
            <a:r>
              <a:rPr lang="en-US" b="1" dirty="0"/>
              <a:t>Join point</a:t>
            </a:r>
            <a:r>
              <a:rPr lang="en-US" dirty="0"/>
              <a:t>: a point during the execution of a program, such as the execution of a method or the handling of an exception. In Spring AOP, a join point always represents a method execution. </a:t>
            </a:r>
            <a:br>
              <a:rPr lang="en-US" dirty="0"/>
            </a:br>
            <a:endParaRPr lang="en-US" dirty="0"/>
          </a:p>
        </p:txBody>
      </p:sp>
      <p:sp>
        <p:nvSpPr>
          <p:cNvPr id="4" name="Rectangle 3">
            <a:extLst>
              <a:ext uri="{FF2B5EF4-FFF2-40B4-BE49-F238E27FC236}">
                <a16:creationId xmlns:a16="http://schemas.microsoft.com/office/drawing/2014/main" id="{45CB2F74-28E9-4ED9-B533-CC0CE99A32B5}"/>
              </a:ext>
            </a:extLst>
          </p:cNvPr>
          <p:cNvSpPr/>
          <p:nvPr/>
        </p:nvSpPr>
        <p:spPr>
          <a:xfrm>
            <a:off x="4965290" y="1211996"/>
            <a:ext cx="4572000" cy="2585323"/>
          </a:xfrm>
          <a:prstGeom prst="rect">
            <a:avLst/>
          </a:prstGeom>
        </p:spPr>
        <p:txBody>
          <a:bodyPr>
            <a:spAutoFit/>
          </a:bodyPr>
          <a:lstStyle/>
          <a:p>
            <a:r>
              <a:rPr lang="en-IN" b="1" dirty="0">
                <a:solidFill>
                  <a:srgbClr val="7F0055"/>
                </a:solidFill>
                <a:latin typeface="+mj-lt"/>
              </a:rPr>
              <a:t>package</a:t>
            </a:r>
            <a:r>
              <a:rPr lang="en-IN" b="1" dirty="0">
                <a:solidFill>
                  <a:srgbClr val="000000"/>
                </a:solidFill>
                <a:latin typeface="+mj-lt"/>
              </a:rPr>
              <a:t> </a:t>
            </a:r>
            <a:r>
              <a:rPr lang="en-IN" b="1" dirty="0" err="1">
                <a:solidFill>
                  <a:srgbClr val="000000"/>
                </a:solidFill>
                <a:latin typeface="+mj-lt"/>
              </a:rPr>
              <a:t>com.classes</a:t>
            </a:r>
            <a:r>
              <a:rPr lang="en-IN" b="1" dirty="0">
                <a:solidFill>
                  <a:srgbClr val="000000"/>
                </a:solidFill>
                <a:latin typeface="+mj-lt"/>
              </a:rPr>
              <a:t>;</a:t>
            </a:r>
          </a:p>
          <a:p>
            <a:endParaRPr lang="en-IN" dirty="0">
              <a:latin typeface="+mj-lt"/>
            </a:endParaRP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class</a:t>
            </a:r>
            <a:r>
              <a:rPr lang="en-IN" b="1" dirty="0">
                <a:solidFill>
                  <a:srgbClr val="000000"/>
                </a:solidFill>
                <a:latin typeface="+mj-lt"/>
              </a:rPr>
              <a:t> Student {</a:t>
            </a:r>
          </a:p>
          <a:p>
            <a:r>
              <a:rPr lang="en-IN" b="1" dirty="0">
                <a:latin typeface="+mj-lt"/>
              </a:rPr>
              <a:t>private String name="</a:t>
            </a:r>
            <a:r>
              <a:rPr lang="en-IN" b="1" dirty="0" err="1">
                <a:latin typeface="+mj-lt"/>
              </a:rPr>
              <a:t>sam</a:t>
            </a:r>
            <a:r>
              <a:rPr lang="en-IN" b="1" dirty="0">
                <a:latin typeface="+mj-lt"/>
              </a:rPr>
              <a:t>";</a:t>
            </a:r>
          </a:p>
          <a:p>
            <a:endParaRPr lang="en-IN" dirty="0">
              <a:latin typeface="+mj-lt"/>
            </a:endParaRPr>
          </a:p>
          <a:p>
            <a:r>
              <a:rPr lang="en-IN" b="1" dirty="0">
                <a:solidFill>
                  <a:srgbClr val="7F0055"/>
                </a:solidFill>
                <a:latin typeface="+mj-lt"/>
              </a:rPr>
              <a:t>public</a:t>
            </a:r>
            <a:r>
              <a:rPr lang="en-IN" b="1" dirty="0">
                <a:solidFill>
                  <a:srgbClr val="000000"/>
                </a:solidFill>
                <a:latin typeface="+mj-lt"/>
              </a:rPr>
              <a:t> String </a:t>
            </a:r>
            <a:r>
              <a:rPr lang="en-IN" b="1" dirty="0" err="1">
                <a:solidFill>
                  <a:srgbClr val="000000"/>
                </a:solidFill>
                <a:latin typeface="+mj-lt"/>
              </a:rPr>
              <a:t>getName</a:t>
            </a:r>
            <a:r>
              <a:rPr lang="en-IN" b="1" dirty="0">
                <a:solidFill>
                  <a:srgbClr val="000000"/>
                </a:solidFill>
                <a:latin typeface="+mj-lt"/>
              </a:rPr>
              <a:t>() {</a:t>
            </a:r>
          </a:p>
          <a:p>
            <a:r>
              <a:rPr lang="en-IN" b="1" dirty="0">
                <a:solidFill>
                  <a:srgbClr val="7F0055"/>
                </a:solidFill>
                <a:latin typeface="+mj-lt"/>
              </a:rPr>
              <a:t>return</a:t>
            </a:r>
            <a:r>
              <a:rPr lang="en-IN" b="1" dirty="0">
                <a:solidFill>
                  <a:srgbClr val="000000"/>
                </a:solidFill>
                <a:latin typeface="+mj-lt"/>
              </a:rPr>
              <a:t> </a:t>
            </a:r>
            <a:r>
              <a:rPr lang="en-IN" b="1" dirty="0">
                <a:solidFill>
                  <a:srgbClr val="0000C0"/>
                </a:solidFill>
                <a:latin typeface="+mj-lt"/>
              </a:rPr>
              <a:t>name</a:t>
            </a:r>
            <a:r>
              <a:rPr lang="en-IN" b="1" dirty="0">
                <a:solidFill>
                  <a:srgbClr val="000000"/>
                </a:solidFill>
                <a:latin typeface="+mj-lt"/>
              </a:rPr>
              <a:t>;</a:t>
            </a:r>
          </a:p>
          <a:p>
            <a:r>
              <a:rPr lang="en-IN" dirty="0">
                <a:solidFill>
                  <a:srgbClr val="000000"/>
                </a:solidFill>
                <a:latin typeface="+mj-lt"/>
              </a:rPr>
              <a:t>}</a:t>
            </a:r>
          </a:p>
          <a:p>
            <a:r>
              <a:rPr lang="en-IN" dirty="0">
                <a:solidFill>
                  <a:srgbClr val="000000"/>
                </a:solidFill>
                <a:latin typeface="+mj-lt"/>
              </a:rPr>
              <a:t>………</a:t>
            </a:r>
            <a:endParaRPr lang="en-IN" dirty="0">
              <a:latin typeface="+mj-lt"/>
            </a:endParaRPr>
          </a:p>
        </p:txBody>
      </p:sp>
      <p:sp>
        <p:nvSpPr>
          <p:cNvPr id="6" name="Rectangle 5">
            <a:extLst>
              <a:ext uri="{FF2B5EF4-FFF2-40B4-BE49-F238E27FC236}">
                <a16:creationId xmlns:a16="http://schemas.microsoft.com/office/drawing/2014/main" id="{9697DA87-E453-49ED-8A07-CD56DE2C9BC6}"/>
              </a:ext>
            </a:extLst>
          </p:cNvPr>
          <p:cNvSpPr/>
          <p:nvPr/>
        </p:nvSpPr>
        <p:spPr>
          <a:xfrm>
            <a:off x="4854676" y="3748901"/>
            <a:ext cx="4572000" cy="2031325"/>
          </a:xfrm>
          <a:prstGeom prst="rect">
            <a:avLst/>
          </a:prstGeom>
        </p:spPr>
        <p:txBody>
          <a:bodyPr>
            <a:spAutoFit/>
          </a:bodyPr>
          <a:lstStyle/>
          <a:p>
            <a:pPr>
              <a:buNone/>
            </a:pPr>
            <a:r>
              <a:rPr lang="en-US" b="1" dirty="0"/>
              <a:t>Advice</a:t>
            </a:r>
            <a:r>
              <a:rPr lang="en-US" dirty="0"/>
              <a:t>: action taken by an aspect at a particular join point. Different types of advice include "around," "before" and "after" advice.</a:t>
            </a:r>
          </a:p>
          <a:p>
            <a:pPr>
              <a:buNone/>
            </a:pPr>
            <a:endParaRPr lang="en-US" dirty="0"/>
          </a:p>
          <a:p>
            <a:pPr>
              <a:buNone/>
            </a:pPr>
            <a:r>
              <a:rPr lang="en-US" dirty="0"/>
              <a:t>This advice executes before a </a:t>
            </a:r>
            <a:r>
              <a:rPr lang="en-US" dirty="0" err="1"/>
              <a:t>getName</a:t>
            </a:r>
            <a:r>
              <a:rPr lang="en-US" dirty="0"/>
              <a:t>() is called in the same package with the same prototype.</a:t>
            </a:r>
          </a:p>
        </p:txBody>
      </p:sp>
      <p:cxnSp>
        <p:nvCxnSpPr>
          <p:cNvPr id="8" name="Straight Arrow Connector 7">
            <a:extLst>
              <a:ext uri="{FF2B5EF4-FFF2-40B4-BE49-F238E27FC236}">
                <a16:creationId xmlns:a16="http://schemas.microsoft.com/office/drawing/2014/main" id="{608AAA88-E72C-4269-A561-26E29FC8E493}"/>
              </a:ext>
            </a:extLst>
          </p:cNvPr>
          <p:cNvCxnSpPr>
            <a:cxnSpLocks/>
          </p:cNvCxnSpPr>
          <p:nvPr/>
        </p:nvCxnSpPr>
        <p:spPr>
          <a:xfrm>
            <a:off x="3574027" y="2504658"/>
            <a:ext cx="1150373" cy="543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35EC8F-D2EB-44FC-81B9-D5804A9B8CB7}"/>
              </a:ext>
            </a:extLst>
          </p:cNvPr>
          <p:cNvSpPr/>
          <p:nvPr/>
        </p:nvSpPr>
        <p:spPr>
          <a:xfrm>
            <a:off x="4562168" y="36205"/>
            <a:ext cx="4572000" cy="1200329"/>
          </a:xfrm>
          <a:prstGeom prst="rect">
            <a:avLst/>
          </a:prstGeom>
        </p:spPr>
        <p:txBody>
          <a:bodyPr>
            <a:spAutoFit/>
          </a:bodyPr>
          <a:lstStyle/>
          <a:p>
            <a:pPr>
              <a:buNone/>
            </a:pPr>
            <a:r>
              <a:rPr lang="en-US" b="1" dirty="0"/>
              <a:t>Pointcut</a:t>
            </a:r>
            <a:r>
              <a:rPr lang="en-US" dirty="0"/>
              <a:t>: </a:t>
            </a:r>
            <a:r>
              <a:rPr lang="en-IN" dirty="0"/>
              <a:t>This is a set of one or more </a:t>
            </a:r>
            <a:r>
              <a:rPr lang="en-IN" dirty="0" err="1"/>
              <a:t>joinpoints</a:t>
            </a:r>
            <a:r>
              <a:rPr lang="en-IN" dirty="0"/>
              <a:t> where an advice should be executed. You can specify pointcuts using expressions or patterns as we will see in our AOP examples.</a:t>
            </a:r>
            <a:r>
              <a:rPr lang="en-US" dirty="0"/>
              <a:t>.</a:t>
            </a:r>
          </a:p>
        </p:txBody>
      </p:sp>
      <p:cxnSp>
        <p:nvCxnSpPr>
          <p:cNvPr id="12" name="Straight Arrow Connector 11">
            <a:extLst>
              <a:ext uri="{FF2B5EF4-FFF2-40B4-BE49-F238E27FC236}">
                <a16:creationId xmlns:a16="http://schemas.microsoft.com/office/drawing/2014/main" id="{CF7B74A2-54FC-4C62-84AE-5109778C3B37}"/>
              </a:ext>
            </a:extLst>
          </p:cNvPr>
          <p:cNvCxnSpPr/>
          <p:nvPr/>
        </p:nvCxnSpPr>
        <p:spPr>
          <a:xfrm flipV="1">
            <a:off x="3352800" y="304800"/>
            <a:ext cx="129540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78DA89-D4F3-47CB-916F-D6E5FC112575}"/>
              </a:ext>
            </a:extLst>
          </p:cNvPr>
          <p:cNvSpPr/>
          <p:nvPr/>
        </p:nvSpPr>
        <p:spPr>
          <a:xfrm>
            <a:off x="457200" y="609600"/>
            <a:ext cx="7239000" cy="5355312"/>
          </a:xfrm>
          <a:prstGeom prst="rect">
            <a:avLst/>
          </a:prstGeom>
        </p:spPr>
        <p:txBody>
          <a:bodyPr wrap="square">
            <a:spAutoFit/>
          </a:bodyPr>
          <a:lstStyle/>
          <a:p>
            <a:r>
              <a:rPr lang="en-IN" dirty="0">
                <a:solidFill>
                  <a:srgbClr val="008080"/>
                </a:solidFill>
                <a:latin typeface="+mj-lt"/>
              </a:rPr>
              <a:t>//spring.xml</a:t>
            </a:r>
          </a:p>
          <a:p>
            <a:endParaRPr lang="en-IN" dirty="0">
              <a:solidFill>
                <a:srgbClr val="008080"/>
              </a:solidFill>
              <a:latin typeface="+mj-lt"/>
            </a:endParaRPr>
          </a:p>
          <a:p>
            <a:r>
              <a:rPr lang="en-IN" dirty="0">
                <a:solidFill>
                  <a:srgbClr val="008080"/>
                </a:solidFill>
                <a:latin typeface="+mj-lt"/>
              </a:rPr>
              <a:t>&lt;?</a:t>
            </a:r>
            <a:r>
              <a:rPr lang="en-IN" dirty="0">
                <a:solidFill>
                  <a:srgbClr val="3F7F7F"/>
                </a:solidFill>
                <a:latin typeface="+mj-lt"/>
              </a:rPr>
              <a:t>xml </a:t>
            </a:r>
            <a:r>
              <a:rPr lang="en-IN" dirty="0">
                <a:solidFill>
                  <a:srgbClr val="7F007F"/>
                </a:solidFill>
                <a:latin typeface="+mj-lt"/>
              </a:rPr>
              <a:t>version</a:t>
            </a:r>
            <a:r>
              <a:rPr lang="en-IN" dirty="0">
                <a:solidFill>
                  <a:srgbClr val="000000"/>
                </a:solidFill>
                <a:latin typeface="+mj-lt"/>
              </a:rPr>
              <a:t>=</a:t>
            </a:r>
            <a:r>
              <a:rPr lang="en-IN" i="1" dirty="0">
                <a:solidFill>
                  <a:srgbClr val="2A00FF"/>
                </a:solidFill>
                <a:latin typeface="+mj-lt"/>
              </a:rPr>
              <a:t>"1.0" </a:t>
            </a:r>
            <a:r>
              <a:rPr lang="en-IN" i="1" dirty="0">
                <a:solidFill>
                  <a:srgbClr val="7F007F"/>
                </a:solidFill>
                <a:latin typeface="+mj-lt"/>
              </a:rPr>
              <a:t>encoding</a:t>
            </a:r>
            <a:r>
              <a:rPr lang="en-IN" i="1" dirty="0">
                <a:solidFill>
                  <a:srgbClr val="000000"/>
                </a:solidFill>
                <a:latin typeface="+mj-lt"/>
              </a:rPr>
              <a:t>=</a:t>
            </a:r>
            <a:r>
              <a:rPr lang="en-IN" i="1" dirty="0">
                <a:solidFill>
                  <a:srgbClr val="2A00FF"/>
                </a:solidFill>
                <a:latin typeface="+mj-lt"/>
              </a:rPr>
              <a:t>"UTF-8"</a:t>
            </a:r>
            <a:r>
              <a:rPr lang="en-IN" i="1" dirty="0">
                <a:solidFill>
                  <a:srgbClr val="008080"/>
                </a:solidFill>
                <a:latin typeface="+mj-lt"/>
              </a:rPr>
              <a:t>?&gt;</a:t>
            </a:r>
          </a:p>
          <a:p>
            <a:r>
              <a:rPr lang="en-IN" dirty="0">
                <a:solidFill>
                  <a:srgbClr val="008080"/>
                </a:solidFill>
                <a:latin typeface="+mj-lt"/>
              </a:rPr>
              <a:t>&lt;</a:t>
            </a:r>
            <a:r>
              <a:rPr lang="en-IN" dirty="0">
                <a:solidFill>
                  <a:srgbClr val="3F7F7F"/>
                </a:solidFill>
                <a:latin typeface="+mj-lt"/>
              </a:rPr>
              <a:t>beans </a:t>
            </a:r>
            <a:r>
              <a:rPr lang="en-IN" dirty="0" err="1">
                <a:solidFill>
                  <a:srgbClr val="7F007F"/>
                </a:solidFill>
                <a:latin typeface="+mj-lt"/>
              </a:rPr>
              <a:t>xmlns</a:t>
            </a:r>
            <a:r>
              <a:rPr lang="en-IN" dirty="0">
                <a:solidFill>
                  <a:srgbClr val="000000"/>
                </a:solidFill>
                <a:latin typeface="+mj-lt"/>
              </a:rPr>
              <a:t>=</a:t>
            </a:r>
            <a:r>
              <a:rPr lang="en-IN" i="1" dirty="0">
                <a:solidFill>
                  <a:srgbClr val="2A00FF"/>
                </a:solidFill>
                <a:latin typeface="+mj-lt"/>
              </a:rPr>
              <a:t>"http://www.springframework.org/schema/beans"</a:t>
            </a:r>
          </a:p>
          <a:p>
            <a:r>
              <a:rPr lang="en-IN" dirty="0" err="1">
                <a:solidFill>
                  <a:srgbClr val="7F007F"/>
                </a:solidFill>
                <a:latin typeface="+mj-lt"/>
              </a:rPr>
              <a:t>xmlns:xsi</a:t>
            </a:r>
            <a:r>
              <a:rPr lang="en-IN" dirty="0">
                <a:solidFill>
                  <a:srgbClr val="000000"/>
                </a:solidFill>
                <a:latin typeface="+mj-lt"/>
              </a:rPr>
              <a:t>=</a:t>
            </a:r>
            <a:r>
              <a:rPr lang="en-IN" i="1" dirty="0">
                <a:solidFill>
                  <a:srgbClr val="2A00FF"/>
                </a:solidFill>
                <a:latin typeface="+mj-lt"/>
              </a:rPr>
              <a:t>"http://www.w3.org/2001/XMLSchema-instance"</a:t>
            </a:r>
          </a:p>
          <a:p>
            <a:r>
              <a:rPr lang="en-IN" dirty="0" err="1">
                <a:solidFill>
                  <a:srgbClr val="7F007F"/>
                </a:solidFill>
                <a:latin typeface="+mj-lt"/>
              </a:rPr>
              <a:t>xmlns:aop</a:t>
            </a:r>
            <a:r>
              <a:rPr lang="en-IN" dirty="0">
                <a:solidFill>
                  <a:srgbClr val="000000"/>
                </a:solidFill>
                <a:latin typeface="+mj-lt"/>
              </a:rPr>
              <a:t>=</a:t>
            </a:r>
            <a:r>
              <a:rPr lang="en-IN" i="1" dirty="0">
                <a:solidFill>
                  <a:srgbClr val="2A00FF"/>
                </a:solidFill>
                <a:latin typeface="+mj-lt"/>
              </a:rPr>
              <a:t>"http://www.springframework.org/schema/aop"</a:t>
            </a:r>
          </a:p>
          <a:p>
            <a:r>
              <a:rPr lang="en-IN" dirty="0" err="1">
                <a:solidFill>
                  <a:srgbClr val="7F007F"/>
                </a:solidFill>
                <a:latin typeface="+mj-lt"/>
              </a:rPr>
              <a:t>xsi:schemaLocation</a:t>
            </a:r>
            <a:r>
              <a:rPr lang="en-IN" dirty="0">
                <a:solidFill>
                  <a:srgbClr val="000000"/>
                </a:solidFill>
                <a:latin typeface="+mj-lt"/>
              </a:rPr>
              <a:t>=</a:t>
            </a:r>
            <a:r>
              <a:rPr lang="en-IN" i="1" dirty="0">
                <a:solidFill>
                  <a:srgbClr val="2A00FF"/>
                </a:solidFill>
                <a:latin typeface="+mj-lt"/>
              </a:rPr>
              <a:t>"http://www.springframework.org/schema/beans http://www.springframework.org/schema/beans/spring-beans-4.0.xsd</a:t>
            </a:r>
          </a:p>
          <a:p>
            <a:r>
              <a:rPr lang="en-IN" i="1" dirty="0">
                <a:solidFill>
                  <a:srgbClr val="2A00FF"/>
                </a:solidFill>
                <a:latin typeface="+mj-lt"/>
              </a:rPr>
              <a:t>http://www.springframework.org/schema/aop http://www.springframework.org/schema/aop/spring-aop-4.0.xsd"</a:t>
            </a:r>
            <a:r>
              <a:rPr lang="en-IN" i="1" dirty="0">
                <a:solidFill>
                  <a:srgbClr val="008080"/>
                </a:solidFill>
                <a:latin typeface="+mj-lt"/>
              </a:rPr>
              <a:t>&gt;</a:t>
            </a:r>
          </a:p>
          <a:p>
            <a:endParaRPr lang="en-IN" dirty="0">
              <a:latin typeface="+mj-lt"/>
            </a:endParaRPr>
          </a:p>
          <a:p>
            <a:r>
              <a:rPr lang="en-IN" dirty="0">
                <a:solidFill>
                  <a:srgbClr val="3F5FBF"/>
                </a:solidFill>
                <a:latin typeface="+mj-lt"/>
              </a:rPr>
              <a:t>&lt;!-- Enable AspectJ style of Spring AOP --&gt;</a:t>
            </a:r>
          </a:p>
          <a:p>
            <a:r>
              <a:rPr lang="en-IN" dirty="0">
                <a:solidFill>
                  <a:srgbClr val="008080"/>
                </a:solidFill>
                <a:latin typeface="+mj-lt"/>
              </a:rPr>
              <a:t>&lt;</a:t>
            </a:r>
            <a:r>
              <a:rPr lang="en-IN" dirty="0" err="1">
                <a:solidFill>
                  <a:srgbClr val="3F7F7F"/>
                </a:solidFill>
                <a:latin typeface="+mj-lt"/>
              </a:rPr>
              <a:t>aop:aspectj-autoproxy</a:t>
            </a:r>
            <a:r>
              <a:rPr lang="en-IN" dirty="0">
                <a:solidFill>
                  <a:srgbClr val="3F7F7F"/>
                </a:solidFill>
                <a:latin typeface="+mj-lt"/>
              </a:rPr>
              <a:t> </a:t>
            </a:r>
            <a:r>
              <a:rPr lang="en-IN" dirty="0">
                <a:solidFill>
                  <a:srgbClr val="008080"/>
                </a:solidFill>
                <a:latin typeface="+mj-lt"/>
              </a:rPr>
              <a:t>/&gt;</a:t>
            </a:r>
          </a:p>
          <a:p>
            <a:r>
              <a:rPr lang="en-IN" dirty="0">
                <a:solidFill>
                  <a:srgbClr val="008080"/>
                </a:solidFill>
                <a:latin typeface="+mj-lt"/>
              </a:rPr>
              <a:t>&lt;</a:t>
            </a:r>
            <a:r>
              <a:rPr lang="en-IN" dirty="0">
                <a:solidFill>
                  <a:srgbClr val="3F7F7F"/>
                </a:solidFill>
                <a:latin typeface="+mj-lt"/>
              </a:rPr>
              <a:t>bean </a:t>
            </a:r>
            <a:r>
              <a:rPr lang="en-IN" dirty="0">
                <a:solidFill>
                  <a:srgbClr val="7F007F"/>
                </a:solidFill>
                <a:latin typeface="+mj-lt"/>
              </a:rPr>
              <a:t>name</a:t>
            </a:r>
            <a:r>
              <a:rPr lang="en-IN"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studentBean</a:t>
            </a:r>
            <a:r>
              <a:rPr lang="en-IN" i="1" dirty="0">
                <a:solidFill>
                  <a:srgbClr val="2A00FF"/>
                </a:solidFill>
                <a:latin typeface="+mj-lt"/>
              </a:rPr>
              <a:t>" </a:t>
            </a:r>
            <a:r>
              <a:rPr lang="en-IN" i="1" dirty="0">
                <a:solidFill>
                  <a:srgbClr val="7F007F"/>
                </a:solidFill>
                <a:latin typeface="+mj-lt"/>
              </a:rPr>
              <a:t>class</a:t>
            </a:r>
            <a:r>
              <a:rPr lang="en-IN" i="1"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com.classes.Student</a:t>
            </a:r>
            <a:r>
              <a:rPr lang="en-IN" i="1" dirty="0">
                <a:solidFill>
                  <a:srgbClr val="2A00FF"/>
                </a:solidFill>
                <a:latin typeface="+mj-lt"/>
              </a:rPr>
              <a:t>"</a:t>
            </a:r>
            <a:r>
              <a:rPr lang="en-IN" i="1" dirty="0">
                <a:solidFill>
                  <a:srgbClr val="008080"/>
                </a:solidFill>
                <a:latin typeface="+mj-lt"/>
              </a:rPr>
              <a:t>&gt;</a:t>
            </a:r>
          </a:p>
          <a:p>
            <a:r>
              <a:rPr lang="en-IN" dirty="0">
                <a:solidFill>
                  <a:srgbClr val="008080"/>
                </a:solidFill>
                <a:latin typeface="+mj-lt"/>
              </a:rPr>
              <a:t>&lt;/</a:t>
            </a:r>
            <a:r>
              <a:rPr lang="en-IN" dirty="0">
                <a:solidFill>
                  <a:srgbClr val="3F7F7F"/>
                </a:solidFill>
                <a:latin typeface="+mj-lt"/>
              </a:rPr>
              <a:t>bean</a:t>
            </a:r>
            <a:r>
              <a:rPr lang="en-IN" dirty="0">
                <a:solidFill>
                  <a:srgbClr val="008080"/>
                </a:solidFill>
                <a:latin typeface="+mj-lt"/>
              </a:rPr>
              <a:t>&gt;</a:t>
            </a:r>
          </a:p>
          <a:p>
            <a:r>
              <a:rPr lang="en-IN" dirty="0">
                <a:solidFill>
                  <a:srgbClr val="000000"/>
                </a:solidFill>
                <a:latin typeface="+mj-lt"/>
              </a:rPr>
              <a:t> </a:t>
            </a:r>
            <a:r>
              <a:rPr lang="en-IN" dirty="0">
                <a:solidFill>
                  <a:srgbClr val="008080"/>
                </a:solidFill>
                <a:latin typeface="+mj-lt"/>
              </a:rPr>
              <a:t>&lt;</a:t>
            </a:r>
            <a:r>
              <a:rPr lang="en-IN" dirty="0">
                <a:solidFill>
                  <a:srgbClr val="3F7F7F"/>
                </a:solidFill>
                <a:latin typeface="+mj-lt"/>
              </a:rPr>
              <a:t>bean </a:t>
            </a:r>
            <a:r>
              <a:rPr lang="en-IN" dirty="0">
                <a:solidFill>
                  <a:srgbClr val="7F007F"/>
                </a:solidFill>
                <a:latin typeface="+mj-lt"/>
              </a:rPr>
              <a:t>name</a:t>
            </a:r>
            <a:r>
              <a:rPr lang="en-IN"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studentAspect</a:t>
            </a:r>
            <a:r>
              <a:rPr lang="en-IN" i="1" dirty="0">
                <a:solidFill>
                  <a:srgbClr val="2A00FF"/>
                </a:solidFill>
                <a:latin typeface="+mj-lt"/>
              </a:rPr>
              <a:t>" </a:t>
            </a:r>
            <a:r>
              <a:rPr lang="en-IN" i="1" dirty="0">
                <a:solidFill>
                  <a:srgbClr val="7F007F"/>
                </a:solidFill>
                <a:latin typeface="+mj-lt"/>
              </a:rPr>
              <a:t>class</a:t>
            </a:r>
            <a:r>
              <a:rPr lang="en-IN" i="1"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com.classes.StudentAspect</a:t>
            </a:r>
            <a:r>
              <a:rPr lang="en-IN" i="1" dirty="0">
                <a:solidFill>
                  <a:srgbClr val="2A00FF"/>
                </a:solidFill>
                <a:latin typeface="+mj-lt"/>
              </a:rPr>
              <a:t>" </a:t>
            </a:r>
            <a:r>
              <a:rPr lang="en-IN" i="1" dirty="0">
                <a:solidFill>
                  <a:srgbClr val="008080"/>
                </a:solidFill>
                <a:latin typeface="+mj-lt"/>
              </a:rPr>
              <a:t>/&gt;</a:t>
            </a:r>
          </a:p>
          <a:p>
            <a:r>
              <a:rPr lang="en-IN" dirty="0">
                <a:solidFill>
                  <a:srgbClr val="000000"/>
                </a:solidFill>
                <a:latin typeface="+mj-lt"/>
              </a:rPr>
              <a:t> </a:t>
            </a:r>
            <a:r>
              <a:rPr lang="en-IN" dirty="0">
                <a:solidFill>
                  <a:srgbClr val="008080"/>
                </a:solidFill>
                <a:latin typeface="+mj-lt"/>
              </a:rPr>
              <a:t>&lt;</a:t>
            </a:r>
            <a:r>
              <a:rPr lang="en-IN" dirty="0">
                <a:solidFill>
                  <a:srgbClr val="3F7F7F"/>
                </a:solidFill>
                <a:latin typeface="+mj-lt"/>
              </a:rPr>
              <a:t>bean </a:t>
            </a:r>
            <a:r>
              <a:rPr lang="en-IN" dirty="0">
                <a:solidFill>
                  <a:srgbClr val="7F007F"/>
                </a:solidFill>
                <a:latin typeface="+mj-lt"/>
              </a:rPr>
              <a:t>name</a:t>
            </a:r>
            <a:r>
              <a:rPr lang="en-IN"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studentAroundAspect</a:t>
            </a:r>
            <a:r>
              <a:rPr lang="en-IN" i="1" dirty="0">
                <a:solidFill>
                  <a:srgbClr val="2A00FF"/>
                </a:solidFill>
                <a:latin typeface="+mj-lt"/>
              </a:rPr>
              <a:t>" </a:t>
            </a:r>
            <a:r>
              <a:rPr lang="en-IN" i="1" dirty="0">
                <a:solidFill>
                  <a:srgbClr val="7F007F"/>
                </a:solidFill>
                <a:latin typeface="+mj-lt"/>
              </a:rPr>
              <a:t>class</a:t>
            </a:r>
            <a:r>
              <a:rPr lang="en-IN" i="1"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com.classes.StudentAroundAspect</a:t>
            </a:r>
            <a:r>
              <a:rPr lang="en-IN" i="1" dirty="0">
                <a:solidFill>
                  <a:srgbClr val="2A00FF"/>
                </a:solidFill>
                <a:latin typeface="+mj-lt"/>
              </a:rPr>
              <a:t>" </a:t>
            </a:r>
            <a:r>
              <a:rPr lang="en-IN" i="1" dirty="0">
                <a:solidFill>
                  <a:srgbClr val="008080"/>
                </a:solidFill>
                <a:latin typeface="+mj-lt"/>
              </a:rPr>
              <a:t>/&gt;</a:t>
            </a:r>
          </a:p>
          <a:p>
            <a:r>
              <a:rPr lang="en-IN" dirty="0">
                <a:solidFill>
                  <a:srgbClr val="008080"/>
                </a:solidFill>
                <a:latin typeface="+mj-lt"/>
              </a:rPr>
              <a:t>&lt;/</a:t>
            </a:r>
            <a:r>
              <a:rPr lang="en-IN" dirty="0">
                <a:solidFill>
                  <a:srgbClr val="3F7F7F"/>
                </a:solidFill>
                <a:latin typeface="+mj-lt"/>
              </a:rPr>
              <a:t>beans</a:t>
            </a:r>
            <a:r>
              <a:rPr lang="en-IN" dirty="0">
                <a:solidFill>
                  <a:srgbClr val="008080"/>
                </a:solidFill>
                <a:latin typeface="+mj-lt"/>
              </a:rPr>
              <a:t>&gt;</a:t>
            </a:r>
            <a:endParaRPr lang="en-IN" dirty="0">
              <a:latin typeface="+mj-lt"/>
            </a:endParaRPr>
          </a:p>
        </p:txBody>
      </p:sp>
      <p:sp>
        <p:nvSpPr>
          <p:cNvPr id="3" name="Rectangle 2">
            <a:extLst>
              <a:ext uri="{FF2B5EF4-FFF2-40B4-BE49-F238E27FC236}">
                <a16:creationId xmlns:a16="http://schemas.microsoft.com/office/drawing/2014/main" id="{4FF66AE7-3BA1-4F4F-9024-F9EDC34F379F}"/>
              </a:ext>
            </a:extLst>
          </p:cNvPr>
          <p:cNvSpPr/>
          <p:nvPr/>
        </p:nvSpPr>
        <p:spPr>
          <a:xfrm>
            <a:off x="6096000" y="34290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Enables AspectJ compiler</a:t>
            </a:r>
          </a:p>
        </p:txBody>
      </p:sp>
      <p:cxnSp>
        <p:nvCxnSpPr>
          <p:cNvPr id="5" name="Straight Arrow Connector 4">
            <a:extLst>
              <a:ext uri="{FF2B5EF4-FFF2-40B4-BE49-F238E27FC236}">
                <a16:creationId xmlns:a16="http://schemas.microsoft.com/office/drawing/2014/main" id="{E381CBA9-F349-440A-BA88-BA2D509118A2}"/>
              </a:ext>
            </a:extLst>
          </p:cNvPr>
          <p:cNvCxnSpPr/>
          <p:nvPr/>
        </p:nvCxnSpPr>
        <p:spPr>
          <a:xfrm flipV="1">
            <a:off x="3733800" y="3581400"/>
            <a:ext cx="2362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0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534400" cy="6096000"/>
          </a:xfrm>
        </p:spPr>
        <p:txBody>
          <a:bodyPr>
            <a:normAutofit lnSpcReduction="10000"/>
          </a:bodyPr>
          <a:lstStyle/>
          <a:p>
            <a:r>
              <a:rPr lang="en-US" dirty="0"/>
              <a:t>Types of advice:</a:t>
            </a:r>
          </a:p>
          <a:p>
            <a:r>
              <a:rPr lang="en-US" i="1" dirty="0"/>
              <a:t>Before advice</a:t>
            </a:r>
            <a:r>
              <a:rPr lang="en-US" dirty="0"/>
              <a:t>: Advice that executes before a join point, but which does not have the ability to prevent execution flow proceeding to the join point (unless it throws an exception).</a:t>
            </a:r>
          </a:p>
          <a:p>
            <a:r>
              <a:rPr lang="en-US" i="1" dirty="0"/>
              <a:t>After returning advice</a:t>
            </a:r>
            <a:r>
              <a:rPr lang="en-US" dirty="0"/>
              <a:t>: Advice to be executed after a join point completes normally: for example, if a method returns without throwing an exception.</a:t>
            </a:r>
          </a:p>
          <a:p>
            <a:r>
              <a:rPr lang="en-US" i="1" dirty="0"/>
              <a:t>After throwing advice</a:t>
            </a:r>
            <a:r>
              <a:rPr lang="en-US" dirty="0"/>
              <a:t>: Advice to be executed if a method exits by throwing an exception.</a:t>
            </a:r>
          </a:p>
          <a:p>
            <a:r>
              <a:rPr lang="en-US" i="1" dirty="0"/>
              <a:t>After (finally) advice</a:t>
            </a:r>
            <a:r>
              <a:rPr lang="en-US" dirty="0"/>
              <a:t>: Advice to be executed regardless of the means by which a join point exits (normal or exceptional return).</a:t>
            </a:r>
          </a:p>
          <a:p>
            <a:r>
              <a:rPr lang="en-US" i="1" dirty="0"/>
              <a:t>Around advice</a:t>
            </a:r>
            <a:r>
              <a:rPr lang="en-US" dirty="0"/>
              <a:t>: 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a:t>
            </a:r>
          </a:p>
          <a:p>
            <a:pPr>
              <a:buNone/>
            </a:pPr>
            <a:endParaRPr lang="en-US" dirty="0"/>
          </a:p>
        </p:txBody>
      </p:sp>
    </p:spTree>
    <p:extLst>
      <p:ext uri="{BB962C8B-B14F-4D97-AF65-F5344CB8AC3E}">
        <p14:creationId xmlns:p14="http://schemas.microsoft.com/office/powerpoint/2010/main" val="34000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71A620-9FA1-470E-8087-4516A17313DF}"/>
              </a:ext>
            </a:extLst>
          </p:cNvPr>
          <p:cNvSpPr/>
          <p:nvPr/>
        </p:nvSpPr>
        <p:spPr>
          <a:xfrm>
            <a:off x="609600" y="152400"/>
            <a:ext cx="8001000" cy="2308324"/>
          </a:xfrm>
          <a:prstGeom prst="rect">
            <a:avLst/>
          </a:prstGeom>
        </p:spPr>
        <p:txBody>
          <a:bodyPr wrap="square">
            <a:spAutoFit/>
          </a:bodyPr>
          <a:lstStyle/>
          <a:p>
            <a:r>
              <a:rPr lang="en-IN" sz="2400" b="1" dirty="0">
                <a:solidFill>
                  <a:srgbClr val="7F0055"/>
                </a:solidFill>
                <a:latin typeface="+mj-lt"/>
              </a:rPr>
              <a:t>public</a:t>
            </a:r>
            <a:r>
              <a:rPr lang="en-IN" sz="2400" b="1" dirty="0">
                <a:solidFill>
                  <a:srgbClr val="000000"/>
                </a:solidFill>
                <a:latin typeface="+mj-lt"/>
              </a:rPr>
              <a:t> </a:t>
            </a:r>
            <a:r>
              <a:rPr lang="en-IN" sz="2400" b="1" dirty="0">
                <a:solidFill>
                  <a:srgbClr val="7F0055"/>
                </a:solidFill>
                <a:latin typeface="+mj-lt"/>
              </a:rPr>
              <a:t>class</a:t>
            </a:r>
            <a:r>
              <a:rPr lang="en-IN" sz="2400" b="1" dirty="0">
                <a:solidFill>
                  <a:srgbClr val="000000"/>
                </a:solidFill>
                <a:latin typeface="+mj-lt"/>
              </a:rPr>
              <a:t> </a:t>
            </a:r>
            <a:r>
              <a:rPr lang="en-IN" sz="2400" b="1" dirty="0" err="1">
                <a:solidFill>
                  <a:srgbClr val="000000"/>
                </a:solidFill>
                <a:latin typeface="+mj-lt"/>
              </a:rPr>
              <a:t>TestClient</a:t>
            </a:r>
            <a:r>
              <a:rPr lang="en-IN" sz="2400" b="1" dirty="0">
                <a:solidFill>
                  <a:srgbClr val="000000"/>
                </a:solidFill>
                <a:latin typeface="+mj-lt"/>
              </a:rPr>
              <a:t> {</a:t>
            </a:r>
          </a:p>
          <a:p>
            <a:r>
              <a:rPr lang="en-IN" sz="2400" b="1" dirty="0">
                <a:solidFill>
                  <a:srgbClr val="7F0055"/>
                </a:solidFill>
                <a:latin typeface="+mj-lt"/>
              </a:rPr>
              <a:t>public</a:t>
            </a:r>
            <a:r>
              <a:rPr lang="en-IN" sz="2400" b="1" dirty="0">
                <a:solidFill>
                  <a:srgbClr val="000000"/>
                </a:solidFill>
                <a:latin typeface="+mj-lt"/>
              </a:rPr>
              <a:t> </a:t>
            </a:r>
            <a:r>
              <a:rPr lang="en-IN" sz="2400" b="1" dirty="0">
                <a:solidFill>
                  <a:srgbClr val="7F0055"/>
                </a:solidFill>
                <a:latin typeface="+mj-lt"/>
              </a:rPr>
              <a:t>static</a:t>
            </a:r>
            <a:r>
              <a:rPr lang="en-IN" sz="2400" b="1" dirty="0">
                <a:solidFill>
                  <a:srgbClr val="000000"/>
                </a:solidFill>
                <a:latin typeface="+mj-lt"/>
              </a:rPr>
              <a:t> </a:t>
            </a:r>
            <a:r>
              <a:rPr lang="en-IN" sz="2400" b="1" dirty="0">
                <a:solidFill>
                  <a:srgbClr val="7F0055"/>
                </a:solidFill>
                <a:latin typeface="+mj-lt"/>
              </a:rPr>
              <a:t>void</a:t>
            </a:r>
            <a:r>
              <a:rPr lang="en-IN" sz="2400" b="1" dirty="0">
                <a:solidFill>
                  <a:srgbClr val="000000"/>
                </a:solidFill>
                <a:latin typeface="+mj-lt"/>
              </a:rPr>
              <a:t> main(String[] </a:t>
            </a:r>
            <a:r>
              <a:rPr lang="en-IN" sz="2400" b="1" dirty="0" err="1">
                <a:solidFill>
                  <a:srgbClr val="6A3E3E"/>
                </a:solidFill>
                <a:latin typeface="+mj-lt"/>
              </a:rPr>
              <a:t>args</a:t>
            </a:r>
            <a:r>
              <a:rPr lang="en-IN" sz="2400" b="1" dirty="0">
                <a:solidFill>
                  <a:srgbClr val="000000"/>
                </a:solidFill>
                <a:latin typeface="+mj-lt"/>
              </a:rPr>
              <a:t>) {</a:t>
            </a:r>
          </a:p>
          <a:p>
            <a:r>
              <a:rPr lang="en-IN" sz="2400" dirty="0" err="1">
                <a:solidFill>
                  <a:srgbClr val="000000"/>
                </a:solidFill>
                <a:latin typeface="+mj-lt"/>
              </a:rPr>
              <a:t>ClassPathXmlApplicationContext</a:t>
            </a:r>
            <a:r>
              <a:rPr lang="en-IN" sz="2400" dirty="0">
                <a:solidFill>
                  <a:srgbClr val="000000"/>
                </a:solidFill>
                <a:latin typeface="+mj-lt"/>
              </a:rPr>
              <a:t> </a:t>
            </a:r>
            <a:r>
              <a:rPr lang="en-IN" sz="2400" u="sng" dirty="0" err="1">
                <a:solidFill>
                  <a:srgbClr val="6A3E3E"/>
                </a:solidFill>
                <a:latin typeface="+mj-lt"/>
              </a:rPr>
              <a:t>ctx</a:t>
            </a:r>
            <a:r>
              <a:rPr lang="en-IN" sz="2400" u="sng" dirty="0">
                <a:solidFill>
                  <a:srgbClr val="000000"/>
                </a:solidFill>
                <a:latin typeface="+mj-lt"/>
              </a:rPr>
              <a:t> = </a:t>
            </a:r>
            <a:r>
              <a:rPr lang="en-IN" sz="2400" b="1" u="sng" dirty="0">
                <a:solidFill>
                  <a:srgbClr val="7F0055"/>
                </a:solidFill>
                <a:latin typeface="+mj-lt"/>
              </a:rPr>
              <a:t>new</a:t>
            </a:r>
            <a:r>
              <a:rPr lang="en-IN" sz="2400" b="1" u="sng" dirty="0">
                <a:solidFill>
                  <a:srgbClr val="000000"/>
                </a:solidFill>
                <a:latin typeface="+mj-lt"/>
              </a:rPr>
              <a:t> </a:t>
            </a:r>
            <a:r>
              <a:rPr lang="en-IN" sz="2400" b="1" u="sng" dirty="0" err="1">
                <a:solidFill>
                  <a:srgbClr val="000000"/>
                </a:solidFill>
                <a:latin typeface="+mj-lt"/>
              </a:rPr>
              <a:t>ClassPathXmlApplicationContext</a:t>
            </a:r>
            <a:r>
              <a:rPr lang="en-IN" sz="2400" b="1" u="sng" dirty="0">
                <a:solidFill>
                  <a:srgbClr val="000000"/>
                </a:solidFill>
                <a:latin typeface="+mj-lt"/>
              </a:rPr>
              <a:t>(</a:t>
            </a:r>
            <a:r>
              <a:rPr lang="en-IN" sz="2400" b="1" u="sng" dirty="0">
                <a:solidFill>
                  <a:srgbClr val="2A00FF"/>
                </a:solidFill>
                <a:latin typeface="+mj-lt"/>
              </a:rPr>
              <a:t>"/spring.xml"</a:t>
            </a:r>
            <a:r>
              <a:rPr lang="en-IN" sz="2400" b="1" u="sng" dirty="0">
                <a:solidFill>
                  <a:srgbClr val="000000"/>
                </a:solidFill>
                <a:latin typeface="+mj-lt"/>
              </a:rPr>
              <a:t>);</a:t>
            </a:r>
          </a:p>
          <a:p>
            <a:r>
              <a:rPr lang="nl-NL" sz="2400" dirty="0">
                <a:solidFill>
                  <a:srgbClr val="000000"/>
                </a:solidFill>
                <a:latin typeface="+mj-lt"/>
              </a:rPr>
              <a:t>Student </a:t>
            </a:r>
            <a:r>
              <a:rPr lang="nl-NL" sz="2400" dirty="0">
                <a:solidFill>
                  <a:srgbClr val="6A3E3E"/>
                </a:solidFill>
                <a:latin typeface="+mj-lt"/>
              </a:rPr>
              <a:t>stu</a:t>
            </a:r>
            <a:r>
              <a:rPr lang="nl-NL" sz="2400" dirty="0">
                <a:solidFill>
                  <a:srgbClr val="000000"/>
                </a:solidFill>
                <a:latin typeface="+mj-lt"/>
              </a:rPr>
              <a:t> =(Student)</a:t>
            </a:r>
            <a:r>
              <a:rPr lang="nl-NL" sz="2400" dirty="0">
                <a:solidFill>
                  <a:srgbClr val="6A3E3E"/>
                </a:solidFill>
                <a:latin typeface="+mj-lt"/>
              </a:rPr>
              <a:t>ctx</a:t>
            </a:r>
            <a:r>
              <a:rPr lang="nl-NL" sz="2400" dirty="0">
                <a:solidFill>
                  <a:srgbClr val="000000"/>
                </a:solidFill>
                <a:latin typeface="+mj-lt"/>
              </a:rPr>
              <a:t>.getBean(</a:t>
            </a:r>
            <a:r>
              <a:rPr lang="nl-NL" sz="2400" dirty="0">
                <a:solidFill>
                  <a:srgbClr val="2A00FF"/>
                </a:solidFill>
                <a:latin typeface="+mj-lt"/>
              </a:rPr>
              <a:t>"studentBean"</a:t>
            </a:r>
            <a:r>
              <a:rPr lang="nl-NL" sz="2400" dirty="0">
                <a:solidFill>
                  <a:srgbClr val="000000"/>
                </a:solidFill>
                <a:latin typeface="+mj-lt"/>
              </a:rPr>
              <a:t>);</a:t>
            </a:r>
          </a:p>
          <a:p>
            <a:r>
              <a:rPr lang="en-IN" sz="2400" dirty="0" err="1">
                <a:solidFill>
                  <a:srgbClr val="000000"/>
                </a:solidFill>
                <a:latin typeface="+mj-lt"/>
              </a:rPr>
              <a:t>System.</a:t>
            </a:r>
            <a:r>
              <a:rPr lang="en-IN" sz="2400" b="1" i="1" dirty="0" err="1">
                <a:solidFill>
                  <a:srgbClr val="0000C0"/>
                </a:solidFill>
                <a:latin typeface="+mj-lt"/>
              </a:rPr>
              <a:t>out</a:t>
            </a:r>
            <a:r>
              <a:rPr lang="en-IN" sz="2400" b="1" i="1" dirty="0" err="1">
                <a:solidFill>
                  <a:srgbClr val="000000"/>
                </a:solidFill>
                <a:latin typeface="+mj-lt"/>
              </a:rPr>
              <a:t>.println</a:t>
            </a:r>
            <a:r>
              <a:rPr lang="en-IN" sz="2400" b="1" i="1" dirty="0">
                <a:solidFill>
                  <a:srgbClr val="000000"/>
                </a:solidFill>
                <a:latin typeface="+mj-lt"/>
              </a:rPr>
              <a:t>(</a:t>
            </a:r>
            <a:r>
              <a:rPr lang="en-IN" sz="2400" b="1" i="1" dirty="0">
                <a:solidFill>
                  <a:srgbClr val="2A00FF"/>
                </a:solidFill>
                <a:latin typeface="+mj-lt"/>
              </a:rPr>
              <a:t>"Name:"</a:t>
            </a:r>
            <a:r>
              <a:rPr lang="en-IN" sz="2400" b="1" i="1" dirty="0">
                <a:solidFill>
                  <a:srgbClr val="000000"/>
                </a:solidFill>
                <a:latin typeface="+mj-lt"/>
              </a:rPr>
              <a:t>+</a:t>
            </a:r>
            <a:r>
              <a:rPr lang="en-IN" sz="2400" b="1" i="1" dirty="0" err="1">
                <a:solidFill>
                  <a:srgbClr val="6A3E3E"/>
                </a:solidFill>
                <a:latin typeface="+mj-lt"/>
              </a:rPr>
              <a:t>stu</a:t>
            </a:r>
            <a:r>
              <a:rPr lang="en-IN" sz="2400" b="1" i="1" dirty="0" err="1">
                <a:solidFill>
                  <a:srgbClr val="000000"/>
                </a:solidFill>
                <a:latin typeface="+mj-lt"/>
              </a:rPr>
              <a:t>.getName</a:t>
            </a:r>
            <a:r>
              <a:rPr lang="en-IN" sz="2400" b="1" i="1" dirty="0">
                <a:solidFill>
                  <a:srgbClr val="000000"/>
                </a:solidFill>
                <a:latin typeface="+mj-lt"/>
              </a:rPr>
              <a:t>());</a:t>
            </a:r>
            <a:endParaRPr lang="en-IN" sz="2400" dirty="0">
              <a:latin typeface="+mj-lt"/>
            </a:endParaRPr>
          </a:p>
        </p:txBody>
      </p:sp>
      <p:sp>
        <p:nvSpPr>
          <p:cNvPr id="3" name="Rectangle 2">
            <a:extLst>
              <a:ext uri="{FF2B5EF4-FFF2-40B4-BE49-F238E27FC236}">
                <a16:creationId xmlns:a16="http://schemas.microsoft.com/office/drawing/2014/main" id="{4207EEBB-EFDC-455C-80E1-1B6E438EF56C}"/>
              </a:ext>
            </a:extLst>
          </p:cNvPr>
          <p:cNvSpPr/>
          <p:nvPr/>
        </p:nvSpPr>
        <p:spPr>
          <a:xfrm>
            <a:off x="838200" y="3200400"/>
            <a:ext cx="4572000" cy="1323439"/>
          </a:xfrm>
          <a:prstGeom prst="rect">
            <a:avLst/>
          </a:prstGeom>
        </p:spPr>
        <p:txBody>
          <a:bodyPr>
            <a:spAutoFit/>
          </a:bodyPr>
          <a:lstStyle/>
          <a:p>
            <a:r>
              <a:rPr lang="en-IN" sz="2000" dirty="0">
                <a:solidFill>
                  <a:srgbClr val="000000"/>
                </a:solidFill>
                <a:latin typeface="+mj-lt"/>
              </a:rPr>
              <a:t>Output:</a:t>
            </a:r>
          </a:p>
          <a:p>
            <a:endParaRPr lang="en-IN" sz="2000" dirty="0">
              <a:solidFill>
                <a:srgbClr val="000000"/>
              </a:solidFill>
              <a:latin typeface="+mj-lt"/>
            </a:endParaRPr>
          </a:p>
          <a:p>
            <a:r>
              <a:rPr lang="en-IN" sz="2000" dirty="0">
                <a:solidFill>
                  <a:srgbClr val="000000"/>
                </a:solidFill>
                <a:latin typeface="+mj-lt"/>
              </a:rPr>
              <a:t>Executing Advice on </a:t>
            </a:r>
            <a:r>
              <a:rPr lang="en-IN" sz="2000" dirty="0" err="1">
                <a:solidFill>
                  <a:srgbClr val="000000"/>
                </a:solidFill>
                <a:latin typeface="+mj-lt"/>
              </a:rPr>
              <a:t>getName</a:t>
            </a:r>
            <a:r>
              <a:rPr lang="en-IN" sz="2000" dirty="0">
                <a:solidFill>
                  <a:srgbClr val="000000"/>
                </a:solidFill>
                <a:latin typeface="+mj-lt"/>
              </a:rPr>
              <a:t>()</a:t>
            </a:r>
          </a:p>
          <a:p>
            <a:r>
              <a:rPr lang="en-IN" sz="2000" dirty="0" err="1">
                <a:solidFill>
                  <a:srgbClr val="000000"/>
                </a:solidFill>
                <a:latin typeface="+mj-lt"/>
              </a:rPr>
              <a:t>Name:sam</a:t>
            </a:r>
            <a:endParaRPr lang="en-IN" sz="2000" dirty="0">
              <a:solidFill>
                <a:srgbClr val="000000"/>
              </a:solidFill>
              <a:latin typeface="+mj-lt"/>
            </a:endParaRPr>
          </a:p>
        </p:txBody>
      </p:sp>
    </p:spTree>
    <p:extLst>
      <p:ext uri="{BB962C8B-B14F-4D97-AF65-F5344CB8AC3E}">
        <p14:creationId xmlns:p14="http://schemas.microsoft.com/office/powerpoint/2010/main" val="52749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75933D-A048-4567-B2D9-8F5CDAB350F8}"/>
              </a:ext>
            </a:extLst>
          </p:cNvPr>
          <p:cNvSpPr/>
          <p:nvPr/>
        </p:nvSpPr>
        <p:spPr>
          <a:xfrm>
            <a:off x="304800" y="275303"/>
            <a:ext cx="4572000" cy="1754326"/>
          </a:xfrm>
          <a:prstGeom prst="rect">
            <a:avLst/>
          </a:prstGeom>
        </p:spPr>
        <p:txBody>
          <a:bodyPr>
            <a:spAutoFit/>
          </a:bodyPr>
          <a:lstStyle/>
          <a:p>
            <a:endParaRPr lang="en-IN" dirty="0">
              <a:latin typeface="+mj-lt"/>
            </a:endParaRPr>
          </a:p>
          <a:p>
            <a:r>
              <a:rPr lang="en-IN" dirty="0">
                <a:solidFill>
                  <a:srgbClr val="646464"/>
                </a:solidFill>
                <a:latin typeface="+mj-lt"/>
              </a:rPr>
              <a:t>@Before</a:t>
            </a:r>
            <a:r>
              <a:rPr lang="en-IN" dirty="0">
                <a:solidFill>
                  <a:srgbClr val="000000"/>
                </a:solidFill>
                <a:latin typeface="+mj-lt"/>
              </a:rPr>
              <a:t>(</a:t>
            </a:r>
            <a:r>
              <a:rPr lang="en-IN" dirty="0">
                <a:solidFill>
                  <a:srgbClr val="2A00FF"/>
                </a:solidFill>
                <a:latin typeface="+mj-lt"/>
              </a:rPr>
              <a:t>"execution(* </a:t>
            </a:r>
            <a:r>
              <a:rPr lang="en-IN" dirty="0" err="1">
                <a:solidFill>
                  <a:srgbClr val="2A00FF"/>
                </a:solidFill>
                <a:latin typeface="+mj-lt"/>
              </a:rPr>
              <a:t>com.classes</a:t>
            </a:r>
            <a:r>
              <a:rPr lang="en-IN" dirty="0">
                <a:solidFill>
                  <a:srgbClr val="2A00FF"/>
                </a:solidFill>
                <a:latin typeface="+mj-lt"/>
              </a:rPr>
              <a:t>.*.get*())"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void</a:t>
            </a:r>
            <a:r>
              <a:rPr lang="en-IN" b="1" dirty="0">
                <a:solidFill>
                  <a:srgbClr val="000000"/>
                </a:solidFill>
                <a:latin typeface="+mj-lt"/>
              </a:rPr>
              <a:t> </a:t>
            </a:r>
            <a:r>
              <a:rPr lang="en-IN" b="1" dirty="0" err="1">
                <a:solidFill>
                  <a:srgbClr val="000000"/>
                </a:solidFill>
                <a:latin typeface="+mj-lt"/>
              </a:rPr>
              <a:t>getAllAdvice</a:t>
            </a:r>
            <a:r>
              <a:rPr lang="en-IN" b="1"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"Service method getter called"</a:t>
            </a:r>
            <a:r>
              <a:rPr lang="en-IN" b="1" i="1" dirty="0">
                <a:solidFill>
                  <a:srgbClr val="000000"/>
                </a:solidFill>
                <a:latin typeface="+mj-lt"/>
              </a:rPr>
              <a:t>);</a:t>
            </a:r>
            <a:endParaRPr lang="en-IN" b="1" i="1" dirty="0">
              <a:solidFill>
                <a:srgbClr val="3F7F5F"/>
              </a:solidFill>
              <a:latin typeface="+mj-lt"/>
            </a:endParaRPr>
          </a:p>
          <a:p>
            <a:r>
              <a:rPr lang="en-IN" dirty="0">
                <a:solidFill>
                  <a:srgbClr val="000000"/>
                </a:solidFill>
                <a:latin typeface="+mj-lt"/>
              </a:rPr>
              <a:t>}</a:t>
            </a:r>
            <a:endParaRPr lang="en-IN" dirty="0">
              <a:latin typeface="+mj-lt"/>
            </a:endParaRPr>
          </a:p>
        </p:txBody>
      </p:sp>
      <p:sp>
        <p:nvSpPr>
          <p:cNvPr id="3" name="Rectangle 2">
            <a:extLst>
              <a:ext uri="{FF2B5EF4-FFF2-40B4-BE49-F238E27FC236}">
                <a16:creationId xmlns:a16="http://schemas.microsoft.com/office/drawing/2014/main" id="{F476A4A6-8FCD-4AF9-AF2F-DB1733927F9D}"/>
              </a:ext>
            </a:extLst>
          </p:cNvPr>
          <p:cNvSpPr/>
          <p:nvPr/>
        </p:nvSpPr>
        <p:spPr>
          <a:xfrm>
            <a:off x="366252" y="2057400"/>
            <a:ext cx="4572000" cy="1477328"/>
          </a:xfrm>
          <a:prstGeom prst="rect">
            <a:avLst/>
          </a:prstGeom>
        </p:spPr>
        <p:txBody>
          <a:bodyPr>
            <a:spAutoFit/>
          </a:bodyPr>
          <a:lstStyle/>
          <a:p>
            <a:r>
              <a:rPr lang="en-IN" dirty="0">
                <a:solidFill>
                  <a:srgbClr val="646464"/>
                </a:solidFill>
                <a:latin typeface="+mj-lt"/>
              </a:rPr>
              <a:t>@After</a:t>
            </a:r>
            <a:r>
              <a:rPr lang="en-IN" dirty="0">
                <a:solidFill>
                  <a:srgbClr val="000000"/>
                </a:solidFill>
                <a:latin typeface="+mj-lt"/>
              </a:rPr>
              <a:t>(</a:t>
            </a:r>
            <a:r>
              <a:rPr lang="en-IN" dirty="0">
                <a:solidFill>
                  <a:srgbClr val="2A00FF"/>
                </a:solidFill>
                <a:latin typeface="+mj-lt"/>
              </a:rPr>
              <a:t>"execution(public void set*(*))"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void</a:t>
            </a:r>
            <a:r>
              <a:rPr lang="en-IN" b="1" dirty="0">
                <a:solidFill>
                  <a:srgbClr val="000000"/>
                </a:solidFill>
                <a:latin typeface="+mj-lt"/>
              </a:rPr>
              <a:t> </a:t>
            </a:r>
            <a:r>
              <a:rPr lang="en-IN" b="1" dirty="0" err="1">
                <a:solidFill>
                  <a:srgbClr val="000000"/>
                </a:solidFill>
                <a:latin typeface="+mj-lt"/>
              </a:rPr>
              <a:t>setNameAdvice</a:t>
            </a:r>
            <a:r>
              <a:rPr lang="en-IN" b="1"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"Executing Advice on set***()"</a:t>
            </a:r>
            <a:r>
              <a:rPr lang="en-IN" b="1" i="1" dirty="0">
                <a:solidFill>
                  <a:srgbClr val="000000"/>
                </a:solidFill>
                <a:latin typeface="+mj-lt"/>
              </a:rPr>
              <a:t>);</a:t>
            </a:r>
            <a:endParaRPr lang="en-IN" b="1" i="1" dirty="0">
              <a:solidFill>
                <a:srgbClr val="3F7F5F"/>
              </a:solidFill>
              <a:latin typeface="+mj-lt"/>
            </a:endParaRPr>
          </a:p>
          <a:p>
            <a:r>
              <a:rPr lang="en-IN" dirty="0">
                <a:solidFill>
                  <a:srgbClr val="000000"/>
                </a:solidFill>
                <a:latin typeface="+mj-lt"/>
              </a:rPr>
              <a:t>}</a:t>
            </a:r>
            <a:endParaRPr lang="en-IN" dirty="0">
              <a:latin typeface="+mj-lt"/>
            </a:endParaRPr>
          </a:p>
        </p:txBody>
      </p:sp>
      <p:sp>
        <p:nvSpPr>
          <p:cNvPr id="4" name="Rectangle 3">
            <a:extLst>
              <a:ext uri="{FF2B5EF4-FFF2-40B4-BE49-F238E27FC236}">
                <a16:creationId xmlns:a16="http://schemas.microsoft.com/office/drawing/2014/main" id="{742E2F0A-7E7C-437F-89B2-FD7A1392BAF4}"/>
              </a:ext>
            </a:extLst>
          </p:cNvPr>
          <p:cNvSpPr/>
          <p:nvPr/>
        </p:nvSpPr>
        <p:spPr>
          <a:xfrm>
            <a:off x="5334000" y="304800"/>
            <a:ext cx="35052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Executes before all methods starting with get pattern in all classes of </a:t>
            </a:r>
            <a:r>
              <a:rPr lang="en-IN" dirty="0" err="1"/>
              <a:t>com.classes</a:t>
            </a:r>
            <a:r>
              <a:rPr lang="en-IN" dirty="0"/>
              <a:t> package</a:t>
            </a:r>
          </a:p>
          <a:p>
            <a:pPr algn="ctr"/>
            <a:r>
              <a:rPr lang="en-IN" dirty="0"/>
              <a:t>Like </a:t>
            </a:r>
            <a:r>
              <a:rPr lang="en-IN" dirty="0" err="1"/>
              <a:t>getName</a:t>
            </a:r>
            <a:r>
              <a:rPr lang="en-IN" dirty="0"/>
              <a:t>() ,</a:t>
            </a:r>
            <a:r>
              <a:rPr lang="en-IN" dirty="0" err="1"/>
              <a:t>getAge</a:t>
            </a:r>
            <a:r>
              <a:rPr lang="en-IN" dirty="0"/>
              <a:t>() with matching arguments etc..</a:t>
            </a:r>
          </a:p>
        </p:txBody>
      </p:sp>
      <p:cxnSp>
        <p:nvCxnSpPr>
          <p:cNvPr id="6" name="Straight Arrow Connector 5">
            <a:extLst>
              <a:ext uri="{FF2B5EF4-FFF2-40B4-BE49-F238E27FC236}">
                <a16:creationId xmlns:a16="http://schemas.microsoft.com/office/drawing/2014/main" id="{A0039686-E2CF-4B3D-9951-16B72757274A}"/>
              </a:ext>
            </a:extLst>
          </p:cNvPr>
          <p:cNvCxnSpPr>
            <a:cxnSpLocks/>
          </p:cNvCxnSpPr>
          <p:nvPr/>
        </p:nvCxnSpPr>
        <p:spPr>
          <a:xfrm flipV="1">
            <a:off x="4495800" y="1085850"/>
            <a:ext cx="91440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C068DEA-AB4D-4258-96A4-E6BEA75C7C84}"/>
              </a:ext>
            </a:extLst>
          </p:cNvPr>
          <p:cNvSpPr/>
          <p:nvPr/>
        </p:nvSpPr>
        <p:spPr>
          <a:xfrm>
            <a:off x="5302045" y="2296564"/>
            <a:ext cx="35052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Executes after all methods starting with set pattern in present package</a:t>
            </a:r>
          </a:p>
          <a:p>
            <a:pPr algn="ctr"/>
            <a:r>
              <a:rPr lang="en-IN" dirty="0" err="1"/>
              <a:t>setName</a:t>
            </a:r>
            <a:r>
              <a:rPr lang="en-IN" dirty="0"/>
              <a:t>(..) ,</a:t>
            </a:r>
            <a:r>
              <a:rPr lang="en-IN" dirty="0" err="1"/>
              <a:t>setAge</a:t>
            </a:r>
            <a:r>
              <a:rPr lang="en-IN" dirty="0"/>
              <a:t>(..) with any arguments etc..</a:t>
            </a:r>
          </a:p>
        </p:txBody>
      </p:sp>
      <p:cxnSp>
        <p:nvCxnSpPr>
          <p:cNvPr id="10" name="Straight Arrow Connector 9">
            <a:extLst>
              <a:ext uri="{FF2B5EF4-FFF2-40B4-BE49-F238E27FC236}">
                <a16:creationId xmlns:a16="http://schemas.microsoft.com/office/drawing/2014/main" id="{96F5ADEE-7C2B-4960-AD5F-6CE7CC605C57}"/>
              </a:ext>
            </a:extLst>
          </p:cNvPr>
          <p:cNvCxnSpPr>
            <a:cxnSpLocks/>
          </p:cNvCxnSpPr>
          <p:nvPr/>
        </p:nvCxnSpPr>
        <p:spPr>
          <a:xfrm>
            <a:off x="4419600" y="2819400"/>
            <a:ext cx="882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EED8953-DA8C-47FC-9AB6-10839D1EBE5E}"/>
              </a:ext>
            </a:extLst>
          </p:cNvPr>
          <p:cNvSpPr/>
          <p:nvPr/>
        </p:nvSpPr>
        <p:spPr>
          <a:xfrm>
            <a:off x="381000" y="3733800"/>
            <a:ext cx="4572000" cy="2031325"/>
          </a:xfrm>
          <a:prstGeom prst="rect">
            <a:avLst/>
          </a:prstGeom>
        </p:spPr>
        <p:txBody>
          <a:bodyPr>
            <a:spAutoFit/>
          </a:bodyPr>
          <a:lstStyle/>
          <a:p>
            <a:r>
              <a:rPr lang="en-IN" dirty="0">
                <a:solidFill>
                  <a:srgbClr val="646464"/>
                </a:solidFill>
                <a:latin typeface="+mj-lt"/>
              </a:rPr>
              <a:t>@</a:t>
            </a:r>
            <a:r>
              <a:rPr lang="en-IN" dirty="0" err="1">
                <a:solidFill>
                  <a:srgbClr val="646464"/>
                </a:solidFill>
                <a:latin typeface="+mj-lt"/>
              </a:rPr>
              <a:t>AfterThrowing</a:t>
            </a:r>
            <a:r>
              <a:rPr lang="en-IN" dirty="0">
                <a:solidFill>
                  <a:srgbClr val="000000"/>
                </a:solidFill>
                <a:latin typeface="+mj-lt"/>
              </a:rPr>
              <a:t>(</a:t>
            </a:r>
            <a:r>
              <a:rPr lang="en-IN" dirty="0">
                <a:solidFill>
                  <a:srgbClr val="2A00FF"/>
                </a:solidFill>
                <a:latin typeface="+mj-lt"/>
              </a:rPr>
              <a:t>"execution(public void test())"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void</a:t>
            </a:r>
            <a:r>
              <a:rPr lang="en-IN" b="1" dirty="0">
                <a:solidFill>
                  <a:srgbClr val="000000"/>
                </a:solidFill>
                <a:latin typeface="+mj-lt"/>
              </a:rPr>
              <a:t> </a:t>
            </a:r>
            <a:r>
              <a:rPr lang="en-IN" b="1" dirty="0" err="1">
                <a:solidFill>
                  <a:srgbClr val="000000"/>
                </a:solidFill>
                <a:latin typeface="+mj-lt"/>
              </a:rPr>
              <a:t>getThrowAdvice</a:t>
            </a:r>
            <a:r>
              <a:rPr lang="en-IN" b="1" dirty="0">
                <a:solidFill>
                  <a:srgbClr val="000000"/>
                </a:solidFill>
                <a:latin typeface="+mj-lt"/>
              </a:rPr>
              <a:t>()</a:t>
            </a:r>
          </a:p>
          <a:p>
            <a:r>
              <a:rPr lang="en-IN"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"Executing advice on throwing exception.."</a:t>
            </a:r>
            <a:r>
              <a:rPr lang="en-IN" b="1" i="1" dirty="0">
                <a:solidFill>
                  <a:srgbClr val="000000"/>
                </a:solidFill>
                <a:latin typeface="+mj-lt"/>
              </a:rPr>
              <a:t>);</a:t>
            </a:r>
          </a:p>
          <a:p>
            <a:r>
              <a:rPr lang="en-IN" dirty="0">
                <a:solidFill>
                  <a:srgbClr val="000000"/>
                </a:solidFill>
                <a:latin typeface="+mj-lt"/>
              </a:rPr>
              <a:t>}</a:t>
            </a:r>
            <a:endParaRPr lang="en-IN" dirty="0">
              <a:latin typeface="+mj-lt"/>
            </a:endParaRPr>
          </a:p>
        </p:txBody>
      </p:sp>
      <p:sp>
        <p:nvSpPr>
          <p:cNvPr id="15" name="Rectangle 14">
            <a:extLst>
              <a:ext uri="{FF2B5EF4-FFF2-40B4-BE49-F238E27FC236}">
                <a16:creationId xmlns:a16="http://schemas.microsoft.com/office/drawing/2014/main" id="{76BB675C-A421-4034-A395-0295138730DD}"/>
              </a:ext>
            </a:extLst>
          </p:cNvPr>
          <p:cNvSpPr/>
          <p:nvPr/>
        </p:nvSpPr>
        <p:spPr>
          <a:xfrm>
            <a:off x="5302045" y="4237938"/>
            <a:ext cx="35052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Executes when test method in the present package throws exception.</a:t>
            </a:r>
          </a:p>
        </p:txBody>
      </p:sp>
      <p:cxnSp>
        <p:nvCxnSpPr>
          <p:cNvPr id="17" name="Straight Arrow Connector 16">
            <a:extLst>
              <a:ext uri="{FF2B5EF4-FFF2-40B4-BE49-F238E27FC236}">
                <a16:creationId xmlns:a16="http://schemas.microsoft.com/office/drawing/2014/main" id="{57B4EADD-C9C6-4608-A08D-92F6BD433DDD}"/>
              </a:ext>
            </a:extLst>
          </p:cNvPr>
          <p:cNvCxnSpPr/>
          <p:nvPr/>
        </p:nvCxnSpPr>
        <p:spPr>
          <a:xfrm>
            <a:off x="4114800" y="4457701"/>
            <a:ext cx="1187245" cy="35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53DB841-A4B4-4539-A7EB-8B606F1ED1AF}"/>
              </a:ext>
            </a:extLst>
          </p:cNvPr>
          <p:cNvSpPr/>
          <p:nvPr/>
        </p:nvSpPr>
        <p:spPr>
          <a:xfrm>
            <a:off x="2286000" y="0"/>
            <a:ext cx="3048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Advice types</a:t>
            </a:r>
          </a:p>
        </p:txBody>
      </p:sp>
    </p:spTree>
    <p:extLst>
      <p:ext uri="{BB962C8B-B14F-4D97-AF65-F5344CB8AC3E}">
        <p14:creationId xmlns:p14="http://schemas.microsoft.com/office/powerpoint/2010/main" val="24422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8" grpId="0" animBg="1"/>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BC64D-4183-40EF-ADFB-8AAC9369C01A}"/>
              </a:ext>
            </a:extLst>
          </p:cNvPr>
          <p:cNvSpPr/>
          <p:nvPr/>
        </p:nvSpPr>
        <p:spPr>
          <a:xfrm>
            <a:off x="152400" y="533400"/>
            <a:ext cx="4572000" cy="2031325"/>
          </a:xfrm>
          <a:prstGeom prst="rect">
            <a:avLst/>
          </a:prstGeom>
        </p:spPr>
        <p:txBody>
          <a:bodyPr>
            <a:spAutoFit/>
          </a:bodyPr>
          <a:lstStyle/>
          <a:p>
            <a:r>
              <a:rPr lang="en-IN" dirty="0">
                <a:solidFill>
                  <a:srgbClr val="646464"/>
                </a:solidFill>
                <a:latin typeface="+mj-lt"/>
              </a:rPr>
              <a:t>@</a:t>
            </a:r>
            <a:r>
              <a:rPr lang="en-IN" dirty="0" err="1">
                <a:solidFill>
                  <a:srgbClr val="646464"/>
                </a:solidFill>
                <a:latin typeface="+mj-lt"/>
              </a:rPr>
              <a:t>AfterReturning</a:t>
            </a:r>
            <a:r>
              <a:rPr lang="en-IN" dirty="0">
                <a:solidFill>
                  <a:srgbClr val="000000"/>
                </a:solidFill>
                <a:latin typeface="+mj-lt"/>
              </a:rPr>
              <a:t>(</a:t>
            </a:r>
            <a:r>
              <a:rPr lang="en-IN" dirty="0">
                <a:solidFill>
                  <a:srgbClr val="2A00FF"/>
                </a:solidFill>
                <a:latin typeface="+mj-lt"/>
              </a:rPr>
              <a:t>"execution(public String </a:t>
            </a:r>
            <a:r>
              <a:rPr lang="en-IN" dirty="0" err="1">
                <a:solidFill>
                  <a:srgbClr val="2A00FF"/>
                </a:solidFill>
                <a:latin typeface="+mj-lt"/>
              </a:rPr>
              <a:t>getName</a:t>
            </a:r>
            <a:r>
              <a:rPr lang="en-IN" dirty="0">
                <a:solidFill>
                  <a:srgbClr val="2A00FF"/>
                </a:solidFill>
                <a:latin typeface="+mj-lt"/>
              </a:rPr>
              <a: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void</a:t>
            </a:r>
            <a:r>
              <a:rPr lang="en-IN" b="1" dirty="0">
                <a:solidFill>
                  <a:srgbClr val="000000"/>
                </a:solidFill>
                <a:latin typeface="+mj-lt"/>
              </a:rPr>
              <a:t> </a:t>
            </a:r>
            <a:r>
              <a:rPr lang="en-IN" b="1" dirty="0" err="1">
                <a:solidFill>
                  <a:srgbClr val="000000"/>
                </a:solidFill>
                <a:latin typeface="+mj-lt"/>
              </a:rPr>
              <a:t>getReturnAdvice</a:t>
            </a:r>
            <a:r>
              <a:rPr lang="en-IN" b="1" dirty="0">
                <a:solidFill>
                  <a:srgbClr val="000000"/>
                </a:solidFill>
                <a:latin typeface="+mj-lt"/>
              </a:rPr>
              <a:t>()</a:t>
            </a:r>
          </a:p>
          <a:p>
            <a:r>
              <a:rPr lang="en-IN"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"Executing advice on Returning exception.."</a:t>
            </a:r>
            <a:r>
              <a:rPr lang="en-IN" b="1" i="1" dirty="0">
                <a:solidFill>
                  <a:srgbClr val="000000"/>
                </a:solidFill>
                <a:latin typeface="+mj-lt"/>
              </a:rPr>
              <a:t>);</a:t>
            </a:r>
          </a:p>
          <a:p>
            <a:r>
              <a:rPr lang="en-IN" dirty="0">
                <a:solidFill>
                  <a:srgbClr val="000000"/>
                </a:solidFill>
                <a:latin typeface="+mj-lt"/>
              </a:rPr>
              <a:t>}</a:t>
            </a:r>
            <a:endParaRPr lang="en-IN" dirty="0">
              <a:latin typeface="+mj-lt"/>
            </a:endParaRPr>
          </a:p>
        </p:txBody>
      </p:sp>
      <p:sp>
        <p:nvSpPr>
          <p:cNvPr id="4" name="Rectangle 3">
            <a:extLst>
              <a:ext uri="{FF2B5EF4-FFF2-40B4-BE49-F238E27FC236}">
                <a16:creationId xmlns:a16="http://schemas.microsoft.com/office/drawing/2014/main" id="{2225CC61-62D8-45AF-8CBC-C719F4D667F9}"/>
              </a:ext>
            </a:extLst>
          </p:cNvPr>
          <p:cNvSpPr/>
          <p:nvPr/>
        </p:nvSpPr>
        <p:spPr>
          <a:xfrm>
            <a:off x="4876800" y="533400"/>
            <a:ext cx="4572000" cy="1323439"/>
          </a:xfrm>
          <a:prstGeom prst="rect">
            <a:avLst/>
          </a:prstGeom>
        </p:spPr>
        <p:txBody>
          <a:bodyPr>
            <a:spAutoFit/>
          </a:bodyPr>
          <a:lstStyle/>
          <a:p>
            <a:r>
              <a:rPr lang="en-US" sz="2000" i="1" dirty="0">
                <a:latin typeface="+mj-lt"/>
              </a:rPr>
              <a:t>After returning advice</a:t>
            </a:r>
            <a:r>
              <a:rPr lang="en-US" sz="2000" dirty="0">
                <a:latin typeface="+mj-lt"/>
              </a:rPr>
              <a:t>: Advice to be executed after a join point completes normally: for example, if a method returns without throwing an exception.</a:t>
            </a:r>
          </a:p>
        </p:txBody>
      </p:sp>
      <p:sp>
        <p:nvSpPr>
          <p:cNvPr id="2" name="Rectangle 1">
            <a:extLst>
              <a:ext uri="{FF2B5EF4-FFF2-40B4-BE49-F238E27FC236}">
                <a16:creationId xmlns:a16="http://schemas.microsoft.com/office/drawing/2014/main" id="{7CF4A80A-F1B3-40DA-B96D-F1DBDCD91EBE}"/>
              </a:ext>
            </a:extLst>
          </p:cNvPr>
          <p:cNvSpPr/>
          <p:nvPr/>
        </p:nvSpPr>
        <p:spPr>
          <a:xfrm>
            <a:off x="284480" y="3276600"/>
            <a:ext cx="4572000" cy="646331"/>
          </a:xfrm>
          <a:prstGeom prst="rect">
            <a:avLst/>
          </a:prstGeom>
        </p:spPr>
        <p:txBody>
          <a:bodyPr>
            <a:spAutoFit/>
          </a:bodyPr>
          <a:lstStyle/>
          <a:p>
            <a:r>
              <a:rPr lang="en-IN" dirty="0">
                <a:hlinkClick r:id="rId2"/>
              </a:rPr>
              <a:t>https://docs.spring.io/spring/docs/2.5.x/reference/aop.html</a:t>
            </a:r>
            <a:endParaRPr lang="en-IN" dirty="0"/>
          </a:p>
        </p:txBody>
      </p:sp>
    </p:spTree>
    <p:extLst>
      <p:ext uri="{BB962C8B-B14F-4D97-AF65-F5344CB8AC3E}">
        <p14:creationId xmlns:p14="http://schemas.microsoft.com/office/powerpoint/2010/main" val="224909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759</TotalTime>
  <Words>1144</Words>
  <Application>Microsoft Office PowerPoint</Application>
  <PresentationFormat>On-screen Show (4:3)</PresentationFormat>
  <Paragraphs>113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AOP</vt:lpstr>
      <vt:lpstr>What is AOP</vt:lpstr>
      <vt:lpstr>PowerPoint Presentation</vt:lpstr>
      <vt:lpstr>AOP - Lingo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dc:title>
  <dc:creator/>
  <cp:lastModifiedBy>Radha V Krishna</cp:lastModifiedBy>
  <cp:revision>41</cp:revision>
  <dcterms:created xsi:type="dcterms:W3CDTF">2006-08-16T00:00:00Z</dcterms:created>
  <dcterms:modified xsi:type="dcterms:W3CDTF">2020-01-28T05:57:10Z</dcterms:modified>
</cp:coreProperties>
</file>