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9" r:id="rId4"/>
    <p:sldId id="261" r:id="rId5"/>
    <p:sldId id="262" r:id="rId6"/>
    <p:sldId id="264"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102" autoAdjust="0"/>
  </p:normalViewPr>
  <p:slideViewPr>
    <p:cSldViewPr snapToGrid="0">
      <p:cViewPr varScale="1">
        <p:scale>
          <a:sx n="62" d="100"/>
          <a:sy n="62" d="100"/>
        </p:scale>
        <p:origin x="8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3B036-69AD-48B1-A887-646F5B9F94BE}" type="datetimeFigureOut">
              <a:rPr lang="en-IN" smtClean="0"/>
              <a:t>14-09-2020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116D4-0864-43FB-9862-97723387180A}" type="slidenum">
              <a:rPr lang="en-IN" smtClean="0"/>
              <a:t>‹#›</a:t>
            </a:fld>
            <a:endParaRPr lang="en-IN"/>
          </a:p>
        </p:txBody>
      </p:sp>
    </p:spTree>
    <p:extLst>
      <p:ext uri="{BB962C8B-B14F-4D97-AF65-F5344CB8AC3E}">
        <p14:creationId xmlns:p14="http://schemas.microsoft.com/office/powerpoint/2010/main" val="2288275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64656E"/>
                </a:solidFill>
                <a:effectLst/>
                <a:latin typeface="Montserrat"/>
              </a:rPr>
              <a:t>Message queuing - a simple use case</a:t>
            </a:r>
          </a:p>
          <a:p>
            <a:pPr algn="l"/>
            <a:r>
              <a:rPr lang="en-IN" b="0" i="0" dirty="0">
                <a:solidFill>
                  <a:srgbClr val="6D6D6D"/>
                </a:solidFill>
                <a:effectLst/>
                <a:latin typeface="-apple-system"/>
              </a:rPr>
              <a:t>Imagine that you have a web service that receives many requests every second, where no request can get lost, and all requests need to be processed by a function that has a high throughput. In other words, the web service always has to be highly available and ready to receive a new request instead of being locked by the processing of previously received requests.</a:t>
            </a:r>
          </a:p>
          <a:p>
            <a:pPr algn="l"/>
            <a:r>
              <a:rPr lang="en-IN" b="0" i="0" dirty="0">
                <a:solidFill>
                  <a:srgbClr val="6D6D6D"/>
                </a:solidFill>
                <a:effectLst/>
                <a:latin typeface="-apple-system"/>
              </a:rPr>
              <a:t>In this case, placing a queue between the web service and the processing service is ideal. The web service can put the "start processing" message on a queue and the other process can take and handle messages in order. The two processes are decoupled from each other and do not need to wait. If you have a lot of requests coming in a short amount of time, the processing system will be able to process them all. The queue will persist with the requests even if their number grows.</a:t>
            </a:r>
          </a:p>
          <a:p>
            <a:pPr algn="l"/>
            <a:r>
              <a:rPr lang="en-IN" b="0" i="0" dirty="0">
                <a:solidFill>
                  <a:srgbClr val="6D6D6D"/>
                </a:solidFill>
                <a:effectLst/>
                <a:latin typeface="-apple-system"/>
              </a:rPr>
              <a:t>Then imagine that the business and workload are growing and the system needs to be scaled up. All that needs to be done is to add more consumers to work off the queues faster.</a:t>
            </a:r>
          </a:p>
          <a:p>
            <a:endParaRPr lang="en-IN" dirty="0"/>
          </a:p>
        </p:txBody>
      </p:sp>
      <p:sp>
        <p:nvSpPr>
          <p:cNvPr id="4" name="Slide Number Placeholder 3"/>
          <p:cNvSpPr>
            <a:spLocks noGrp="1"/>
          </p:cNvSpPr>
          <p:nvPr>
            <p:ph type="sldNum" sz="quarter" idx="5"/>
          </p:nvPr>
        </p:nvSpPr>
        <p:spPr/>
        <p:txBody>
          <a:bodyPr/>
          <a:lstStyle/>
          <a:p>
            <a:fld id="{677116D4-0864-43FB-9862-97723387180A}" type="slidenum">
              <a:rPr lang="en-IN" smtClean="0"/>
              <a:t>7</a:t>
            </a:fld>
            <a:endParaRPr lang="en-IN"/>
          </a:p>
        </p:txBody>
      </p:sp>
    </p:spTree>
    <p:extLst>
      <p:ext uri="{BB962C8B-B14F-4D97-AF65-F5344CB8AC3E}">
        <p14:creationId xmlns:p14="http://schemas.microsoft.com/office/powerpoint/2010/main" val="1219334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B2433D-A712-4840-9CBD-9FD17BB9687A}" type="datetimeFigureOut">
              <a:rPr lang="en-IN" smtClean="0"/>
              <a:t>14-09-2020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BAB6C99-3A42-4698-94D3-D0CF7DD125D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8133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2433D-A712-4840-9CBD-9FD17BB9687A}"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6C99-3A42-4698-94D3-D0CF7DD125D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640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2433D-A712-4840-9CBD-9FD17BB9687A}"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6C99-3A42-4698-94D3-D0CF7DD125D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959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2433D-A712-4840-9CBD-9FD17BB9687A}"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6C99-3A42-4698-94D3-D0CF7DD125D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5356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B2433D-A712-4840-9CBD-9FD17BB9687A}"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6C99-3A42-4698-94D3-D0CF7DD125D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404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B2433D-A712-4840-9CBD-9FD17BB9687A}" type="datetimeFigureOut">
              <a:rPr lang="en-IN" smtClean="0"/>
              <a:t>14-09-2020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B6C99-3A42-4698-94D3-D0CF7DD125D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8263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B2433D-A712-4840-9CBD-9FD17BB9687A}" type="datetimeFigureOut">
              <a:rPr lang="en-IN" smtClean="0"/>
              <a:t>14-09-2020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AB6C99-3A42-4698-94D3-D0CF7DD125D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7240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B2433D-A712-4840-9CBD-9FD17BB9687A}" type="datetimeFigureOut">
              <a:rPr lang="en-IN" smtClean="0"/>
              <a:t>14-09-2020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AB6C99-3A42-4698-94D3-D0CF7DD125D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6988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2433D-A712-4840-9CBD-9FD17BB9687A}" type="datetimeFigureOut">
              <a:rPr lang="en-IN" smtClean="0"/>
              <a:t>14-09-2020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AB6C99-3A42-4698-94D3-D0CF7DD125D2}" type="slidenum">
              <a:rPr lang="en-IN" smtClean="0"/>
              <a:t>‹#›</a:t>
            </a:fld>
            <a:endParaRPr lang="en-IN"/>
          </a:p>
        </p:txBody>
      </p:sp>
    </p:spTree>
    <p:extLst>
      <p:ext uri="{BB962C8B-B14F-4D97-AF65-F5344CB8AC3E}">
        <p14:creationId xmlns:p14="http://schemas.microsoft.com/office/powerpoint/2010/main" val="3507503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B2433D-A712-4840-9CBD-9FD17BB9687A}" type="datetimeFigureOut">
              <a:rPr lang="en-IN" smtClean="0"/>
              <a:t>14-09-2020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B6C99-3A42-4698-94D3-D0CF7DD125D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9231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8B2433D-A712-4840-9CBD-9FD17BB9687A}" type="datetimeFigureOut">
              <a:rPr lang="en-IN" smtClean="0"/>
              <a:t>14-09-2020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BAB6C99-3A42-4698-94D3-D0CF7DD125D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769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8B2433D-A712-4840-9CBD-9FD17BB9687A}" type="datetimeFigureOut">
              <a:rPr lang="en-IN" smtClean="0"/>
              <a:t>14-09-2020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AB6C99-3A42-4698-94D3-D0CF7DD125D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235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webopedia.com/TERM/A/asynchronous_messaging.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webopedia.com/TERM/E/Event_Queue.html" TargetMode="Externa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hyperlink" Target="https://www.webopedia.com/TERM/E/enterprise_messaging_system.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webopedia.com/TERM/E/Event_Queue.html" TargetMode="Externa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hyperlink" Target="https://www.webopedia.com/TERM/E/enterprise_messaging_system.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oose_coupling" TargetMode="External"/><Relationship Id="rId2" Type="http://schemas.openxmlformats.org/officeDocument/2006/relationships/hyperlink" Target="https://en.wikipedia.org/wiki/Distributed_computing" TargetMode="Externa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9645-167F-49CD-978F-AA22D639EE58}"/>
              </a:ext>
            </a:extLst>
          </p:cNvPr>
          <p:cNvSpPr>
            <a:spLocks noGrp="1"/>
          </p:cNvSpPr>
          <p:nvPr>
            <p:ph type="ctrTitle"/>
          </p:nvPr>
        </p:nvSpPr>
        <p:spPr/>
        <p:txBody>
          <a:bodyPr/>
          <a:lstStyle/>
          <a:p>
            <a:r>
              <a:rPr lang="en-IN" dirty="0"/>
              <a:t>JMS</a:t>
            </a:r>
          </a:p>
        </p:txBody>
      </p:sp>
      <p:sp>
        <p:nvSpPr>
          <p:cNvPr id="3" name="Subtitle 2">
            <a:extLst>
              <a:ext uri="{FF2B5EF4-FFF2-40B4-BE49-F238E27FC236}">
                <a16:creationId xmlns:a16="http://schemas.microsoft.com/office/drawing/2014/main" id="{B331D0D0-BF54-4974-A446-34409F01DF83}"/>
              </a:ext>
            </a:extLst>
          </p:cNvPr>
          <p:cNvSpPr>
            <a:spLocks noGrp="1"/>
          </p:cNvSpPr>
          <p:nvPr>
            <p:ph type="subTitle" idx="1"/>
          </p:nvPr>
        </p:nvSpPr>
        <p:spPr/>
        <p:txBody>
          <a:bodyPr/>
          <a:lstStyle/>
          <a:p>
            <a:r>
              <a:rPr lang="en-IN" dirty="0"/>
              <a:t>Java Messaging System</a:t>
            </a:r>
          </a:p>
        </p:txBody>
      </p:sp>
    </p:spTree>
    <p:extLst>
      <p:ext uri="{BB962C8B-B14F-4D97-AF65-F5344CB8AC3E}">
        <p14:creationId xmlns:p14="http://schemas.microsoft.com/office/powerpoint/2010/main" val="3993529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BECB-991C-473C-AD43-D3565F6EE3DF}"/>
              </a:ext>
            </a:extLst>
          </p:cNvPr>
          <p:cNvSpPr>
            <a:spLocks noGrp="1"/>
          </p:cNvSpPr>
          <p:nvPr>
            <p:ph type="title" idx="4294967295"/>
          </p:nvPr>
        </p:nvSpPr>
        <p:spPr>
          <a:xfrm>
            <a:off x="2587625" y="804863"/>
            <a:ext cx="9604375" cy="587375"/>
          </a:xfrm>
        </p:spPr>
        <p:txBody>
          <a:bodyPr/>
          <a:lstStyle/>
          <a:p>
            <a:r>
              <a:rPr lang="en-IN" dirty="0"/>
              <a:t>What is EMS?</a:t>
            </a:r>
          </a:p>
        </p:txBody>
      </p:sp>
      <p:sp>
        <p:nvSpPr>
          <p:cNvPr id="3" name="Content Placeholder 2">
            <a:extLst>
              <a:ext uri="{FF2B5EF4-FFF2-40B4-BE49-F238E27FC236}">
                <a16:creationId xmlns:a16="http://schemas.microsoft.com/office/drawing/2014/main" id="{14BCA72C-1254-4317-B6B9-0F5F48AD6195}"/>
              </a:ext>
            </a:extLst>
          </p:cNvPr>
          <p:cNvSpPr>
            <a:spLocks noGrp="1"/>
          </p:cNvSpPr>
          <p:nvPr>
            <p:ph idx="4294967295"/>
          </p:nvPr>
        </p:nvSpPr>
        <p:spPr>
          <a:xfrm>
            <a:off x="0" y="1838325"/>
            <a:ext cx="10409238" cy="4008438"/>
          </a:xfrm>
        </p:spPr>
        <p:txBody>
          <a:bodyPr/>
          <a:lstStyle/>
          <a:p>
            <a:r>
              <a:rPr lang="en-IN" dirty="0"/>
              <a:t>Enterprise Messaging Systems EMS in short is a system that enables data transfer across disparate </a:t>
            </a:r>
            <a:r>
              <a:rPr lang="en-IN" dirty="0" err="1"/>
              <a:t>sytems</a:t>
            </a:r>
            <a:r>
              <a:rPr lang="en-IN" dirty="0"/>
              <a:t>.</a:t>
            </a:r>
          </a:p>
          <a:p>
            <a:r>
              <a:rPr lang="en-IN" dirty="0"/>
              <a:t> In EMS terminology the word </a:t>
            </a:r>
            <a:r>
              <a:rPr lang="en-IN" i="1" dirty="0"/>
              <a:t>messaging</a:t>
            </a:r>
            <a:r>
              <a:rPr lang="en-IN" dirty="0"/>
              <a:t> is used to describe </a:t>
            </a:r>
            <a:r>
              <a:rPr lang="en-IN" dirty="0">
                <a:hlinkClick r:id="rId2"/>
              </a:rPr>
              <a:t>asynchronous messages</a:t>
            </a:r>
            <a:r>
              <a:rPr lang="en-IN" dirty="0"/>
              <a:t> that consists of requests, reports or events that are consumed by enterprise applications and not humans</a:t>
            </a:r>
          </a:p>
          <a:p>
            <a:r>
              <a:rPr lang="en-IN" dirty="0"/>
              <a:t>These messages contain information that is needed to coordinate systems and track progress of the enterprise.</a:t>
            </a:r>
          </a:p>
          <a:p>
            <a:r>
              <a:rPr lang="en-IN" dirty="0"/>
              <a:t>Enterprise messaging systems, which are language and platform-independent solutions, are also called </a:t>
            </a:r>
            <a:r>
              <a:rPr lang="en-IN" i="1" dirty="0"/>
              <a:t>messaging services</a:t>
            </a:r>
            <a:r>
              <a:rPr lang="en-IN" dirty="0"/>
              <a:t>, or more formally, </a:t>
            </a:r>
            <a:r>
              <a:rPr lang="en-IN" b="1" i="1" dirty="0"/>
              <a:t>m</a:t>
            </a:r>
            <a:r>
              <a:rPr lang="en-IN" i="1" dirty="0"/>
              <a:t>essaging-</a:t>
            </a:r>
            <a:r>
              <a:rPr lang="en-IN" b="1" i="1" dirty="0"/>
              <a:t>o</a:t>
            </a:r>
            <a:r>
              <a:rPr lang="en-IN" i="1" dirty="0"/>
              <a:t>riented </a:t>
            </a:r>
            <a:r>
              <a:rPr lang="en-IN" b="1" i="1" dirty="0"/>
              <a:t>m</a:t>
            </a:r>
            <a:r>
              <a:rPr lang="en-IN" i="1" dirty="0"/>
              <a:t>iddlewar</a:t>
            </a:r>
            <a:r>
              <a:rPr lang="en-IN" dirty="0"/>
              <a:t>e (MOM).</a:t>
            </a:r>
          </a:p>
        </p:txBody>
      </p:sp>
    </p:spTree>
    <p:extLst>
      <p:ext uri="{BB962C8B-B14F-4D97-AF65-F5344CB8AC3E}">
        <p14:creationId xmlns:p14="http://schemas.microsoft.com/office/powerpoint/2010/main" val="290416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39F1DB98-5131-409A-AF60-F6D90841311B}"/>
              </a:ext>
            </a:extLst>
          </p:cNvPr>
          <p:cNvPicPr>
            <a:picLocks noChangeAspect="1"/>
          </p:cNvPicPr>
          <p:nvPr/>
        </p:nvPicPr>
        <p:blipFill>
          <a:blip r:embed="rId2"/>
          <a:stretch>
            <a:fillRect/>
          </a:stretch>
        </p:blipFill>
        <p:spPr>
          <a:xfrm>
            <a:off x="805034" y="1330397"/>
            <a:ext cx="2143125" cy="2143125"/>
          </a:xfrm>
          <a:prstGeom prst="rect">
            <a:avLst/>
          </a:prstGeom>
        </p:spPr>
      </p:pic>
      <p:sp>
        <p:nvSpPr>
          <p:cNvPr id="3" name="Rectangle: Rounded Corners 2">
            <a:extLst>
              <a:ext uri="{FF2B5EF4-FFF2-40B4-BE49-F238E27FC236}">
                <a16:creationId xmlns:a16="http://schemas.microsoft.com/office/drawing/2014/main" id="{9683E3FA-FA2F-4BC5-95C5-8D720BAB42C3}"/>
              </a:ext>
            </a:extLst>
          </p:cNvPr>
          <p:cNvSpPr/>
          <p:nvPr/>
        </p:nvSpPr>
        <p:spPr>
          <a:xfrm>
            <a:off x="4470400" y="193964"/>
            <a:ext cx="4932218" cy="24568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What is Synchronous Messaging ?</a:t>
            </a:r>
          </a:p>
          <a:p>
            <a:r>
              <a:rPr lang="en-IN" dirty="0"/>
              <a:t>Synchronous messaging describes communication that takes place between two applications or systems, where the system places a message in a message queue (also called an </a:t>
            </a:r>
            <a:r>
              <a:rPr lang="en-IN" dirty="0">
                <a:hlinkClick r:id="rId3"/>
              </a:rPr>
              <a:t>Event Queue</a:t>
            </a:r>
            <a:r>
              <a:rPr lang="en-IN" dirty="0"/>
              <a:t> in </a:t>
            </a:r>
            <a:r>
              <a:rPr lang="en-IN" dirty="0">
                <a:hlinkClick r:id="rId4"/>
              </a:rPr>
              <a:t>enterprise messaging systems</a:t>
            </a:r>
            <a:r>
              <a:rPr lang="en-IN" dirty="0"/>
              <a:t>) and then waits for a message response before it continues processing.</a:t>
            </a:r>
          </a:p>
        </p:txBody>
      </p:sp>
      <p:cxnSp>
        <p:nvCxnSpPr>
          <p:cNvPr id="5" name="Straight Arrow Connector 4">
            <a:extLst>
              <a:ext uri="{FF2B5EF4-FFF2-40B4-BE49-F238E27FC236}">
                <a16:creationId xmlns:a16="http://schemas.microsoft.com/office/drawing/2014/main" id="{7879B663-9073-4C86-8B1C-83039C5A3496}"/>
              </a:ext>
            </a:extLst>
          </p:cNvPr>
          <p:cNvCxnSpPr/>
          <p:nvPr/>
        </p:nvCxnSpPr>
        <p:spPr>
          <a:xfrm flipV="1">
            <a:off x="2946400" y="775855"/>
            <a:ext cx="1524000" cy="89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106502F1-761F-4001-A229-FA2831089C51}"/>
              </a:ext>
            </a:extLst>
          </p:cNvPr>
          <p:cNvSpPr/>
          <p:nvPr/>
        </p:nvSpPr>
        <p:spPr>
          <a:xfrm>
            <a:off x="4470400" y="3094182"/>
            <a:ext cx="4932213" cy="19165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2000" dirty="0">
                <a:solidFill>
                  <a:srgbClr val="222222"/>
                </a:solidFill>
                <a:latin typeface="+mj-lt"/>
              </a:rPr>
              <a:t>Something that is happening in real time. </a:t>
            </a:r>
            <a:r>
              <a:rPr lang="en-IN" sz="2000" b="1" dirty="0">
                <a:solidFill>
                  <a:srgbClr val="222222"/>
                </a:solidFill>
                <a:latin typeface="+mj-lt"/>
              </a:rPr>
              <a:t>Synchronous communication examples</a:t>
            </a:r>
            <a:r>
              <a:rPr lang="en-IN" sz="2000" dirty="0">
                <a:solidFill>
                  <a:srgbClr val="222222"/>
                </a:solidFill>
                <a:latin typeface="+mj-lt"/>
              </a:rPr>
              <a:t> include: instant messaging, video conferencing, webcams,</a:t>
            </a:r>
          </a:p>
          <a:p>
            <a:r>
              <a:rPr lang="en-IN" sz="2000" dirty="0">
                <a:solidFill>
                  <a:srgbClr val="222222"/>
                </a:solidFill>
                <a:latin typeface="+mj-lt"/>
              </a:rPr>
              <a:t>Telephonic conversations.</a:t>
            </a:r>
            <a:endParaRPr lang="en-IN" sz="2000" dirty="0">
              <a:latin typeface="+mj-lt"/>
            </a:endParaRPr>
          </a:p>
        </p:txBody>
      </p:sp>
      <p:cxnSp>
        <p:nvCxnSpPr>
          <p:cNvPr id="10" name="Straight Arrow Connector 9">
            <a:extLst>
              <a:ext uri="{FF2B5EF4-FFF2-40B4-BE49-F238E27FC236}">
                <a16:creationId xmlns:a16="http://schemas.microsoft.com/office/drawing/2014/main" id="{33411EB0-66C1-41C5-AD08-7D66E7D83ED4}"/>
              </a:ext>
            </a:extLst>
          </p:cNvPr>
          <p:cNvCxnSpPr/>
          <p:nvPr/>
        </p:nvCxnSpPr>
        <p:spPr>
          <a:xfrm>
            <a:off x="6419273" y="2650836"/>
            <a:ext cx="0" cy="443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telephonic conversation">
            <a:extLst>
              <a:ext uri="{FF2B5EF4-FFF2-40B4-BE49-F238E27FC236}">
                <a16:creationId xmlns:a16="http://schemas.microsoft.com/office/drawing/2014/main" id="{E5A4DB30-FA37-415A-9B7A-D4A5A3BABF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1255" y="330272"/>
            <a:ext cx="2286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57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39F1DB98-5131-409A-AF60-F6D90841311B}"/>
              </a:ext>
            </a:extLst>
          </p:cNvPr>
          <p:cNvPicPr>
            <a:picLocks noChangeAspect="1"/>
          </p:cNvPicPr>
          <p:nvPr/>
        </p:nvPicPr>
        <p:blipFill>
          <a:blip r:embed="rId2"/>
          <a:stretch>
            <a:fillRect/>
          </a:stretch>
        </p:blipFill>
        <p:spPr>
          <a:xfrm>
            <a:off x="805034" y="1330397"/>
            <a:ext cx="2143125" cy="2143125"/>
          </a:xfrm>
          <a:prstGeom prst="rect">
            <a:avLst/>
          </a:prstGeom>
        </p:spPr>
      </p:pic>
      <p:sp>
        <p:nvSpPr>
          <p:cNvPr id="3" name="Rectangle: Rounded Corners 2">
            <a:extLst>
              <a:ext uri="{FF2B5EF4-FFF2-40B4-BE49-F238E27FC236}">
                <a16:creationId xmlns:a16="http://schemas.microsoft.com/office/drawing/2014/main" id="{9683E3FA-FA2F-4BC5-95C5-8D720BAB42C3}"/>
              </a:ext>
            </a:extLst>
          </p:cNvPr>
          <p:cNvSpPr/>
          <p:nvPr/>
        </p:nvSpPr>
        <p:spPr>
          <a:xfrm>
            <a:off x="4470400" y="193964"/>
            <a:ext cx="4932218" cy="24568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What is </a:t>
            </a:r>
            <a:r>
              <a:rPr lang="en-IN" dirty="0" err="1"/>
              <a:t>ASynchronous</a:t>
            </a:r>
            <a:r>
              <a:rPr lang="en-IN" dirty="0"/>
              <a:t> Messaging ?</a:t>
            </a:r>
          </a:p>
          <a:p>
            <a:r>
              <a:rPr lang="en-IN" dirty="0"/>
              <a:t>Asynchronous messaging describes communication that takes place between two applications or systems, where the system places a message in a message queue (called an </a:t>
            </a:r>
            <a:r>
              <a:rPr lang="en-IN" dirty="0">
                <a:hlinkClick r:id="rId3"/>
              </a:rPr>
              <a:t>Event Queue</a:t>
            </a:r>
            <a:r>
              <a:rPr lang="en-IN" dirty="0"/>
              <a:t> in </a:t>
            </a:r>
            <a:r>
              <a:rPr lang="en-IN" dirty="0">
                <a:hlinkClick r:id="rId4"/>
              </a:rPr>
              <a:t>enterprise messaging systems</a:t>
            </a:r>
            <a:r>
              <a:rPr lang="en-IN" dirty="0"/>
              <a:t>) and does not wait for a reply to continue processing.</a:t>
            </a:r>
          </a:p>
        </p:txBody>
      </p:sp>
      <p:cxnSp>
        <p:nvCxnSpPr>
          <p:cNvPr id="5" name="Straight Arrow Connector 4">
            <a:extLst>
              <a:ext uri="{FF2B5EF4-FFF2-40B4-BE49-F238E27FC236}">
                <a16:creationId xmlns:a16="http://schemas.microsoft.com/office/drawing/2014/main" id="{7879B663-9073-4C86-8B1C-83039C5A3496}"/>
              </a:ext>
            </a:extLst>
          </p:cNvPr>
          <p:cNvCxnSpPr/>
          <p:nvPr/>
        </p:nvCxnSpPr>
        <p:spPr>
          <a:xfrm flipV="1">
            <a:off x="2946400" y="775855"/>
            <a:ext cx="1524000" cy="89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106502F1-761F-4001-A229-FA2831089C51}"/>
              </a:ext>
            </a:extLst>
          </p:cNvPr>
          <p:cNvSpPr/>
          <p:nvPr/>
        </p:nvSpPr>
        <p:spPr>
          <a:xfrm>
            <a:off x="4479925" y="3151332"/>
            <a:ext cx="4932213" cy="19165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Asynchronous groupware includes e-mail, version control systems, or collaborative writing systems. </a:t>
            </a:r>
          </a:p>
          <a:p>
            <a:r>
              <a:rPr lang="en-IN" dirty="0"/>
              <a:t>SMS </a:t>
            </a:r>
            <a:r>
              <a:rPr lang="en-IN" b="1" dirty="0"/>
              <a:t>messaging</a:t>
            </a:r>
            <a:r>
              <a:rPr lang="en-IN" dirty="0"/>
              <a:t> </a:t>
            </a:r>
            <a:endParaRPr lang="en-IN" sz="2000" dirty="0">
              <a:latin typeface="+mj-lt"/>
            </a:endParaRPr>
          </a:p>
        </p:txBody>
      </p:sp>
      <p:cxnSp>
        <p:nvCxnSpPr>
          <p:cNvPr id="10" name="Straight Arrow Connector 9">
            <a:extLst>
              <a:ext uri="{FF2B5EF4-FFF2-40B4-BE49-F238E27FC236}">
                <a16:creationId xmlns:a16="http://schemas.microsoft.com/office/drawing/2014/main" id="{33411EB0-66C1-41C5-AD08-7D66E7D83ED4}"/>
              </a:ext>
            </a:extLst>
          </p:cNvPr>
          <p:cNvCxnSpPr/>
          <p:nvPr/>
        </p:nvCxnSpPr>
        <p:spPr>
          <a:xfrm>
            <a:off x="6419273" y="2650836"/>
            <a:ext cx="0" cy="443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Image result for SMS messaging images">
            <a:extLst>
              <a:ext uri="{FF2B5EF4-FFF2-40B4-BE49-F238E27FC236}">
                <a16:creationId xmlns:a16="http://schemas.microsoft.com/office/drawing/2014/main" id="{C42E5944-3B69-438E-B4C6-B4BB068D62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159" y="4013128"/>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99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63CD2F-5F0E-47D5-956A-FE253766D7E1}"/>
              </a:ext>
            </a:extLst>
          </p:cNvPr>
          <p:cNvSpPr/>
          <p:nvPr/>
        </p:nvSpPr>
        <p:spPr>
          <a:xfrm>
            <a:off x="332509" y="1258699"/>
            <a:ext cx="6122240" cy="1631216"/>
          </a:xfrm>
          <a:prstGeom prst="rect">
            <a:avLst/>
          </a:prstGeom>
        </p:spPr>
        <p:txBody>
          <a:bodyPr wrap="square">
            <a:spAutoFit/>
          </a:bodyPr>
          <a:lstStyle/>
          <a:p>
            <a:r>
              <a:rPr lang="en-IN" sz="2000" dirty="0">
                <a:solidFill>
                  <a:srgbClr val="222222"/>
                </a:solidFill>
                <a:latin typeface="+mj-lt"/>
              </a:rPr>
              <a:t>It is a messaging standard that allows application components based on Java EE to create, send, receive, and read messages. It allows the communication between different components of a </a:t>
            </a:r>
            <a:r>
              <a:rPr lang="en-IN" sz="2000" dirty="0">
                <a:solidFill>
                  <a:srgbClr val="0B0080"/>
                </a:solidFill>
                <a:latin typeface="+mj-lt"/>
                <a:hlinkClick r:id="rId2" tooltip="Distributed computing"/>
              </a:rPr>
              <a:t>distributed application</a:t>
            </a:r>
            <a:r>
              <a:rPr lang="en-IN" sz="2000" dirty="0">
                <a:solidFill>
                  <a:srgbClr val="222222"/>
                </a:solidFill>
                <a:latin typeface="+mj-lt"/>
              </a:rPr>
              <a:t> to be </a:t>
            </a:r>
            <a:r>
              <a:rPr lang="en-IN" sz="2000" dirty="0">
                <a:solidFill>
                  <a:srgbClr val="0B0080"/>
                </a:solidFill>
                <a:latin typeface="+mj-lt"/>
                <a:hlinkClick r:id="rId3" tooltip="Loose coupling"/>
              </a:rPr>
              <a:t>loosely coupled</a:t>
            </a:r>
            <a:r>
              <a:rPr lang="en-IN" sz="2000" dirty="0">
                <a:solidFill>
                  <a:srgbClr val="222222"/>
                </a:solidFill>
                <a:latin typeface="+mj-lt"/>
              </a:rPr>
              <a:t>, reliable, and asynchronous</a:t>
            </a:r>
            <a:endParaRPr lang="en-IN" sz="2000" dirty="0">
              <a:latin typeface="+mj-lt"/>
            </a:endParaRPr>
          </a:p>
        </p:txBody>
      </p:sp>
      <p:pic>
        <p:nvPicPr>
          <p:cNvPr id="3074" name="Picture 2" descr="Image result for messaging models">
            <a:extLst>
              <a:ext uri="{FF2B5EF4-FFF2-40B4-BE49-F238E27FC236}">
                <a16:creationId xmlns:a16="http://schemas.microsoft.com/office/drawing/2014/main" id="{F7DDFE79-4BD9-43E5-BD87-66CDB89D42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6786" y="977576"/>
            <a:ext cx="3493691" cy="1752356"/>
          </a:xfrm>
          <a:prstGeom prst="rect">
            <a:avLst/>
          </a:prstGeom>
          <a:blipFill>
            <a:blip r:embed="rId5"/>
            <a:tile tx="0" ty="0" sx="100000" sy="100000" flip="none" algn="tl"/>
          </a:blipFill>
          <a:effectLst>
            <a:glow rad="63500">
              <a:srgbClr val="0070C0">
                <a:alpha val="40000"/>
              </a:srgbClr>
            </a:glow>
          </a:effectLst>
        </p:spPr>
      </p:pic>
      <p:pic>
        <p:nvPicPr>
          <p:cNvPr id="3076" name="Picture 4" descr="Image result for messaging models">
            <a:extLst>
              <a:ext uri="{FF2B5EF4-FFF2-40B4-BE49-F238E27FC236}">
                <a16:creationId xmlns:a16="http://schemas.microsoft.com/office/drawing/2014/main" id="{DEC7A2F0-B318-40F2-9911-B2AFD2EECB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6834" y="3171673"/>
            <a:ext cx="5353644" cy="24276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2CAC069-37E2-44E6-A084-D0C291766FF7}"/>
              </a:ext>
            </a:extLst>
          </p:cNvPr>
          <p:cNvSpPr/>
          <p:nvPr/>
        </p:nvSpPr>
        <p:spPr>
          <a:xfrm>
            <a:off x="332509" y="4840713"/>
            <a:ext cx="6096000" cy="1200329"/>
          </a:xfrm>
          <a:prstGeom prst="rect">
            <a:avLst/>
          </a:prstGeom>
        </p:spPr>
        <p:txBody>
          <a:bodyPr>
            <a:spAutoFit/>
          </a:bodyPr>
          <a:lstStyle/>
          <a:p>
            <a:pPr>
              <a:buFont typeface="Arial" panose="020B0604020202020204" pitchFamily="34" charset="0"/>
              <a:buChar char="•"/>
            </a:pPr>
            <a:r>
              <a:rPr lang="en-IN" dirty="0">
                <a:solidFill>
                  <a:srgbClr val="24292E"/>
                </a:solidFill>
                <a:latin typeface="-apple-system"/>
              </a:rPr>
              <a:t>producer sends messages into the queue, each message is read by only one consumer</a:t>
            </a:r>
          </a:p>
          <a:p>
            <a:pPr>
              <a:buFont typeface="Arial" panose="020B0604020202020204" pitchFamily="34" charset="0"/>
              <a:buChar char="•"/>
            </a:pPr>
            <a:r>
              <a:rPr lang="en-IN" dirty="0">
                <a:solidFill>
                  <a:srgbClr val="24292E"/>
                </a:solidFill>
                <a:latin typeface="-apple-system"/>
              </a:rPr>
              <a:t>once the message is consumed, it vanishes</a:t>
            </a:r>
          </a:p>
          <a:p>
            <a:pPr>
              <a:buFont typeface="Arial" panose="020B0604020202020204" pitchFamily="34" charset="0"/>
              <a:buChar char="•"/>
            </a:pPr>
            <a:r>
              <a:rPr lang="en-IN" dirty="0">
                <a:solidFill>
                  <a:srgbClr val="24292E"/>
                </a:solidFill>
                <a:latin typeface="-apple-system"/>
              </a:rPr>
              <a:t>multiple consumers can read messages from the queue</a:t>
            </a:r>
            <a:endParaRPr lang="en-IN" b="0" i="0" dirty="0">
              <a:solidFill>
                <a:srgbClr val="24292E"/>
              </a:solidFill>
              <a:effectLst/>
              <a:latin typeface="-apple-system"/>
            </a:endParaRPr>
          </a:p>
        </p:txBody>
      </p:sp>
      <p:sp>
        <p:nvSpPr>
          <p:cNvPr id="6" name="Rectangle: Rounded Corners 5">
            <a:extLst>
              <a:ext uri="{FF2B5EF4-FFF2-40B4-BE49-F238E27FC236}">
                <a16:creationId xmlns:a16="http://schemas.microsoft.com/office/drawing/2014/main" id="{5518B900-833C-4912-AC89-97BA8D4E2F9C}"/>
              </a:ext>
            </a:extLst>
          </p:cNvPr>
          <p:cNvSpPr/>
          <p:nvPr/>
        </p:nvSpPr>
        <p:spPr>
          <a:xfrm>
            <a:off x="332509" y="33813"/>
            <a:ext cx="5763491" cy="10991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JMS- Java Messaging System</a:t>
            </a:r>
          </a:p>
        </p:txBody>
      </p:sp>
      <p:sp>
        <p:nvSpPr>
          <p:cNvPr id="7" name="Rectangle 6">
            <a:extLst>
              <a:ext uri="{FF2B5EF4-FFF2-40B4-BE49-F238E27FC236}">
                <a16:creationId xmlns:a16="http://schemas.microsoft.com/office/drawing/2014/main" id="{A70E869D-BCED-44D8-B5DD-57A30E463159}"/>
              </a:ext>
            </a:extLst>
          </p:cNvPr>
          <p:cNvSpPr/>
          <p:nvPr/>
        </p:nvSpPr>
        <p:spPr>
          <a:xfrm>
            <a:off x="358749" y="3234848"/>
            <a:ext cx="6096000" cy="923330"/>
          </a:xfrm>
          <a:prstGeom prst="rect">
            <a:avLst/>
          </a:prstGeom>
        </p:spPr>
        <p:txBody>
          <a:bodyPr>
            <a:spAutoFit/>
          </a:bodyPr>
          <a:lstStyle/>
          <a:p>
            <a:pPr>
              <a:buFont typeface="Arial" panose="020B0604020202020204" pitchFamily="34" charset="0"/>
              <a:buChar char="•"/>
            </a:pPr>
            <a:r>
              <a:rPr lang="en-IN" dirty="0">
                <a:solidFill>
                  <a:srgbClr val="24292E"/>
                </a:solidFill>
                <a:latin typeface="-apple-system"/>
              </a:rPr>
              <a:t>publisher sends messages into 1 or more topics</a:t>
            </a:r>
          </a:p>
          <a:p>
            <a:pPr>
              <a:buFont typeface="Arial" panose="020B0604020202020204" pitchFamily="34" charset="0"/>
              <a:buChar char="•"/>
            </a:pPr>
            <a:r>
              <a:rPr lang="en-IN" dirty="0">
                <a:solidFill>
                  <a:srgbClr val="24292E"/>
                </a:solidFill>
                <a:latin typeface="-apple-system"/>
              </a:rPr>
              <a:t>subscribers can arrange to receive 1 or more topics, then consume all the messages</a:t>
            </a:r>
            <a:endParaRPr lang="en-IN" b="0" i="0" dirty="0">
              <a:solidFill>
                <a:srgbClr val="24292E"/>
              </a:solidFill>
              <a:effectLst/>
              <a:latin typeface="-apple-system"/>
            </a:endParaRPr>
          </a:p>
        </p:txBody>
      </p:sp>
    </p:spTree>
    <p:extLst>
      <p:ext uri="{BB962C8B-B14F-4D97-AF65-F5344CB8AC3E}">
        <p14:creationId xmlns:p14="http://schemas.microsoft.com/office/powerpoint/2010/main" val="374583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074"/>
                                        </p:tgtEl>
                                        <p:attrNameLst>
                                          <p:attrName>style.visibility</p:attrName>
                                        </p:attrNameLst>
                                      </p:cBhvr>
                                      <p:to>
                                        <p:strVal val="visible"/>
                                      </p:to>
                                    </p:set>
                                    <p:animEffect transition="in" filter="fade">
                                      <p:cBhvr>
                                        <p:cTn id="16" dur="500"/>
                                        <p:tgtEl>
                                          <p:spTgt spid="307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076"/>
                                        </p:tgtEl>
                                        <p:attrNameLst>
                                          <p:attrName>style.visibility</p:attrName>
                                        </p:attrNameLst>
                                      </p:cBhvr>
                                      <p:to>
                                        <p:strVal val="visible"/>
                                      </p:to>
                                    </p:set>
                                    <p:animEffect transition="in" filter="fade">
                                      <p:cBhvr>
                                        <p:cTn id="21" dur="500"/>
                                        <p:tgtEl>
                                          <p:spTgt spid="307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asic JMS architecture. | Download Scientific Diagram">
            <a:extLst>
              <a:ext uri="{FF2B5EF4-FFF2-40B4-BE49-F238E27FC236}">
                <a16:creationId xmlns:a16="http://schemas.microsoft.com/office/drawing/2014/main" id="{8C928380-B523-4BF1-9230-428E31BDB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2850" y="409575"/>
            <a:ext cx="3829050" cy="536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22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scription of Figure 5-1 follows">
            <a:extLst>
              <a:ext uri="{FF2B5EF4-FFF2-40B4-BE49-F238E27FC236}">
                <a16:creationId xmlns:a16="http://schemas.microsoft.com/office/drawing/2014/main" id="{FFCB9750-DD3A-479A-BF82-0A55785A9E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0"/>
            <a:ext cx="9880600" cy="12205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0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Message Service (JMS)—Explained - DZone Integration">
            <a:extLst>
              <a:ext uri="{FF2B5EF4-FFF2-40B4-BE49-F238E27FC236}">
                <a16:creationId xmlns:a16="http://schemas.microsoft.com/office/drawing/2014/main" id="{7D9D82EE-039C-4DBB-BEC2-FA34B68BA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397" y="201667"/>
            <a:ext cx="7006974" cy="5787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8814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264</TotalTime>
  <Words>551</Words>
  <Application>Microsoft Office PowerPoint</Application>
  <PresentationFormat>Widescreen</PresentationFormat>
  <Paragraphs>27</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Calibri</vt:lpstr>
      <vt:lpstr>Gill Sans MT</vt:lpstr>
      <vt:lpstr>Montserrat</vt:lpstr>
      <vt:lpstr>Gallery</vt:lpstr>
      <vt:lpstr>JMS</vt:lpstr>
      <vt:lpstr>What is EMS?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JMS</dc:title>
  <dc:creator>Radha V Krishna</dc:creator>
  <cp:lastModifiedBy>Radha V Krishna</cp:lastModifiedBy>
  <cp:revision>4</cp:revision>
  <dcterms:created xsi:type="dcterms:W3CDTF">2020-09-11T11:59:52Z</dcterms:created>
  <dcterms:modified xsi:type="dcterms:W3CDTF">2020-09-14T02:12:19Z</dcterms:modified>
</cp:coreProperties>
</file>