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57" r:id="rId3"/>
    <p:sldId id="259" r:id="rId4"/>
    <p:sldId id="258" r:id="rId5"/>
    <p:sldId id="260" r:id="rId6"/>
    <p:sldId id="263" r:id="rId7"/>
    <p:sldId id="262" r:id="rId8"/>
    <p:sldId id="264" r:id="rId9"/>
    <p:sldId id="265" r:id="rId10"/>
    <p:sldId id="266" r:id="rId11"/>
    <p:sldId id="268" r:id="rId12"/>
    <p:sldId id="267"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91" autoAdjust="0"/>
  </p:normalViewPr>
  <p:slideViewPr>
    <p:cSldViewPr snapToGrid="0">
      <p:cViewPr varScale="1">
        <p:scale>
          <a:sx n="71" d="100"/>
          <a:sy n="71" d="100"/>
        </p:scale>
        <p:origin x="43"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5AEA0-B8B5-4062-9920-05E7ADBD194B}" type="datetimeFigureOut">
              <a:rPr lang="en-IN" smtClean="0"/>
              <a:t>13-12-2018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66FE5-3DD1-4822-9A7E-E97F38419BEA}" type="slidenum">
              <a:rPr lang="en-IN" smtClean="0"/>
              <a:t>‹#›</a:t>
            </a:fld>
            <a:endParaRPr lang="en-IN"/>
          </a:p>
        </p:txBody>
      </p:sp>
    </p:spTree>
    <p:extLst>
      <p:ext uri="{BB962C8B-B14F-4D97-AF65-F5344CB8AC3E}">
        <p14:creationId xmlns:p14="http://schemas.microsoft.com/office/powerpoint/2010/main" val="40106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spring.io/spring/docs/3.0.x/spring-framework-reference/html/beans.html#beans-introduction"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docs.spring.io/spring/docs/3.0.x/spring-framework-reference/html/expressions.html" TargetMode="External"/><Relationship Id="rId4" Type="http://schemas.openxmlformats.org/officeDocument/2006/relationships/hyperlink" Target="https://docs.spring.io/spring/docs/3.0.x/spring-framework-reference/html/beans.html#context-introduc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a:t>
            </a:r>
            <a:r>
              <a:rPr lang="en-IN" sz="1200" b="0" i="1" kern="1200" dirty="0">
                <a:solidFill>
                  <a:schemeClr val="tx1"/>
                </a:solidFill>
                <a:effectLst/>
                <a:latin typeface="+mn-lt"/>
                <a:ea typeface="+mn-ea"/>
                <a:cs typeface="+mn-cs"/>
                <a:hlinkClick r:id="rId3" tooltip="3.1 Introduction to the Spring IoC container and beans"/>
              </a:rPr>
              <a:t>Core Container</a:t>
            </a:r>
            <a:r>
              <a:rPr lang="en-IN" sz="1200" b="0" i="0" kern="1200" dirty="0">
                <a:solidFill>
                  <a:schemeClr val="tx1"/>
                </a:solidFill>
                <a:effectLst/>
                <a:latin typeface="+mn-lt"/>
                <a:ea typeface="+mn-ea"/>
                <a:cs typeface="+mn-cs"/>
              </a:rPr>
              <a:t> consists of the Core, Beans, Context, and Expression Language modules.</a:t>
            </a:r>
          </a:p>
          <a:p>
            <a:r>
              <a:rPr lang="en-IN" sz="1200" b="0" i="0" kern="1200" dirty="0">
                <a:solidFill>
                  <a:schemeClr val="tx1"/>
                </a:solidFill>
                <a:effectLst/>
                <a:latin typeface="+mn-lt"/>
                <a:ea typeface="+mn-ea"/>
                <a:cs typeface="+mn-cs"/>
              </a:rPr>
              <a:t>The </a:t>
            </a:r>
            <a:r>
              <a:rPr lang="en-IN" sz="1200" b="0" i="1" kern="1200" dirty="0">
                <a:solidFill>
                  <a:schemeClr val="tx1"/>
                </a:solidFill>
                <a:effectLst/>
                <a:latin typeface="+mn-lt"/>
                <a:ea typeface="+mn-ea"/>
                <a:cs typeface="+mn-cs"/>
                <a:hlinkClick r:id="rId3" tooltip="3.1 Introduction to the Spring IoC container and beans"/>
              </a:rPr>
              <a:t>Core and Beans</a:t>
            </a:r>
            <a:r>
              <a:rPr lang="en-IN" sz="1200" b="0" i="0" kern="1200" dirty="0">
                <a:solidFill>
                  <a:schemeClr val="tx1"/>
                </a:solidFill>
                <a:effectLst/>
                <a:latin typeface="+mn-lt"/>
                <a:ea typeface="+mn-ea"/>
                <a:cs typeface="+mn-cs"/>
              </a:rPr>
              <a:t> modules provide the fundamental parts of the framework, including the </a:t>
            </a:r>
            <a:r>
              <a:rPr lang="en-IN" sz="1200" b="0" i="0" kern="1200" dirty="0" err="1">
                <a:solidFill>
                  <a:schemeClr val="tx1"/>
                </a:solidFill>
                <a:effectLst/>
                <a:latin typeface="+mn-lt"/>
                <a:ea typeface="+mn-ea"/>
                <a:cs typeface="+mn-cs"/>
              </a:rPr>
              <a:t>IoC</a:t>
            </a:r>
            <a:r>
              <a:rPr lang="en-IN" sz="1200" b="0" i="0" kern="1200" dirty="0">
                <a:solidFill>
                  <a:schemeClr val="tx1"/>
                </a:solidFill>
                <a:effectLst/>
                <a:latin typeface="+mn-lt"/>
                <a:ea typeface="+mn-ea"/>
                <a:cs typeface="+mn-cs"/>
              </a:rPr>
              <a:t> and Dependency Injection features. </a:t>
            </a:r>
            <a:r>
              <a:rPr lang="en-IN" sz="1200" b="0" i="0" kern="1200" dirty="0" err="1">
                <a:solidFill>
                  <a:schemeClr val="tx1"/>
                </a:solidFill>
                <a:effectLst/>
                <a:latin typeface="+mn-lt"/>
                <a:ea typeface="+mn-ea"/>
                <a:cs typeface="+mn-cs"/>
              </a:rPr>
              <a:t>TheBeanFactory</a:t>
            </a:r>
            <a:r>
              <a:rPr lang="en-IN" sz="1200" b="0" i="0" kern="1200" dirty="0">
                <a:solidFill>
                  <a:schemeClr val="tx1"/>
                </a:solidFill>
                <a:effectLst/>
                <a:latin typeface="+mn-lt"/>
                <a:ea typeface="+mn-ea"/>
                <a:cs typeface="+mn-cs"/>
              </a:rPr>
              <a:t> is a sophisticated implementation of the factory pattern. It removes the need for programmatic singletons and allows you to decouple the configuration and specification of dependencies from your actual program logic.</a:t>
            </a:r>
          </a:p>
          <a:p>
            <a:r>
              <a:rPr lang="en-IN" sz="1200" b="0" i="0" kern="1200" dirty="0">
                <a:solidFill>
                  <a:schemeClr val="tx1"/>
                </a:solidFill>
                <a:effectLst/>
                <a:latin typeface="+mn-lt"/>
                <a:ea typeface="+mn-ea"/>
                <a:cs typeface="+mn-cs"/>
              </a:rPr>
              <a:t>The </a:t>
            </a:r>
            <a:r>
              <a:rPr lang="en-IN" sz="1200" b="0" i="1" kern="1200" dirty="0">
                <a:solidFill>
                  <a:schemeClr val="tx1"/>
                </a:solidFill>
                <a:effectLst/>
                <a:latin typeface="+mn-lt"/>
                <a:ea typeface="+mn-ea"/>
                <a:cs typeface="+mn-cs"/>
                <a:hlinkClick r:id="rId4" tooltip="3.13 Additional Capabilities of the ApplicationContext"/>
              </a:rPr>
              <a:t>Context</a:t>
            </a:r>
            <a:r>
              <a:rPr lang="en-IN" sz="1200" b="0" i="0" kern="1200" dirty="0">
                <a:solidFill>
                  <a:schemeClr val="tx1"/>
                </a:solidFill>
                <a:effectLst/>
                <a:latin typeface="+mn-lt"/>
                <a:ea typeface="+mn-ea"/>
                <a:cs typeface="+mn-cs"/>
              </a:rPr>
              <a:t> module builds on the solid base provided by the </a:t>
            </a:r>
            <a:r>
              <a:rPr lang="en-IN" sz="1200" b="0" i="1" kern="1200" dirty="0">
                <a:solidFill>
                  <a:schemeClr val="tx1"/>
                </a:solidFill>
                <a:effectLst/>
                <a:latin typeface="+mn-lt"/>
                <a:ea typeface="+mn-ea"/>
                <a:cs typeface="+mn-cs"/>
                <a:hlinkClick r:id="rId3" tooltip="3.1 Introduction to the Spring IoC container and beans"/>
              </a:rPr>
              <a:t>Core and Beans</a:t>
            </a:r>
            <a:r>
              <a:rPr lang="en-IN" sz="1200" b="0" i="0" kern="1200" dirty="0">
                <a:solidFill>
                  <a:schemeClr val="tx1"/>
                </a:solidFill>
                <a:effectLst/>
                <a:latin typeface="+mn-lt"/>
                <a:ea typeface="+mn-ea"/>
                <a:cs typeface="+mn-cs"/>
              </a:rPr>
              <a:t> modules: it is a means to access objects in a framework-style manner that is similar to a JNDI registry. The Context module inherits its features from the Beans module and adds support for internationalization (using, for example, resource bundles), event-propagation, resource-loading, and the transparent creation of contexts by, for example, a servlet container. The Context module also supports Java EE features such as EJB, JMX ,and basic remoting. </a:t>
            </a:r>
            <a:r>
              <a:rPr lang="en-IN" sz="1200" b="0" i="0" kern="1200" dirty="0" err="1">
                <a:solidFill>
                  <a:schemeClr val="tx1"/>
                </a:solidFill>
                <a:effectLst/>
                <a:latin typeface="+mn-lt"/>
                <a:ea typeface="+mn-ea"/>
                <a:cs typeface="+mn-cs"/>
              </a:rPr>
              <a:t>TheApplicationContext</a:t>
            </a:r>
            <a:r>
              <a:rPr lang="en-IN" sz="1200" b="0" i="0" kern="1200" dirty="0">
                <a:solidFill>
                  <a:schemeClr val="tx1"/>
                </a:solidFill>
                <a:effectLst/>
                <a:latin typeface="+mn-lt"/>
                <a:ea typeface="+mn-ea"/>
                <a:cs typeface="+mn-cs"/>
              </a:rPr>
              <a:t> interface is the focal point of the Context module.</a:t>
            </a:r>
          </a:p>
          <a:p>
            <a:r>
              <a:rPr lang="en-IN" sz="1200" b="0" i="0" kern="1200" dirty="0">
                <a:solidFill>
                  <a:schemeClr val="tx1"/>
                </a:solidFill>
                <a:effectLst/>
                <a:latin typeface="+mn-lt"/>
                <a:ea typeface="+mn-ea"/>
                <a:cs typeface="+mn-cs"/>
              </a:rPr>
              <a:t>The </a:t>
            </a:r>
            <a:r>
              <a:rPr lang="en-IN" sz="1200" b="0" i="1" kern="1200" dirty="0">
                <a:solidFill>
                  <a:schemeClr val="tx1"/>
                </a:solidFill>
                <a:effectLst/>
                <a:latin typeface="+mn-lt"/>
                <a:ea typeface="+mn-ea"/>
                <a:cs typeface="+mn-cs"/>
                <a:hlinkClick r:id="rId5" tooltip="6. Spring Expression Language (SpEL)"/>
              </a:rPr>
              <a:t>Expression Language</a:t>
            </a:r>
            <a:r>
              <a:rPr lang="en-IN" sz="1200" b="0" i="0" kern="1200" dirty="0">
                <a:solidFill>
                  <a:schemeClr val="tx1"/>
                </a:solidFill>
                <a:effectLst/>
                <a:latin typeface="+mn-lt"/>
                <a:ea typeface="+mn-ea"/>
                <a:cs typeface="+mn-cs"/>
              </a:rPr>
              <a:t> module provides a powerful expression language for querying and manipulating an object graph at runtime. It is an extension of the unified expression language (unified EL) as specified in the JSP 2.1 specification. The language supports setting and getting property values, property assignment, method invocation, accessing the context of arrays, collections and indexers, logical and arithmetic operators, named variables, and retrieval of objects by name from Spring's </a:t>
            </a:r>
            <a:r>
              <a:rPr lang="en-IN" sz="1200" b="0" i="0" kern="1200" dirty="0" err="1">
                <a:solidFill>
                  <a:schemeClr val="tx1"/>
                </a:solidFill>
                <a:effectLst/>
                <a:latin typeface="+mn-lt"/>
                <a:ea typeface="+mn-ea"/>
                <a:cs typeface="+mn-cs"/>
              </a:rPr>
              <a:t>IoC</a:t>
            </a:r>
            <a:r>
              <a:rPr lang="en-IN" sz="1200" b="0" i="0" kern="1200" dirty="0">
                <a:solidFill>
                  <a:schemeClr val="tx1"/>
                </a:solidFill>
                <a:effectLst/>
                <a:latin typeface="+mn-lt"/>
                <a:ea typeface="+mn-ea"/>
                <a:cs typeface="+mn-cs"/>
              </a:rPr>
              <a:t> container. It also supports list projection and selection as well as common list aggregations.</a:t>
            </a:r>
          </a:p>
          <a:p>
            <a:endParaRPr lang="en-IN" dirty="0"/>
          </a:p>
        </p:txBody>
      </p:sp>
      <p:sp>
        <p:nvSpPr>
          <p:cNvPr id="4" name="Slide Number Placeholder 3"/>
          <p:cNvSpPr>
            <a:spLocks noGrp="1"/>
          </p:cNvSpPr>
          <p:nvPr>
            <p:ph type="sldNum" sz="quarter" idx="5"/>
          </p:nvPr>
        </p:nvSpPr>
        <p:spPr/>
        <p:txBody>
          <a:bodyPr/>
          <a:lstStyle/>
          <a:p>
            <a:fld id="{02766FE5-3DD1-4822-9A7E-E97F38419BEA}" type="slidenum">
              <a:rPr lang="en-IN" smtClean="0"/>
              <a:t>3</a:t>
            </a:fld>
            <a:endParaRPr lang="en-IN"/>
          </a:p>
        </p:txBody>
      </p:sp>
    </p:spTree>
    <p:extLst>
      <p:ext uri="{BB962C8B-B14F-4D97-AF65-F5344CB8AC3E}">
        <p14:creationId xmlns:p14="http://schemas.microsoft.com/office/powerpoint/2010/main" val="99803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Although the Java platform provides a wealth of application development functionality, it lacks the means to organize the basic building blocks into a coherent whole, leaving that task to architects and developers. True, you can use design patterns such as </a:t>
            </a:r>
            <a:r>
              <a:rPr lang="en-IN" sz="1200" b="0" i="1" kern="1200" dirty="0">
                <a:solidFill>
                  <a:schemeClr val="tx1"/>
                </a:solidFill>
                <a:effectLst/>
                <a:latin typeface="+mn-lt"/>
                <a:ea typeface="+mn-ea"/>
                <a:cs typeface="+mn-cs"/>
              </a:rPr>
              <a:t>Factory</a:t>
            </a:r>
            <a:r>
              <a:rPr lang="en-IN" sz="1200" b="0" i="0" kern="1200" dirty="0">
                <a:solidFill>
                  <a:schemeClr val="tx1"/>
                </a:solidFill>
                <a:effectLst/>
                <a:latin typeface="+mn-lt"/>
                <a:ea typeface="+mn-ea"/>
                <a:cs typeface="+mn-cs"/>
              </a:rPr>
              <a:t>, </a:t>
            </a:r>
            <a:r>
              <a:rPr lang="en-IN" sz="1200" b="0" i="1" kern="1200" dirty="0">
                <a:solidFill>
                  <a:schemeClr val="tx1"/>
                </a:solidFill>
                <a:effectLst/>
                <a:latin typeface="+mn-lt"/>
                <a:ea typeface="+mn-ea"/>
                <a:cs typeface="+mn-cs"/>
              </a:rPr>
              <a:t>Abstract Factory</a:t>
            </a:r>
            <a:r>
              <a:rPr lang="en-IN" sz="1200" b="0" i="0" kern="1200" dirty="0">
                <a:solidFill>
                  <a:schemeClr val="tx1"/>
                </a:solidFill>
                <a:effectLst/>
                <a:latin typeface="+mn-lt"/>
                <a:ea typeface="+mn-ea"/>
                <a:cs typeface="+mn-cs"/>
              </a:rPr>
              <a:t>, </a:t>
            </a:r>
            <a:r>
              <a:rPr lang="en-IN" sz="1200" b="0" i="1" kern="1200" dirty="0">
                <a:solidFill>
                  <a:schemeClr val="tx1"/>
                </a:solidFill>
                <a:effectLst/>
                <a:latin typeface="+mn-lt"/>
                <a:ea typeface="+mn-ea"/>
                <a:cs typeface="+mn-cs"/>
              </a:rPr>
              <a:t>Builder</a:t>
            </a:r>
            <a:r>
              <a:rPr lang="en-IN" sz="1200" b="0" i="0" kern="1200" dirty="0">
                <a:solidFill>
                  <a:schemeClr val="tx1"/>
                </a:solidFill>
                <a:effectLst/>
                <a:latin typeface="+mn-lt"/>
                <a:ea typeface="+mn-ea"/>
                <a:cs typeface="+mn-cs"/>
              </a:rPr>
              <a:t>, </a:t>
            </a:r>
            <a:r>
              <a:rPr lang="en-IN" sz="1200" b="0" i="1" kern="1200" dirty="0">
                <a:solidFill>
                  <a:schemeClr val="tx1"/>
                </a:solidFill>
                <a:effectLst/>
                <a:latin typeface="+mn-lt"/>
                <a:ea typeface="+mn-ea"/>
                <a:cs typeface="+mn-cs"/>
              </a:rPr>
              <a:t>Decorator</a:t>
            </a:r>
            <a:r>
              <a:rPr lang="en-IN" sz="1200" b="0" i="0" kern="1200" dirty="0">
                <a:solidFill>
                  <a:schemeClr val="tx1"/>
                </a:solidFill>
                <a:effectLst/>
                <a:latin typeface="+mn-lt"/>
                <a:ea typeface="+mn-ea"/>
                <a:cs typeface="+mn-cs"/>
              </a:rPr>
              <a:t>, and </a:t>
            </a:r>
            <a:r>
              <a:rPr lang="en-IN" sz="1200" b="0" i="1" kern="1200" dirty="0">
                <a:solidFill>
                  <a:schemeClr val="tx1"/>
                </a:solidFill>
                <a:effectLst/>
                <a:latin typeface="+mn-lt"/>
                <a:ea typeface="+mn-ea"/>
                <a:cs typeface="+mn-cs"/>
              </a:rPr>
              <a:t>Service </a:t>
            </a:r>
            <a:r>
              <a:rPr lang="en-IN" sz="1200" b="0" i="1" kern="1200" dirty="0" err="1">
                <a:solidFill>
                  <a:schemeClr val="tx1"/>
                </a:solidFill>
                <a:effectLst/>
                <a:latin typeface="+mn-lt"/>
                <a:ea typeface="+mn-ea"/>
                <a:cs typeface="+mn-cs"/>
              </a:rPr>
              <a:t>Locator</a:t>
            </a:r>
            <a:r>
              <a:rPr lang="en-IN" sz="1200" b="0" i="0" kern="1200" dirty="0" err="1">
                <a:solidFill>
                  <a:schemeClr val="tx1"/>
                </a:solidFill>
                <a:effectLst/>
                <a:latin typeface="+mn-lt"/>
                <a:ea typeface="+mn-ea"/>
                <a:cs typeface="+mn-cs"/>
              </a:rPr>
              <a:t>to</a:t>
            </a:r>
            <a:r>
              <a:rPr lang="en-IN" sz="1200" b="0" i="0" kern="1200" dirty="0">
                <a:solidFill>
                  <a:schemeClr val="tx1"/>
                </a:solidFill>
                <a:effectLst/>
                <a:latin typeface="+mn-lt"/>
                <a:ea typeface="+mn-ea"/>
                <a:cs typeface="+mn-cs"/>
              </a:rPr>
              <a:t> compose the various classes and object instances that make up an application. However, these patterns are simply that: best practices given a name, with a description of what the pattern does, where to apply it, the problems it addresses, and so forth. Patterns are formalized best practices that </a:t>
            </a:r>
            <a:r>
              <a:rPr lang="en-IN" sz="1200" b="0" i="1" kern="1200" dirty="0">
                <a:solidFill>
                  <a:schemeClr val="tx1"/>
                </a:solidFill>
                <a:effectLst/>
                <a:latin typeface="+mn-lt"/>
                <a:ea typeface="+mn-ea"/>
                <a:cs typeface="+mn-cs"/>
              </a:rPr>
              <a:t>you must implement yourself </a:t>
            </a:r>
            <a:r>
              <a:rPr lang="en-IN" sz="1200" b="0" i="0" kern="1200" dirty="0">
                <a:solidFill>
                  <a:schemeClr val="tx1"/>
                </a:solidFill>
                <a:effectLst/>
                <a:latin typeface="+mn-lt"/>
                <a:ea typeface="+mn-ea"/>
                <a:cs typeface="+mn-cs"/>
              </a:rPr>
              <a:t>in your application.</a:t>
            </a:r>
          </a:p>
          <a:p>
            <a:endParaRPr lang="en-IN" sz="1200" b="0" i="0" kern="1200" dirty="0">
              <a:solidFill>
                <a:schemeClr val="tx1"/>
              </a:solidFill>
              <a:effectLst/>
              <a:latin typeface="+mn-lt"/>
              <a:ea typeface="+mn-ea"/>
              <a:cs typeface="+mn-cs"/>
            </a:endParaRPr>
          </a:p>
          <a:p>
            <a:r>
              <a:rPr lang="en-IN" dirty="0"/>
              <a:t>https://docs.spring.io/spring/docs/3.0.x/spring-framework-reference/html/overview.html</a:t>
            </a:r>
          </a:p>
        </p:txBody>
      </p:sp>
      <p:sp>
        <p:nvSpPr>
          <p:cNvPr id="4" name="Slide Number Placeholder 3"/>
          <p:cNvSpPr>
            <a:spLocks noGrp="1"/>
          </p:cNvSpPr>
          <p:nvPr>
            <p:ph type="sldNum" sz="quarter" idx="5"/>
          </p:nvPr>
        </p:nvSpPr>
        <p:spPr/>
        <p:txBody>
          <a:bodyPr/>
          <a:lstStyle/>
          <a:p>
            <a:fld id="{02766FE5-3DD1-4822-9A7E-E97F38419BEA}" type="slidenum">
              <a:rPr lang="en-IN" smtClean="0"/>
              <a:t>4</a:t>
            </a:fld>
            <a:endParaRPr lang="en-IN"/>
          </a:p>
        </p:txBody>
      </p:sp>
    </p:spTree>
    <p:extLst>
      <p:ext uri="{BB962C8B-B14F-4D97-AF65-F5344CB8AC3E}">
        <p14:creationId xmlns:p14="http://schemas.microsoft.com/office/powerpoint/2010/main" val="185706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62E5C0-F337-41BF-AB4B-98BECB155D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394880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2E5C0-F337-41BF-AB4B-98BECB155D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172466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2E5C0-F337-41BF-AB4B-98BECB155D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5823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2E5C0-F337-41BF-AB4B-98BECB155D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2295854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2E5C0-F337-41BF-AB4B-98BECB155D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8961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2E5C0-F337-41BF-AB4B-98BECB155D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3160339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2E5C0-F337-41BF-AB4B-98BECB155D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887569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2E5C0-F337-41BF-AB4B-98BECB155D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1872851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2E5C0-F337-41BF-AB4B-98BECB155D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2287874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2E5C0-F337-41BF-AB4B-98BECB155D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209679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62E5C0-F337-41BF-AB4B-98BECB155D84}"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379322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62E5C0-F337-41BF-AB4B-98BECB155D84}" type="datetimeFigureOut">
              <a:rPr lang="en-IN" smtClean="0"/>
              <a:t>13-12-2018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417456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62E5C0-F337-41BF-AB4B-98BECB155D84}" type="datetimeFigureOut">
              <a:rPr lang="en-IN" smtClean="0"/>
              <a:t>13-12-2018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84561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2E5C0-F337-41BF-AB4B-98BECB155D84}" type="datetimeFigureOut">
              <a:rPr lang="en-IN" smtClean="0"/>
              <a:t>13-12-2018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252573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62E5C0-F337-41BF-AB4B-98BECB155D84}"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69963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062E5C0-F337-41BF-AB4B-98BECB155D84}"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1553150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62E5C0-F337-41BF-AB4B-98BECB155D84}" type="datetimeFigureOut">
              <a:rPr lang="en-IN" smtClean="0"/>
              <a:t>13-12-2018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C88204-2B0F-4D91-BC6B-7F2ABA94227C}" type="slidenum">
              <a:rPr lang="en-IN" smtClean="0"/>
              <a:t>‹#›</a:t>
            </a:fld>
            <a:endParaRPr lang="en-IN"/>
          </a:p>
        </p:txBody>
      </p:sp>
    </p:spTree>
    <p:extLst>
      <p:ext uri="{BB962C8B-B14F-4D97-AF65-F5344CB8AC3E}">
        <p14:creationId xmlns:p14="http://schemas.microsoft.com/office/powerpoint/2010/main" val="17020236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projects.spring.io/spring-framewor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4F4E-AE06-4B22-A057-232784D16F51}"/>
              </a:ext>
            </a:extLst>
          </p:cNvPr>
          <p:cNvSpPr>
            <a:spLocks noGrp="1"/>
          </p:cNvSpPr>
          <p:nvPr>
            <p:ph type="ctrTitle"/>
          </p:nvPr>
        </p:nvSpPr>
        <p:spPr/>
        <p:txBody>
          <a:bodyPr/>
          <a:lstStyle/>
          <a:p>
            <a:r>
              <a:rPr lang="en-IN" dirty="0"/>
              <a:t>Java Spring Framework</a:t>
            </a:r>
          </a:p>
        </p:txBody>
      </p:sp>
      <p:sp>
        <p:nvSpPr>
          <p:cNvPr id="3" name="Subtitle 2">
            <a:extLst>
              <a:ext uri="{FF2B5EF4-FFF2-40B4-BE49-F238E27FC236}">
                <a16:creationId xmlns:a16="http://schemas.microsoft.com/office/drawing/2014/main" id="{CF99CF3E-EB41-41C0-8712-949EC929404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5816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5C23-36F0-4AE7-92DE-B6BB0C875DA7}"/>
              </a:ext>
            </a:extLst>
          </p:cNvPr>
          <p:cNvSpPr>
            <a:spLocks noGrp="1"/>
          </p:cNvSpPr>
          <p:nvPr>
            <p:ph type="title"/>
          </p:nvPr>
        </p:nvSpPr>
        <p:spPr/>
        <p:txBody>
          <a:bodyPr/>
          <a:lstStyle/>
          <a:p>
            <a:r>
              <a:rPr lang="en-IN" dirty="0"/>
              <a:t>Test Client</a:t>
            </a:r>
          </a:p>
        </p:txBody>
      </p:sp>
      <p:sp>
        <p:nvSpPr>
          <p:cNvPr id="4" name="Rectangle 3">
            <a:extLst>
              <a:ext uri="{FF2B5EF4-FFF2-40B4-BE49-F238E27FC236}">
                <a16:creationId xmlns:a16="http://schemas.microsoft.com/office/drawing/2014/main" id="{74DA7342-F9F6-4727-B254-31DCCAD412AE}"/>
              </a:ext>
            </a:extLst>
          </p:cNvPr>
          <p:cNvSpPr/>
          <p:nvPr/>
        </p:nvSpPr>
        <p:spPr>
          <a:xfrm>
            <a:off x="677334" y="2172930"/>
            <a:ext cx="9802762" cy="2585323"/>
          </a:xfrm>
          <a:prstGeom prst="rect">
            <a:avLst/>
          </a:prstGeom>
        </p:spPr>
        <p:txBody>
          <a:bodyPr wrap="square">
            <a:spAutoFit/>
          </a:bodyPr>
          <a:lstStyle/>
          <a:p>
            <a:r>
              <a:rPr lang="en-IN" dirty="0"/>
              <a:t>public class App {</a:t>
            </a:r>
          </a:p>
          <a:p>
            <a:r>
              <a:rPr lang="en-IN" dirty="0"/>
              <a:t>	public static void main(String[] </a:t>
            </a:r>
            <a:r>
              <a:rPr lang="en-IN" dirty="0" err="1"/>
              <a:t>args</a:t>
            </a:r>
            <a:r>
              <a:rPr lang="en-IN" dirty="0"/>
              <a:t>) {</a:t>
            </a:r>
          </a:p>
          <a:p>
            <a:r>
              <a:rPr lang="en-IN" dirty="0"/>
              <a:t>		</a:t>
            </a:r>
            <a:r>
              <a:rPr lang="en-IN" dirty="0" err="1"/>
              <a:t>ApplicationContext</a:t>
            </a:r>
            <a:r>
              <a:rPr lang="en-IN" dirty="0"/>
              <a:t> context = new </a:t>
            </a:r>
            <a:r>
              <a:rPr lang="en-IN" dirty="0" err="1"/>
              <a:t>ClassPathXmlApplicationContext</a:t>
            </a:r>
            <a:r>
              <a:rPr lang="en-IN" dirty="0"/>
              <a:t>(</a:t>
            </a:r>
          </a:p>
          <a:p>
            <a:r>
              <a:rPr lang="en-IN" dirty="0"/>
              <a:t>				"SpringBeans.xml");</a:t>
            </a:r>
          </a:p>
          <a:p>
            <a:endParaRPr lang="en-IN" dirty="0"/>
          </a:p>
          <a:p>
            <a:r>
              <a:rPr lang="en-IN" dirty="0"/>
              <a:t>		HelloWorld </a:t>
            </a:r>
            <a:r>
              <a:rPr lang="en-IN" dirty="0" err="1"/>
              <a:t>obj</a:t>
            </a:r>
            <a:r>
              <a:rPr lang="en-IN" dirty="0"/>
              <a:t> = (HelloWorld) </a:t>
            </a:r>
            <a:r>
              <a:rPr lang="en-IN" dirty="0" err="1"/>
              <a:t>context.getBean</a:t>
            </a:r>
            <a:r>
              <a:rPr lang="en-IN" dirty="0"/>
              <a:t>("</a:t>
            </a:r>
            <a:r>
              <a:rPr lang="en-IN" dirty="0" err="1"/>
              <a:t>helloBean</a:t>
            </a:r>
            <a:r>
              <a:rPr lang="en-IN" dirty="0"/>
              <a:t>");</a:t>
            </a:r>
          </a:p>
          <a:p>
            <a:r>
              <a:rPr lang="en-IN" dirty="0"/>
              <a:t>		</a:t>
            </a:r>
            <a:r>
              <a:rPr lang="en-IN" dirty="0" err="1"/>
              <a:t>obj.printHello</a:t>
            </a:r>
            <a:r>
              <a:rPr lang="en-IN" dirty="0"/>
              <a:t>();</a:t>
            </a:r>
          </a:p>
          <a:p>
            <a:r>
              <a:rPr lang="en-IN" dirty="0"/>
              <a:t>	}</a:t>
            </a:r>
          </a:p>
          <a:p>
            <a:r>
              <a:rPr lang="en-IN" dirty="0"/>
              <a:t>}</a:t>
            </a:r>
          </a:p>
        </p:txBody>
      </p:sp>
    </p:spTree>
    <p:extLst>
      <p:ext uri="{BB962C8B-B14F-4D97-AF65-F5344CB8AC3E}">
        <p14:creationId xmlns:p14="http://schemas.microsoft.com/office/powerpoint/2010/main" val="606818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8D77-B082-490D-A712-A63DD6D44BA3}"/>
              </a:ext>
            </a:extLst>
          </p:cNvPr>
          <p:cNvSpPr>
            <a:spLocks noGrp="1"/>
          </p:cNvSpPr>
          <p:nvPr>
            <p:ph type="title"/>
          </p:nvPr>
        </p:nvSpPr>
        <p:spPr>
          <a:xfrm>
            <a:off x="78658" y="88491"/>
            <a:ext cx="8733228" cy="698090"/>
          </a:xfrm>
        </p:spPr>
        <p:txBody>
          <a:bodyPr/>
          <a:lstStyle/>
          <a:p>
            <a:r>
              <a:rPr lang="en-IN" dirty="0"/>
              <a:t>DI Example</a:t>
            </a:r>
          </a:p>
        </p:txBody>
      </p:sp>
      <p:sp>
        <p:nvSpPr>
          <p:cNvPr id="4" name="Rectangle 3">
            <a:extLst>
              <a:ext uri="{FF2B5EF4-FFF2-40B4-BE49-F238E27FC236}">
                <a16:creationId xmlns:a16="http://schemas.microsoft.com/office/drawing/2014/main" id="{9AB1D7A4-2934-4605-B8E7-4504185BCFC5}"/>
              </a:ext>
            </a:extLst>
          </p:cNvPr>
          <p:cNvSpPr/>
          <p:nvPr/>
        </p:nvSpPr>
        <p:spPr>
          <a:xfrm>
            <a:off x="147484" y="681306"/>
            <a:ext cx="6096000" cy="923330"/>
          </a:xfrm>
          <a:prstGeom prst="rect">
            <a:avLst/>
          </a:prstGeom>
        </p:spPr>
        <p:txBody>
          <a:bodyPr>
            <a:spAutoFit/>
          </a:bodyPr>
          <a:lstStyle/>
          <a:p>
            <a:r>
              <a:rPr lang="en-IN" dirty="0">
                <a:latin typeface="Courier New" panose="02070309020205020404" pitchFamily="49" charset="0"/>
              </a:rPr>
              <a:t>public interface </a:t>
            </a:r>
            <a:r>
              <a:rPr lang="en-IN" dirty="0" err="1">
                <a:latin typeface="Courier New" panose="02070309020205020404" pitchFamily="49" charset="0"/>
              </a:rPr>
              <a:t>OperationI</a:t>
            </a:r>
            <a:r>
              <a:rPr lang="en-IN" dirty="0">
                <a:latin typeface="Courier New" panose="02070309020205020404" pitchFamily="49" charset="0"/>
              </a:rPr>
              <a:t> {</a:t>
            </a:r>
          </a:p>
          <a:p>
            <a:r>
              <a:rPr lang="en-IN" dirty="0">
                <a:latin typeface="Courier New" panose="02070309020205020404" pitchFamily="49" charset="0"/>
              </a:rPr>
              <a:t>	public int operate(int </a:t>
            </a:r>
            <a:r>
              <a:rPr lang="en-IN" dirty="0" err="1">
                <a:latin typeface="Courier New" panose="02070309020205020404" pitchFamily="49" charset="0"/>
              </a:rPr>
              <a:t>x,int</a:t>
            </a:r>
            <a:r>
              <a:rPr lang="en-IN" dirty="0">
                <a:latin typeface="Courier New" panose="02070309020205020404" pitchFamily="49" charset="0"/>
              </a:rPr>
              <a:t> y);</a:t>
            </a:r>
          </a:p>
          <a:p>
            <a:r>
              <a:rPr lang="en-IN" dirty="0">
                <a:latin typeface="Courier New" panose="02070309020205020404" pitchFamily="49" charset="0"/>
              </a:rPr>
              <a:t>}</a:t>
            </a:r>
          </a:p>
        </p:txBody>
      </p:sp>
      <p:sp>
        <p:nvSpPr>
          <p:cNvPr id="5" name="Rectangle 4">
            <a:extLst>
              <a:ext uri="{FF2B5EF4-FFF2-40B4-BE49-F238E27FC236}">
                <a16:creationId xmlns:a16="http://schemas.microsoft.com/office/drawing/2014/main" id="{1CFE8A7D-4608-4EE5-A4BB-B7208C388F76}"/>
              </a:ext>
            </a:extLst>
          </p:cNvPr>
          <p:cNvSpPr/>
          <p:nvPr/>
        </p:nvSpPr>
        <p:spPr>
          <a:xfrm>
            <a:off x="78658" y="1820461"/>
            <a:ext cx="9045677" cy="1754326"/>
          </a:xfrm>
          <a:prstGeom prst="rect">
            <a:avLst/>
          </a:prstGeom>
        </p:spPr>
        <p:txBody>
          <a:bodyPr wrap="square">
            <a:spAutoFit/>
          </a:bodyPr>
          <a:lstStyle/>
          <a:p>
            <a:r>
              <a:rPr lang="en-IN" dirty="0"/>
              <a:t>public class </a:t>
            </a:r>
            <a:r>
              <a:rPr lang="en-IN" dirty="0" err="1"/>
              <a:t>AOperate</a:t>
            </a:r>
            <a:r>
              <a:rPr lang="en-IN" dirty="0"/>
              <a:t> implements </a:t>
            </a:r>
            <a:r>
              <a:rPr lang="en-IN" dirty="0" err="1"/>
              <a:t>OperationI</a:t>
            </a:r>
            <a:r>
              <a:rPr lang="en-IN" dirty="0"/>
              <a:t> {</a:t>
            </a:r>
          </a:p>
          <a:p>
            <a:endParaRPr lang="en-IN" dirty="0"/>
          </a:p>
          <a:p>
            <a:r>
              <a:rPr lang="en-IN" dirty="0"/>
              <a:t>	@Override</a:t>
            </a:r>
          </a:p>
          <a:p>
            <a:r>
              <a:rPr lang="en-IN" dirty="0"/>
              <a:t>	public int operate(int x, int y) {</a:t>
            </a:r>
          </a:p>
          <a:p>
            <a:r>
              <a:rPr lang="en-IN" dirty="0"/>
              <a:t>		return </a:t>
            </a:r>
            <a:r>
              <a:rPr lang="en-IN" dirty="0" err="1"/>
              <a:t>x+y</a:t>
            </a:r>
            <a:r>
              <a:rPr lang="en-IN" dirty="0"/>
              <a:t>;</a:t>
            </a:r>
          </a:p>
          <a:p>
            <a:r>
              <a:rPr lang="en-IN" dirty="0"/>
              <a:t>	}}</a:t>
            </a:r>
          </a:p>
        </p:txBody>
      </p:sp>
      <p:sp>
        <p:nvSpPr>
          <p:cNvPr id="6" name="Rectangle 5">
            <a:extLst>
              <a:ext uri="{FF2B5EF4-FFF2-40B4-BE49-F238E27FC236}">
                <a16:creationId xmlns:a16="http://schemas.microsoft.com/office/drawing/2014/main" id="{2B4EE439-85C4-49C9-983A-A6D954960BDE}"/>
              </a:ext>
            </a:extLst>
          </p:cNvPr>
          <p:cNvSpPr/>
          <p:nvPr/>
        </p:nvSpPr>
        <p:spPr>
          <a:xfrm>
            <a:off x="78657" y="3591371"/>
            <a:ext cx="6499123" cy="2308324"/>
          </a:xfrm>
          <a:prstGeom prst="rect">
            <a:avLst/>
          </a:prstGeom>
        </p:spPr>
        <p:txBody>
          <a:bodyPr wrap="square">
            <a:spAutoFit/>
          </a:bodyPr>
          <a:lstStyle/>
          <a:p>
            <a:r>
              <a:rPr lang="en-IN" dirty="0"/>
              <a:t>public class </a:t>
            </a:r>
            <a:r>
              <a:rPr lang="en-IN" dirty="0" err="1"/>
              <a:t>MOperate</a:t>
            </a:r>
            <a:r>
              <a:rPr lang="en-IN" dirty="0"/>
              <a:t> implements </a:t>
            </a:r>
            <a:r>
              <a:rPr lang="en-IN" dirty="0" err="1"/>
              <a:t>OperationI</a:t>
            </a:r>
            <a:r>
              <a:rPr lang="en-IN" dirty="0"/>
              <a:t> {</a:t>
            </a:r>
          </a:p>
          <a:p>
            <a:endParaRPr lang="en-IN" dirty="0"/>
          </a:p>
          <a:p>
            <a:r>
              <a:rPr lang="en-IN" dirty="0"/>
              <a:t>	@Override</a:t>
            </a:r>
          </a:p>
          <a:p>
            <a:r>
              <a:rPr lang="en-IN" dirty="0"/>
              <a:t>	public int operate(int x, int y) {</a:t>
            </a:r>
          </a:p>
          <a:p>
            <a:r>
              <a:rPr lang="en-IN" dirty="0"/>
              <a:t>	return x*y;</a:t>
            </a:r>
          </a:p>
          <a:p>
            <a:r>
              <a:rPr lang="en-IN" dirty="0"/>
              <a:t>	}</a:t>
            </a:r>
          </a:p>
          <a:p>
            <a:endParaRPr lang="en-IN" dirty="0"/>
          </a:p>
          <a:p>
            <a:r>
              <a:rPr lang="en-IN" dirty="0"/>
              <a:t>}</a:t>
            </a:r>
          </a:p>
        </p:txBody>
      </p:sp>
    </p:spTree>
    <p:extLst>
      <p:ext uri="{BB962C8B-B14F-4D97-AF65-F5344CB8AC3E}">
        <p14:creationId xmlns:p14="http://schemas.microsoft.com/office/powerpoint/2010/main" val="4146228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3C4E-75A7-4CBF-A935-DE23D713C461}"/>
              </a:ext>
            </a:extLst>
          </p:cNvPr>
          <p:cNvSpPr>
            <a:spLocks noGrp="1"/>
          </p:cNvSpPr>
          <p:nvPr>
            <p:ph type="title"/>
          </p:nvPr>
        </p:nvSpPr>
        <p:spPr>
          <a:xfrm>
            <a:off x="540774" y="0"/>
            <a:ext cx="8596668" cy="1320800"/>
          </a:xfrm>
        </p:spPr>
        <p:txBody>
          <a:bodyPr/>
          <a:lstStyle/>
          <a:p>
            <a:r>
              <a:rPr lang="en-IN" dirty="0"/>
              <a:t>DI - Demo</a:t>
            </a:r>
          </a:p>
        </p:txBody>
      </p:sp>
      <p:sp>
        <p:nvSpPr>
          <p:cNvPr id="4" name="Rectangle 3">
            <a:extLst>
              <a:ext uri="{FF2B5EF4-FFF2-40B4-BE49-F238E27FC236}">
                <a16:creationId xmlns:a16="http://schemas.microsoft.com/office/drawing/2014/main" id="{AFD263D1-D960-4A53-98F1-785A7565CCF2}"/>
              </a:ext>
            </a:extLst>
          </p:cNvPr>
          <p:cNvSpPr/>
          <p:nvPr/>
        </p:nvSpPr>
        <p:spPr>
          <a:xfrm>
            <a:off x="344129" y="589935"/>
            <a:ext cx="10471355" cy="6186309"/>
          </a:xfrm>
          <a:prstGeom prst="rect">
            <a:avLst/>
          </a:prstGeom>
        </p:spPr>
        <p:txBody>
          <a:bodyPr wrap="square">
            <a:spAutoFit/>
          </a:bodyPr>
          <a:lstStyle/>
          <a:p>
            <a:r>
              <a:rPr lang="en-IN" dirty="0"/>
              <a:t>public class </a:t>
            </a:r>
            <a:r>
              <a:rPr lang="en-IN" dirty="0" err="1"/>
              <a:t>OperationDemo</a:t>
            </a:r>
            <a:r>
              <a:rPr lang="en-IN" dirty="0"/>
              <a:t> {</a:t>
            </a:r>
          </a:p>
          <a:p>
            <a:r>
              <a:rPr lang="en-IN" dirty="0"/>
              <a:t>	private </a:t>
            </a:r>
            <a:r>
              <a:rPr lang="en-IN" dirty="0" err="1"/>
              <a:t>OperationI</a:t>
            </a:r>
            <a:r>
              <a:rPr lang="en-IN" dirty="0"/>
              <a:t> </a:t>
            </a:r>
            <a:r>
              <a:rPr lang="en-IN" dirty="0" err="1"/>
              <a:t>oInterface</a:t>
            </a:r>
            <a:r>
              <a:rPr lang="en-IN" dirty="0"/>
              <a:t>;</a:t>
            </a:r>
          </a:p>
          <a:p>
            <a:r>
              <a:rPr lang="en-IN" dirty="0"/>
              <a:t>	public void </a:t>
            </a:r>
            <a:r>
              <a:rPr lang="en-IN" dirty="0" err="1"/>
              <a:t>init</a:t>
            </a:r>
            <a:r>
              <a:rPr lang="en-IN" dirty="0"/>
              <a:t>()</a:t>
            </a:r>
          </a:p>
          <a:p>
            <a:r>
              <a:rPr lang="en-IN" dirty="0"/>
              <a:t>	{</a:t>
            </a:r>
          </a:p>
          <a:p>
            <a:r>
              <a:rPr lang="en-IN" dirty="0"/>
              <a:t>		</a:t>
            </a:r>
            <a:r>
              <a:rPr lang="en-IN" dirty="0" err="1"/>
              <a:t>System.out.println</a:t>
            </a:r>
            <a:r>
              <a:rPr lang="en-IN" dirty="0"/>
              <a:t>("Init...");</a:t>
            </a:r>
          </a:p>
          <a:p>
            <a:r>
              <a:rPr lang="en-IN" dirty="0"/>
              <a:t>	}</a:t>
            </a:r>
          </a:p>
          <a:p>
            <a:r>
              <a:rPr lang="en-IN" dirty="0"/>
              <a:t>	public </a:t>
            </a:r>
            <a:r>
              <a:rPr lang="en-IN" dirty="0" err="1"/>
              <a:t>OperationI</a:t>
            </a:r>
            <a:r>
              <a:rPr lang="en-IN" dirty="0"/>
              <a:t> </a:t>
            </a:r>
            <a:r>
              <a:rPr lang="en-IN" dirty="0" err="1"/>
              <a:t>getoInterface</a:t>
            </a:r>
            <a:r>
              <a:rPr lang="en-IN" dirty="0"/>
              <a:t>() {</a:t>
            </a:r>
          </a:p>
          <a:p>
            <a:r>
              <a:rPr lang="en-IN" dirty="0"/>
              <a:t>		return </a:t>
            </a:r>
            <a:r>
              <a:rPr lang="en-IN" dirty="0" err="1"/>
              <a:t>oInterface</a:t>
            </a:r>
            <a:r>
              <a:rPr lang="en-IN" dirty="0"/>
              <a:t>;</a:t>
            </a:r>
          </a:p>
          <a:p>
            <a:r>
              <a:rPr lang="en-IN" dirty="0"/>
              <a:t>	}</a:t>
            </a:r>
          </a:p>
          <a:p>
            <a:r>
              <a:rPr lang="en-IN" dirty="0"/>
              <a:t>	public void </a:t>
            </a:r>
            <a:r>
              <a:rPr lang="en-IN" dirty="0" err="1"/>
              <a:t>setoInterface</a:t>
            </a:r>
            <a:r>
              <a:rPr lang="en-IN" dirty="0"/>
              <a:t>(</a:t>
            </a:r>
            <a:r>
              <a:rPr lang="en-IN" dirty="0" err="1"/>
              <a:t>OperationI</a:t>
            </a:r>
            <a:r>
              <a:rPr lang="en-IN" dirty="0"/>
              <a:t> </a:t>
            </a:r>
            <a:r>
              <a:rPr lang="en-IN" dirty="0" err="1"/>
              <a:t>oInterface</a:t>
            </a:r>
            <a:r>
              <a:rPr lang="en-IN" dirty="0"/>
              <a:t>) {</a:t>
            </a:r>
          </a:p>
          <a:p>
            <a:r>
              <a:rPr lang="en-IN" dirty="0"/>
              <a:t>		</a:t>
            </a:r>
            <a:r>
              <a:rPr lang="en-IN" dirty="0" err="1"/>
              <a:t>this.oInterface</a:t>
            </a:r>
            <a:r>
              <a:rPr lang="en-IN" dirty="0"/>
              <a:t> = </a:t>
            </a:r>
            <a:r>
              <a:rPr lang="en-IN" dirty="0" err="1"/>
              <a:t>oInterface</a:t>
            </a:r>
            <a:r>
              <a:rPr lang="en-IN" dirty="0"/>
              <a:t>;</a:t>
            </a:r>
          </a:p>
          <a:p>
            <a:r>
              <a:rPr lang="en-IN" dirty="0"/>
              <a:t>	}	</a:t>
            </a:r>
          </a:p>
          <a:p>
            <a:r>
              <a:rPr lang="en-IN" dirty="0"/>
              <a:t>	public int </a:t>
            </a:r>
            <a:r>
              <a:rPr lang="en-IN" dirty="0" err="1"/>
              <a:t>getOperation</a:t>
            </a:r>
            <a:r>
              <a:rPr lang="en-IN" dirty="0"/>
              <a:t>(int </a:t>
            </a:r>
            <a:r>
              <a:rPr lang="en-IN" dirty="0" err="1"/>
              <a:t>x,int</a:t>
            </a:r>
            <a:r>
              <a:rPr lang="en-IN" dirty="0"/>
              <a:t> y)</a:t>
            </a:r>
          </a:p>
          <a:p>
            <a:r>
              <a:rPr lang="en-IN" dirty="0"/>
              <a:t>	{</a:t>
            </a:r>
          </a:p>
          <a:p>
            <a:r>
              <a:rPr lang="en-IN" dirty="0"/>
              <a:t>		return </a:t>
            </a:r>
            <a:r>
              <a:rPr lang="en-IN" dirty="0" err="1"/>
              <a:t>oInterface.operate</a:t>
            </a:r>
            <a:r>
              <a:rPr lang="en-IN" dirty="0"/>
              <a:t>(x, y);</a:t>
            </a:r>
          </a:p>
          <a:p>
            <a:r>
              <a:rPr lang="en-IN" dirty="0"/>
              <a:t>	}	</a:t>
            </a:r>
          </a:p>
          <a:p>
            <a:r>
              <a:rPr lang="en-IN" dirty="0"/>
              <a:t>	public void destroy()</a:t>
            </a:r>
          </a:p>
          <a:p>
            <a:r>
              <a:rPr lang="en-IN" dirty="0"/>
              <a:t>	{</a:t>
            </a:r>
          </a:p>
          <a:p>
            <a:r>
              <a:rPr lang="en-IN" dirty="0"/>
              <a:t>		</a:t>
            </a:r>
            <a:r>
              <a:rPr lang="en-IN" dirty="0" err="1"/>
              <a:t>System.out.println</a:t>
            </a:r>
            <a:r>
              <a:rPr lang="en-IN" dirty="0"/>
              <a:t>("Destroy...");</a:t>
            </a:r>
          </a:p>
          <a:p>
            <a:r>
              <a:rPr lang="en-IN" dirty="0"/>
              <a:t>	}</a:t>
            </a:r>
          </a:p>
          <a:p>
            <a:endParaRPr lang="en-IN" dirty="0"/>
          </a:p>
          <a:p>
            <a:r>
              <a:rPr lang="en-IN" dirty="0"/>
              <a:t>}</a:t>
            </a:r>
          </a:p>
        </p:txBody>
      </p:sp>
    </p:spTree>
    <p:extLst>
      <p:ext uri="{BB962C8B-B14F-4D97-AF65-F5344CB8AC3E}">
        <p14:creationId xmlns:p14="http://schemas.microsoft.com/office/powerpoint/2010/main" val="3362693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6D6FB-7154-4726-8B31-E6709E2308F1}"/>
              </a:ext>
            </a:extLst>
          </p:cNvPr>
          <p:cNvSpPr/>
          <p:nvPr/>
        </p:nvSpPr>
        <p:spPr>
          <a:xfrm>
            <a:off x="521109" y="403122"/>
            <a:ext cx="8249265" cy="2308324"/>
          </a:xfrm>
          <a:prstGeom prst="rect">
            <a:avLst/>
          </a:prstGeom>
        </p:spPr>
        <p:txBody>
          <a:bodyPr wrap="square">
            <a:spAutoFit/>
          </a:bodyPr>
          <a:lstStyle/>
          <a:p>
            <a:r>
              <a:rPr lang="en-IN" dirty="0"/>
              <a:t>//Client Code</a:t>
            </a:r>
          </a:p>
          <a:p>
            <a:r>
              <a:rPr lang="en-IN" dirty="0" err="1"/>
              <a:t>ApplicationContext</a:t>
            </a:r>
            <a:r>
              <a:rPr lang="en-IN" dirty="0"/>
              <a:t> context = </a:t>
            </a:r>
          </a:p>
          <a:p>
            <a:r>
              <a:rPr lang="en-IN" dirty="0"/>
              <a:t>	            new </a:t>
            </a:r>
            <a:r>
              <a:rPr lang="en-IN" dirty="0" err="1"/>
              <a:t>ClassPathXmlApplicationContext</a:t>
            </a:r>
            <a:r>
              <a:rPr lang="en-IN" dirty="0"/>
              <a:t>("beans2.xml");</a:t>
            </a:r>
          </a:p>
          <a:p>
            <a:r>
              <a:rPr lang="en-IN" dirty="0"/>
              <a:t>		</a:t>
            </a:r>
          </a:p>
          <a:p>
            <a:r>
              <a:rPr lang="en-IN" dirty="0"/>
              <a:t>		</a:t>
            </a:r>
          </a:p>
          <a:p>
            <a:r>
              <a:rPr lang="en-IN" dirty="0"/>
              <a:t>		</a:t>
            </a:r>
            <a:r>
              <a:rPr lang="en-IN" dirty="0" err="1"/>
              <a:t>OperationDemo</a:t>
            </a:r>
            <a:r>
              <a:rPr lang="en-IN" dirty="0"/>
              <a:t> demo=(</a:t>
            </a:r>
            <a:r>
              <a:rPr lang="en-IN" dirty="0" err="1"/>
              <a:t>OperationDemo</a:t>
            </a:r>
            <a:r>
              <a:rPr lang="en-IN" dirty="0"/>
              <a:t>) </a:t>
            </a:r>
            <a:r>
              <a:rPr lang="en-IN" dirty="0" err="1"/>
              <a:t>context.getBean</a:t>
            </a:r>
            <a:r>
              <a:rPr lang="en-IN" dirty="0"/>
              <a:t>("</a:t>
            </a:r>
            <a:r>
              <a:rPr lang="en-IN" dirty="0" err="1"/>
              <a:t>operationDemo</a:t>
            </a:r>
            <a:r>
              <a:rPr lang="en-IN" dirty="0"/>
              <a:t>");</a:t>
            </a:r>
          </a:p>
          <a:p>
            <a:r>
              <a:rPr lang="en-IN" dirty="0"/>
              <a:t>		</a:t>
            </a:r>
            <a:r>
              <a:rPr lang="en-IN" dirty="0" err="1"/>
              <a:t>System.out.println</a:t>
            </a:r>
            <a:r>
              <a:rPr lang="en-IN" dirty="0"/>
              <a:t>(</a:t>
            </a:r>
            <a:r>
              <a:rPr lang="en-IN" dirty="0" err="1"/>
              <a:t>demo.getOperation</a:t>
            </a:r>
            <a:r>
              <a:rPr lang="en-IN" dirty="0"/>
              <a:t>(12, 5));</a:t>
            </a:r>
          </a:p>
        </p:txBody>
      </p:sp>
      <p:sp>
        <p:nvSpPr>
          <p:cNvPr id="5" name="Rectangle 4">
            <a:extLst>
              <a:ext uri="{FF2B5EF4-FFF2-40B4-BE49-F238E27FC236}">
                <a16:creationId xmlns:a16="http://schemas.microsoft.com/office/drawing/2014/main" id="{D2665880-3C82-469E-8AF5-0222BD3EC2F1}"/>
              </a:ext>
            </a:extLst>
          </p:cNvPr>
          <p:cNvSpPr/>
          <p:nvPr/>
        </p:nvSpPr>
        <p:spPr>
          <a:xfrm>
            <a:off x="294969" y="2851355"/>
            <a:ext cx="9144000" cy="2862322"/>
          </a:xfrm>
          <a:prstGeom prst="rect">
            <a:avLst/>
          </a:prstGeom>
        </p:spPr>
        <p:txBody>
          <a:bodyPr wrap="square">
            <a:spAutoFit/>
          </a:bodyPr>
          <a:lstStyle/>
          <a:p>
            <a:r>
              <a:rPr lang="en-IN" dirty="0"/>
              <a:t>//beans2.xml</a:t>
            </a:r>
          </a:p>
          <a:p>
            <a:r>
              <a:rPr lang="en-IN" dirty="0"/>
              <a:t>&lt;bean id="</a:t>
            </a:r>
            <a:r>
              <a:rPr lang="en-IN" dirty="0" err="1"/>
              <a:t>operationId</a:t>
            </a:r>
            <a:r>
              <a:rPr lang="en-IN" dirty="0"/>
              <a:t>" </a:t>
            </a:r>
          </a:p>
          <a:p>
            <a:r>
              <a:rPr lang="en-IN" dirty="0"/>
              <a:t>class="</a:t>
            </a:r>
            <a:r>
              <a:rPr lang="en-IN" dirty="0" err="1"/>
              <a:t>com.classes.MOperate</a:t>
            </a:r>
            <a:r>
              <a:rPr lang="en-IN" dirty="0"/>
              <a:t>"&gt;</a:t>
            </a:r>
          </a:p>
          <a:p>
            <a:r>
              <a:rPr lang="en-IN" dirty="0"/>
              <a:t>&lt;/bean&gt;</a:t>
            </a:r>
          </a:p>
          <a:p>
            <a:endParaRPr lang="en-IN" dirty="0"/>
          </a:p>
          <a:p>
            <a:r>
              <a:rPr lang="en-IN" dirty="0"/>
              <a:t>&lt;bean id="</a:t>
            </a:r>
            <a:r>
              <a:rPr lang="en-IN" dirty="0" err="1"/>
              <a:t>operationDemo</a:t>
            </a:r>
            <a:r>
              <a:rPr lang="en-IN" dirty="0"/>
              <a:t>" </a:t>
            </a:r>
          </a:p>
          <a:p>
            <a:endParaRPr lang="en-IN" dirty="0"/>
          </a:p>
          <a:p>
            <a:r>
              <a:rPr lang="en-IN" dirty="0"/>
              <a:t>class="</a:t>
            </a:r>
            <a:r>
              <a:rPr lang="en-IN" dirty="0" err="1"/>
              <a:t>com.classes.OperationDemo</a:t>
            </a:r>
            <a:r>
              <a:rPr lang="en-IN" dirty="0"/>
              <a:t>"&gt;</a:t>
            </a:r>
          </a:p>
          <a:p>
            <a:r>
              <a:rPr lang="en-IN" dirty="0"/>
              <a:t> &lt;property name="</a:t>
            </a:r>
            <a:r>
              <a:rPr lang="en-IN" dirty="0" err="1"/>
              <a:t>oInterface</a:t>
            </a:r>
            <a:r>
              <a:rPr lang="en-IN" dirty="0"/>
              <a:t>" ref="</a:t>
            </a:r>
            <a:r>
              <a:rPr lang="en-IN" dirty="0" err="1"/>
              <a:t>operationId</a:t>
            </a:r>
            <a:r>
              <a:rPr lang="en-IN" dirty="0"/>
              <a:t>"&gt;&lt;/property&gt;</a:t>
            </a:r>
          </a:p>
          <a:p>
            <a:r>
              <a:rPr lang="en-IN" dirty="0"/>
              <a:t>&lt;/bean&gt;</a:t>
            </a:r>
          </a:p>
        </p:txBody>
      </p:sp>
    </p:spTree>
    <p:extLst>
      <p:ext uri="{BB962C8B-B14F-4D97-AF65-F5344CB8AC3E}">
        <p14:creationId xmlns:p14="http://schemas.microsoft.com/office/powerpoint/2010/main" val="73290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5615-36D8-4596-ABF9-3F71314F4482}"/>
              </a:ext>
            </a:extLst>
          </p:cNvPr>
          <p:cNvSpPr>
            <a:spLocks noGrp="1"/>
          </p:cNvSpPr>
          <p:nvPr>
            <p:ph type="title"/>
          </p:nvPr>
        </p:nvSpPr>
        <p:spPr/>
        <p:txBody>
          <a:bodyPr/>
          <a:lstStyle/>
          <a:p>
            <a:r>
              <a:rPr lang="en-IN" dirty="0" err="1"/>
              <a:t>AutoWiring</a:t>
            </a:r>
            <a:endParaRPr lang="en-IN" dirty="0"/>
          </a:p>
        </p:txBody>
      </p:sp>
      <p:sp>
        <p:nvSpPr>
          <p:cNvPr id="3" name="Content Placeholder 2">
            <a:extLst>
              <a:ext uri="{FF2B5EF4-FFF2-40B4-BE49-F238E27FC236}">
                <a16:creationId xmlns:a16="http://schemas.microsoft.com/office/drawing/2014/main" id="{CD0CCCD5-6194-471A-A8BA-8B30BE69C1A4}"/>
              </a:ext>
            </a:extLst>
          </p:cNvPr>
          <p:cNvSpPr>
            <a:spLocks noGrp="1"/>
          </p:cNvSpPr>
          <p:nvPr>
            <p:ph idx="1"/>
          </p:nvPr>
        </p:nvSpPr>
        <p:spPr>
          <a:xfrm>
            <a:off x="677334" y="1337187"/>
            <a:ext cx="8596668" cy="4704175"/>
          </a:xfrm>
        </p:spPr>
        <p:txBody>
          <a:bodyPr/>
          <a:lstStyle/>
          <a:p>
            <a:r>
              <a:rPr lang="en-IN" dirty="0"/>
              <a:t>There are different ways through which we can </a:t>
            </a:r>
            <a:r>
              <a:rPr lang="en-IN" dirty="0" err="1"/>
              <a:t>autowire</a:t>
            </a:r>
            <a:r>
              <a:rPr lang="en-IN" dirty="0"/>
              <a:t> a spring bean.</a:t>
            </a:r>
          </a:p>
          <a:p>
            <a:r>
              <a:rPr lang="en-IN" dirty="0" err="1"/>
              <a:t>autowire</a:t>
            </a:r>
            <a:r>
              <a:rPr lang="en-IN" dirty="0"/>
              <a:t> </a:t>
            </a:r>
            <a:r>
              <a:rPr lang="en-IN" dirty="0" err="1"/>
              <a:t>byName</a:t>
            </a:r>
            <a:r>
              <a:rPr lang="en-IN" dirty="0"/>
              <a:t> – For this type of </a:t>
            </a:r>
            <a:r>
              <a:rPr lang="en-IN" dirty="0" err="1"/>
              <a:t>autowiring</a:t>
            </a:r>
            <a:r>
              <a:rPr lang="en-IN" dirty="0"/>
              <a:t>, setter method is used for dependency injection. Also the variable name should be same in the class where we will inject the dependency and in the spring bean configuration file.</a:t>
            </a:r>
          </a:p>
          <a:p>
            <a:r>
              <a:rPr lang="en-IN" dirty="0" err="1"/>
              <a:t>autowire</a:t>
            </a:r>
            <a:r>
              <a:rPr lang="en-IN" dirty="0"/>
              <a:t> </a:t>
            </a:r>
            <a:r>
              <a:rPr lang="en-IN" dirty="0" err="1"/>
              <a:t>byType</a:t>
            </a:r>
            <a:r>
              <a:rPr lang="en-IN" dirty="0"/>
              <a:t> – For this type of </a:t>
            </a:r>
            <a:r>
              <a:rPr lang="en-IN" dirty="0" err="1"/>
              <a:t>autowiring</a:t>
            </a:r>
            <a:r>
              <a:rPr lang="en-IN" dirty="0"/>
              <a:t>, class type is used. So there should be only one bean configured for this type in the spring bean configuration file.</a:t>
            </a:r>
          </a:p>
          <a:p>
            <a:r>
              <a:rPr lang="en-IN" dirty="0" err="1"/>
              <a:t>autowire</a:t>
            </a:r>
            <a:r>
              <a:rPr lang="en-IN" dirty="0"/>
              <a:t> by constructor – This is almost similar to </a:t>
            </a:r>
            <a:r>
              <a:rPr lang="en-IN" dirty="0" err="1"/>
              <a:t>autowire</a:t>
            </a:r>
            <a:r>
              <a:rPr lang="en-IN" dirty="0"/>
              <a:t> </a:t>
            </a:r>
            <a:r>
              <a:rPr lang="en-IN" dirty="0" err="1"/>
              <a:t>byType</a:t>
            </a:r>
            <a:r>
              <a:rPr lang="en-IN" dirty="0"/>
              <a:t>, the only difference is that constructor is used to inject the dependency.</a:t>
            </a:r>
          </a:p>
          <a:p>
            <a:endParaRPr lang="en-IN" dirty="0"/>
          </a:p>
        </p:txBody>
      </p:sp>
    </p:spTree>
    <p:extLst>
      <p:ext uri="{BB962C8B-B14F-4D97-AF65-F5344CB8AC3E}">
        <p14:creationId xmlns:p14="http://schemas.microsoft.com/office/powerpoint/2010/main" val="317572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061A-5CEF-4F16-8D2F-75007D859699}"/>
              </a:ext>
            </a:extLst>
          </p:cNvPr>
          <p:cNvSpPr>
            <a:spLocks noGrp="1"/>
          </p:cNvSpPr>
          <p:nvPr>
            <p:ph type="title"/>
          </p:nvPr>
        </p:nvSpPr>
        <p:spPr/>
        <p:txBody>
          <a:bodyPr/>
          <a:lstStyle/>
          <a:p>
            <a:r>
              <a:rPr lang="en-IN" dirty="0"/>
              <a:t>Bean </a:t>
            </a:r>
            <a:r>
              <a:rPr lang="en-IN" dirty="0" err="1"/>
              <a:t>LifeCycle</a:t>
            </a:r>
            <a:endParaRPr lang="en-IN" dirty="0"/>
          </a:p>
        </p:txBody>
      </p:sp>
      <p:sp>
        <p:nvSpPr>
          <p:cNvPr id="3" name="Content Placeholder 2">
            <a:extLst>
              <a:ext uri="{FF2B5EF4-FFF2-40B4-BE49-F238E27FC236}">
                <a16:creationId xmlns:a16="http://schemas.microsoft.com/office/drawing/2014/main" id="{C6A47C2E-6712-4590-9CA9-03FF0C5D26C1}"/>
              </a:ext>
            </a:extLst>
          </p:cNvPr>
          <p:cNvSpPr>
            <a:spLocks noGrp="1"/>
          </p:cNvSpPr>
          <p:nvPr>
            <p:ph idx="1"/>
          </p:nvPr>
        </p:nvSpPr>
        <p:spPr>
          <a:xfrm>
            <a:off x="677334" y="1406013"/>
            <a:ext cx="8596668" cy="5299587"/>
          </a:xfrm>
        </p:spPr>
        <p:txBody>
          <a:bodyPr/>
          <a:lstStyle/>
          <a:p>
            <a:pPr marL="0" indent="0">
              <a:buNone/>
            </a:pPr>
            <a:r>
              <a:rPr lang="en-IN" dirty="0"/>
              <a:t>&lt;bean id="</a:t>
            </a:r>
            <a:r>
              <a:rPr lang="en-IN" dirty="0" err="1"/>
              <a:t>operationDemo</a:t>
            </a:r>
            <a:r>
              <a:rPr lang="en-IN" dirty="0"/>
              <a:t>" </a:t>
            </a:r>
          </a:p>
          <a:p>
            <a:pPr marL="0" indent="0">
              <a:buNone/>
            </a:pPr>
            <a:endParaRPr lang="en-IN" dirty="0"/>
          </a:p>
          <a:p>
            <a:pPr marL="0" indent="0">
              <a:buNone/>
            </a:pPr>
            <a:r>
              <a:rPr lang="en-IN" dirty="0"/>
              <a:t>class="</a:t>
            </a:r>
            <a:r>
              <a:rPr lang="en-IN" dirty="0" err="1"/>
              <a:t>com.classes.OperationDemo</a:t>
            </a:r>
            <a:r>
              <a:rPr lang="en-IN" dirty="0"/>
              <a:t>" </a:t>
            </a:r>
            <a:r>
              <a:rPr lang="en-IN" dirty="0" err="1"/>
              <a:t>autowire</a:t>
            </a:r>
            <a:r>
              <a:rPr lang="en-IN" dirty="0"/>
              <a:t>="</a:t>
            </a:r>
            <a:r>
              <a:rPr lang="en-IN" dirty="0" err="1"/>
              <a:t>byType</a:t>
            </a:r>
            <a:r>
              <a:rPr lang="en-IN" dirty="0"/>
              <a:t>" </a:t>
            </a:r>
            <a:r>
              <a:rPr lang="en-IN" dirty="0" err="1"/>
              <a:t>init</a:t>
            </a:r>
            <a:r>
              <a:rPr lang="en-IN" dirty="0"/>
              <a:t>-method="</a:t>
            </a:r>
            <a:r>
              <a:rPr lang="en-IN" dirty="0" err="1"/>
              <a:t>init</a:t>
            </a:r>
            <a:r>
              <a:rPr lang="en-IN" dirty="0"/>
              <a:t>" destroy-method="destroy"&gt;</a:t>
            </a:r>
          </a:p>
          <a:p>
            <a:pPr marL="0" indent="0">
              <a:buNone/>
            </a:pPr>
            <a:r>
              <a:rPr lang="en-IN" dirty="0"/>
              <a:t> &lt;!-- &lt;property name="</a:t>
            </a:r>
            <a:r>
              <a:rPr lang="en-IN" dirty="0" err="1"/>
              <a:t>oInterface</a:t>
            </a:r>
            <a:r>
              <a:rPr lang="en-IN" dirty="0"/>
              <a:t>" ref="</a:t>
            </a:r>
            <a:r>
              <a:rPr lang="en-IN" dirty="0" err="1"/>
              <a:t>operationId</a:t>
            </a:r>
            <a:r>
              <a:rPr lang="en-IN" dirty="0"/>
              <a:t>"&gt;&lt;/property&gt;  --&gt;</a:t>
            </a:r>
          </a:p>
          <a:p>
            <a:pPr marL="0" indent="0">
              <a:buNone/>
            </a:pPr>
            <a:r>
              <a:rPr lang="en-IN" dirty="0"/>
              <a:t>&lt;/bean&gt;</a:t>
            </a:r>
          </a:p>
          <a:p>
            <a:pPr marL="0" indent="0">
              <a:buNone/>
            </a:pPr>
            <a:endParaRPr lang="en-IN" dirty="0"/>
          </a:p>
          <a:p>
            <a:pPr marL="0" indent="0">
              <a:buNone/>
            </a:pPr>
            <a:r>
              <a:rPr lang="en-IN" dirty="0"/>
              <a:t>Before the business logic executes </a:t>
            </a:r>
            <a:r>
              <a:rPr lang="en-IN" dirty="0" err="1"/>
              <a:t>init</a:t>
            </a:r>
            <a:r>
              <a:rPr lang="en-IN" dirty="0"/>
              <a:t>-method is called as soon as the bean is loaded into memory.</a:t>
            </a:r>
          </a:p>
          <a:p>
            <a:pPr marL="0" indent="0">
              <a:buNone/>
            </a:pPr>
            <a:r>
              <a:rPr lang="en-IN" dirty="0"/>
              <a:t>Before the bean is deallocated destroy method is called.</a:t>
            </a:r>
          </a:p>
        </p:txBody>
      </p:sp>
    </p:spTree>
    <p:extLst>
      <p:ext uri="{BB962C8B-B14F-4D97-AF65-F5344CB8AC3E}">
        <p14:creationId xmlns:p14="http://schemas.microsoft.com/office/powerpoint/2010/main" val="118001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BC97-3897-4622-A12F-C2277A2665B4}"/>
              </a:ext>
            </a:extLst>
          </p:cNvPr>
          <p:cNvSpPr>
            <a:spLocks noGrp="1"/>
          </p:cNvSpPr>
          <p:nvPr>
            <p:ph type="title"/>
          </p:nvPr>
        </p:nvSpPr>
        <p:spPr>
          <a:xfrm>
            <a:off x="284043" y="117987"/>
            <a:ext cx="8596668" cy="658761"/>
          </a:xfrm>
        </p:spPr>
        <p:txBody>
          <a:bodyPr/>
          <a:lstStyle/>
          <a:p>
            <a:r>
              <a:rPr lang="en-IN" dirty="0"/>
              <a:t>Collection Injection</a:t>
            </a:r>
          </a:p>
        </p:txBody>
      </p:sp>
      <p:sp>
        <p:nvSpPr>
          <p:cNvPr id="4" name="Rectangle 3">
            <a:extLst>
              <a:ext uri="{FF2B5EF4-FFF2-40B4-BE49-F238E27FC236}">
                <a16:creationId xmlns:a16="http://schemas.microsoft.com/office/drawing/2014/main" id="{292E7C8C-F622-4FA0-8BC8-1A916404FD23}"/>
              </a:ext>
            </a:extLst>
          </p:cNvPr>
          <p:cNvSpPr/>
          <p:nvPr/>
        </p:nvSpPr>
        <p:spPr>
          <a:xfrm>
            <a:off x="403122" y="776748"/>
            <a:ext cx="4847303" cy="2308324"/>
          </a:xfrm>
          <a:prstGeom prst="rect">
            <a:avLst/>
          </a:prstGeom>
        </p:spPr>
        <p:txBody>
          <a:bodyPr wrap="square">
            <a:spAutoFit/>
          </a:bodyPr>
          <a:lstStyle/>
          <a:p>
            <a:r>
              <a:rPr lang="en-IN" dirty="0"/>
              <a:t>&lt;property name="</a:t>
            </a:r>
            <a:r>
              <a:rPr lang="en-IN" dirty="0" err="1"/>
              <a:t>addressList</a:t>
            </a:r>
            <a:r>
              <a:rPr lang="en-IN" dirty="0"/>
              <a:t>"&gt;</a:t>
            </a:r>
          </a:p>
          <a:p>
            <a:r>
              <a:rPr lang="en-IN" dirty="0"/>
              <a:t>        &lt;list&gt;</a:t>
            </a:r>
          </a:p>
          <a:p>
            <a:r>
              <a:rPr lang="en-IN" dirty="0"/>
              <a:t>           &lt;value&gt;INDIA&lt;/value&gt;</a:t>
            </a:r>
          </a:p>
          <a:p>
            <a:r>
              <a:rPr lang="en-IN" dirty="0"/>
              <a:t>           &lt;value&gt;Pakistan&lt;/value&gt;</a:t>
            </a:r>
          </a:p>
          <a:p>
            <a:r>
              <a:rPr lang="en-IN" dirty="0"/>
              <a:t>           &lt;value&gt;USA&lt;/value&gt;</a:t>
            </a:r>
          </a:p>
          <a:p>
            <a:r>
              <a:rPr lang="en-IN" dirty="0"/>
              <a:t>           &lt;value&gt;USA&lt;/value&gt;</a:t>
            </a:r>
          </a:p>
          <a:p>
            <a:r>
              <a:rPr lang="en-IN" dirty="0"/>
              <a:t>        &lt;/list&gt;</a:t>
            </a:r>
          </a:p>
          <a:p>
            <a:r>
              <a:rPr lang="en-IN" dirty="0"/>
              <a:t>      &lt;/property&gt;</a:t>
            </a:r>
          </a:p>
        </p:txBody>
      </p:sp>
      <p:sp>
        <p:nvSpPr>
          <p:cNvPr id="5" name="Rectangle 4">
            <a:extLst>
              <a:ext uri="{FF2B5EF4-FFF2-40B4-BE49-F238E27FC236}">
                <a16:creationId xmlns:a16="http://schemas.microsoft.com/office/drawing/2014/main" id="{3295A82E-A78F-4527-A602-FD6E1E5C1D8B}"/>
              </a:ext>
            </a:extLst>
          </p:cNvPr>
          <p:cNvSpPr/>
          <p:nvPr/>
        </p:nvSpPr>
        <p:spPr>
          <a:xfrm>
            <a:off x="4483509" y="776748"/>
            <a:ext cx="4070556" cy="2308324"/>
          </a:xfrm>
          <a:prstGeom prst="rect">
            <a:avLst/>
          </a:prstGeom>
        </p:spPr>
        <p:txBody>
          <a:bodyPr wrap="square">
            <a:spAutoFit/>
          </a:bodyPr>
          <a:lstStyle/>
          <a:p>
            <a:r>
              <a:rPr lang="en-IN" dirty="0"/>
              <a:t>&lt;property name="</a:t>
            </a:r>
            <a:r>
              <a:rPr lang="en-IN" dirty="0" err="1"/>
              <a:t>addressSet</a:t>
            </a:r>
            <a:r>
              <a:rPr lang="en-IN" dirty="0"/>
              <a:t>"&gt;</a:t>
            </a:r>
          </a:p>
          <a:p>
            <a:r>
              <a:rPr lang="en-IN" dirty="0"/>
              <a:t>        &lt;set&gt;</a:t>
            </a:r>
          </a:p>
          <a:p>
            <a:r>
              <a:rPr lang="en-IN" dirty="0"/>
              <a:t>           &lt;value&gt;INDIA&lt;/value&gt;</a:t>
            </a:r>
          </a:p>
          <a:p>
            <a:r>
              <a:rPr lang="en-IN" dirty="0"/>
              <a:t>           &lt;value&gt;Pakistan&lt;/value&gt;</a:t>
            </a:r>
          </a:p>
          <a:p>
            <a:r>
              <a:rPr lang="en-IN" dirty="0"/>
              <a:t>           &lt;value&gt;USA&lt;/value&gt;</a:t>
            </a:r>
          </a:p>
          <a:p>
            <a:r>
              <a:rPr lang="en-IN" dirty="0"/>
              <a:t>           &lt;value&gt;USA&lt;/value&gt;</a:t>
            </a:r>
          </a:p>
          <a:p>
            <a:r>
              <a:rPr lang="en-IN" dirty="0"/>
              <a:t>        &lt;/set&gt;</a:t>
            </a:r>
          </a:p>
          <a:p>
            <a:r>
              <a:rPr lang="en-IN" dirty="0"/>
              <a:t>      &lt;/property&gt;</a:t>
            </a:r>
          </a:p>
        </p:txBody>
      </p:sp>
      <p:sp>
        <p:nvSpPr>
          <p:cNvPr id="6" name="Rectangle 5">
            <a:extLst>
              <a:ext uri="{FF2B5EF4-FFF2-40B4-BE49-F238E27FC236}">
                <a16:creationId xmlns:a16="http://schemas.microsoft.com/office/drawing/2014/main" id="{DA3C9C23-EA7C-4985-9D69-9766CCFD8533}"/>
              </a:ext>
            </a:extLst>
          </p:cNvPr>
          <p:cNvSpPr/>
          <p:nvPr/>
        </p:nvSpPr>
        <p:spPr>
          <a:xfrm>
            <a:off x="422787" y="3297392"/>
            <a:ext cx="4483510" cy="2308324"/>
          </a:xfrm>
          <a:prstGeom prst="rect">
            <a:avLst/>
          </a:prstGeom>
        </p:spPr>
        <p:txBody>
          <a:bodyPr wrap="square">
            <a:spAutoFit/>
          </a:bodyPr>
          <a:lstStyle/>
          <a:p>
            <a:r>
              <a:rPr lang="en-IN" dirty="0"/>
              <a:t>&lt;property name="</a:t>
            </a:r>
            <a:r>
              <a:rPr lang="en-IN" dirty="0" err="1"/>
              <a:t>addressMap</a:t>
            </a:r>
            <a:r>
              <a:rPr lang="en-IN" dirty="0"/>
              <a:t>"&gt;</a:t>
            </a:r>
          </a:p>
          <a:p>
            <a:r>
              <a:rPr lang="en-IN" dirty="0"/>
              <a:t>        &lt;map&gt;</a:t>
            </a:r>
          </a:p>
          <a:p>
            <a:r>
              <a:rPr lang="en-IN" dirty="0"/>
              <a:t>           &lt;entry key="1" value="NDIA"/&gt;</a:t>
            </a:r>
          </a:p>
          <a:p>
            <a:r>
              <a:rPr lang="en-IN" dirty="0"/>
              <a:t>           &lt;entry key="2" value="Pakistan"/&gt;</a:t>
            </a:r>
          </a:p>
          <a:p>
            <a:r>
              <a:rPr lang="en-IN" dirty="0"/>
              <a:t>           &lt;entry key="3" value="USA"/&gt;</a:t>
            </a:r>
          </a:p>
          <a:p>
            <a:r>
              <a:rPr lang="en-IN" dirty="0"/>
              <a:t>           &lt;entry key="4" value="USA"/&gt;</a:t>
            </a:r>
          </a:p>
          <a:p>
            <a:r>
              <a:rPr lang="en-IN" dirty="0"/>
              <a:t>        &lt;/map&gt;</a:t>
            </a:r>
          </a:p>
          <a:p>
            <a:r>
              <a:rPr lang="en-IN" dirty="0"/>
              <a:t>      &lt;/property&gt;</a:t>
            </a:r>
          </a:p>
        </p:txBody>
      </p:sp>
      <p:sp>
        <p:nvSpPr>
          <p:cNvPr id="7" name="Rectangle 6">
            <a:extLst>
              <a:ext uri="{FF2B5EF4-FFF2-40B4-BE49-F238E27FC236}">
                <a16:creationId xmlns:a16="http://schemas.microsoft.com/office/drawing/2014/main" id="{05D48DF4-4F79-4FEB-BC10-DB5CEACF09C2}"/>
              </a:ext>
            </a:extLst>
          </p:cNvPr>
          <p:cNvSpPr/>
          <p:nvPr/>
        </p:nvSpPr>
        <p:spPr>
          <a:xfrm>
            <a:off x="4768645" y="3297392"/>
            <a:ext cx="6096000" cy="2308324"/>
          </a:xfrm>
          <a:prstGeom prst="rect">
            <a:avLst/>
          </a:prstGeom>
        </p:spPr>
        <p:txBody>
          <a:bodyPr>
            <a:spAutoFit/>
          </a:bodyPr>
          <a:lstStyle/>
          <a:p>
            <a:r>
              <a:rPr lang="en-IN" dirty="0"/>
              <a:t>&lt;property name="</a:t>
            </a:r>
            <a:r>
              <a:rPr lang="en-IN" dirty="0" err="1"/>
              <a:t>addressProp</a:t>
            </a:r>
            <a:r>
              <a:rPr lang="en-IN" dirty="0"/>
              <a:t>"&gt;</a:t>
            </a:r>
          </a:p>
          <a:p>
            <a:r>
              <a:rPr lang="en-IN" dirty="0"/>
              <a:t>        &lt;props&gt;</a:t>
            </a:r>
          </a:p>
          <a:p>
            <a:r>
              <a:rPr lang="en-IN" dirty="0"/>
              <a:t>           &lt;prop key="one"&gt;INDIA&lt;/prop&gt;</a:t>
            </a:r>
          </a:p>
          <a:p>
            <a:r>
              <a:rPr lang="en-IN" dirty="0"/>
              <a:t>           &lt;prop key="two"&gt;Pakistan&lt;/prop&gt;</a:t>
            </a:r>
          </a:p>
          <a:p>
            <a:r>
              <a:rPr lang="en-IN" dirty="0"/>
              <a:t>           &lt;prop key="three"&gt;USA&lt;/prop&gt;</a:t>
            </a:r>
          </a:p>
          <a:p>
            <a:r>
              <a:rPr lang="en-IN" dirty="0"/>
              <a:t>           &lt;prop key="four"&gt;USA&lt;/prop&gt;</a:t>
            </a:r>
          </a:p>
          <a:p>
            <a:r>
              <a:rPr lang="en-IN" dirty="0"/>
              <a:t>        &lt;/props&gt;</a:t>
            </a:r>
          </a:p>
          <a:p>
            <a:r>
              <a:rPr lang="en-IN" dirty="0"/>
              <a:t>      &lt;/property&gt;</a:t>
            </a:r>
          </a:p>
        </p:txBody>
      </p:sp>
    </p:spTree>
    <p:extLst>
      <p:ext uri="{BB962C8B-B14F-4D97-AF65-F5344CB8AC3E}">
        <p14:creationId xmlns:p14="http://schemas.microsoft.com/office/powerpoint/2010/main" val="4071822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005B-BB22-4049-B33D-DA1650F8CF75}"/>
              </a:ext>
            </a:extLst>
          </p:cNvPr>
          <p:cNvSpPr>
            <a:spLocks noGrp="1"/>
          </p:cNvSpPr>
          <p:nvPr>
            <p:ph type="title"/>
          </p:nvPr>
        </p:nvSpPr>
        <p:spPr/>
        <p:txBody>
          <a:bodyPr/>
          <a:lstStyle/>
          <a:p>
            <a:r>
              <a:rPr lang="en-IN" dirty="0"/>
              <a:t>What is Spring?</a:t>
            </a:r>
          </a:p>
        </p:txBody>
      </p:sp>
      <p:sp>
        <p:nvSpPr>
          <p:cNvPr id="3" name="Content Placeholder 2">
            <a:extLst>
              <a:ext uri="{FF2B5EF4-FFF2-40B4-BE49-F238E27FC236}">
                <a16:creationId xmlns:a16="http://schemas.microsoft.com/office/drawing/2014/main" id="{CC75FB05-DD24-46D9-8B89-451F9CA2236F}"/>
              </a:ext>
            </a:extLst>
          </p:cNvPr>
          <p:cNvSpPr>
            <a:spLocks noGrp="1"/>
          </p:cNvSpPr>
          <p:nvPr>
            <p:ph idx="1"/>
          </p:nvPr>
        </p:nvSpPr>
        <p:spPr/>
        <p:txBody>
          <a:bodyPr/>
          <a:lstStyle/>
          <a:p>
            <a:r>
              <a:rPr lang="en-IN" dirty="0"/>
              <a:t>The </a:t>
            </a:r>
            <a:r>
              <a:rPr lang="en-IN" dirty="0">
                <a:hlinkClick r:id="rId2"/>
              </a:rPr>
              <a:t>Spring framework</a:t>
            </a:r>
            <a:r>
              <a:rPr lang="en-IN" dirty="0"/>
              <a:t> is a powerful and flexible framework focused on building Java applications.</a:t>
            </a:r>
          </a:p>
          <a:p>
            <a:r>
              <a:rPr lang="en-IN" dirty="0"/>
              <a:t>Spring Framework is a Java platform that provides comprehensive infrastructure support for developing Java applications. Spring handles the infrastructure so you can focus on your application.</a:t>
            </a:r>
          </a:p>
        </p:txBody>
      </p:sp>
    </p:spTree>
    <p:extLst>
      <p:ext uri="{BB962C8B-B14F-4D97-AF65-F5344CB8AC3E}">
        <p14:creationId xmlns:p14="http://schemas.microsoft.com/office/powerpoint/2010/main" val="221243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78ED-7B56-4A0E-A615-081A0E6C4CDE}"/>
              </a:ext>
            </a:extLst>
          </p:cNvPr>
          <p:cNvSpPr>
            <a:spLocks noGrp="1"/>
          </p:cNvSpPr>
          <p:nvPr>
            <p:ph type="title"/>
          </p:nvPr>
        </p:nvSpPr>
        <p:spPr/>
        <p:txBody>
          <a:bodyPr/>
          <a:lstStyle/>
          <a:p>
            <a:r>
              <a:rPr lang="en-IN" dirty="0"/>
              <a:t>What Spring provides</a:t>
            </a:r>
          </a:p>
        </p:txBody>
      </p:sp>
      <p:sp>
        <p:nvSpPr>
          <p:cNvPr id="3" name="Content Placeholder 2">
            <a:extLst>
              <a:ext uri="{FF2B5EF4-FFF2-40B4-BE49-F238E27FC236}">
                <a16:creationId xmlns:a16="http://schemas.microsoft.com/office/drawing/2014/main" id="{735E10F8-9AE2-4810-B628-992FA2A09A54}"/>
              </a:ext>
            </a:extLst>
          </p:cNvPr>
          <p:cNvSpPr>
            <a:spLocks noGrp="1"/>
          </p:cNvSpPr>
          <p:nvPr>
            <p:ph idx="1"/>
          </p:nvPr>
        </p:nvSpPr>
        <p:spPr>
          <a:xfrm>
            <a:off x="845574" y="1641987"/>
            <a:ext cx="8428428" cy="4399375"/>
          </a:xfrm>
        </p:spPr>
        <p:txBody>
          <a:bodyPr/>
          <a:lstStyle/>
          <a:p>
            <a:r>
              <a:rPr lang="en-IN" dirty="0"/>
              <a:t>The Spring Framework addresses the concern of organizing the basic building blocks into a coherent whole ,by providing a formalized means of composing disparate components into a fully working application ready for use. </a:t>
            </a:r>
          </a:p>
          <a:p>
            <a:r>
              <a:rPr lang="en-IN" dirty="0"/>
              <a:t>The Spring Framework codifies formalized design patterns as first-class objects that you can integrate into your own application(s). Numerous organizations and institutions use the Spring Framework in this manner to engineer robust, </a:t>
            </a:r>
            <a:r>
              <a:rPr lang="en-IN" i="1" dirty="0"/>
              <a:t>maintainable</a:t>
            </a:r>
            <a:r>
              <a:rPr lang="en-IN" dirty="0"/>
              <a:t> applications.</a:t>
            </a:r>
          </a:p>
        </p:txBody>
      </p:sp>
    </p:spTree>
    <p:extLst>
      <p:ext uri="{BB962C8B-B14F-4D97-AF65-F5344CB8AC3E}">
        <p14:creationId xmlns:p14="http://schemas.microsoft.com/office/powerpoint/2010/main" val="67716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9F6C-230E-4664-AC2C-A81A1CBF00DA}"/>
              </a:ext>
            </a:extLst>
          </p:cNvPr>
          <p:cNvSpPr>
            <a:spLocks noGrp="1"/>
          </p:cNvSpPr>
          <p:nvPr>
            <p:ph type="title"/>
          </p:nvPr>
        </p:nvSpPr>
        <p:spPr>
          <a:xfrm>
            <a:off x="565608" y="609600"/>
            <a:ext cx="8708394" cy="796413"/>
          </a:xfrm>
        </p:spPr>
        <p:txBody>
          <a:bodyPr/>
          <a:lstStyle/>
          <a:p>
            <a:r>
              <a:rPr lang="en-IN" dirty="0"/>
              <a:t>Spring Modules and Architecture</a:t>
            </a:r>
          </a:p>
        </p:txBody>
      </p:sp>
      <p:pic>
        <p:nvPicPr>
          <p:cNvPr id="1026" name="Picture 2" descr="https://docs.spring.io/spring/docs/3.0.x/spring-framework-reference/html/images/spring-overview.png">
            <a:extLst>
              <a:ext uri="{FF2B5EF4-FFF2-40B4-BE49-F238E27FC236}">
                <a16:creationId xmlns:a16="http://schemas.microsoft.com/office/drawing/2014/main" id="{F72991EB-5DEC-426A-93DB-91860FC4A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32" y="1543665"/>
            <a:ext cx="8419906" cy="5314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4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8DB2-A2B1-4CA0-B1D4-1508681213AE}"/>
              </a:ext>
            </a:extLst>
          </p:cNvPr>
          <p:cNvSpPr>
            <a:spLocks noGrp="1"/>
          </p:cNvSpPr>
          <p:nvPr>
            <p:ph type="title"/>
          </p:nvPr>
        </p:nvSpPr>
        <p:spPr/>
        <p:txBody>
          <a:bodyPr/>
          <a:lstStyle/>
          <a:p>
            <a:r>
              <a:rPr lang="en-IN" dirty="0"/>
              <a:t>Spring /IOC</a:t>
            </a:r>
          </a:p>
        </p:txBody>
      </p:sp>
      <p:sp>
        <p:nvSpPr>
          <p:cNvPr id="3" name="Content Placeholder 2">
            <a:extLst>
              <a:ext uri="{FF2B5EF4-FFF2-40B4-BE49-F238E27FC236}">
                <a16:creationId xmlns:a16="http://schemas.microsoft.com/office/drawing/2014/main" id="{8FBAB30D-2241-49C4-846D-5B1EFBF89DA0}"/>
              </a:ext>
            </a:extLst>
          </p:cNvPr>
          <p:cNvSpPr>
            <a:spLocks noGrp="1"/>
          </p:cNvSpPr>
          <p:nvPr>
            <p:ph idx="1"/>
          </p:nvPr>
        </p:nvSpPr>
        <p:spPr>
          <a:xfrm>
            <a:off x="677334" y="1425677"/>
            <a:ext cx="8596668" cy="4615685"/>
          </a:xfrm>
        </p:spPr>
        <p:txBody>
          <a:bodyPr/>
          <a:lstStyle/>
          <a:p>
            <a:r>
              <a:rPr lang="en-IN" dirty="0" err="1"/>
              <a:t>IoC</a:t>
            </a:r>
            <a:r>
              <a:rPr lang="en-IN" dirty="0"/>
              <a:t> is also known as </a:t>
            </a:r>
            <a:r>
              <a:rPr lang="en-IN" i="1" dirty="0"/>
              <a:t>dependency injection</a:t>
            </a:r>
            <a:r>
              <a:rPr lang="en-IN" dirty="0"/>
              <a:t> (DI). It is a process whereby objects define their dependencies, that is, the other objects they work with, only through constructor arguments, arguments to a factory method, or properties that are set on the object instance after it is constructed or returned from a factory method.</a:t>
            </a:r>
          </a:p>
          <a:p>
            <a:r>
              <a:rPr lang="en-IN" dirty="0"/>
              <a:t>The container then </a:t>
            </a:r>
            <a:r>
              <a:rPr lang="en-IN" i="1" dirty="0"/>
              <a:t>injects</a:t>
            </a:r>
            <a:r>
              <a:rPr lang="en-IN" dirty="0"/>
              <a:t> those dependencies when it creates the bean. This process is fundamentally the inverse, hence the name </a:t>
            </a:r>
            <a:r>
              <a:rPr lang="en-IN" i="1" dirty="0"/>
              <a:t>Inversion of Control</a:t>
            </a:r>
            <a:r>
              <a:rPr lang="en-IN" dirty="0"/>
              <a:t> (</a:t>
            </a:r>
            <a:r>
              <a:rPr lang="en-IN" dirty="0" err="1"/>
              <a:t>IoC</a:t>
            </a:r>
            <a:r>
              <a:rPr lang="en-IN" dirty="0"/>
              <a:t>), of the bean itself controlling the instantiation or location of its dependencies by using direct construction of classes, or a mechanism such as the </a:t>
            </a:r>
            <a:r>
              <a:rPr lang="en-IN" i="1" dirty="0"/>
              <a:t>Service Locator</a:t>
            </a:r>
            <a:r>
              <a:rPr lang="en-IN" dirty="0"/>
              <a:t> pattern.</a:t>
            </a:r>
          </a:p>
        </p:txBody>
      </p:sp>
    </p:spTree>
    <p:extLst>
      <p:ext uri="{BB962C8B-B14F-4D97-AF65-F5344CB8AC3E}">
        <p14:creationId xmlns:p14="http://schemas.microsoft.com/office/powerpoint/2010/main" val="285789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82FE-E1AA-4D5A-BF04-D78EA37A2DD5}"/>
              </a:ext>
            </a:extLst>
          </p:cNvPr>
          <p:cNvSpPr>
            <a:spLocks noGrp="1"/>
          </p:cNvSpPr>
          <p:nvPr>
            <p:ph type="title"/>
          </p:nvPr>
        </p:nvSpPr>
        <p:spPr>
          <a:xfrm>
            <a:off x="677334" y="609600"/>
            <a:ext cx="8596668" cy="894735"/>
          </a:xfrm>
        </p:spPr>
        <p:txBody>
          <a:bodyPr/>
          <a:lstStyle/>
          <a:p>
            <a:r>
              <a:rPr lang="en-IN" dirty="0"/>
              <a:t>Dependency Injection</a:t>
            </a:r>
          </a:p>
        </p:txBody>
      </p:sp>
      <p:sp>
        <p:nvSpPr>
          <p:cNvPr id="3" name="Content Placeholder 2">
            <a:extLst>
              <a:ext uri="{FF2B5EF4-FFF2-40B4-BE49-F238E27FC236}">
                <a16:creationId xmlns:a16="http://schemas.microsoft.com/office/drawing/2014/main" id="{16DA108B-2975-47A2-BD9D-A8A21D2A6AF3}"/>
              </a:ext>
            </a:extLst>
          </p:cNvPr>
          <p:cNvSpPr>
            <a:spLocks noGrp="1"/>
          </p:cNvSpPr>
          <p:nvPr>
            <p:ph idx="1"/>
          </p:nvPr>
        </p:nvSpPr>
        <p:spPr>
          <a:xfrm>
            <a:off x="580103" y="1317523"/>
            <a:ext cx="8693899" cy="5889522"/>
          </a:xfrm>
        </p:spPr>
        <p:txBody>
          <a:bodyPr/>
          <a:lstStyle/>
          <a:p>
            <a:r>
              <a:rPr lang="en-IN" dirty="0"/>
              <a:t>Java components / classes should be as independent as possible of other Java classes. This increases the possibility to reuse these classes and to test them independently of other classes(Unit Testing). To decouple Java components from other Java components the dependency to a certain other class should get injected into them rather that the class itself creates / finds this object. A class A has a dependency to class B if class uses class B as a variable.</a:t>
            </a:r>
          </a:p>
          <a:p>
            <a:r>
              <a:rPr lang="en-IN" dirty="0"/>
              <a:t>If dependency injection is used then the class B is given to class A via</a:t>
            </a:r>
          </a:p>
          <a:p>
            <a:r>
              <a:rPr lang="en-IN" dirty="0"/>
              <a:t>the constructor of the class A - this is then called construction injection</a:t>
            </a:r>
          </a:p>
          <a:p>
            <a:r>
              <a:rPr lang="en-IN" dirty="0"/>
              <a:t>a setter - this is then called setter injection</a:t>
            </a:r>
          </a:p>
          <a:p>
            <a:r>
              <a:rPr lang="en-IN" dirty="0"/>
              <a:t>The general concept between dependency injection is called Inversion of Control. A class should not configure itself but should be configured from outside.</a:t>
            </a:r>
          </a:p>
        </p:txBody>
      </p:sp>
    </p:spTree>
    <p:extLst>
      <p:ext uri="{BB962C8B-B14F-4D97-AF65-F5344CB8AC3E}">
        <p14:creationId xmlns:p14="http://schemas.microsoft.com/office/powerpoint/2010/main" val="63567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2F9F-F56B-479E-8E88-C6049FCB6558}"/>
              </a:ext>
            </a:extLst>
          </p:cNvPr>
          <p:cNvSpPr>
            <a:spLocks noGrp="1"/>
          </p:cNvSpPr>
          <p:nvPr>
            <p:ph type="title"/>
          </p:nvPr>
        </p:nvSpPr>
        <p:spPr/>
        <p:txBody>
          <a:bodyPr/>
          <a:lstStyle/>
          <a:p>
            <a:endParaRPr lang="en-IN"/>
          </a:p>
        </p:txBody>
      </p:sp>
      <p:sp>
        <p:nvSpPr>
          <p:cNvPr id="4" name="Rectangle: Rounded Corners 3">
            <a:extLst>
              <a:ext uri="{FF2B5EF4-FFF2-40B4-BE49-F238E27FC236}">
                <a16:creationId xmlns:a16="http://schemas.microsoft.com/office/drawing/2014/main" id="{3D2F4713-7536-4E3A-BC49-FD3B9A98DB50}"/>
              </a:ext>
            </a:extLst>
          </p:cNvPr>
          <p:cNvSpPr/>
          <p:nvPr/>
        </p:nvSpPr>
        <p:spPr>
          <a:xfrm>
            <a:off x="1278194" y="2349910"/>
            <a:ext cx="1639804" cy="3008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 Code</a:t>
            </a:r>
          </a:p>
        </p:txBody>
      </p:sp>
      <p:sp>
        <p:nvSpPr>
          <p:cNvPr id="5" name="Rectangle: Rounded Corners 4">
            <a:extLst>
              <a:ext uri="{FF2B5EF4-FFF2-40B4-BE49-F238E27FC236}">
                <a16:creationId xmlns:a16="http://schemas.microsoft.com/office/drawing/2014/main" id="{A2E3F332-0A1B-4081-9656-882CF2B3869A}"/>
              </a:ext>
            </a:extLst>
          </p:cNvPr>
          <p:cNvSpPr/>
          <p:nvPr/>
        </p:nvSpPr>
        <p:spPr>
          <a:xfrm>
            <a:off x="3696929" y="2349910"/>
            <a:ext cx="1639804" cy="3008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Booking Service</a:t>
            </a:r>
          </a:p>
        </p:txBody>
      </p:sp>
      <p:cxnSp>
        <p:nvCxnSpPr>
          <p:cNvPr id="7" name="Straight Arrow Connector 6">
            <a:extLst>
              <a:ext uri="{FF2B5EF4-FFF2-40B4-BE49-F238E27FC236}">
                <a16:creationId xmlns:a16="http://schemas.microsoft.com/office/drawing/2014/main" id="{9DDDE151-C1C6-401E-B87D-99701104288B}"/>
              </a:ext>
            </a:extLst>
          </p:cNvPr>
          <p:cNvCxnSpPr/>
          <p:nvPr/>
        </p:nvCxnSpPr>
        <p:spPr>
          <a:xfrm>
            <a:off x="2917998" y="3313471"/>
            <a:ext cx="778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5B676A-A832-49DF-A670-7B09ABC09F41}"/>
              </a:ext>
            </a:extLst>
          </p:cNvPr>
          <p:cNvSpPr/>
          <p:nvPr/>
        </p:nvSpPr>
        <p:spPr>
          <a:xfrm>
            <a:off x="6096000" y="2458065"/>
            <a:ext cx="1639804" cy="9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Bean</a:t>
            </a:r>
          </a:p>
        </p:txBody>
      </p:sp>
      <p:sp>
        <p:nvSpPr>
          <p:cNvPr id="9" name="Rectangle: Rounded Corners 8">
            <a:extLst>
              <a:ext uri="{FF2B5EF4-FFF2-40B4-BE49-F238E27FC236}">
                <a16:creationId xmlns:a16="http://schemas.microsoft.com/office/drawing/2014/main" id="{B170A31A-1C2B-473E-986C-A516C5074DE9}"/>
              </a:ext>
            </a:extLst>
          </p:cNvPr>
          <p:cNvSpPr/>
          <p:nvPr/>
        </p:nvSpPr>
        <p:spPr>
          <a:xfrm>
            <a:off x="6115664" y="3726476"/>
            <a:ext cx="1639804" cy="1042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BookingDao</a:t>
            </a:r>
            <a:r>
              <a:rPr lang="en-IN" dirty="0"/>
              <a:t> Implementation</a:t>
            </a:r>
          </a:p>
        </p:txBody>
      </p:sp>
      <p:cxnSp>
        <p:nvCxnSpPr>
          <p:cNvPr id="11" name="Straight Arrow Connector 10">
            <a:extLst>
              <a:ext uri="{FF2B5EF4-FFF2-40B4-BE49-F238E27FC236}">
                <a16:creationId xmlns:a16="http://schemas.microsoft.com/office/drawing/2014/main" id="{E7045FFA-A9FC-48F5-953D-6A7092770DFD}"/>
              </a:ext>
            </a:extLst>
          </p:cNvPr>
          <p:cNvCxnSpPr/>
          <p:nvPr/>
        </p:nvCxnSpPr>
        <p:spPr>
          <a:xfrm flipH="1">
            <a:off x="5336733" y="2694039"/>
            <a:ext cx="769099" cy="16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F69A5F-A0B5-43E1-B4B3-3A99CC5F63BC}"/>
              </a:ext>
            </a:extLst>
          </p:cNvPr>
          <p:cNvCxnSpPr>
            <a:stCxn id="9" idx="1"/>
            <a:endCxn id="5" idx="3"/>
          </p:cNvCxnSpPr>
          <p:nvPr/>
        </p:nvCxnSpPr>
        <p:spPr>
          <a:xfrm flipH="1" flipV="1">
            <a:off x="5336733" y="3854246"/>
            <a:ext cx="778931" cy="39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91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DA50-7E9A-4066-B599-0C9BEA3734C1}"/>
              </a:ext>
            </a:extLst>
          </p:cNvPr>
          <p:cNvSpPr>
            <a:spLocks noGrp="1"/>
          </p:cNvSpPr>
          <p:nvPr>
            <p:ph type="title"/>
          </p:nvPr>
        </p:nvSpPr>
        <p:spPr/>
        <p:txBody>
          <a:bodyPr/>
          <a:lstStyle/>
          <a:p>
            <a:r>
              <a:rPr lang="en-IN" dirty="0"/>
              <a:t>Spring Hello World</a:t>
            </a:r>
          </a:p>
        </p:txBody>
      </p:sp>
      <p:sp>
        <p:nvSpPr>
          <p:cNvPr id="3" name="Content Placeholder 2">
            <a:extLst>
              <a:ext uri="{FF2B5EF4-FFF2-40B4-BE49-F238E27FC236}">
                <a16:creationId xmlns:a16="http://schemas.microsoft.com/office/drawing/2014/main" id="{71621D27-782A-4F72-8345-78809AEFED48}"/>
              </a:ext>
            </a:extLst>
          </p:cNvPr>
          <p:cNvSpPr>
            <a:spLocks noGrp="1"/>
          </p:cNvSpPr>
          <p:nvPr>
            <p:ph idx="1"/>
          </p:nvPr>
        </p:nvSpPr>
        <p:spPr>
          <a:xfrm>
            <a:off x="677334" y="1445343"/>
            <a:ext cx="8596668" cy="4596020"/>
          </a:xfrm>
        </p:spPr>
        <p:txBody>
          <a:bodyPr/>
          <a:lstStyle/>
          <a:p>
            <a:r>
              <a:rPr lang="en-IN" dirty="0"/>
              <a:t>Steps</a:t>
            </a:r>
          </a:p>
          <a:p>
            <a:pPr lvl="1"/>
            <a:r>
              <a:rPr lang="en-IN" dirty="0"/>
              <a:t>Create the Bean Class</a:t>
            </a:r>
          </a:p>
          <a:p>
            <a:pPr lvl="1"/>
            <a:r>
              <a:rPr lang="en-IN" dirty="0"/>
              <a:t>Create a xml file to configure the Bean class</a:t>
            </a:r>
          </a:p>
          <a:p>
            <a:pPr lvl="1"/>
            <a:r>
              <a:rPr lang="en-IN" dirty="0"/>
              <a:t>Write a Client</a:t>
            </a:r>
          </a:p>
        </p:txBody>
      </p:sp>
    </p:spTree>
    <p:extLst>
      <p:ext uri="{BB962C8B-B14F-4D97-AF65-F5344CB8AC3E}">
        <p14:creationId xmlns:p14="http://schemas.microsoft.com/office/powerpoint/2010/main" val="357775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FD7D18-3F08-4F92-AC46-72484AD98FE7}"/>
              </a:ext>
            </a:extLst>
          </p:cNvPr>
          <p:cNvSpPr/>
          <p:nvPr/>
        </p:nvSpPr>
        <p:spPr>
          <a:xfrm>
            <a:off x="362701" y="289679"/>
            <a:ext cx="8466666" cy="3416320"/>
          </a:xfrm>
          <a:prstGeom prst="rect">
            <a:avLst/>
          </a:prstGeom>
        </p:spPr>
        <p:txBody>
          <a:bodyPr wrap="square">
            <a:spAutoFit/>
          </a:bodyPr>
          <a:lstStyle/>
          <a:p>
            <a:r>
              <a:rPr lang="en-IN" dirty="0"/>
              <a:t>package </a:t>
            </a:r>
            <a:r>
              <a:rPr lang="en-IN" dirty="0" err="1"/>
              <a:t>com.myapp.core</a:t>
            </a:r>
            <a:r>
              <a:rPr lang="en-IN" dirty="0"/>
              <a:t>;</a:t>
            </a:r>
          </a:p>
          <a:p>
            <a:r>
              <a:rPr lang="en-IN" dirty="0"/>
              <a:t>public class HelloWorld {</a:t>
            </a:r>
          </a:p>
          <a:p>
            <a:r>
              <a:rPr lang="en-IN" dirty="0"/>
              <a:t>	private String name;</a:t>
            </a:r>
          </a:p>
          <a:p>
            <a:endParaRPr lang="en-IN" dirty="0"/>
          </a:p>
          <a:p>
            <a:r>
              <a:rPr lang="en-IN" dirty="0"/>
              <a:t>	public void </a:t>
            </a:r>
            <a:r>
              <a:rPr lang="en-IN" dirty="0" err="1"/>
              <a:t>setName</a:t>
            </a:r>
            <a:r>
              <a:rPr lang="en-IN" dirty="0"/>
              <a:t>(String name) {</a:t>
            </a:r>
          </a:p>
          <a:p>
            <a:r>
              <a:rPr lang="en-IN" dirty="0"/>
              <a:t>		this.name = name;</a:t>
            </a:r>
          </a:p>
          <a:p>
            <a:r>
              <a:rPr lang="en-IN" dirty="0"/>
              <a:t>	}</a:t>
            </a:r>
          </a:p>
          <a:p>
            <a:endParaRPr lang="en-IN" dirty="0"/>
          </a:p>
          <a:p>
            <a:r>
              <a:rPr lang="en-IN" dirty="0"/>
              <a:t>	public void </a:t>
            </a:r>
            <a:r>
              <a:rPr lang="en-IN" dirty="0" err="1"/>
              <a:t>printHello</a:t>
            </a:r>
            <a:r>
              <a:rPr lang="en-IN" dirty="0"/>
              <a:t>() {</a:t>
            </a:r>
          </a:p>
          <a:p>
            <a:r>
              <a:rPr lang="en-IN" dirty="0"/>
              <a:t>		</a:t>
            </a:r>
            <a:r>
              <a:rPr lang="en-IN" dirty="0" err="1"/>
              <a:t>System.out.println</a:t>
            </a:r>
            <a:r>
              <a:rPr lang="en-IN" dirty="0"/>
              <a:t>("Spring 3 : Hello ! " + name);</a:t>
            </a:r>
          </a:p>
          <a:p>
            <a:r>
              <a:rPr lang="en-IN" dirty="0"/>
              <a:t>	}</a:t>
            </a:r>
          </a:p>
          <a:p>
            <a:r>
              <a:rPr lang="en-IN" dirty="0"/>
              <a:t>}</a:t>
            </a:r>
          </a:p>
        </p:txBody>
      </p:sp>
      <p:sp>
        <p:nvSpPr>
          <p:cNvPr id="5" name="Rectangle 4">
            <a:extLst>
              <a:ext uri="{FF2B5EF4-FFF2-40B4-BE49-F238E27FC236}">
                <a16:creationId xmlns:a16="http://schemas.microsoft.com/office/drawing/2014/main" id="{3EDD0B95-FAA7-49BB-9BF4-A19F29CB5FA0}"/>
              </a:ext>
            </a:extLst>
          </p:cNvPr>
          <p:cNvSpPr/>
          <p:nvPr/>
        </p:nvSpPr>
        <p:spPr>
          <a:xfrm>
            <a:off x="362701" y="3512947"/>
            <a:ext cx="10423285" cy="2862322"/>
          </a:xfrm>
          <a:prstGeom prst="rect">
            <a:avLst/>
          </a:prstGeom>
        </p:spPr>
        <p:txBody>
          <a:bodyPr wrap="square">
            <a:spAutoFit/>
          </a:bodyPr>
          <a:lstStyle/>
          <a:p>
            <a:r>
              <a:rPr lang="en-IN" dirty="0"/>
              <a:t>&lt;beans </a:t>
            </a:r>
            <a:r>
              <a:rPr lang="en-IN" dirty="0" err="1"/>
              <a:t>xmlns</a:t>
            </a:r>
            <a:r>
              <a:rPr lang="en-IN" dirty="0"/>
              <a:t>="http://www.springframework.org/schema/beans"</a:t>
            </a:r>
          </a:p>
          <a:p>
            <a:r>
              <a:rPr lang="en-IN" dirty="0"/>
              <a:t>	</a:t>
            </a:r>
            <a:r>
              <a:rPr lang="en-IN" dirty="0" err="1"/>
              <a:t>xmlns:xsi</a:t>
            </a:r>
            <a:r>
              <a:rPr lang="en-IN" dirty="0"/>
              <a:t>="http://www.w3.org/2001/XMLSchema-instance"</a:t>
            </a:r>
          </a:p>
          <a:p>
            <a:r>
              <a:rPr lang="en-IN" dirty="0"/>
              <a:t>	</a:t>
            </a:r>
            <a:r>
              <a:rPr lang="en-IN" dirty="0" err="1"/>
              <a:t>xsi:schemaLocation</a:t>
            </a:r>
            <a:r>
              <a:rPr lang="en-IN" dirty="0"/>
              <a:t>="http://www.springframework.org/schema/beans</a:t>
            </a:r>
          </a:p>
          <a:p>
            <a:r>
              <a:rPr lang="en-IN" dirty="0"/>
              <a:t>http://www.springframework.org/schema/beans/spring-beans-3.0.xsd"&gt;</a:t>
            </a:r>
          </a:p>
          <a:p>
            <a:endParaRPr lang="en-IN" dirty="0"/>
          </a:p>
          <a:p>
            <a:r>
              <a:rPr lang="en-IN" dirty="0"/>
              <a:t>	&lt;bean id="</a:t>
            </a:r>
            <a:r>
              <a:rPr lang="en-IN" dirty="0" err="1"/>
              <a:t>helloBean</a:t>
            </a:r>
            <a:r>
              <a:rPr lang="en-IN" dirty="0"/>
              <a:t>" class="</a:t>
            </a:r>
            <a:r>
              <a:rPr lang="en-IN" dirty="0" err="1"/>
              <a:t>com.myapp.core.HelloWorld</a:t>
            </a:r>
            <a:r>
              <a:rPr lang="en-IN" dirty="0"/>
              <a:t>"&gt;</a:t>
            </a:r>
          </a:p>
          <a:p>
            <a:r>
              <a:rPr lang="en-IN" dirty="0"/>
              <a:t>		&lt;property name="name" value="Java" /&gt;</a:t>
            </a:r>
          </a:p>
          <a:p>
            <a:r>
              <a:rPr lang="en-IN" dirty="0"/>
              <a:t>	&lt;/bean&gt;</a:t>
            </a:r>
          </a:p>
          <a:p>
            <a:endParaRPr lang="en-IN" dirty="0"/>
          </a:p>
          <a:p>
            <a:r>
              <a:rPr lang="en-IN" dirty="0"/>
              <a:t>&lt;/beans&gt;</a:t>
            </a:r>
          </a:p>
        </p:txBody>
      </p:sp>
      <p:sp>
        <p:nvSpPr>
          <p:cNvPr id="6" name="Rectangle: Rounded Corners 5">
            <a:extLst>
              <a:ext uri="{FF2B5EF4-FFF2-40B4-BE49-F238E27FC236}">
                <a16:creationId xmlns:a16="http://schemas.microsoft.com/office/drawing/2014/main" id="{54EC14ED-54B2-4800-86AC-13A6B5D7A735}"/>
              </a:ext>
            </a:extLst>
          </p:cNvPr>
          <p:cNvSpPr/>
          <p:nvPr/>
        </p:nvSpPr>
        <p:spPr>
          <a:xfrm>
            <a:off x="5643716" y="580103"/>
            <a:ext cx="2241755" cy="904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HelloWorld.java</a:t>
            </a:r>
          </a:p>
        </p:txBody>
      </p:sp>
      <p:sp>
        <p:nvSpPr>
          <p:cNvPr id="7" name="Rectangle: Rounded Corners 6">
            <a:extLst>
              <a:ext uri="{FF2B5EF4-FFF2-40B4-BE49-F238E27FC236}">
                <a16:creationId xmlns:a16="http://schemas.microsoft.com/office/drawing/2014/main" id="{432AB746-8FCE-4E92-A44F-2B4CC608332F}"/>
              </a:ext>
            </a:extLst>
          </p:cNvPr>
          <p:cNvSpPr/>
          <p:nvPr/>
        </p:nvSpPr>
        <p:spPr>
          <a:xfrm>
            <a:off x="8367251" y="2718247"/>
            <a:ext cx="2536723" cy="710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SpringBeans.xml</a:t>
            </a:r>
          </a:p>
        </p:txBody>
      </p:sp>
      <p:cxnSp>
        <p:nvCxnSpPr>
          <p:cNvPr id="9" name="Straight Arrow Connector 8">
            <a:extLst>
              <a:ext uri="{FF2B5EF4-FFF2-40B4-BE49-F238E27FC236}">
                <a16:creationId xmlns:a16="http://schemas.microsoft.com/office/drawing/2014/main" id="{1CE1DB92-EE01-4122-8854-0AE9A7532212}"/>
              </a:ext>
            </a:extLst>
          </p:cNvPr>
          <p:cNvCxnSpPr>
            <a:stCxn id="6" idx="1"/>
          </p:cNvCxnSpPr>
          <p:nvPr/>
        </p:nvCxnSpPr>
        <p:spPr>
          <a:xfrm flipH="1" flipV="1">
            <a:off x="3333135" y="471948"/>
            <a:ext cx="2310581" cy="560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595EE8E-1492-4DCE-8B97-FB29C121FD76}"/>
              </a:ext>
            </a:extLst>
          </p:cNvPr>
          <p:cNvCxnSpPr/>
          <p:nvPr/>
        </p:nvCxnSpPr>
        <p:spPr>
          <a:xfrm flipH="1">
            <a:off x="7177548" y="3224981"/>
            <a:ext cx="1199536" cy="73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6788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6189</TotalTime>
  <Words>782</Words>
  <Application>Microsoft Office PowerPoint</Application>
  <PresentationFormat>Widescreen</PresentationFormat>
  <Paragraphs>174</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Trebuchet MS</vt:lpstr>
      <vt:lpstr>Wingdings 3</vt:lpstr>
      <vt:lpstr>Facet</vt:lpstr>
      <vt:lpstr>Java Spring Framework</vt:lpstr>
      <vt:lpstr>What is Spring?</vt:lpstr>
      <vt:lpstr>What Spring provides</vt:lpstr>
      <vt:lpstr>Spring Modules and Architecture</vt:lpstr>
      <vt:lpstr>Spring /IOC</vt:lpstr>
      <vt:lpstr>Dependency Injection</vt:lpstr>
      <vt:lpstr>PowerPoint Presentation</vt:lpstr>
      <vt:lpstr>Spring Hello World</vt:lpstr>
      <vt:lpstr>PowerPoint Presentation</vt:lpstr>
      <vt:lpstr>Test Client</vt:lpstr>
      <vt:lpstr>DI Example</vt:lpstr>
      <vt:lpstr>DI - Demo</vt:lpstr>
      <vt:lpstr>PowerPoint Presentation</vt:lpstr>
      <vt:lpstr>AutoWiring</vt:lpstr>
      <vt:lpstr>Bean LifeCycle</vt:lpstr>
      <vt:lpstr>Collection Injection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Spring Framework</dc:title>
  <dc:creator>Radha V Krishna</dc:creator>
  <cp:lastModifiedBy>Radha V Krishna</cp:lastModifiedBy>
  <cp:revision>34</cp:revision>
  <dcterms:created xsi:type="dcterms:W3CDTF">2018-11-19T06:22:12Z</dcterms:created>
  <dcterms:modified xsi:type="dcterms:W3CDTF">2018-12-13T14:25:59Z</dcterms:modified>
</cp:coreProperties>
</file>