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0"/>
  </p:notesMasterIdLst>
  <p:sldIdLst>
    <p:sldId id="256" r:id="rId2"/>
    <p:sldId id="257" r:id="rId3"/>
    <p:sldId id="259" r:id="rId4"/>
    <p:sldId id="258" r:id="rId5"/>
    <p:sldId id="260" r:id="rId6"/>
    <p:sldId id="263" r:id="rId7"/>
    <p:sldId id="286" r:id="rId8"/>
    <p:sldId id="285" r:id="rId9"/>
    <p:sldId id="273" r:id="rId10"/>
    <p:sldId id="274" r:id="rId11"/>
    <p:sldId id="264" r:id="rId12"/>
    <p:sldId id="265" r:id="rId13"/>
    <p:sldId id="266" r:id="rId14"/>
    <p:sldId id="268" r:id="rId15"/>
    <p:sldId id="267" r:id="rId16"/>
    <p:sldId id="269" r:id="rId17"/>
    <p:sldId id="270" r:id="rId18"/>
    <p:sldId id="271" r:id="rId19"/>
    <p:sldId id="275" r:id="rId20"/>
    <p:sldId id="272"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1" autoAdjust="0"/>
  </p:normalViewPr>
  <p:slideViewPr>
    <p:cSldViewPr snapToGrid="0">
      <p:cViewPr>
        <p:scale>
          <a:sx n="41" d="100"/>
          <a:sy n="41" d="100"/>
        </p:scale>
        <p:origin x="1628"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5AEA0-B8B5-4062-9920-05E7ADBD194B}" type="datetimeFigureOut">
              <a:rPr lang="en-IN" smtClean="0"/>
              <a:t>07-04-2021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66FE5-3DD1-4822-9A7E-E97F38419BEA}" type="slidenum">
              <a:rPr lang="en-IN" smtClean="0"/>
              <a:t>‹#›</a:t>
            </a:fld>
            <a:endParaRPr lang="en-IN"/>
          </a:p>
        </p:txBody>
      </p:sp>
    </p:spTree>
    <p:extLst>
      <p:ext uri="{BB962C8B-B14F-4D97-AF65-F5344CB8AC3E}">
        <p14:creationId xmlns:p14="http://schemas.microsoft.com/office/powerpoint/2010/main" val="40106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spring.io/spring/docs/3.0.x/spring-framework-reference/html/beans.html#beans-introducti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ocs.spring.io/spring/docs/3.0.x/spring-framework-reference/html/expressions.html" TargetMode="External"/><Relationship Id="rId4" Type="http://schemas.openxmlformats.org/officeDocument/2006/relationships/hyperlink" Target="https://docs.spring.io/spring/docs/3.0.x/spring-framework-reference/html/beans.html#context-introduc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3" tooltip="3.1 Introduction to the Spring IoC container and beans"/>
              </a:rPr>
              <a:t>Core Container</a:t>
            </a:r>
            <a:r>
              <a:rPr lang="en-IN" sz="1200" b="0" i="0" kern="1200" dirty="0">
                <a:solidFill>
                  <a:schemeClr val="tx1"/>
                </a:solidFill>
                <a:effectLst/>
                <a:latin typeface="+mn-lt"/>
                <a:ea typeface="+mn-ea"/>
                <a:cs typeface="+mn-cs"/>
              </a:rPr>
              <a:t> consists of the Core, Beans, Context, and Expression Language modules.</a:t>
            </a:r>
          </a:p>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3" tooltip="3.1 Introduction to the Spring IoC container and beans"/>
              </a:rPr>
              <a:t>Core and Beans</a:t>
            </a:r>
            <a:r>
              <a:rPr lang="en-IN" sz="1200" b="0" i="0" kern="1200" dirty="0">
                <a:solidFill>
                  <a:schemeClr val="tx1"/>
                </a:solidFill>
                <a:effectLst/>
                <a:latin typeface="+mn-lt"/>
                <a:ea typeface="+mn-ea"/>
                <a:cs typeface="+mn-cs"/>
              </a:rPr>
              <a:t> modules provide the fundamental parts of the framework, including the </a:t>
            </a:r>
            <a:r>
              <a:rPr lang="en-IN" sz="1200" b="0" i="0" kern="1200" dirty="0" err="1">
                <a:solidFill>
                  <a:schemeClr val="tx1"/>
                </a:solidFill>
                <a:effectLst/>
                <a:latin typeface="+mn-lt"/>
                <a:ea typeface="+mn-ea"/>
                <a:cs typeface="+mn-cs"/>
              </a:rPr>
              <a:t>IoC</a:t>
            </a:r>
            <a:r>
              <a:rPr lang="en-IN" sz="1200" b="0" i="0" kern="1200" dirty="0">
                <a:solidFill>
                  <a:schemeClr val="tx1"/>
                </a:solidFill>
                <a:effectLst/>
                <a:latin typeface="+mn-lt"/>
                <a:ea typeface="+mn-ea"/>
                <a:cs typeface="+mn-cs"/>
              </a:rPr>
              <a:t> and Dependency Injection features. </a:t>
            </a:r>
            <a:r>
              <a:rPr lang="en-IN" sz="1200" b="0" i="0" kern="1200" dirty="0" err="1">
                <a:solidFill>
                  <a:schemeClr val="tx1"/>
                </a:solidFill>
                <a:effectLst/>
                <a:latin typeface="+mn-lt"/>
                <a:ea typeface="+mn-ea"/>
                <a:cs typeface="+mn-cs"/>
              </a:rPr>
              <a:t>TheBeanFactory</a:t>
            </a:r>
            <a:r>
              <a:rPr lang="en-IN" sz="1200" b="0" i="0" kern="1200" dirty="0">
                <a:solidFill>
                  <a:schemeClr val="tx1"/>
                </a:solidFill>
                <a:effectLst/>
                <a:latin typeface="+mn-lt"/>
                <a:ea typeface="+mn-ea"/>
                <a:cs typeface="+mn-cs"/>
              </a:rPr>
              <a:t> is a sophisticated implementation of the factory pattern. It removes the need for programmatic singletons and allows you to decouple the configuration and specification of dependencies from your actual program logic.</a:t>
            </a:r>
          </a:p>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4" tooltip="3.13 Additional Capabilities of the ApplicationContext"/>
              </a:rPr>
              <a:t>Context</a:t>
            </a:r>
            <a:r>
              <a:rPr lang="en-IN" sz="1200" b="0" i="0" kern="1200" dirty="0">
                <a:solidFill>
                  <a:schemeClr val="tx1"/>
                </a:solidFill>
                <a:effectLst/>
                <a:latin typeface="+mn-lt"/>
                <a:ea typeface="+mn-ea"/>
                <a:cs typeface="+mn-cs"/>
              </a:rPr>
              <a:t> module builds on the solid base provided by the </a:t>
            </a:r>
            <a:r>
              <a:rPr lang="en-IN" sz="1200" b="0" i="1" kern="1200" dirty="0">
                <a:solidFill>
                  <a:schemeClr val="tx1"/>
                </a:solidFill>
                <a:effectLst/>
                <a:latin typeface="+mn-lt"/>
                <a:ea typeface="+mn-ea"/>
                <a:cs typeface="+mn-cs"/>
                <a:hlinkClick r:id="rId3" tooltip="3.1 Introduction to the Spring IoC container and beans"/>
              </a:rPr>
              <a:t>Core and Beans</a:t>
            </a:r>
            <a:r>
              <a:rPr lang="en-IN" sz="1200" b="0" i="0" kern="1200" dirty="0">
                <a:solidFill>
                  <a:schemeClr val="tx1"/>
                </a:solidFill>
                <a:effectLst/>
                <a:latin typeface="+mn-lt"/>
                <a:ea typeface="+mn-ea"/>
                <a:cs typeface="+mn-cs"/>
              </a:rPr>
              <a:t> modules: it is a means to access objects in a framework-style manner that is similar to a JNDI registry. The Context module inherits its features from the Beans module and adds support for internationalization (using, for example, resource bundles), event-propagation, resource-loading, and the transparent creation of contexts by, for example, a servlet container. The Context module also supports Java EE features such as EJB, JMX ,and basic remoting. </a:t>
            </a:r>
            <a:r>
              <a:rPr lang="en-IN" sz="1200" b="0" i="0" kern="1200" dirty="0" err="1">
                <a:solidFill>
                  <a:schemeClr val="tx1"/>
                </a:solidFill>
                <a:effectLst/>
                <a:latin typeface="+mn-lt"/>
                <a:ea typeface="+mn-ea"/>
                <a:cs typeface="+mn-cs"/>
              </a:rPr>
              <a:t>TheApplicationContext</a:t>
            </a:r>
            <a:r>
              <a:rPr lang="en-IN" sz="1200" b="0" i="0" kern="1200" dirty="0">
                <a:solidFill>
                  <a:schemeClr val="tx1"/>
                </a:solidFill>
                <a:effectLst/>
                <a:latin typeface="+mn-lt"/>
                <a:ea typeface="+mn-ea"/>
                <a:cs typeface="+mn-cs"/>
              </a:rPr>
              <a:t> interface is the focal point of the Context module.</a:t>
            </a:r>
          </a:p>
          <a:p>
            <a:r>
              <a:rPr lang="en-IN" sz="1200" b="0" i="0" kern="1200" dirty="0">
                <a:solidFill>
                  <a:schemeClr val="tx1"/>
                </a:solidFill>
                <a:effectLst/>
                <a:latin typeface="+mn-lt"/>
                <a:ea typeface="+mn-ea"/>
                <a:cs typeface="+mn-cs"/>
              </a:rPr>
              <a:t>The </a:t>
            </a:r>
            <a:r>
              <a:rPr lang="en-IN" sz="1200" b="0" i="1" kern="1200" dirty="0">
                <a:solidFill>
                  <a:schemeClr val="tx1"/>
                </a:solidFill>
                <a:effectLst/>
                <a:latin typeface="+mn-lt"/>
                <a:ea typeface="+mn-ea"/>
                <a:cs typeface="+mn-cs"/>
                <a:hlinkClick r:id="rId5" tooltip="6. Spring Expression Language (SpEL)"/>
              </a:rPr>
              <a:t>Expression Language</a:t>
            </a:r>
            <a:r>
              <a:rPr lang="en-IN" sz="1200" b="0" i="0" kern="1200" dirty="0">
                <a:solidFill>
                  <a:schemeClr val="tx1"/>
                </a:solidFill>
                <a:effectLst/>
                <a:latin typeface="+mn-lt"/>
                <a:ea typeface="+mn-ea"/>
                <a:cs typeface="+mn-cs"/>
              </a:rPr>
              <a:t> module provides a powerful expression language for querying and manipulating an object graph at runtime. It is an extension of the unified expression language (unified EL) as specified in the JSP 2.1 specification. The language supports setting and getting property values, property assignment, method invocation, accessing the context of arrays, collections and indexers, logical and arithmetic operators, named variables, and retrieval of objects by name from Spring's </a:t>
            </a:r>
            <a:r>
              <a:rPr lang="en-IN" sz="1200" b="0" i="0" kern="1200" dirty="0" err="1">
                <a:solidFill>
                  <a:schemeClr val="tx1"/>
                </a:solidFill>
                <a:effectLst/>
                <a:latin typeface="+mn-lt"/>
                <a:ea typeface="+mn-ea"/>
                <a:cs typeface="+mn-cs"/>
              </a:rPr>
              <a:t>IoC</a:t>
            </a:r>
            <a:r>
              <a:rPr lang="en-IN" sz="1200" b="0" i="0" kern="1200" dirty="0">
                <a:solidFill>
                  <a:schemeClr val="tx1"/>
                </a:solidFill>
                <a:effectLst/>
                <a:latin typeface="+mn-lt"/>
                <a:ea typeface="+mn-ea"/>
                <a:cs typeface="+mn-cs"/>
              </a:rPr>
              <a:t> container. It also supports list projection and selection as well as common list aggregations.</a:t>
            </a:r>
          </a:p>
          <a:p>
            <a:endParaRPr lang="en-IN" dirty="0"/>
          </a:p>
        </p:txBody>
      </p:sp>
      <p:sp>
        <p:nvSpPr>
          <p:cNvPr id="4" name="Slide Number Placeholder 3"/>
          <p:cNvSpPr>
            <a:spLocks noGrp="1"/>
          </p:cNvSpPr>
          <p:nvPr>
            <p:ph type="sldNum" sz="quarter" idx="5"/>
          </p:nvPr>
        </p:nvSpPr>
        <p:spPr/>
        <p:txBody>
          <a:bodyPr/>
          <a:lstStyle/>
          <a:p>
            <a:fld id="{02766FE5-3DD1-4822-9A7E-E97F38419BEA}" type="slidenum">
              <a:rPr lang="en-IN" smtClean="0"/>
              <a:t>3</a:t>
            </a:fld>
            <a:endParaRPr lang="en-IN"/>
          </a:p>
        </p:txBody>
      </p:sp>
    </p:spTree>
    <p:extLst>
      <p:ext uri="{BB962C8B-B14F-4D97-AF65-F5344CB8AC3E}">
        <p14:creationId xmlns:p14="http://schemas.microsoft.com/office/powerpoint/2010/main" val="99803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Although the Java platform provides a wealth of application development functionality, it lacks the means to organize the basic building blocks into a coherent whole, leaving that task to architects and developers. True, you can use design patterns such as </a:t>
            </a:r>
            <a:r>
              <a:rPr lang="en-IN" sz="1200" b="0" i="1" kern="1200" dirty="0">
                <a:solidFill>
                  <a:schemeClr val="tx1"/>
                </a:solidFill>
                <a:effectLst/>
                <a:latin typeface="+mn-lt"/>
                <a:ea typeface="+mn-ea"/>
                <a:cs typeface="+mn-cs"/>
              </a:rPr>
              <a:t>Factory</a:t>
            </a:r>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Abstract Factory</a:t>
            </a:r>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Builder</a:t>
            </a:r>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Decorator</a:t>
            </a:r>
            <a:r>
              <a:rPr lang="en-IN" sz="1200" b="0" i="0" kern="1200" dirty="0">
                <a:solidFill>
                  <a:schemeClr val="tx1"/>
                </a:solidFill>
                <a:effectLst/>
                <a:latin typeface="+mn-lt"/>
                <a:ea typeface="+mn-ea"/>
                <a:cs typeface="+mn-cs"/>
              </a:rPr>
              <a:t>, and </a:t>
            </a:r>
            <a:r>
              <a:rPr lang="en-IN" sz="1200" b="0" i="1" kern="1200" dirty="0">
                <a:solidFill>
                  <a:schemeClr val="tx1"/>
                </a:solidFill>
                <a:effectLst/>
                <a:latin typeface="+mn-lt"/>
                <a:ea typeface="+mn-ea"/>
                <a:cs typeface="+mn-cs"/>
              </a:rPr>
              <a:t>Service </a:t>
            </a:r>
            <a:r>
              <a:rPr lang="en-IN" sz="1200" b="0" i="1" kern="1200" dirty="0" err="1">
                <a:solidFill>
                  <a:schemeClr val="tx1"/>
                </a:solidFill>
                <a:effectLst/>
                <a:latin typeface="+mn-lt"/>
                <a:ea typeface="+mn-ea"/>
                <a:cs typeface="+mn-cs"/>
              </a:rPr>
              <a:t>Locator</a:t>
            </a:r>
            <a:r>
              <a:rPr lang="en-IN" sz="1200" b="0" i="0" kern="1200" dirty="0" err="1">
                <a:solidFill>
                  <a:schemeClr val="tx1"/>
                </a:solidFill>
                <a:effectLst/>
                <a:latin typeface="+mn-lt"/>
                <a:ea typeface="+mn-ea"/>
                <a:cs typeface="+mn-cs"/>
              </a:rPr>
              <a:t>to</a:t>
            </a:r>
            <a:r>
              <a:rPr lang="en-IN" sz="1200" b="0" i="0" kern="1200" dirty="0">
                <a:solidFill>
                  <a:schemeClr val="tx1"/>
                </a:solidFill>
                <a:effectLst/>
                <a:latin typeface="+mn-lt"/>
                <a:ea typeface="+mn-ea"/>
                <a:cs typeface="+mn-cs"/>
              </a:rPr>
              <a:t> compose the various classes and object instances that make up an application. However, these patterns are simply that: best practices given a name, with a description of what the pattern does, where to apply it, the problems it addresses, and so forth. Patterns are formalized best practices that </a:t>
            </a:r>
            <a:r>
              <a:rPr lang="en-IN" sz="1200" b="0" i="1" kern="1200" dirty="0">
                <a:solidFill>
                  <a:schemeClr val="tx1"/>
                </a:solidFill>
                <a:effectLst/>
                <a:latin typeface="+mn-lt"/>
                <a:ea typeface="+mn-ea"/>
                <a:cs typeface="+mn-cs"/>
              </a:rPr>
              <a:t>you must implement yourself </a:t>
            </a:r>
            <a:r>
              <a:rPr lang="en-IN" sz="1200" b="0" i="0" kern="1200" dirty="0">
                <a:solidFill>
                  <a:schemeClr val="tx1"/>
                </a:solidFill>
                <a:effectLst/>
                <a:latin typeface="+mn-lt"/>
                <a:ea typeface="+mn-ea"/>
                <a:cs typeface="+mn-cs"/>
              </a:rPr>
              <a:t>in your application.</a:t>
            </a:r>
          </a:p>
          <a:p>
            <a:endParaRPr lang="en-IN" sz="1200" b="0" i="0" kern="1200" dirty="0">
              <a:solidFill>
                <a:schemeClr val="tx1"/>
              </a:solidFill>
              <a:effectLst/>
              <a:latin typeface="+mn-lt"/>
              <a:ea typeface="+mn-ea"/>
              <a:cs typeface="+mn-cs"/>
            </a:endParaRPr>
          </a:p>
          <a:p>
            <a:r>
              <a:rPr lang="en-IN" dirty="0"/>
              <a:t>https://docs.spring.io/spring/docs/3.0.x/spring-framework-reference/html/overview.html</a:t>
            </a:r>
          </a:p>
        </p:txBody>
      </p:sp>
      <p:sp>
        <p:nvSpPr>
          <p:cNvPr id="4" name="Slide Number Placeholder 3"/>
          <p:cNvSpPr>
            <a:spLocks noGrp="1"/>
          </p:cNvSpPr>
          <p:nvPr>
            <p:ph type="sldNum" sz="quarter" idx="5"/>
          </p:nvPr>
        </p:nvSpPr>
        <p:spPr/>
        <p:txBody>
          <a:bodyPr/>
          <a:lstStyle/>
          <a:p>
            <a:fld id="{02766FE5-3DD1-4822-9A7E-E97F38419BEA}" type="slidenum">
              <a:rPr lang="en-IN" smtClean="0"/>
              <a:t>4</a:t>
            </a:fld>
            <a:endParaRPr lang="en-IN"/>
          </a:p>
        </p:txBody>
      </p:sp>
    </p:spTree>
    <p:extLst>
      <p:ext uri="{BB962C8B-B14F-4D97-AF65-F5344CB8AC3E}">
        <p14:creationId xmlns:p14="http://schemas.microsoft.com/office/powerpoint/2010/main" val="185706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07-04-2021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8C88204-2B0F-4D91-BC6B-7F2ABA94227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77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791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74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2E5C0-F337-41BF-AB4B-98BECB155D84}"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92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E5C0-F337-41BF-AB4B-98BECB155D84}"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88204-2B0F-4D91-BC6B-7F2ABA94227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00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2E5C0-F337-41BF-AB4B-98BECB155D84}"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88204-2B0F-4D91-BC6B-7F2ABA94227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77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2E5C0-F337-41BF-AB4B-98BECB155D84}"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C88204-2B0F-4D91-BC6B-7F2ABA94227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04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2E5C0-F337-41BF-AB4B-98BECB155D84}"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C88204-2B0F-4D91-BC6B-7F2ABA94227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50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E5C0-F337-41BF-AB4B-98BECB155D84}"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C88204-2B0F-4D91-BC6B-7F2ABA94227C}" type="slidenum">
              <a:rPr lang="en-IN" smtClean="0"/>
              <a:t>‹#›</a:t>
            </a:fld>
            <a:endParaRPr lang="en-IN"/>
          </a:p>
        </p:txBody>
      </p:sp>
    </p:spTree>
    <p:extLst>
      <p:ext uri="{BB962C8B-B14F-4D97-AF65-F5344CB8AC3E}">
        <p14:creationId xmlns:p14="http://schemas.microsoft.com/office/powerpoint/2010/main" val="286586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2E5C0-F337-41BF-AB4B-98BECB155D84}"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88204-2B0F-4D91-BC6B-7F2ABA94227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235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62E5C0-F337-41BF-AB4B-98BECB155D84}" type="datetimeFigureOut">
              <a:rPr lang="en-IN" smtClean="0"/>
              <a:t>07-04-2021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8C88204-2B0F-4D91-BC6B-7F2ABA94227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69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62E5C0-F337-41BF-AB4B-98BECB155D84}" type="datetimeFigureOut">
              <a:rPr lang="en-IN" smtClean="0"/>
              <a:t>07-04-2021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C88204-2B0F-4D91-BC6B-7F2ABA94227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6823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spring.io/projects/spring-framework" TargetMode="External"/><Relationship Id="rId2" Type="http://schemas.openxmlformats.org/officeDocument/2006/relationships/hyperlink" Target="http://projects.spring.io/spring-framewor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4F4E-AE06-4B22-A057-232784D16F51}"/>
              </a:ext>
            </a:extLst>
          </p:cNvPr>
          <p:cNvSpPr>
            <a:spLocks noGrp="1"/>
          </p:cNvSpPr>
          <p:nvPr>
            <p:ph type="ctrTitle"/>
          </p:nvPr>
        </p:nvSpPr>
        <p:spPr/>
        <p:txBody>
          <a:bodyPr/>
          <a:lstStyle/>
          <a:p>
            <a:r>
              <a:rPr lang="en-IN" dirty="0"/>
              <a:t>Java Spring Framework</a:t>
            </a:r>
          </a:p>
        </p:txBody>
      </p:sp>
      <p:sp>
        <p:nvSpPr>
          <p:cNvPr id="4" name="Subtitle 3">
            <a:extLst>
              <a:ext uri="{FF2B5EF4-FFF2-40B4-BE49-F238E27FC236}">
                <a16:creationId xmlns:a16="http://schemas.microsoft.com/office/drawing/2014/main" id="{ECE51986-22BF-448D-9939-2E8ED3A4811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5816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4F2C75-6250-4079-B09C-4E8582E650E4}"/>
              </a:ext>
            </a:extLst>
          </p:cNvPr>
          <p:cNvSpPr/>
          <p:nvPr/>
        </p:nvSpPr>
        <p:spPr>
          <a:xfrm>
            <a:off x="129309" y="150291"/>
            <a:ext cx="4784436" cy="923330"/>
          </a:xfrm>
          <a:prstGeom prst="rect">
            <a:avLst/>
          </a:prstGeom>
        </p:spPr>
        <p:txBody>
          <a:bodyPr wrap="square">
            <a:spAutoFit/>
          </a:bodyPr>
          <a:lstStyle/>
          <a:p>
            <a:r>
              <a:rPr lang="en-IN" dirty="0"/>
              <a:t>&lt;!-- A bean definition with singleton scope --&gt;</a:t>
            </a:r>
          </a:p>
          <a:p>
            <a:r>
              <a:rPr lang="en-IN" dirty="0"/>
              <a:t>&lt;bean id = "..." class = "..." scope = "singleton"&gt;</a:t>
            </a:r>
          </a:p>
          <a:p>
            <a:r>
              <a:rPr lang="en-IN" dirty="0"/>
              <a:t>&lt;/bean</a:t>
            </a:r>
          </a:p>
        </p:txBody>
      </p:sp>
      <p:sp>
        <p:nvSpPr>
          <p:cNvPr id="3" name="Rectangle 2">
            <a:extLst>
              <a:ext uri="{FF2B5EF4-FFF2-40B4-BE49-F238E27FC236}">
                <a16:creationId xmlns:a16="http://schemas.microsoft.com/office/drawing/2014/main" id="{8FDC3D14-ED1A-4758-8D01-43389E018E3A}"/>
              </a:ext>
            </a:extLst>
          </p:cNvPr>
          <p:cNvSpPr/>
          <p:nvPr/>
        </p:nvSpPr>
        <p:spPr>
          <a:xfrm>
            <a:off x="5255490" y="0"/>
            <a:ext cx="6096000" cy="646331"/>
          </a:xfrm>
          <a:prstGeom prst="rect">
            <a:avLst/>
          </a:prstGeom>
        </p:spPr>
        <p:txBody>
          <a:bodyPr>
            <a:spAutoFit/>
          </a:bodyPr>
          <a:lstStyle/>
          <a:p>
            <a:r>
              <a:rPr lang="en-IN" dirty="0"/>
              <a:t>This scopes the bean definition to a single instance per Spring </a:t>
            </a:r>
            <a:r>
              <a:rPr lang="en-IN" dirty="0" err="1"/>
              <a:t>IoC</a:t>
            </a:r>
            <a:r>
              <a:rPr lang="en-IN" dirty="0"/>
              <a:t> container</a:t>
            </a:r>
          </a:p>
        </p:txBody>
      </p:sp>
      <p:cxnSp>
        <p:nvCxnSpPr>
          <p:cNvPr id="5" name="Straight Arrow Connector 4">
            <a:extLst>
              <a:ext uri="{FF2B5EF4-FFF2-40B4-BE49-F238E27FC236}">
                <a16:creationId xmlns:a16="http://schemas.microsoft.com/office/drawing/2014/main" id="{63B5F832-2270-43A4-815E-498EDCEE64A3}"/>
              </a:ext>
            </a:extLst>
          </p:cNvPr>
          <p:cNvCxnSpPr>
            <a:cxnSpLocks/>
            <a:endCxn id="3" idx="1"/>
          </p:cNvCxnSpPr>
          <p:nvPr/>
        </p:nvCxnSpPr>
        <p:spPr>
          <a:xfrm flipV="1">
            <a:off x="4682836" y="323166"/>
            <a:ext cx="572654"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72EC27F-D487-4108-A98A-BC0D0D8B72CB}"/>
              </a:ext>
            </a:extLst>
          </p:cNvPr>
          <p:cNvSpPr/>
          <p:nvPr/>
        </p:nvSpPr>
        <p:spPr>
          <a:xfrm>
            <a:off x="129309" y="1314073"/>
            <a:ext cx="6096000" cy="1200329"/>
          </a:xfrm>
          <a:prstGeom prst="rect">
            <a:avLst/>
          </a:prstGeom>
        </p:spPr>
        <p:txBody>
          <a:bodyPr>
            <a:spAutoFit/>
          </a:bodyPr>
          <a:lstStyle/>
          <a:p>
            <a:r>
              <a:rPr lang="en-IN" dirty="0"/>
              <a:t>prototype</a:t>
            </a:r>
          </a:p>
          <a:p>
            <a:endParaRPr lang="en-IN" dirty="0"/>
          </a:p>
          <a:p>
            <a:r>
              <a:rPr lang="en-IN" dirty="0"/>
              <a:t>This scopes a single bean definition to have any number of object instances</a:t>
            </a:r>
          </a:p>
        </p:txBody>
      </p:sp>
      <p:sp>
        <p:nvSpPr>
          <p:cNvPr id="8" name="Rectangle 7">
            <a:extLst>
              <a:ext uri="{FF2B5EF4-FFF2-40B4-BE49-F238E27FC236}">
                <a16:creationId xmlns:a16="http://schemas.microsoft.com/office/drawing/2014/main" id="{A89C8554-AF92-4C20-BACB-9649C5CAD00E}"/>
              </a:ext>
            </a:extLst>
          </p:cNvPr>
          <p:cNvSpPr/>
          <p:nvPr/>
        </p:nvSpPr>
        <p:spPr>
          <a:xfrm>
            <a:off x="129309" y="2828835"/>
            <a:ext cx="6096000" cy="1200329"/>
          </a:xfrm>
          <a:prstGeom prst="rect">
            <a:avLst/>
          </a:prstGeom>
        </p:spPr>
        <p:txBody>
          <a:bodyPr>
            <a:spAutoFit/>
          </a:bodyPr>
          <a:lstStyle/>
          <a:p>
            <a:r>
              <a:rPr lang="en-IN" dirty="0"/>
              <a:t>request</a:t>
            </a:r>
          </a:p>
          <a:p>
            <a:endParaRPr lang="en-IN" dirty="0"/>
          </a:p>
          <a:p>
            <a:r>
              <a:rPr lang="en-IN" dirty="0"/>
              <a:t>This scopes a bean definition to an HTTP request. Only valid in the context of a web-aware Spring </a:t>
            </a:r>
            <a:r>
              <a:rPr lang="en-IN" dirty="0" err="1"/>
              <a:t>ApplicationContext</a:t>
            </a:r>
            <a:r>
              <a:rPr lang="en-IN" dirty="0"/>
              <a:t>.</a:t>
            </a:r>
          </a:p>
        </p:txBody>
      </p:sp>
      <p:sp>
        <p:nvSpPr>
          <p:cNvPr id="9" name="Rectangle 8">
            <a:extLst>
              <a:ext uri="{FF2B5EF4-FFF2-40B4-BE49-F238E27FC236}">
                <a16:creationId xmlns:a16="http://schemas.microsoft.com/office/drawing/2014/main" id="{F871575D-C6E5-4D80-9E6B-5B46B9ECD3C7}"/>
              </a:ext>
            </a:extLst>
          </p:cNvPr>
          <p:cNvSpPr/>
          <p:nvPr/>
        </p:nvSpPr>
        <p:spPr>
          <a:xfrm>
            <a:off x="129309" y="4232763"/>
            <a:ext cx="6096000" cy="1200329"/>
          </a:xfrm>
          <a:prstGeom prst="rect">
            <a:avLst/>
          </a:prstGeom>
        </p:spPr>
        <p:txBody>
          <a:bodyPr>
            <a:spAutoFit/>
          </a:bodyPr>
          <a:lstStyle/>
          <a:p>
            <a:r>
              <a:rPr lang="en-IN" dirty="0"/>
              <a:t>session</a:t>
            </a:r>
          </a:p>
          <a:p>
            <a:endParaRPr lang="en-IN" dirty="0"/>
          </a:p>
          <a:p>
            <a:r>
              <a:rPr lang="en-IN" dirty="0"/>
              <a:t>This scopes a bean definition to an HTTP session. Only valid in the context of a web-aware Spring </a:t>
            </a:r>
            <a:r>
              <a:rPr lang="en-IN" dirty="0" err="1"/>
              <a:t>ApplicationContext</a:t>
            </a:r>
            <a:r>
              <a:rPr lang="en-IN" dirty="0"/>
              <a:t>.</a:t>
            </a:r>
          </a:p>
        </p:txBody>
      </p:sp>
    </p:spTree>
    <p:extLst>
      <p:ext uri="{BB962C8B-B14F-4D97-AF65-F5344CB8AC3E}">
        <p14:creationId xmlns:p14="http://schemas.microsoft.com/office/powerpoint/2010/main" val="424024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DA50-7E9A-4066-B599-0C9BEA3734C1}"/>
              </a:ext>
            </a:extLst>
          </p:cNvPr>
          <p:cNvSpPr>
            <a:spLocks noGrp="1"/>
          </p:cNvSpPr>
          <p:nvPr>
            <p:ph type="title" idx="4294967295"/>
          </p:nvPr>
        </p:nvSpPr>
        <p:spPr>
          <a:xfrm>
            <a:off x="2587625" y="804863"/>
            <a:ext cx="9604375" cy="1049337"/>
          </a:xfrm>
        </p:spPr>
        <p:txBody>
          <a:bodyPr/>
          <a:lstStyle/>
          <a:p>
            <a:r>
              <a:rPr lang="en-IN" dirty="0"/>
              <a:t>Spring Hello World</a:t>
            </a:r>
          </a:p>
        </p:txBody>
      </p:sp>
      <p:sp>
        <p:nvSpPr>
          <p:cNvPr id="3" name="Content Placeholder 2">
            <a:extLst>
              <a:ext uri="{FF2B5EF4-FFF2-40B4-BE49-F238E27FC236}">
                <a16:creationId xmlns:a16="http://schemas.microsoft.com/office/drawing/2014/main" id="{71621D27-782A-4F72-8345-78809AEFED48}"/>
              </a:ext>
            </a:extLst>
          </p:cNvPr>
          <p:cNvSpPr>
            <a:spLocks noGrp="1"/>
          </p:cNvSpPr>
          <p:nvPr>
            <p:ph idx="4294967295"/>
          </p:nvPr>
        </p:nvSpPr>
        <p:spPr>
          <a:xfrm>
            <a:off x="0" y="1444625"/>
            <a:ext cx="8596313" cy="4597400"/>
          </a:xfrm>
        </p:spPr>
        <p:txBody>
          <a:bodyPr/>
          <a:lstStyle/>
          <a:p>
            <a:r>
              <a:rPr lang="en-IN" dirty="0"/>
              <a:t>Steps</a:t>
            </a:r>
          </a:p>
          <a:p>
            <a:pPr lvl="1"/>
            <a:r>
              <a:rPr lang="en-IN" dirty="0"/>
              <a:t>Create the Bean Class</a:t>
            </a:r>
          </a:p>
          <a:p>
            <a:pPr lvl="1"/>
            <a:r>
              <a:rPr lang="en-IN" dirty="0"/>
              <a:t>Create a xml file to configure the Bean class</a:t>
            </a:r>
          </a:p>
          <a:p>
            <a:pPr lvl="1"/>
            <a:r>
              <a:rPr lang="en-IN" dirty="0"/>
              <a:t>Write a Client</a:t>
            </a:r>
          </a:p>
        </p:txBody>
      </p:sp>
    </p:spTree>
    <p:extLst>
      <p:ext uri="{BB962C8B-B14F-4D97-AF65-F5344CB8AC3E}">
        <p14:creationId xmlns:p14="http://schemas.microsoft.com/office/powerpoint/2010/main" val="357775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D7D18-3F08-4F92-AC46-72484AD98FE7}"/>
              </a:ext>
            </a:extLst>
          </p:cNvPr>
          <p:cNvSpPr/>
          <p:nvPr/>
        </p:nvSpPr>
        <p:spPr>
          <a:xfrm>
            <a:off x="362701" y="289679"/>
            <a:ext cx="8466666" cy="3416320"/>
          </a:xfrm>
          <a:prstGeom prst="rect">
            <a:avLst/>
          </a:prstGeom>
        </p:spPr>
        <p:txBody>
          <a:bodyPr wrap="square">
            <a:spAutoFit/>
          </a:bodyPr>
          <a:lstStyle/>
          <a:p>
            <a:r>
              <a:rPr lang="en-IN" dirty="0"/>
              <a:t>package </a:t>
            </a:r>
            <a:r>
              <a:rPr lang="en-IN" dirty="0" err="1"/>
              <a:t>com.myapp.core</a:t>
            </a:r>
            <a:r>
              <a:rPr lang="en-IN" dirty="0"/>
              <a:t>;</a:t>
            </a:r>
          </a:p>
          <a:p>
            <a:r>
              <a:rPr lang="en-IN" dirty="0"/>
              <a:t>public class HelloWorld {</a:t>
            </a:r>
          </a:p>
          <a:p>
            <a:r>
              <a:rPr lang="en-IN" dirty="0"/>
              <a:t>	private String name;</a:t>
            </a:r>
          </a:p>
          <a:p>
            <a:endParaRPr lang="en-IN" dirty="0"/>
          </a:p>
          <a:p>
            <a:r>
              <a:rPr lang="en-IN" dirty="0"/>
              <a:t>	public void </a:t>
            </a:r>
            <a:r>
              <a:rPr lang="en-IN" dirty="0" err="1"/>
              <a:t>setName</a:t>
            </a:r>
            <a:r>
              <a:rPr lang="en-IN" dirty="0"/>
              <a:t>(String name) {</a:t>
            </a:r>
          </a:p>
          <a:p>
            <a:r>
              <a:rPr lang="en-IN" dirty="0"/>
              <a:t>		this.name = name;</a:t>
            </a:r>
          </a:p>
          <a:p>
            <a:r>
              <a:rPr lang="en-IN" dirty="0"/>
              <a:t>	}</a:t>
            </a:r>
          </a:p>
          <a:p>
            <a:endParaRPr lang="en-IN" dirty="0"/>
          </a:p>
          <a:p>
            <a:r>
              <a:rPr lang="en-IN" dirty="0"/>
              <a:t>	public void </a:t>
            </a:r>
            <a:r>
              <a:rPr lang="en-IN" dirty="0" err="1"/>
              <a:t>printHello</a:t>
            </a:r>
            <a:r>
              <a:rPr lang="en-IN" dirty="0"/>
              <a:t>() {</a:t>
            </a:r>
          </a:p>
          <a:p>
            <a:r>
              <a:rPr lang="en-IN" dirty="0"/>
              <a:t>		</a:t>
            </a:r>
            <a:r>
              <a:rPr lang="en-IN" dirty="0" err="1"/>
              <a:t>System.out.println</a:t>
            </a:r>
            <a:r>
              <a:rPr lang="en-IN" dirty="0"/>
              <a:t>("Spring 3 : Hello ! " + name);</a:t>
            </a:r>
          </a:p>
          <a:p>
            <a:r>
              <a:rPr lang="en-IN" dirty="0"/>
              <a:t>	}</a:t>
            </a:r>
          </a:p>
          <a:p>
            <a:r>
              <a:rPr lang="en-IN" dirty="0"/>
              <a:t>}</a:t>
            </a:r>
          </a:p>
        </p:txBody>
      </p:sp>
      <p:sp>
        <p:nvSpPr>
          <p:cNvPr id="5" name="Rectangle 4">
            <a:extLst>
              <a:ext uri="{FF2B5EF4-FFF2-40B4-BE49-F238E27FC236}">
                <a16:creationId xmlns:a16="http://schemas.microsoft.com/office/drawing/2014/main" id="{3EDD0B95-FAA7-49BB-9BF4-A19F29CB5FA0}"/>
              </a:ext>
            </a:extLst>
          </p:cNvPr>
          <p:cNvSpPr/>
          <p:nvPr/>
        </p:nvSpPr>
        <p:spPr>
          <a:xfrm>
            <a:off x="362701" y="3512947"/>
            <a:ext cx="10423285" cy="2862322"/>
          </a:xfrm>
          <a:prstGeom prst="rect">
            <a:avLst/>
          </a:prstGeom>
        </p:spPr>
        <p:txBody>
          <a:bodyPr wrap="square">
            <a:spAutoFit/>
          </a:bodyPr>
          <a:lstStyle/>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xsi:schemaLocation</a:t>
            </a:r>
            <a:r>
              <a:rPr lang="en-IN" dirty="0"/>
              <a:t>="http://www.springframework.org/schema/beans</a:t>
            </a:r>
          </a:p>
          <a:p>
            <a:r>
              <a:rPr lang="en-IN" dirty="0"/>
              <a:t>http://www.springframework.org/schema/beans/spring-beans-3.0.xsd"&gt;</a:t>
            </a:r>
          </a:p>
          <a:p>
            <a:endParaRPr lang="en-IN" dirty="0"/>
          </a:p>
          <a:p>
            <a:r>
              <a:rPr lang="en-IN" dirty="0"/>
              <a:t>	&lt;bean id="</a:t>
            </a:r>
            <a:r>
              <a:rPr lang="en-IN" dirty="0" err="1"/>
              <a:t>helloBean</a:t>
            </a:r>
            <a:r>
              <a:rPr lang="en-IN" dirty="0"/>
              <a:t>" class="</a:t>
            </a:r>
            <a:r>
              <a:rPr lang="en-IN" dirty="0" err="1"/>
              <a:t>com.myapp.core.HelloWorld</a:t>
            </a:r>
            <a:r>
              <a:rPr lang="en-IN" dirty="0"/>
              <a:t>"&gt;</a:t>
            </a:r>
          </a:p>
          <a:p>
            <a:r>
              <a:rPr lang="en-IN" dirty="0"/>
              <a:t>		&lt;property name="name" value="Java" /&gt;</a:t>
            </a:r>
          </a:p>
          <a:p>
            <a:r>
              <a:rPr lang="en-IN" dirty="0"/>
              <a:t>	&lt;/bean&gt;</a:t>
            </a:r>
          </a:p>
          <a:p>
            <a:endParaRPr lang="en-IN" dirty="0"/>
          </a:p>
          <a:p>
            <a:r>
              <a:rPr lang="en-IN" dirty="0"/>
              <a:t>&lt;/beans&gt;</a:t>
            </a:r>
          </a:p>
        </p:txBody>
      </p:sp>
      <p:sp>
        <p:nvSpPr>
          <p:cNvPr id="6" name="Rectangle: Rounded Corners 5">
            <a:extLst>
              <a:ext uri="{FF2B5EF4-FFF2-40B4-BE49-F238E27FC236}">
                <a16:creationId xmlns:a16="http://schemas.microsoft.com/office/drawing/2014/main" id="{54EC14ED-54B2-4800-86AC-13A6B5D7A735}"/>
              </a:ext>
            </a:extLst>
          </p:cNvPr>
          <p:cNvSpPr/>
          <p:nvPr/>
        </p:nvSpPr>
        <p:spPr>
          <a:xfrm>
            <a:off x="5643716" y="580103"/>
            <a:ext cx="2241755" cy="904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HelloWorld.java</a:t>
            </a:r>
          </a:p>
        </p:txBody>
      </p:sp>
      <p:sp>
        <p:nvSpPr>
          <p:cNvPr id="7" name="Rectangle: Rounded Corners 6">
            <a:extLst>
              <a:ext uri="{FF2B5EF4-FFF2-40B4-BE49-F238E27FC236}">
                <a16:creationId xmlns:a16="http://schemas.microsoft.com/office/drawing/2014/main" id="{432AB746-8FCE-4E92-A44F-2B4CC608332F}"/>
              </a:ext>
            </a:extLst>
          </p:cNvPr>
          <p:cNvSpPr/>
          <p:nvPr/>
        </p:nvSpPr>
        <p:spPr>
          <a:xfrm>
            <a:off x="8367251" y="2718247"/>
            <a:ext cx="2536723" cy="710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SpringBeans.xml</a:t>
            </a:r>
          </a:p>
        </p:txBody>
      </p:sp>
      <p:cxnSp>
        <p:nvCxnSpPr>
          <p:cNvPr id="9" name="Straight Arrow Connector 8">
            <a:extLst>
              <a:ext uri="{FF2B5EF4-FFF2-40B4-BE49-F238E27FC236}">
                <a16:creationId xmlns:a16="http://schemas.microsoft.com/office/drawing/2014/main" id="{1CE1DB92-EE01-4122-8854-0AE9A7532212}"/>
              </a:ext>
            </a:extLst>
          </p:cNvPr>
          <p:cNvCxnSpPr>
            <a:cxnSpLocks/>
            <a:stCxn id="6" idx="1"/>
          </p:cNvCxnSpPr>
          <p:nvPr/>
        </p:nvCxnSpPr>
        <p:spPr>
          <a:xfrm flipH="1">
            <a:off x="2752436" y="1032387"/>
            <a:ext cx="2891280" cy="223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595EE8E-1492-4DCE-8B97-FB29C121FD76}"/>
              </a:ext>
            </a:extLst>
          </p:cNvPr>
          <p:cNvCxnSpPr/>
          <p:nvPr/>
        </p:nvCxnSpPr>
        <p:spPr>
          <a:xfrm flipH="1">
            <a:off x="7177548" y="3224981"/>
            <a:ext cx="1199536" cy="73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7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5C23-36F0-4AE7-92DE-B6BB0C875DA7}"/>
              </a:ext>
            </a:extLst>
          </p:cNvPr>
          <p:cNvSpPr>
            <a:spLocks noGrp="1"/>
          </p:cNvSpPr>
          <p:nvPr>
            <p:ph type="title" idx="4294967295"/>
          </p:nvPr>
        </p:nvSpPr>
        <p:spPr>
          <a:xfrm>
            <a:off x="2587625" y="804863"/>
            <a:ext cx="9604375" cy="1049337"/>
          </a:xfrm>
        </p:spPr>
        <p:txBody>
          <a:bodyPr/>
          <a:lstStyle/>
          <a:p>
            <a:r>
              <a:rPr lang="en-IN" dirty="0"/>
              <a:t>Test Client</a:t>
            </a:r>
          </a:p>
        </p:txBody>
      </p:sp>
      <p:sp>
        <p:nvSpPr>
          <p:cNvPr id="4" name="Rectangle 3">
            <a:extLst>
              <a:ext uri="{FF2B5EF4-FFF2-40B4-BE49-F238E27FC236}">
                <a16:creationId xmlns:a16="http://schemas.microsoft.com/office/drawing/2014/main" id="{74DA7342-F9F6-4727-B254-31DCCAD412AE}"/>
              </a:ext>
            </a:extLst>
          </p:cNvPr>
          <p:cNvSpPr/>
          <p:nvPr/>
        </p:nvSpPr>
        <p:spPr>
          <a:xfrm>
            <a:off x="677334" y="2172930"/>
            <a:ext cx="9802762" cy="3416320"/>
          </a:xfrm>
          <a:prstGeom prst="rect">
            <a:avLst/>
          </a:prstGeom>
        </p:spPr>
        <p:txBody>
          <a:bodyPr wrap="square">
            <a:spAutoFit/>
          </a:bodyPr>
          <a:lstStyle/>
          <a:p>
            <a:r>
              <a:rPr lang="en-IN" sz="2400" dirty="0"/>
              <a:t>public class App {</a:t>
            </a:r>
          </a:p>
          <a:p>
            <a:r>
              <a:rPr lang="en-IN" sz="2400" dirty="0"/>
              <a:t>	public static void main(String[] </a:t>
            </a:r>
            <a:r>
              <a:rPr lang="en-IN" sz="2400" dirty="0" err="1"/>
              <a:t>args</a:t>
            </a:r>
            <a:r>
              <a:rPr lang="en-IN" sz="2400" dirty="0"/>
              <a:t>) {</a:t>
            </a:r>
          </a:p>
          <a:p>
            <a:r>
              <a:rPr lang="en-IN" sz="2400" dirty="0"/>
              <a:t>		</a:t>
            </a:r>
            <a:r>
              <a:rPr lang="en-IN" sz="2400" dirty="0" err="1"/>
              <a:t>ApplicationContext</a:t>
            </a:r>
            <a:r>
              <a:rPr lang="en-IN" sz="2400" dirty="0"/>
              <a:t> context = new </a:t>
            </a:r>
            <a:r>
              <a:rPr lang="en-IN" sz="2400" dirty="0" err="1"/>
              <a:t>ClassPathXmlApplicationContext</a:t>
            </a:r>
            <a:r>
              <a:rPr lang="en-IN" sz="2400" dirty="0"/>
              <a:t>(</a:t>
            </a:r>
          </a:p>
          <a:p>
            <a:r>
              <a:rPr lang="en-IN" sz="2400" dirty="0"/>
              <a:t>				"SpringBeans.xml");</a:t>
            </a:r>
          </a:p>
          <a:p>
            <a:endParaRPr lang="en-IN" sz="2400" dirty="0"/>
          </a:p>
          <a:p>
            <a:r>
              <a:rPr lang="en-IN" sz="2400" dirty="0"/>
              <a:t>		HelloWorld </a:t>
            </a:r>
            <a:r>
              <a:rPr lang="en-IN" sz="2400" dirty="0" err="1"/>
              <a:t>obj</a:t>
            </a:r>
            <a:r>
              <a:rPr lang="en-IN" sz="2400" dirty="0"/>
              <a:t> = (HelloWorld) </a:t>
            </a:r>
            <a:r>
              <a:rPr lang="en-IN" sz="2400" dirty="0" err="1"/>
              <a:t>context.getBean</a:t>
            </a:r>
            <a:r>
              <a:rPr lang="en-IN" sz="2400" dirty="0"/>
              <a:t>("</a:t>
            </a:r>
            <a:r>
              <a:rPr lang="en-IN" sz="2400" dirty="0" err="1"/>
              <a:t>helloBean</a:t>
            </a:r>
            <a:r>
              <a:rPr lang="en-IN" sz="2400" dirty="0"/>
              <a:t>");</a:t>
            </a:r>
          </a:p>
          <a:p>
            <a:r>
              <a:rPr lang="en-IN" sz="2400" dirty="0"/>
              <a:t>		</a:t>
            </a:r>
            <a:r>
              <a:rPr lang="en-IN" sz="2400" dirty="0" err="1"/>
              <a:t>obj.printHello</a:t>
            </a:r>
            <a:r>
              <a:rPr lang="en-IN" sz="2400" dirty="0"/>
              <a:t>();</a:t>
            </a:r>
          </a:p>
          <a:p>
            <a:r>
              <a:rPr lang="en-IN" sz="2400" dirty="0"/>
              <a:t>	}</a:t>
            </a:r>
          </a:p>
          <a:p>
            <a:r>
              <a:rPr lang="en-IN" sz="2400" dirty="0"/>
              <a:t>}</a:t>
            </a:r>
          </a:p>
        </p:txBody>
      </p:sp>
    </p:spTree>
    <p:extLst>
      <p:ext uri="{BB962C8B-B14F-4D97-AF65-F5344CB8AC3E}">
        <p14:creationId xmlns:p14="http://schemas.microsoft.com/office/powerpoint/2010/main" val="60681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8D77-B082-490D-A712-A63DD6D44BA3}"/>
              </a:ext>
            </a:extLst>
          </p:cNvPr>
          <p:cNvSpPr>
            <a:spLocks noGrp="1"/>
          </p:cNvSpPr>
          <p:nvPr>
            <p:ph type="title" idx="4294967295"/>
          </p:nvPr>
        </p:nvSpPr>
        <p:spPr>
          <a:xfrm>
            <a:off x="0" y="88900"/>
            <a:ext cx="8732838" cy="696913"/>
          </a:xfrm>
        </p:spPr>
        <p:txBody>
          <a:bodyPr/>
          <a:lstStyle/>
          <a:p>
            <a:r>
              <a:rPr lang="en-IN" dirty="0"/>
              <a:t>DI Example</a:t>
            </a:r>
          </a:p>
        </p:txBody>
      </p:sp>
      <p:sp>
        <p:nvSpPr>
          <p:cNvPr id="4" name="Rectangle 3">
            <a:extLst>
              <a:ext uri="{FF2B5EF4-FFF2-40B4-BE49-F238E27FC236}">
                <a16:creationId xmlns:a16="http://schemas.microsoft.com/office/drawing/2014/main" id="{9AB1D7A4-2934-4605-B8E7-4504185BCFC5}"/>
              </a:ext>
            </a:extLst>
          </p:cNvPr>
          <p:cNvSpPr/>
          <p:nvPr/>
        </p:nvSpPr>
        <p:spPr>
          <a:xfrm>
            <a:off x="147484" y="681306"/>
            <a:ext cx="6096000" cy="923330"/>
          </a:xfrm>
          <a:prstGeom prst="rect">
            <a:avLst/>
          </a:prstGeom>
        </p:spPr>
        <p:txBody>
          <a:bodyPr>
            <a:spAutoFit/>
          </a:bodyPr>
          <a:lstStyle/>
          <a:p>
            <a:r>
              <a:rPr lang="en-IN" dirty="0">
                <a:latin typeface="Courier New" panose="02070309020205020404" pitchFamily="49" charset="0"/>
              </a:rPr>
              <a:t>public interface </a:t>
            </a:r>
            <a:r>
              <a:rPr lang="en-IN" dirty="0" err="1">
                <a:latin typeface="Courier New" panose="02070309020205020404" pitchFamily="49" charset="0"/>
              </a:rPr>
              <a:t>OperationI</a:t>
            </a:r>
            <a:r>
              <a:rPr lang="en-IN" dirty="0">
                <a:latin typeface="Courier New" panose="02070309020205020404" pitchFamily="49" charset="0"/>
              </a:rPr>
              <a:t> {</a:t>
            </a:r>
          </a:p>
          <a:p>
            <a:r>
              <a:rPr lang="en-IN" dirty="0">
                <a:latin typeface="Courier New" panose="02070309020205020404" pitchFamily="49" charset="0"/>
              </a:rPr>
              <a:t>	public int operate(int </a:t>
            </a:r>
            <a:r>
              <a:rPr lang="en-IN" dirty="0" err="1">
                <a:latin typeface="Courier New" panose="02070309020205020404" pitchFamily="49" charset="0"/>
              </a:rPr>
              <a:t>x,int</a:t>
            </a:r>
            <a:r>
              <a:rPr lang="en-IN" dirty="0">
                <a:latin typeface="Courier New" panose="02070309020205020404" pitchFamily="49" charset="0"/>
              </a:rPr>
              <a:t> y);</a:t>
            </a:r>
          </a:p>
          <a:p>
            <a:r>
              <a:rPr lang="en-IN" dirty="0">
                <a:latin typeface="Courier New" panose="02070309020205020404" pitchFamily="49" charset="0"/>
              </a:rPr>
              <a:t>}</a:t>
            </a:r>
          </a:p>
        </p:txBody>
      </p:sp>
      <p:sp>
        <p:nvSpPr>
          <p:cNvPr id="5" name="Rectangle 4">
            <a:extLst>
              <a:ext uri="{FF2B5EF4-FFF2-40B4-BE49-F238E27FC236}">
                <a16:creationId xmlns:a16="http://schemas.microsoft.com/office/drawing/2014/main" id="{1CFE8A7D-4608-4EE5-A4BB-B7208C388F76}"/>
              </a:ext>
            </a:extLst>
          </p:cNvPr>
          <p:cNvSpPr/>
          <p:nvPr/>
        </p:nvSpPr>
        <p:spPr>
          <a:xfrm>
            <a:off x="78658" y="1820461"/>
            <a:ext cx="9045677" cy="1754326"/>
          </a:xfrm>
          <a:prstGeom prst="rect">
            <a:avLst/>
          </a:prstGeom>
        </p:spPr>
        <p:txBody>
          <a:bodyPr wrap="square">
            <a:spAutoFit/>
          </a:bodyPr>
          <a:lstStyle/>
          <a:p>
            <a:r>
              <a:rPr lang="en-IN" dirty="0"/>
              <a:t>public class </a:t>
            </a:r>
            <a:r>
              <a:rPr lang="en-IN" dirty="0" err="1"/>
              <a:t>AOperate</a:t>
            </a:r>
            <a:r>
              <a:rPr lang="en-IN" dirty="0"/>
              <a:t> implements </a:t>
            </a:r>
            <a:r>
              <a:rPr lang="en-IN" dirty="0" err="1"/>
              <a:t>OperationI</a:t>
            </a:r>
            <a:r>
              <a:rPr lang="en-IN" dirty="0"/>
              <a:t> {</a:t>
            </a:r>
          </a:p>
          <a:p>
            <a:endParaRPr lang="en-IN" dirty="0"/>
          </a:p>
          <a:p>
            <a:r>
              <a:rPr lang="en-IN" dirty="0"/>
              <a:t>	@Override</a:t>
            </a:r>
          </a:p>
          <a:p>
            <a:r>
              <a:rPr lang="en-IN" dirty="0"/>
              <a:t>	public int operate(int x, int y) {</a:t>
            </a:r>
          </a:p>
          <a:p>
            <a:r>
              <a:rPr lang="en-IN" dirty="0"/>
              <a:t>		return </a:t>
            </a:r>
            <a:r>
              <a:rPr lang="en-IN" dirty="0" err="1"/>
              <a:t>x+y</a:t>
            </a:r>
            <a:r>
              <a:rPr lang="en-IN" dirty="0"/>
              <a:t>;</a:t>
            </a:r>
          </a:p>
          <a:p>
            <a:r>
              <a:rPr lang="en-IN" dirty="0"/>
              <a:t>	}}</a:t>
            </a:r>
          </a:p>
        </p:txBody>
      </p:sp>
      <p:sp>
        <p:nvSpPr>
          <p:cNvPr id="6" name="Rectangle 5">
            <a:extLst>
              <a:ext uri="{FF2B5EF4-FFF2-40B4-BE49-F238E27FC236}">
                <a16:creationId xmlns:a16="http://schemas.microsoft.com/office/drawing/2014/main" id="{2B4EE439-85C4-49C9-983A-A6D954960BDE}"/>
              </a:ext>
            </a:extLst>
          </p:cNvPr>
          <p:cNvSpPr/>
          <p:nvPr/>
        </p:nvSpPr>
        <p:spPr>
          <a:xfrm>
            <a:off x="78657" y="3591371"/>
            <a:ext cx="6499123" cy="2308324"/>
          </a:xfrm>
          <a:prstGeom prst="rect">
            <a:avLst/>
          </a:prstGeom>
        </p:spPr>
        <p:txBody>
          <a:bodyPr wrap="square">
            <a:spAutoFit/>
          </a:bodyPr>
          <a:lstStyle/>
          <a:p>
            <a:r>
              <a:rPr lang="en-IN" dirty="0"/>
              <a:t>public class </a:t>
            </a:r>
            <a:r>
              <a:rPr lang="en-IN" dirty="0" err="1"/>
              <a:t>MOperate</a:t>
            </a:r>
            <a:r>
              <a:rPr lang="en-IN" dirty="0"/>
              <a:t> implements </a:t>
            </a:r>
            <a:r>
              <a:rPr lang="en-IN" dirty="0" err="1"/>
              <a:t>OperationI</a:t>
            </a:r>
            <a:r>
              <a:rPr lang="en-IN" dirty="0"/>
              <a:t> {</a:t>
            </a:r>
          </a:p>
          <a:p>
            <a:endParaRPr lang="en-IN" dirty="0"/>
          </a:p>
          <a:p>
            <a:r>
              <a:rPr lang="en-IN" dirty="0"/>
              <a:t>	@Override</a:t>
            </a:r>
          </a:p>
          <a:p>
            <a:r>
              <a:rPr lang="en-IN" dirty="0"/>
              <a:t>	public int operate(int x, int y) {</a:t>
            </a:r>
          </a:p>
          <a:p>
            <a:r>
              <a:rPr lang="en-IN" dirty="0"/>
              <a:t>	return x*y;</a:t>
            </a:r>
          </a:p>
          <a:p>
            <a:r>
              <a:rPr lang="en-IN" dirty="0"/>
              <a:t>	}</a:t>
            </a:r>
          </a:p>
          <a:p>
            <a:endParaRPr lang="en-IN" dirty="0"/>
          </a:p>
          <a:p>
            <a:r>
              <a:rPr lang="en-IN" dirty="0"/>
              <a:t>}</a:t>
            </a:r>
          </a:p>
        </p:txBody>
      </p:sp>
    </p:spTree>
    <p:extLst>
      <p:ext uri="{BB962C8B-B14F-4D97-AF65-F5344CB8AC3E}">
        <p14:creationId xmlns:p14="http://schemas.microsoft.com/office/powerpoint/2010/main" val="414622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3C4E-75A7-4CBF-A935-DE23D713C461}"/>
              </a:ext>
            </a:extLst>
          </p:cNvPr>
          <p:cNvSpPr>
            <a:spLocks noGrp="1"/>
          </p:cNvSpPr>
          <p:nvPr>
            <p:ph type="title" idx="4294967295"/>
          </p:nvPr>
        </p:nvSpPr>
        <p:spPr>
          <a:xfrm>
            <a:off x="0" y="0"/>
            <a:ext cx="8596313" cy="1320800"/>
          </a:xfrm>
        </p:spPr>
        <p:txBody>
          <a:bodyPr/>
          <a:lstStyle/>
          <a:p>
            <a:r>
              <a:rPr lang="en-IN" dirty="0"/>
              <a:t>DI - Demo</a:t>
            </a:r>
          </a:p>
        </p:txBody>
      </p:sp>
      <p:sp>
        <p:nvSpPr>
          <p:cNvPr id="4" name="Rectangle 3">
            <a:extLst>
              <a:ext uri="{FF2B5EF4-FFF2-40B4-BE49-F238E27FC236}">
                <a16:creationId xmlns:a16="http://schemas.microsoft.com/office/drawing/2014/main" id="{AFD263D1-D960-4A53-98F1-785A7565CCF2}"/>
              </a:ext>
            </a:extLst>
          </p:cNvPr>
          <p:cNvSpPr/>
          <p:nvPr/>
        </p:nvSpPr>
        <p:spPr>
          <a:xfrm>
            <a:off x="344129" y="589935"/>
            <a:ext cx="10471355" cy="6186309"/>
          </a:xfrm>
          <a:prstGeom prst="rect">
            <a:avLst/>
          </a:prstGeom>
        </p:spPr>
        <p:txBody>
          <a:bodyPr wrap="square">
            <a:spAutoFit/>
          </a:bodyPr>
          <a:lstStyle/>
          <a:p>
            <a:r>
              <a:rPr lang="en-IN" dirty="0"/>
              <a:t>public class </a:t>
            </a:r>
            <a:r>
              <a:rPr lang="en-IN" dirty="0" err="1"/>
              <a:t>OperationDemo</a:t>
            </a:r>
            <a:r>
              <a:rPr lang="en-IN" dirty="0"/>
              <a:t> {</a:t>
            </a:r>
          </a:p>
          <a:p>
            <a:r>
              <a:rPr lang="en-IN" dirty="0"/>
              <a:t>	private </a:t>
            </a:r>
            <a:r>
              <a:rPr lang="en-IN" dirty="0" err="1"/>
              <a:t>OperationI</a:t>
            </a:r>
            <a:r>
              <a:rPr lang="en-IN" dirty="0"/>
              <a:t> </a:t>
            </a:r>
            <a:r>
              <a:rPr lang="en-IN" dirty="0" err="1"/>
              <a:t>oInterface</a:t>
            </a:r>
            <a:r>
              <a:rPr lang="en-IN" dirty="0"/>
              <a:t>;</a:t>
            </a:r>
          </a:p>
          <a:p>
            <a:r>
              <a:rPr lang="en-IN" dirty="0"/>
              <a:t>	public void </a:t>
            </a:r>
            <a:r>
              <a:rPr lang="en-IN" dirty="0" err="1"/>
              <a:t>init</a:t>
            </a:r>
            <a:r>
              <a:rPr lang="en-IN" dirty="0"/>
              <a:t>()</a:t>
            </a:r>
          </a:p>
          <a:p>
            <a:r>
              <a:rPr lang="en-IN" dirty="0"/>
              <a:t>	{</a:t>
            </a:r>
          </a:p>
          <a:p>
            <a:r>
              <a:rPr lang="en-IN" dirty="0"/>
              <a:t>		</a:t>
            </a:r>
            <a:r>
              <a:rPr lang="en-IN" dirty="0" err="1"/>
              <a:t>System.out.println</a:t>
            </a:r>
            <a:r>
              <a:rPr lang="en-IN" dirty="0"/>
              <a:t>("Init...");</a:t>
            </a:r>
          </a:p>
          <a:p>
            <a:r>
              <a:rPr lang="en-IN" dirty="0"/>
              <a:t>	}</a:t>
            </a:r>
          </a:p>
          <a:p>
            <a:r>
              <a:rPr lang="en-IN" dirty="0"/>
              <a:t>	public </a:t>
            </a:r>
            <a:r>
              <a:rPr lang="en-IN" dirty="0" err="1"/>
              <a:t>OperationI</a:t>
            </a:r>
            <a:r>
              <a:rPr lang="en-IN" dirty="0"/>
              <a:t> </a:t>
            </a:r>
            <a:r>
              <a:rPr lang="en-IN" dirty="0" err="1"/>
              <a:t>getoInterface</a:t>
            </a:r>
            <a:r>
              <a:rPr lang="en-IN" dirty="0"/>
              <a:t>() {</a:t>
            </a:r>
          </a:p>
          <a:p>
            <a:r>
              <a:rPr lang="en-IN" dirty="0"/>
              <a:t>		return </a:t>
            </a:r>
            <a:r>
              <a:rPr lang="en-IN" dirty="0" err="1"/>
              <a:t>oInterface</a:t>
            </a:r>
            <a:r>
              <a:rPr lang="en-IN" dirty="0"/>
              <a:t>;</a:t>
            </a:r>
          </a:p>
          <a:p>
            <a:r>
              <a:rPr lang="en-IN" dirty="0"/>
              <a:t>	}</a:t>
            </a:r>
          </a:p>
          <a:p>
            <a:r>
              <a:rPr lang="en-IN" dirty="0"/>
              <a:t>	public void </a:t>
            </a:r>
            <a:r>
              <a:rPr lang="en-IN" dirty="0" err="1"/>
              <a:t>setoInterface</a:t>
            </a:r>
            <a:r>
              <a:rPr lang="en-IN" dirty="0"/>
              <a:t>(</a:t>
            </a:r>
            <a:r>
              <a:rPr lang="en-IN" dirty="0" err="1"/>
              <a:t>OperationI</a:t>
            </a:r>
            <a:r>
              <a:rPr lang="en-IN" dirty="0"/>
              <a:t> </a:t>
            </a:r>
            <a:r>
              <a:rPr lang="en-IN" dirty="0" err="1"/>
              <a:t>oInterface</a:t>
            </a:r>
            <a:r>
              <a:rPr lang="en-IN" dirty="0"/>
              <a:t>) {</a:t>
            </a:r>
          </a:p>
          <a:p>
            <a:r>
              <a:rPr lang="en-IN" dirty="0"/>
              <a:t>		</a:t>
            </a:r>
            <a:r>
              <a:rPr lang="en-IN" dirty="0" err="1"/>
              <a:t>this.oInterface</a:t>
            </a:r>
            <a:r>
              <a:rPr lang="en-IN" dirty="0"/>
              <a:t> = </a:t>
            </a:r>
            <a:r>
              <a:rPr lang="en-IN" dirty="0" err="1"/>
              <a:t>oInterface</a:t>
            </a:r>
            <a:r>
              <a:rPr lang="en-IN" dirty="0"/>
              <a:t>;</a:t>
            </a:r>
          </a:p>
          <a:p>
            <a:r>
              <a:rPr lang="en-IN" dirty="0"/>
              <a:t>	}	</a:t>
            </a:r>
          </a:p>
          <a:p>
            <a:r>
              <a:rPr lang="en-IN" dirty="0"/>
              <a:t>	public int </a:t>
            </a:r>
            <a:r>
              <a:rPr lang="en-IN" dirty="0" err="1"/>
              <a:t>getOperation</a:t>
            </a:r>
            <a:r>
              <a:rPr lang="en-IN" dirty="0"/>
              <a:t>(int </a:t>
            </a:r>
            <a:r>
              <a:rPr lang="en-IN" dirty="0" err="1"/>
              <a:t>x,int</a:t>
            </a:r>
            <a:r>
              <a:rPr lang="en-IN" dirty="0"/>
              <a:t> y)</a:t>
            </a:r>
          </a:p>
          <a:p>
            <a:r>
              <a:rPr lang="en-IN" dirty="0"/>
              <a:t>	{</a:t>
            </a:r>
          </a:p>
          <a:p>
            <a:r>
              <a:rPr lang="en-IN" dirty="0"/>
              <a:t>		return </a:t>
            </a:r>
            <a:r>
              <a:rPr lang="en-IN" dirty="0" err="1"/>
              <a:t>oInterface.operate</a:t>
            </a:r>
            <a:r>
              <a:rPr lang="en-IN" dirty="0"/>
              <a:t>(x, y);</a:t>
            </a:r>
          </a:p>
          <a:p>
            <a:r>
              <a:rPr lang="en-IN" dirty="0"/>
              <a:t>	}	</a:t>
            </a:r>
          </a:p>
          <a:p>
            <a:r>
              <a:rPr lang="en-IN" dirty="0"/>
              <a:t>	public void destroy()</a:t>
            </a:r>
          </a:p>
          <a:p>
            <a:r>
              <a:rPr lang="en-IN" dirty="0"/>
              <a:t>	{</a:t>
            </a:r>
          </a:p>
          <a:p>
            <a:r>
              <a:rPr lang="en-IN" dirty="0"/>
              <a:t>		</a:t>
            </a:r>
            <a:r>
              <a:rPr lang="en-IN" dirty="0" err="1"/>
              <a:t>System.out.println</a:t>
            </a:r>
            <a:r>
              <a:rPr lang="en-IN" dirty="0"/>
              <a:t>("Destroy...");</a:t>
            </a:r>
          </a:p>
          <a:p>
            <a:r>
              <a:rPr lang="en-IN" dirty="0"/>
              <a:t>	}</a:t>
            </a:r>
          </a:p>
          <a:p>
            <a:endParaRPr lang="en-IN" dirty="0"/>
          </a:p>
          <a:p>
            <a:r>
              <a:rPr lang="en-IN" dirty="0"/>
              <a:t>}</a:t>
            </a:r>
          </a:p>
        </p:txBody>
      </p:sp>
    </p:spTree>
    <p:extLst>
      <p:ext uri="{BB962C8B-B14F-4D97-AF65-F5344CB8AC3E}">
        <p14:creationId xmlns:p14="http://schemas.microsoft.com/office/powerpoint/2010/main" val="336269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6D6FB-7154-4726-8B31-E6709E2308F1}"/>
              </a:ext>
            </a:extLst>
          </p:cNvPr>
          <p:cNvSpPr/>
          <p:nvPr/>
        </p:nvSpPr>
        <p:spPr>
          <a:xfrm>
            <a:off x="521109" y="403122"/>
            <a:ext cx="8249265" cy="2308324"/>
          </a:xfrm>
          <a:prstGeom prst="rect">
            <a:avLst/>
          </a:prstGeom>
        </p:spPr>
        <p:txBody>
          <a:bodyPr wrap="square">
            <a:spAutoFit/>
          </a:bodyPr>
          <a:lstStyle/>
          <a:p>
            <a:r>
              <a:rPr lang="en-IN" dirty="0"/>
              <a:t>//Client Code</a:t>
            </a:r>
          </a:p>
          <a:p>
            <a:r>
              <a:rPr lang="en-IN" dirty="0" err="1"/>
              <a:t>ApplicationContext</a:t>
            </a:r>
            <a:r>
              <a:rPr lang="en-IN" dirty="0"/>
              <a:t> context = </a:t>
            </a:r>
          </a:p>
          <a:p>
            <a:r>
              <a:rPr lang="en-IN" dirty="0"/>
              <a:t>	            new </a:t>
            </a:r>
            <a:r>
              <a:rPr lang="en-IN" dirty="0" err="1"/>
              <a:t>ClassPathXmlApplicationContext</a:t>
            </a:r>
            <a:r>
              <a:rPr lang="en-IN" dirty="0"/>
              <a:t>("beans2.xml");</a:t>
            </a:r>
          </a:p>
          <a:p>
            <a:r>
              <a:rPr lang="en-IN" dirty="0"/>
              <a:t>		</a:t>
            </a:r>
          </a:p>
          <a:p>
            <a:r>
              <a:rPr lang="en-IN" dirty="0"/>
              <a:t>		</a:t>
            </a:r>
          </a:p>
          <a:p>
            <a:r>
              <a:rPr lang="en-IN" dirty="0"/>
              <a:t>		</a:t>
            </a:r>
            <a:r>
              <a:rPr lang="en-IN" dirty="0" err="1"/>
              <a:t>OperationDemo</a:t>
            </a:r>
            <a:r>
              <a:rPr lang="en-IN" dirty="0"/>
              <a:t> demo=(</a:t>
            </a:r>
            <a:r>
              <a:rPr lang="en-IN" dirty="0" err="1"/>
              <a:t>OperationDemo</a:t>
            </a:r>
            <a:r>
              <a:rPr lang="en-IN" dirty="0"/>
              <a:t>) </a:t>
            </a:r>
            <a:r>
              <a:rPr lang="en-IN" dirty="0" err="1"/>
              <a:t>context.getBean</a:t>
            </a:r>
            <a:r>
              <a:rPr lang="en-IN" dirty="0"/>
              <a:t>("</a:t>
            </a:r>
            <a:r>
              <a:rPr lang="en-IN" dirty="0" err="1"/>
              <a:t>operationDemo</a:t>
            </a:r>
            <a:r>
              <a:rPr lang="en-IN" dirty="0"/>
              <a:t>");</a:t>
            </a:r>
          </a:p>
          <a:p>
            <a:r>
              <a:rPr lang="en-IN" dirty="0"/>
              <a:t>		</a:t>
            </a:r>
            <a:r>
              <a:rPr lang="en-IN" dirty="0" err="1"/>
              <a:t>System.out.println</a:t>
            </a:r>
            <a:r>
              <a:rPr lang="en-IN" dirty="0"/>
              <a:t>(</a:t>
            </a:r>
            <a:r>
              <a:rPr lang="en-IN" dirty="0" err="1"/>
              <a:t>demo.getOperation</a:t>
            </a:r>
            <a:r>
              <a:rPr lang="en-IN" dirty="0"/>
              <a:t>(12, 5));</a:t>
            </a:r>
          </a:p>
        </p:txBody>
      </p:sp>
      <p:sp>
        <p:nvSpPr>
          <p:cNvPr id="5" name="Rectangle 4">
            <a:extLst>
              <a:ext uri="{FF2B5EF4-FFF2-40B4-BE49-F238E27FC236}">
                <a16:creationId xmlns:a16="http://schemas.microsoft.com/office/drawing/2014/main" id="{D2665880-3C82-469E-8AF5-0222BD3EC2F1}"/>
              </a:ext>
            </a:extLst>
          </p:cNvPr>
          <p:cNvSpPr/>
          <p:nvPr/>
        </p:nvSpPr>
        <p:spPr>
          <a:xfrm>
            <a:off x="294969" y="2851355"/>
            <a:ext cx="9144000" cy="2862322"/>
          </a:xfrm>
          <a:prstGeom prst="rect">
            <a:avLst/>
          </a:prstGeom>
        </p:spPr>
        <p:txBody>
          <a:bodyPr wrap="square">
            <a:spAutoFit/>
          </a:bodyPr>
          <a:lstStyle/>
          <a:p>
            <a:r>
              <a:rPr lang="en-IN" dirty="0"/>
              <a:t>//beans2.xml</a:t>
            </a:r>
          </a:p>
          <a:p>
            <a:r>
              <a:rPr lang="en-IN" dirty="0"/>
              <a:t>&lt;bean id="</a:t>
            </a:r>
            <a:r>
              <a:rPr lang="en-IN" dirty="0" err="1"/>
              <a:t>operationId</a:t>
            </a:r>
            <a:r>
              <a:rPr lang="en-IN" dirty="0"/>
              <a:t>" </a:t>
            </a:r>
          </a:p>
          <a:p>
            <a:r>
              <a:rPr lang="en-IN" dirty="0"/>
              <a:t>class="</a:t>
            </a:r>
            <a:r>
              <a:rPr lang="en-IN" dirty="0" err="1"/>
              <a:t>com.classes.MOperate</a:t>
            </a:r>
            <a:r>
              <a:rPr lang="en-IN" dirty="0"/>
              <a:t>"&gt;</a:t>
            </a:r>
          </a:p>
          <a:p>
            <a:r>
              <a:rPr lang="en-IN" dirty="0"/>
              <a:t>&lt;/bean&gt;</a:t>
            </a:r>
          </a:p>
          <a:p>
            <a:endParaRPr lang="en-IN" dirty="0"/>
          </a:p>
          <a:p>
            <a:r>
              <a:rPr lang="en-IN" dirty="0"/>
              <a:t>&lt;bean id="</a:t>
            </a:r>
            <a:r>
              <a:rPr lang="en-IN" dirty="0" err="1"/>
              <a:t>operationDemo</a:t>
            </a:r>
            <a:r>
              <a:rPr lang="en-IN" dirty="0"/>
              <a:t>" </a:t>
            </a:r>
          </a:p>
          <a:p>
            <a:endParaRPr lang="en-IN" dirty="0"/>
          </a:p>
          <a:p>
            <a:r>
              <a:rPr lang="en-IN" dirty="0"/>
              <a:t>class="</a:t>
            </a:r>
            <a:r>
              <a:rPr lang="en-IN" dirty="0" err="1"/>
              <a:t>com.classes.OperationDemo</a:t>
            </a:r>
            <a:r>
              <a:rPr lang="en-IN" dirty="0"/>
              <a:t>"&gt;</a:t>
            </a:r>
          </a:p>
          <a:p>
            <a:r>
              <a:rPr lang="en-IN" dirty="0"/>
              <a:t> &lt;property name="</a:t>
            </a:r>
            <a:r>
              <a:rPr lang="en-IN" dirty="0" err="1"/>
              <a:t>oInterface</a:t>
            </a:r>
            <a:r>
              <a:rPr lang="en-IN" dirty="0"/>
              <a:t>" ref="</a:t>
            </a:r>
            <a:r>
              <a:rPr lang="en-IN" dirty="0" err="1"/>
              <a:t>operationId</a:t>
            </a:r>
            <a:r>
              <a:rPr lang="en-IN" dirty="0"/>
              <a:t>"&gt;&lt;/property&gt;</a:t>
            </a:r>
          </a:p>
          <a:p>
            <a:r>
              <a:rPr lang="en-IN" dirty="0"/>
              <a:t>&lt;/bean&gt;</a:t>
            </a:r>
          </a:p>
        </p:txBody>
      </p:sp>
    </p:spTree>
    <p:extLst>
      <p:ext uri="{BB962C8B-B14F-4D97-AF65-F5344CB8AC3E}">
        <p14:creationId xmlns:p14="http://schemas.microsoft.com/office/powerpoint/2010/main" val="7329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5615-36D8-4596-ABF9-3F71314F4482}"/>
              </a:ext>
            </a:extLst>
          </p:cNvPr>
          <p:cNvSpPr>
            <a:spLocks noGrp="1"/>
          </p:cNvSpPr>
          <p:nvPr>
            <p:ph type="title" idx="4294967295"/>
          </p:nvPr>
        </p:nvSpPr>
        <p:spPr>
          <a:xfrm>
            <a:off x="2587625" y="804863"/>
            <a:ext cx="9604375" cy="1049337"/>
          </a:xfrm>
        </p:spPr>
        <p:txBody>
          <a:bodyPr/>
          <a:lstStyle/>
          <a:p>
            <a:r>
              <a:rPr lang="en-IN" dirty="0" err="1"/>
              <a:t>AutoWiring</a:t>
            </a:r>
            <a:endParaRPr lang="en-IN" dirty="0"/>
          </a:p>
        </p:txBody>
      </p:sp>
      <p:sp>
        <p:nvSpPr>
          <p:cNvPr id="3" name="Content Placeholder 2">
            <a:extLst>
              <a:ext uri="{FF2B5EF4-FFF2-40B4-BE49-F238E27FC236}">
                <a16:creationId xmlns:a16="http://schemas.microsoft.com/office/drawing/2014/main" id="{CD0CCCD5-6194-471A-A8BA-8B30BE69C1A4}"/>
              </a:ext>
            </a:extLst>
          </p:cNvPr>
          <p:cNvSpPr>
            <a:spLocks noGrp="1"/>
          </p:cNvSpPr>
          <p:nvPr>
            <p:ph idx="4294967295"/>
          </p:nvPr>
        </p:nvSpPr>
        <p:spPr>
          <a:xfrm>
            <a:off x="0" y="1336675"/>
            <a:ext cx="8596313" cy="4705350"/>
          </a:xfrm>
        </p:spPr>
        <p:txBody>
          <a:bodyPr/>
          <a:lstStyle/>
          <a:p>
            <a:r>
              <a:rPr lang="en-IN" dirty="0"/>
              <a:t>There are different ways through which we can </a:t>
            </a:r>
            <a:r>
              <a:rPr lang="en-IN" dirty="0" err="1"/>
              <a:t>autowire</a:t>
            </a:r>
            <a:r>
              <a:rPr lang="en-IN" dirty="0"/>
              <a:t> a spring bean.</a:t>
            </a:r>
          </a:p>
          <a:p>
            <a:r>
              <a:rPr lang="en-IN" dirty="0" err="1"/>
              <a:t>autowire</a:t>
            </a:r>
            <a:r>
              <a:rPr lang="en-IN" dirty="0"/>
              <a:t> </a:t>
            </a:r>
            <a:r>
              <a:rPr lang="en-IN" dirty="0" err="1"/>
              <a:t>byName</a:t>
            </a:r>
            <a:r>
              <a:rPr lang="en-IN" dirty="0"/>
              <a:t> – For this type of </a:t>
            </a:r>
            <a:r>
              <a:rPr lang="en-IN" dirty="0" err="1"/>
              <a:t>autowiring</a:t>
            </a:r>
            <a:r>
              <a:rPr lang="en-IN" dirty="0"/>
              <a:t>, setter method is used for dependency injection. Also the variable name should be same in the class where we will inject the dependency and in the spring bean configuration file.</a:t>
            </a:r>
          </a:p>
          <a:p>
            <a:r>
              <a:rPr lang="en-IN" dirty="0" err="1"/>
              <a:t>autowire</a:t>
            </a:r>
            <a:r>
              <a:rPr lang="en-IN" dirty="0"/>
              <a:t> </a:t>
            </a:r>
            <a:r>
              <a:rPr lang="en-IN" dirty="0" err="1"/>
              <a:t>byType</a:t>
            </a:r>
            <a:r>
              <a:rPr lang="en-IN" dirty="0"/>
              <a:t> – For this type of </a:t>
            </a:r>
            <a:r>
              <a:rPr lang="en-IN" dirty="0" err="1"/>
              <a:t>autowiring</a:t>
            </a:r>
            <a:r>
              <a:rPr lang="en-IN" dirty="0"/>
              <a:t>, class type is used. So there should be only one bean configured for this type in the spring bean configuration file.</a:t>
            </a:r>
          </a:p>
          <a:p>
            <a:r>
              <a:rPr lang="en-IN" dirty="0" err="1"/>
              <a:t>autowire</a:t>
            </a:r>
            <a:r>
              <a:rPr lang="en-IN" dirty="0"/>
              <a:t> by constructor – This is almost similar to </a:t>
            </a:r>
            <a:r>
              <a:rPr lang="en-IN" dirty="0" err="1"/>
              <a:t>autowire</a:t>
            </a:r>
            <a:r>
              <a:rPr lang="en-IN" dirty="0"/>
              <a:t> </a:t>
            </a:r>
            <a:r>
              <a:rPr lang="en-IN" dirty="0" err="1"/>
              <a:t>byType</a:t>
            </a:r>
            <a:r>
              <a:rPr lang="en-IN" dirty="0"/>
              <a:t>, the only difference is that constructor is used to inject the dependency.</a:t>
            </a:r>
          </a:p>
          <a:p>
            <a:endParaRPr lang="en-IN" dirty="0"/>
          </a:p>
        </p:txBody>
      </p:sp>
    </p:spTree>
    <p:extLst>
      <p:ext uri="{BB962C8B-B14F-4D97-AF65-F5344CB8AC3E}">
        <p14:creationId xmlns:p14="http://schemas.microsoft.com/office/powerpoint/2010/main" val="317572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061A-5CEF-4F16-8D2F-75007D859699}"/>
              </a:ext>
            </a:extLst>
          </p:cNvPr>
          <p:cNvSpPr>
            <a:spLocks noGrp="1"/>
          </p:cNvSpPr>
          <p:nvPr>
            <p:ph type="title" idx="4294967295"/>
          </p:nvPr>
        </p:nvSpPr>
        <p:spPr>
          <a:xfrm>
            <a:off x="2587625" y="804863"/>
            <a:ext cx="9604375" cy="1049337"/>
          </a:xfrm>
        </p:spPr>
        <p:txBody>
          <a:bodyPr/>
          <a:lstStyle/>
          <a:p>
            <a:r>
              <a:rPr lang="en-IN" dirty="0"/>
              <a:t>Bean </a:t>
            </a:r>
            <a:r>
              <a:rPr lang="en-IN" dirty="0" err="1"/>
              <a:t>LifeCycle</a:t>
            </a:r>
            <a:endParaRPr lang="en-IN" dirty="0"/>
          </a:p>
        </p:txBody>
      </p:sp>
      <p:sp>
        <p:nvSpPr>
          <p:cNvPr id="3" name="Content Placeholder 2">
            <a:extLst>
              <a:ext uri="{FF2B5EF4-FFF2-40B4-BE49-F238E27FC236}">
                <a16:creationId xmlns:a16="http://schemas.microsoft.com/office/drawing/2014/main" id="{C6A47C2E-6712-4590-9CA9-03FF0C5D26C1}"/>
              </a:ext>
            </a:extLst>
          </p:cNvPr>
          <p:cNvSpPr>
            <a:spLocks noGrp="1"/>
          </p:cNvSpPr>
          <p:nvPr>
            <p:ph idx="4294967295"/>
          </p:nvPr>
        </p:nvSpPr>
        <p:spPr>
          <a:xfrm>
            <a:off x="0" y="1406525"/>
            <a:ext cx="8596313" cy="5299075"/>
          </a:xfrm>
        </p:spPr>
        <p:txBody>
          <a:bodyPr/>
          <a:lstStyle/>
          <a:p>
            <a:pPr marL="0" indent="0">
              <a:buNone/>
            </a:pPr>
            <a:r>
              <a:rPr lang="en-IN" dirty="0"/>
              <a:t>&lt;bean id="</a:t>
            </a:r>
            <a:r>
              <a:rPr lang="en-IN" dirty="0" err="1"/>
              <a:t>operationDemo</a:t>
            </a:r>
            <a:r>
              <a:rPr lang="en-IN" dirty="0"/>
              <a:t>" </a:t>
            </a:r>
          </a:p>
          <a:p>
            <a:pPr marL="0" indent="0">
              <a:buNone/>
            </a:pPr>
            <a:endParaRPr lang="en-IN" dirty="0"/>
          </a:p>
          <a:p>
            <a:pPr marL="0" indent="0">
              <a:buNone/>
            </a:pPr>
            <a:r>
              <a:rPr lang="en-IN" dirty="0"/>
              <a:t>class="</a:t>
            </a:r>
            <a:r>
              <a:rPr lang="en-IN" dirty="0" err="1"/>
              <a:t>com.classes.OperationDemo</a:t>
            </a:r>
            <a:r>
              <a:rPr lang="en-IN" dirty="0"/>
              <a:t>" </a:t>
            </a:r>
            <a:r>
              <a:rPr lang="en-IN" dirty="0" err="1"/>
              <a:t>autowire</a:t>
            </a:r>
            <a:r>
              <a:rPr lang="en-IN" dirty="0"/>
              <a:t>="</a:t>
            </a:r>
            <a:r>
              <a:rPr lang="en-IN" dirty="0" err="1"/>
              <a:t>byType</a:t>
            </a:r>
            <a:r>
              <a:rPr lang="en-IN" dirty="0"/>
              <a:t>" </a:t>
            </a:r>
            <a:r>
              <a:rPr lang="en-IN" dirty="0" err="1"/>
              <a:t>init</a:t>
            </a:r>
            <a:r>
              <a:rPr lang="en-IN" dirty="0"/>
              <a:t>-method="</a:t>
            </a:r>
            <a:r>
              <a:rPr lang="en-IN" dirty="0" err="1"/>
              <a:t>init</a:t>
            </a:r>
            <a:r>
              <a:rPr lang="en-IN" dirty="0"/>
              <a:t>" destroy-method="destroy"&gt;</a:t>
            </a:r>
          </a:p>
          <a:p>
            <a:pPr marL="0" indent="0">
              <a:buNone/>
            </a:pPr>
            <a:r>
              <a:rPr lang="en-IN" dirty="0"/>
              <a:t> &lt;!-- &lt;property name="</a:t>
            </a:r>
            <a:r>
              <a:rPr lang="en-IN" dirty="0" err="1"/>
              <a:t>oInterface</a:t>
            </a:r>
            <a:r>
              <a:rPr lang="en-IN" dirty="0"/>
              <a:t>" ref="</a:t>
            </a:r>
            <a:r>
              <a:rPr lang="en-IN" dirty="0" err="1"/>
              <a:t>operationId</a:t>
            </a:r>
            <a:r>
              <a:rPr lang="en-IN" dirty="0"/>
              <a:t>"&gt;&lt;/property&gt;  --&gt;</a:t>
            </a:r>
          </a:p>
          <a:p>
            <a:pPr marL="0" indent="0">
              <a:buNone/>
            </a:pPr>
            <a:r>
              <a:rPr lang="en-IN" dirty="0"/>
              <a:t>&lt;/bean&gt;</a:t>
            </a:r>
          </a:p>
          <a:p>
            <a:pPr marL="0" indent="0">
              <a:buNone/>
            </a:pPr>
            <a:endParaRPr lang="en-IN" dirty="0"/>
          </a:p>
          <a:p>
            <a:pPr marL="0" indent="0">
              <a:buNone/>
            </a:pPr>
            <a:r>
              <a:rPr lang="en-IN" dirty="0"/>
              <a:t>Before the business logic executes </a:t>
            </a:r>
            <a:r>
              <a:rPr lang="en-IN" dirty="0" err="1"/>
              <a:t>init</a:t>
            </a:r>
            <a:r>
              <a:rPr lang="en-IN" dirty="0"/>
              <a:t>-method is called as soon as the bean is loaded into memory.</a:t>
            </a:r>
          </a:p>
          <a:p>
            <a:pPr marL="0" indent="0">
              <a:buNone/>
            </a:pPr>
            <a:r>
              <a:rPr lang="en-IN" dirty="0"/>
              <a:t>Before the bean is deallocated destroy method is called.</a:t>
            </a:r>
          </a:p>
        </p:txBody>
      </p:sp>
    </p:spTree>
    <p:extLst>
      <p:ext uri="{BB962C8B-B14F-4D97-AF65-F5344CB8AC3E}">
        <p14:creationId xmlns:p14="http://schemas.microsoft.com/office/powerpoint/2010/main" val="118001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F0D86D-11C0-4F22-8852-1A01D5DE6C54}"/>
              </a:ext>
            </a:extLst>
          </p:cNvPr>
          <p:cNvSpPr/>
          <p:nvPr/>
        </p:nvSpPr>
        <p:spPr>
          <a:xfrm>
            <a:off x="4922981" y="1715339"/>
            <a:ext cx="7269019" cy="29079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2E969C0-D405-4434-A256-21E4DDF5CD32}"/>
              </a:ext>
            </a:extLst>
          </p:cNvPr>
          <p:cNvSpPr/>
          <p:nvPr/>
        </p:nvSpPr>
        <p:spPr>
          <a:xfrm>
            <a:off x="5366327" y="101600"/>
            <a:ext cx="6096000" cy="15794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F68C726A-BCA2-4780-83A0-8EFA616B09CD}"/>
              </a:ext>
            </a:extLst>
          </p:cNvPr>
          <p:cNvSpPr/>
          <p:nvPr/>
        </p:nvSpPr>
        <p:spPr>
          <a:xfrm>
            <a:off x="3186545" y="0"/>
            <a:ext cx="1976581" cy="7204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Bean </a:t>
            </a:r>
            <a:r>
              <a:rPr lang="en-IN" dirty="0" err="1"/>
              <a:t>LifeCycle</a:t>
            </a:r>
            <a:endParaRPr lang="en-IN" dirty="0"/>
          </a:p>
        </p:txBody>
      </p:sp>
      <p:sp>
        <p:nvSpPr>
          <p:cNvPr id="4" name="Rectangle 3">
            <a:extLst>
              <a:ext uri="{FF2B5EF4-FFF2-40B4-BE49-F238E27FC236}">
                <a16:creationId xmlns:a16="http://schemas.microsoft.com/office/drawing/2014/main" id="{DD50B03E-BD61-4262-9221-7465A7E9813A}"/>
              </a:ext>
            </a:extLst>
          </p:cNvPr>
          <p:cNvSpPr/>
          <p:nvPr/>
        </p:nvSpPr>
        <p:spPr>
          <a:xfrm>
            <a:off x="138545" y="720437"/>
            <a:ext cx="4784436" cy="5078313"/>
          </a:xfrm>
          <a:prstGeom prst="rect">
            <a:avLst/>
          </a:prstGeom>
        </p:spPr>
        <p:txBody>
          <a:bodyPr wrap="square">
            <a:spAutoFit/>
          </a:bodyPr>
          <a:lstStyle/>
          <a:p>
            <a:r>
              <a:rPr lang="en-IN" dirty="0"/>
              <a:t>public class HelloWorld {</a:t>
            </a:r>
          </a:p>
          <a:p>
            <a:r>
              <a:rPr lang="en-IN" dirty="0"/>
              <a:t>   private String message;</a:t>
            </a:r>
          </a:p>
          <a:p>
            <a:endParaRPr lang="en-IN" dirty="0"/>
          </a:p>
          <a:p>
            <a:r>
              <a:rPr lang="en-IN" dirty="0"/>
              <a:t>   public void </a:t>
            </a:r>
            <a:r>
              <a:rPr lang="en-IN" dirty="0" err="1"/>
              <a:t>setMessage</a:t>
            </a:r>
            <a:r>
              <a:rPr lang="en-IN" dirty="0"/>
              <a:t>(String message){</a:t>
            </a:r>
          </a:p>
          <a:p>
            <a:r>
              <a:rPr lang="en-IN" dirty="0"/>
              <a:t>      </a:t>
            </a:r>
            <a:r>
              <a:rPr lang="en-IN" dirty="0" err="1"/>
              <a:t>this.message</a:t>
            </a:r>
            <a:r>
              <a:rPr lang="en-IN" dirty="0"/>
              <a:t> = message;</a:t>
            </a:r>
          </a:p>
          <a:p>
            <a:r>
              <a:rPr lang="en-IN" dirty="0"/>
              <a:t>   }</a:t>
            </a:r>
          </a:p>
          <a:p>
            <a:r>
              <a:rPr lang="en-IN" dirty="0"/>
              <a:t>   public void </a:t>
            </a:r>
            <a:r>
              <a:rPr lang="en-IN" dirty="0" err="1"/>
              <a:t>getMessage</a:t>
            </a:r>
            <a:r>
              <a:rPr lang="en-IN" dirty="0"/>
              <a:t>(){</a:t>
            </a:r>
          </a:p>
          <a:p>
            <a:r>
              <a:rPr lang="en-IN" dirty="0"/>
              <a:t>      </a:t>
            </a:r>
            <a:r>
              <a:rPr lang="en-IN" dirty="0" err="1"/>
              <a:t>System.out.println</a:t>
            </a:r>
            <a:r>
              <a:rPr lang="en-IN" dirty="0"/>
              <a:t>("Your Message : " + message);</a:t>
            </a:r>
          </a:p>
          <a:p>
            <a:r>
              <a:rPr lang="en-IN" dirty="0"/>
              <a:t>   }</a:t>
            </a:r>
          </a:p>
          <a:p>
            <a:r>
              <a:rPr lang="en-IN" dirty="0"/>
              <a:t>   public void </a:t>
            </a:r>
            <a:r>
              <a:rPr lang="en-IN" dirty="0" err="1"/>
              <a:t>init</a:t>
            </a:r>
            <a:r>
              <a:rPr lang="en-IN" dirty="0"/>
              <a:t>(){</a:t>
            </a:r>
          </a:p>
          <a:p>
            <a:r>
              <a:rPr lang="en-IN" dirty="0"/>
              <a:t>      </a:t>
            </a:r>
            <a:r>
              <a:rPr lang="en-IN" dirty="0" err="1"/>
              <a:t>System.out.println</a:t>
            </a:r>
            <a:r>
              <a:rPr lang="en-IN" dirty="0"/>
              <a:t>("Bean is going through init.");</a:t>
            </a:r>
          </a:p>
          <a:p>
            <a:r>
              <a:rPr lang="en-IN" dirty="0"/>
              <a:t>   }</a:t>
            </a:r>
          </a:p>
          <a:p>
            <a:r>
              <a:rPr lang="en-IN" dirty="0"/>
              <a:t>   public void destroy() {</a:t>
            </a:r>
          </a:p>
          <a:p>
            <a:r>
              <a:rPr lang="en-IN" dirty="0"/>
              <a:t>      </a:t>
            </a:r>
            <a:r>
              <a:rPr lang="en-IN" dirty="0" err="1"/>
              <a:t>System.out.println</a:t>
            </a:r>
            <a:r>
              <a:rPr lang="en-IN" dirty="0"/>
              <a:t>("Bean will destroy now.");</a:t>
            </a:r>
          </a:p>
          <a:p>
            <a:r>
              <a:rPr lang="en-IN" dirty="0"/>
              <a:t>   }</a:t>
            </a:r>
          </a:p>
          <a:p>
            <a:r>
              <a:rPr lang="en-IN" dirty="0"/>
              <a:t>}</a:t>
            </a:r>
          </a:p>
        </p:txBody>
      </p:sp>
      <p:sp>
        <p:nvSpPr>
          <p:cNvPr id="5" name="Rectangle 4">
            <a:extLst>
              <a:ext uri="{FF2B5EF4-FFF2-40B4-BE49-F238E27FC236}">
                <a16:creationId xmlns:a16="http://schemas.microsoft.com/office/drawing/2014/main" id="{C064C6D5-6216-4F07-BA6D-655C02D9B6BD}"/>
              </a:ext>
            </a:extLst>
          </p:cNvPr>
          <p:cNvSpPr/>
          <p:nvPr/>
        </p:nvSpPr>
        <p:spPr>
          <a:xfrm>
            <a:off x="5320145" y="135921"/>
            <a:ext cx="6096000" cy="1477328"/>
          </a:xfrm>
          <a:prstGeom prst="rect">
            <a:avLst/>
          </a:prstGeom>
        </p:spPr>
        <p:txBody>
          <a:bodyPr>
            <a:spAutoFit/>
          </a:bodyPr>
          <a:lstStyle/>
          <a:p>
            <a:r>
              <a:rPr lang="en-IN" dirty="0"/>
              <a:t>&lt;bean id = "</a:t>
            </a:r>
            <a:r>
              <a:rPr lang="en-IN" dirty="0" err="1"/>
              <a:t>helloWorld</a:t>
            </a:r>
            <a:r>
              <a:rPr lang="en-IN" dirty="0"/>
              <a:t>" class = "</a:t>
            </a:r>
            <a:r>
              <a:rPr lang="en-IN" dirty="0" err="1"/>
              <a:t>com.tutorialspoint.HelloWorld</a:t>
            </a:r>
            <a:r>
              <a:rPr lang="en-IN" dirty="0"/>
              <a:t>" </a:t>
            </a:r>
            <a:r>
              <a:rPr lang="en-IN" dirty="0" err="1"/>
              <a:t>init</a:t>
            </a:r>
            <a:r>
              <a:rPr lang="en-IN" dirty="0"/>
              <a:t>-method = "</a:t>
            </a:r>
            <a:r>
              <a:rPr lang="en-IN" dirty="0" err="1"/>
              <a:t>init</a:t>
            </a:r>
            <a:r>
              <a:rPr lang="en-IN" dirty="0"/>
              <a:t>" </a:t>
            </a:r>
          </a:p>
          <a:p>
            <a:r>
              <a:rPr lang="en-IN" dirty="0"/>
              <a:t>      destroy-method = "destroy"&gt;</a:t>
            </a:r>
          </a:p>
          <a:p>
            <a:r>
              <a:rPr lang="en-IN" dirty="0"/>
              <a:t>      &lt;property name = "message" value = "Hello World!"/&gt;</a:t>
            </a:r>
          </a:p>
          <a:p>
            <a:r>
              <a:rPr lang="en-IN" dirty="0"/>
              <a:t>   &lt;/bean&gt;</a:t>
            </a:r>
          </a:p>
        </p:txBody>
      </p:sp>
      <p:sp>
        <p:nvSpPr>
          <p:cNvPr id="6" name="Rectangle 5">
            <a:extLst>
              <a:ext uri="{FF2B5EF4-FFF2-40B4-BE49-F238E27FC236}">
                <a16:creationId xmlns:a16="http://schemas.microsoft.com/office/drawing/2014/main" id="{C19197FB-3E02-4DA1-B892-89F329C2BEB5}"/>
              </a:ext>
            </a:extLst>
          </p:cNvPr>
          <p:cNvSpPr/>
          <p:nvPr/>
        </p:nvSpPr>
        <p:spPr>
          <a:xfrm>
            <a:off x="5089237" y="1783108"/>
            <a:ext cx="7102763" cy="2862322"/>
          </a:xfrm>
          <a:prstGeom prst="rect">
            <a:avLst/>
          </a:prstGeom>
        </p:spPr>
        <p:txBody>
          <a:bodyPr wrap="square">
            <a:spAutoFit/>
          </a:bodyPr>
          <a:lstStyle/>
          <a:p>
            <a:r>
              <a:rPr lang="en-IN" dirty="0"/>
              <a:t>public class </a:t>
            </a:r>
            <a:r>
              <a:rPr lang="en-IN" dirty="0" err="1"/>
              <a:t>MainApp</a:t>
            </a:r>
            <a:r>
              <a:rPr lang="en-IN" dirty="0"/>
              <a:t> {</a:t>
            </a:r>
          </a:p>
          <a:p>
            <a:r>
              <a:rPr lang="en-IN" dirty="0"/>
              <a:t>   public static void main(String[] </a:t>
            </a:r>
            <a:r>
              <a:rPr lang="en-IN" dirty="0" err="1"/>
              <a:t>args</a:t>
            </a:r>
            <a:r>
              <a:rPr lang="en-IN" dirty="0"/>
              <a:t>) {</a:t>
            </a:r>
          </a:p>
          <a:p>
            <a:r>
              <a:rPr lang="en-IN" dirty="0"/>
              <a:t>      </a:t>
            </a:r>
            <a:r>
              <a:rPr lang="en-IN" dirty="0" err="1"/>
              <a:t>AbstractApplicationContext</a:t>
            </a:r>
            <a:r>
              <a:rPr lang="en-IN" dirty="0"/>
              <a:t> context = new </a:t>
            </a:r>
            <a:r>
              <a:rPr lang="en-IN" dirty="0" err="1"/>
              <a:t>ClassPathXmlApplicationContext</a:t>
            </a:r>
            <a:r>
              <a:rPr lang="en-IN" dirty="0"/>
              <a:t>("Beans.xml");</a:t>
            </a:r>
          </a:p>
          <a:p>
            <a:endParaRPr lang="en-IN" dirty="0"/>
          </a:p>
          <a:p>
            <a:r>
              <a:rPr lang="en-IN" dirty="0"/>
              <a:t>      HelloWorld </a:t>
            </a:r>
            <a:r>
              <a:rPr lang="en-IN" dirty="0" err="1"/>
              <a:t>obj</a:t>
            </a:r>
            <a:r>
              <a:rPr lang="en-IN" dirty="0"/>
              <a:t> = (HelloWorld) </a:t>
            </a:r>
            <a:r>
              <a:rPr lang="en-IN" dirty="0" err="1"/>
              <a:t>context.getBean</a:t>
            </a:r>
            <a:r>
              <a:rPr lang="en-IN" dirty="0"/>
              <a:t>("</a:t>
            </a:r>
            <a:r>
              <a:rPr lang="en-IN" dirty="0" err="1"/>
              <a:t>helloWorld</a:t>
            </a:r>
            <a:r>
              <a:rPr lang="en-IN" dirty="0"/>
              <a:t>");</a:t>
            </a:r>
          </a:p>
          <a:p>
            <a:r>
              <a:rPr lang="en-IN" dirty="0"/>
              <a:t>      </a:t>
            </a:r>
            <a:r>
              <a:rPr lang="en-IN" dirty="0" err="1"/>
              <a:t>obj.getMessage</a:t>
            </a:r>
            <a:r>
              <a:rPr lang="en-IN" dirty="0"/>
              <a:t>();</a:t>
            </a:r>
          </a:p>
          <a:p>
            <a:r>
              <a:rPr lang="en-IN" dirty="0"/>
              <a:t>      </a:t>
            </a:r>
            <a:r>
              <a:rPr lang="en-IN" dirty="0" err="1"/>
              <a:t>context.registerShutdownHook</a:t>
            </a:r>
            <a:r>
              <a:rPr lang="en-IN" dirty="0"/>
              <a:t>();</a:t>
            </a:r>
          </a:p>
          <a:p>
            <a:r>
              <a:rPr lang="en-IN" dirty="0"/>
              <a:t>   }</a:t>
            </a:r>
          </a:p>
          <a:p>
            <a:r>
              <a:rPr lang="en-IN" dirty="0"/>
              <a:t>}</a:t>
            </a:r>
          </a:p>
        </p:txBody>
      </p:sp>
      <p:sp>
        <p:nvSpPr>
          <p:cNvPr id="9" name="Rectangle 8">
            <a:extLst>
              <a:ext uri="{FF2B5EF4-FFF2-40B4-BE49-F238E27FC236}">
                <a16:creationId xmlns:a16="http://schemas.microsoft.com/office/drawing/2014/main" id="{9B23E9EA-FAF2-4E0C-8828-ACDE184101EF}"/>
              </a:ext>
            </a:extLst>
          </p:cNvPr>
          <p:cNvSpPr/>
          <p:nvPr/>
        </p:nvSpPr>
        <p:spPr>
          <a:xfrm>
            <a:off x="5735782" y="4829238"/>
            <a:ext cx="6096000" cy="1200329"/>
          </a:xfrm>
          <a:prstGeom prst="rect">
            <a:avLst/>
          </a:prstGeom>
        </p:spPr>
        <p:txBody>
          <a:bodyPr>
            <a:spAutoFit/>
          </a:bodyPr>
          <a:lstStyle/>
          <a:p>
            <a:r>
              <a:rPr lang="en-IN" dirty="0"/>
              <a:t>Output:</a:t>
            </a:r>
          </a:p>
          <a:p>
            <a:r>
              <a:rPr lang="en-IN" dirty="0"/>
              <a:t>Bean is going through init.</a:t>
            </a:r>
          </a:p>
          <a:p>
            <a:r>
              <a:rPr lang="en-IN" dirty="0"/>
              <a:t>Your Message : Hello World!</a:t>
            </a:r>
          </a:p>
          <a:p>
            <a:r>
              <a:rPr lang="en-IN" dirty="0"/>
              <a:t>Bean will destroy now.</a:t>
            </a:r>
          </a:p>
        </p:txBody>
      </p:sp>
    </p:spTree>
    <p:extLst>
      <p:ext uri="{BB962C8B-B14F-4D97-AF65-F5344CB8AC3E}">
        <p14:creationId xmlns:p14="http://schemas.microsoft.com/office/powerpoint/2010/main" val="83783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005B-BB22-4049-B33D-DA1650F8CF75}"/>
              </a:ext>
            </a:extLst>
          </p:cNvPr>
          <p:cNvSpPr>
            <a:spLocks noGrp="1"/>
          </p:cNvSpPr>
          <p:nvPr>
            <p:ph type="title"/>
          </p:nvPr>
        </p:nvSpPr>
        <p:spPr/>
        <p:txBody>
          <a:bodyPr/>
          <a:lstStyle/>
          <a:p>
            <a:r>
              <a:rPr lang="en-IN" dirty="0"/>
              <a:t>What is Spring?</a:t>
            </a:r>
          </a:p>
        </p:txBody>
      </p:sp>
      <p:sp>
        <p:nvSpPr>
          <p:cNvPr id="3" name="Content Placeholder 2">
            <a:extLst>
              <a:ext uri="{FF2B5EF4-FFF2-40B4-BE49-F238E27FC236}">
                <a16:creationId xmlns:a16="http://schemas.microsoft.com/office/drawing/2014/main" id="{CC75FB05-DD24-46D9-8B89-451F9CA2236F}"/>
              </a:ext>
            </a:extLst>
          </p:cNvPr>
          <p:cNvSpPr>
            <a:spLocks noGrp="1"/>
          </p:cNvSpPr>
          <p:nvPr>
            <p:ph idx="1"/>
          </p:nvPr>
        </p:nvSpPr>
        <p:spPr/>
        <p:txBody>
          <a:bodyPr>
            <a:normAutofit/>
          </a:bodyPr>
          <a:lstStyle/>
          <a:p>
            <a:r>
              <a:rPr lang="en-IN" dirty="0"/>
              <a:t>The </a:t>
            </a:r>
            <a:r>
              <a:rPr lang="en-IN" dirty="0">
                <a:hlinkClick r:id="rId2"/>
              </a:rPr>
              <a:t>Spring framework</a:t>
            </a:r>
            <a:r>
              <a:rPr lang="en-IN" dirty="0"/>
              <a:t> is a powerful and flexible framework focused on building Java applications.</a:t>
            </a:r>
          </a:p>
          <a:p>
            <a:r>
              <a:rPr lang="en-IN" dirty="0"/>
              <a:t>The </a:t>
            </a:r>
            <a:r>
              <a:rPr lang="en-IN" dirty="0">
                <a:hlinkClick r:id="rId3"/>
              </a:rPr>
              <a:t>Spring Framework</a:t>
            </a:r>
            <a:r>
              <a:rPr lang="en-IN" dirty="0"/>
              <a:t> is a mature, powerful and highly flexible framework focused on building web applications in Java.</a:t>
            </a:r>
          </a:p>
          <a:p>
            <a:r>
              <a:rPr lang="en-IN" dirty="0"/>
              <a:t>One of the core benefits of Spring is that it takes care of most of the low-level aspects of building the application to allow us to actually </a:t>
            </a:r>
            <a:r>
              <a:rPr lang="en-IN" b="1" dirty="0"/>
              <a:t>focus on features and business logic</a:t>
            </a:r>
            <a:r>
              <a:rPr lang="en-IN" dirty="0"/>
              <a:t>.</a:t>
            </a:r>
          </a:p>
        </p:txBody>
      </p:sp>
    </p:spTree>
    <p:extLst>
      <p:ext uri="{BB962C8B-B14F-4D97-AF65-F5344CB8AC3E}">
        <p14:creationId xmlns:p14="http://schemas.microsoft.com/office/powerpoint/2010/main" val="221243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BC97-3897-4622-A12F-C2277A2665B4}"/>
              </a:ext>
            </a:extLst>
          </p:cNvPr>
          <p:cNvSpPr>
            <a:spLocks noGrp="1"/>
          </p:cNvSpPr>
          <p:nvPr>
            <p:ph type="title" idx="4294967295"/>
          </p:nvPr>
        </p:nvSpPr>
        <p:spPr>
          <a:xfrm>
            <a:off x="0" y="117475"/>
            <a:ext cx="8596313" cy="658813"/>
          </a:xfrm>
        </p:spPr>
        <p:txBody>
          <a:bodyPr/>
          <a:lstStyle/>
          <a:p>
            <a:r>
              <a:rPr lang="en-IN" dirty="0"/>
              <a:t>Collection Injection</a:t>
            </a:r>
          </a:p>
        </p:txBody>
      </p:sp>
      <p:sp>
        <p:nvSpPr>
          <p:cNvPr id="4" name="Rectangle 3">
            <a:extLst>
              <a:ext uri="{FF2B5EF4-FFF2-40B4-BE49-F238E27FC236}">
                <a16:creationId xmlns:a16="http://schemas.microsoft.com/office/drawing/2014/main" id="{292E7C8C-F622-4FA0-8BC8-1A916404FD23}"/>
              </a:ext>
            </a:extLst>
          </p:cNvPr>
          <p:cNvSpPr/>
          <p:nvPr/>
        </p:nvSpPr>
        <p:spPr>
          <a:xfrm>
            <a:off x="403122" y="776748"/>
            <a:ext cx="4847303" cy="2308324"/>
          </a:xfrm>
          <a:prstGeom prst="rect">
            <a:avLst/>
          </a:prstGeom>
        </p:spPr>
        <p:txBody>
          <a:bodyPr wrap="square">
            <a:spAutoFit/>
          </a:bodyPr>
          <a:lstStyle/>
          <a:p>
            <a:r>
              <a:rPr lang="en-IN" dirty="0"/>
              <a:t>&lt;property name="</a:t>
            </a:r>
            <a:r>
              <a:rPr lang="en-IN" dirty="0" err="1"/>
              <a:t>addressList</a:t>
            </a:r>
            <a:r>
              <a:rPr lang="en-IN" dirty="0"/>
              <a:t>"&gt;</a:t>
            </a:r>
          </a:p>
          <a:p>
            <a:r>
              <a:rPr lang="en-IN" dirty="0"/>
              <a:t>        &lt;list&gt;</a:t>
            </a:r>
          </a:p>
          <a:p>
            <a:r>
              <a:rPr lang="en-IN" dirty="0"/>
              <a:t>           &lt;value&gt;INDIA&lt;/value&gt;</a:t>
            </a:r>
          </a:p>
          <a:p>
            <a:r>
              <a:rPr lang="en-IN" dirty="0"/>
              <a:t>           &lt;value&gt;Pakistan&lt;/value&gt;</a:t>
            </a:r>
          </a:p>
          <a:p>
            <a:r>
              <a:rPr lang="en-IN" dirty="0"/>
              <a:t>           &lt;value&gt;USA&lt;/value&gt;</a:t>
            </a:r>
          </a:p>
          <a:p>
            <a:r>
              <a:rPr lang="en-IN" dirty="0"/>
              <a:t>           &lt;value&gt;USA&lt;/value&gt;</a:t>
            </a:r>
          </a:p>
          <a:p>
            <a:r>
              <a:rPr lang="en-IN" dirty="0"/>
              <a:t>        &lt;/list&gt;</a:t>
            </a:r>
          </a:p>
          <a:p>
            <a:r>
              <a:rPr lang="en-IN" dirty="0"/>
              <a:t>      &lt;/property&gt;</a:t>
            </a:r>
          </a:p>
        </p:txBody>
      </p:sp>
      <p:sp>
        <p:nvSpPr>
          <p:cNvPr id="5" name="Rectangle 4">
            <a:extLst>
              <a:ext uri="{FF2B5EF4-FFF2-40B4-BE49-F238E27FC236}">
                <a16:creationId xmlns:a16="http://schemas.microsoft.com/office/drawing/2014/main" id="{3295A82E-A78F-4527-A602-FD6E1E5C1D8B}"/>
              </a:ext>
            </a:extLst>
          </p:cNvPr>
          <p:cNvSpPr/>
          <p:nvPr/>
        </p:nvSpPr>
        <p:spPr>
          <a:xfrm>
            <a:off x="4483509" y="776748"/>
            <a:ext cx="4070556" cy="2308324"/>
          </a:xfrm>
          <a:prstGeom prst="rect">
            <a:avLst/>
          </a:prstGeom>
        </p:spPr>
        <p:txBody>
          <a:bodyPr wrap="square">
            <a:spAutoFit/>
          </a:bodyPr>
          <a:lstStyle/>
          <a:p>
            <a:r>
              <a:rPr lang="en-IN" dirty="0"/>
              <a:t>&lt;property name="</a:t>
            </a:r>
            <a:r>
              <a:rPr lang="en-IN" dirty="0" err="1"/>
              <a:t>addressSet</a:t>
            </a:r>
            <a:r>
              <a:rPr lang="en-IN" dirty="0"/>
              <a:t>"&gt;</a:t>
            </a:r>
          </a:p>
          <a:p>
            <a:r>
              <a:rPr lang="en-IN" dirty="0"/>
              <a:t>        &lt;set&gt;</a:t>
            </a:r>
          </a:p>
          <a:p>
            <a:r>
              <a:rPr lang="en-IN" dirty="0"/>
              <a:t>           &lt;value&gt;INDIA&lt;/value&gt;</a:t>
            </a:r>
          </a:p>
          <a:p>
            <a:r>
              <a:rPr lang="en-IN" dirty="0"/>
              <a:t>           &lt;value&gt;Pakistan&lt;/value&gt;</a:t>
            </a:r>
          </a:p>
          <a:p>
            <a:r>
              <a:rPr lang="en-IN" dirty="0"/>
              <a:t>           &lt;value&gt;USA&lt;/value&gt;</a:t>
            </a:r>
          </a:p>
          <a:p>
            <a:r>
              <a:rPr lang="en-IN" dirty="0"/>
              <a:t>           &lt;value&gt;USA&lt;/value&gt;</a:t>
            </a:r>
          </a:p>
          <a:p>
            <a:r>
              <a:rPr lang="en-IN" dirty="0"/>
              <a:t>        &lt;/set&gt;</a:t>
            </a:r>
          </a:p>
          <a:p>
            <a:r>
              <a:rPr lang="en-IN" dirty="0"/>
              <a:t>      &lt;/property&gt;</a:t>
            </a:r>
          </a:p>
        </p:txBody>
      </p:sp>
      <p:sp>
        <p:nvSpPr>
          <p:cNvPr id="6" name="Rectangle 5">
            <a:extLst>
              <a:ext uri="{FF2B5EF4-FFF2-40B4-BE49-F238E27FC236}">
                <a16:creationId xmlns:a16="http://schemas.microsoft.com/office/drawing/2014/main" id="{DA3C9C23-EA7C-4985-9D69-9766CCFD8533}"/>
              </a:ext>
            </a:extLst>
          </p:cNvPr>
          <p:cNvSpPr/>
          <p:nvPr/>
        </p:nvSpPr>
        <p:spPr>
          <a:xfrm>
            <a:off x="422787" y="3297392"/>
            <a:ext cx="4483510" cy="2308324"/>
          </a:xfrm>
          <a:prstGeom prst="rect">
            <a:avLst/>
          </a:prstGeom>
        </p:spPr>
        <p:txBody>
          <a:bodyPr wrap="square">
            <a:spAutoFit/>
          </a:bodyPr>
          <a:lstStyle/>
          <a:p>
            <a:r>
              <a:rPr lang="en-IN" dirty="0"/>
              <a:t>&lt;property name="</a:t>
            </a:r>
            <a:r>
              <a:rPr lang="en-IN" dirty="0" err="1"/>
              <a:t>addressMap</a:t>
            </a:r>
            <a:r>
              <a:rPr lang="en-IN" dirty="0"/>
              <a:t>"&gt;</a:t>
            </a:r>
          </a:p>
          <a:p>
            <a:r>
              <a:rPr lang="en-IN" dirty="0"/>
              <a:t>        &lt;map&gt;</a:t>
            </a:r>
          </a:p>
          <a:p>
            <a:r>
              <a:rPr lang="en-IN" dirty="0"/>
              <a:t>           &lt;entry key="1" value="NDIA"/&gt;</a:t>
            </a:r>
          </a:p>
          <a:p>
            <a:r>
              <a:rPr lang="en-IN" dirty="0"/>
              <a:t>           &lt;entry key="2" value="Pakistan"/&gt;</a:t>
            </a:r>
          </a:p>
          <a:p>
            <a:r>
              <a:rPr lang="en-IN" dirty="0"/>
              <a:t>           &lt;entry key="3" value="USA"/&gt;</a:t>
            </a:r>
          </a:p>
          <a:p>
            <a:r>
              <a:rPr lang="en-IN" dirty="0"/>
              <a:t>           &lt;entry key="4" value="USA"/&gt;</a:t>
            </a:r>
          </a:p>
          <a:p>
            <a:r>
              <a:rPr lang="en-IN" dirty="0"/>
              <a:t>        &lt;/map&gt;</a:t>
            </a:r>
          </a:p>
          <a:p>
            <a:r>
              <a:rPr lang="en-IN" dirty="0"/>
              <a:t>      &lt;/property&gt;</a:t>
            </a:r>
          </a:p>
        </p:txBody>
      </p:sp>
      <p:sp>
        <p:nvSpPr>
          <p:cNvPr id="7" name="Rectangle 6">
            <a:extLst>
              <a:ext uri="{FF2B5EF4-FFF2-40B4-BE49-F238E27FC236}">
                <a16:creationId xmlns:a16="http://schemas.microsoft.com/office/drawing/2014/main" id="{05D48DF4-4F79-4FEB-BC10-DB5CEACF09C2}"/>
              </a:ext>
            </a:extLst>
          </p:cNvPr>
          <p:cNvSpPr/>
          <p:nvPr/>
        </p:nvSpPr>
        <p:spPr>
          <a:xfrm>
            <a:off x="4768645" y="3297392"/>
            <a:ext cx="6096000" cy="2308324"/>
          </a:xfrm>
          <a:prstGeom prst="rect">
            <a:avLst/>
          </a:prstGeom>
        </p:spPr>
        <p:txBody>
          <a:bodyPr>
            <a:spAutoFit/>
          </a:bodyPr>
          <a:lstStyle/>
          <a:p>
            <a:r>
              <a:rPr lang="en-IN" dirty="0"/>
              <a:t>&lt;property name="</a:t>
            </a:r>
            <a:r>
              <a:rPr lang="en-IN" dirty="0" err="1"/>
              <a:t>addressProp</a:t>
            </a:r>
            <a:r>
              <a:rPr lang="en-IN" dirty="0"/>
              <a:t>"&gt;</a:t>
            </a:r>
          </a:p>
          <a:p>
            <a:r>
              <a:rPr lang="en-IN" dirty="0"/>
              <a:t>        &lt;props&gt;</a:t>
            </a:r>
          </a:p>
          <a:p>
            <a:r>
              <a:rPr lang="en-IN" dirty="0"/>
              <a:t>           &lt;prop key="one"&gt;INDIA&lt;/prop&gt;</a:t>
            </a:r>
          </a:p>
          <a:p>
            <a:r>
              <a:rPr lang="en-IN" dirty="0"/>
              <a:t>           &lt;prop key="two"&gt;Pakistan&lt;/prop&gt;</a:t>
            </a:r>
          </a:p>
          <a:p>
            <a:r>
              <a:rPr lang="en-IN" dirty="0"/>
              <a:t>           &lt;prop key="three"&gt;USA&lt;/prop&gt;</a:t>
            </a:r>
          </a:p>
          <a:p>
            <a:r>
              <a:rPr lang="en-IN" dirty="0"/>
              <a:t>           &lt;prop key="four"&gt;USA&lt;/prop&gt;</a:t>
            </a:r>
          </a:p>
          <a:p>
            <a:r>
              <a:rPr lang="en-IN" dirty="0"/>
              <a:t>        &lt;/props&gt;</a:t>
            </a:r>
          </a:p>
          <a:p>
            <a:r>
              <a:rPr lang="en-IN" dirty="0"/>
              <a:t>      &lt;/property&gt;</a:t>
            </a:r>
          </a:p>
        </p:txBody>
      </p:sp>
    </p:spTree>
    <p:extLst>
      <p:ext uri="{BB962C8B-B14F-4D97-AF65-F5344CB8AC3E}">
        <p14:creationId xmlns:p14="http://schemas.microsoft.com/office/powerpoint/2010/main" val="407182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D5B968-7EC9-4D9E-923F-3DBDB4AEE1B8}"/>
              </a:ext>
            </a:extLst>
          </p:cNvPr>
          <p:cNvSpPr/>
          <p:nvPr/>
        </p:nvSpPr>
        <p:spPr>
          <a:xfrm>
            <a:off x="4475325" y="214806"/>
            <a:ext cx="3496919" cy="584775"/>
          </a:xfrm>
          <a:prstGeom prst="rect">
            <a:avLst/>
          </a:prstGeom>
        </p:spPr>
        <p:txBody>
          <a:bodyPr wrap="none">
            <a:spAutoFit/>
          </a:bodyPr>
          <a:lstStyle/>
          <a:p>
            <a:r>
              <a:rPr lang="en-IN" sz="3200" dirty="0" err="1"/>
              <a:t>BeanPostProcessor</a:t>
            </a:r>
            <a:r>
              <a:rPr lang="en-IN" sz="3200" dirty="0"/>
              <a:t> </a:t>
            </a:r>
          </a:p>
        </p:txBody>
      </p:sp>
      <p:sp>
        <p:nvSpPr>
          <p:cNvPr id="3" name="Rectangle 2">
            <a:extLst>
              <a:ext uri="{FF2B5EF4-FFF2-40B4-BE49-F238E27FC236}">
                <a16:creationId xmlns:a16="http://schemas.microsoft.com/office/drawing/2014/main" id="{12F9BDD5-05EA-40A2-AEDE-092AC1B992EE}"/>
              </a:ext>
            </a:extLst>
          </p:cNvPr>
          <p:cNvSpPr/>
          <p:nvPr/>
        </p:nvSpPr>
        <p:spPr>
          <a:xfrm>
            <a:off x="221673" y="799581"/>
            <a:ext cx="5255491" cy="4247317"/>
          </a:xfrm>
          <a:prstGeom prst="rect">
            <a:avLst/>
          </a:prstGeom>
        </p:spPr>
        <p:txBody>
          <a:bodyPr wrap="square">
            <a:spAutoFit/>
          </a:bodyPr>
          <a:lstStyle/>
          <a:p>
            <a:r>
              <a:rPr lang="en-IN" dirty="0"/>
              <a:t>A bean post processor allows additional processing before and after the bean initialization </a:t>
            </a:r>
            <a:r>
              <a:rPr lang="en-IN" dirty="0" err="1"/>
              <a:t>callback</a:t>
            </a:r>
            <a:r>
              <a:rPr lang="en-IN" dirty="0"/>
              <a:t> method. The main characteristic of a bean post processor is that it will process all the bean instances in the </a:t>
            </a:r>
            <a:r>
              <a:rPr lang="en-IN" dirty="0" err="1"/>
              <a:t>IoC</a:t>
            </a:r>
            <a:r>
              <a:rPr lang="en-IN" dirty="0"/>
              <a:t> container one by one, not just a single bean instance.</a:t>
            </a:r>
          </a:p>
          <a:p>
            <a:endParaRPr lang="en-IN" dirty="0"/>
          </a:p>
          <a:p>
            <a:r>
              <a:rPr lang="en-IN" dirty="0"/>
              <a:t>Typically, bean post processors are used for checking the validity of bean properties or altering bean properties according to certain criteria.</a:t>
            </a:r>
          </a:p>
          <a:p>
            <a:r>
              <a:rPr lang="en-IN" dirty="0"/>
              <a:t>Steps:</a:t>
            </a:r>
          </a:p>
          <a:p>
            <a:endParaRPr lang="en-IN" dirty="0"/>
          </a:p>
          <a:p>
            <a:r>
              <a:rPr lang="en-IN" dirty="0"/>
              <a:t>implement the </a:t>
            </a:r>
            <a:r>
              <a:rPr lang="en-IN" dirty="0" err="1"/>
              <a:t>BeanPostProcessor</a:t>
            </a:r>
            <a:r>
              <a:rPr lang="en-IN" dirty="0"/>
              <a:t> interface.</a:t>
            </a:r>
          </a:p>
          <a:p>
            <a:r>
              <a:rPr lang="en-IN" dirty="0"/>
              <a:t>implement </a:t>
            </a:r>
            <a:r>
              <a:rPr lang="en-IN" dirty="0" err="1"/>
              <a:t>postProcessBeforeInitialization</a:t>
            </a:r>
            <a:r>
              <a:rPr lang="en-IN" dirty="0"/>
              <a:t>() and </a:t>
            </a:r>
            <a:r>
              <a:rPr lang="en-IN" dirty="0" err="1"/>
              <a:t>postProcessAfterInitialization</a:t>
            </a:r>
            <a:r>
              <a:rPr lang="en-IN" dirty="0"/>
              <a:t>() methods.</a:t>
            </a:r>
          </a:p>
        </p:txBody>
      </p:sp>
      <p:sp>
        <p:nvSpPr>
          <p:cNvPr id="4" name="Rectangle 3">
            <a:extLst>
              <a:ext uri="{FF2B5EF4-FFF2-40B4-BE49-F238E27FC236}">
                <a16:creationId xmlns:a16="http://schemas.microsoft.com/office/drawing/2014/main" id="{9A2126B6-4898-476E-A648-95D7B01DD8B5}"/>
              </a:ext>
            </a:extLst>
          </p:cNvPr>
          <p:cNvSpPr/>
          <p:nvPr/>
        </p:nvSpPr>
        <p:spPr>
          <a:xfrm>
            <a:off x="5966691" y="751344"/>
            <a:ext cx="6068291" cy="5355312"/>
          </a:xfrm>
          <a:prstGeom prst="rect">
            <a:avLst/>
          </a:prstGeom>
        </p:spPr>
        <p:txBody>
          <a:bodyPr wrap="square">
            <a:spAutoFit/>
          </a:bodyPr>
          <a:lstStyle/>
          <a:p>
            <a:r>
              <a:rPr lang="en-IN" dirty="0"/>
              <a:t>public class </a:t>
            </a:r>
            <a:r>
              <a:rPr lang="en-IN" dirty="0" err="1"/>
              <a:t>CustomBeanPostProcessor</a:t>
            </a:r>
            <a:r>
              <a:rPr lang="en-IN" dirty="0"/>
              <a:t> implements </a:t>
            </a:r>
            <a:r>
              <a:rPr lang="en-IN" dirty="0" err="1"/>
              <a:t>BeanPostProcessor</a:t>
            </a:r>
            <a:r>
              <a:rPr lang="en-IN" dirty="0"/>
              <a:t> </a:t>
            </a:r>
          </a:p>
          <a:p>
            <a:r>
              <a:rPr lang="en-IN" dirty="0"/>
              <a:t>{</a:t>
            </a:r>
          </a:p>
          <a:p>
            <a:r>
              <a:rPr lang="en-IN" dirty="0"/>
              <a:t>	public Object </a:t>
            </a:r>
            <a:r>
              <a:rPr lang="en-IN" dirty="0" err="1"/>
              <a:t>postProcessBeforeInitialization</a:t>
            </a:r>
            <a:r>
              <a:rPr lang="en-IN" dirty="0"/>
              <a:t>(Object bean, String </a:t>
            </a:r>
            <a:r>
              <a:rPr lang="en-IN" dirty="0" err="1"/>
              <a:t>beanName</a:t>
            </a:r>
            <a:r>
              <a:rPr lang="en-IN" dirty="0"/>
              <a:t>) throws </a:t>
            </a:r>
            <a:r>
              <a:rPr lang="en-IN" dirty="0" err="1"/>
              <a:t>BeansException</a:t>
            </a:r>
            <a:r>
              <a:rPr lang="en-IN" dirty="0"/>
              <a:t> </a:t>
            </a:r>
          </a:p>
          <a:p>
            <a:r>
              <a:rPr lang="en-IN" dirty="0"/>
              <a:t>	{</a:t>
            </a:r>
          </a:p>
          <a:p>
            <a:r>
              <a:rPr lang="en-IN" dirty="0"/>
              <a:t>		</a:t>
            </a:r>
            <a:r>
              <a:rPr lang="en-IN" dirty="0" err="1"/>
              <a:t>System.out.println</a:t>
            </a:r>
            <a:r>
              <a:rPr lang="en-IN" dirty="0"/>
              <a:t>("Called </a:t>
            </a:r>
            <a:r>
              <a:rPr lang="en-IN" dirty="0" err="1"/>
              <a:t>postProcessBeforeInitialization</a:t>
            </a:r>
            <a:r>
              <a:rPr lang="en-IN" dirty="0"/>
              <a:t>() for :" + </a:t>
            </a:r>
            <a:r>
              <a:rPr lang="en-IN" dirty="0" err="1"/>
              <a:t>beanName</a:t>
            </a:r>
            <a:r>
              <a:rPr lang="en-IN" dirty="0"/>
              <a:t>);</a:t>
            </a:r>
          </a:p>
          <a:p>
            <a:r>
              <a:rPr lang="en-IN" dirty="0"/>
              <a:t>		return bean;</a:t>
            </a:r>
          </a:p>
          <a:p>
            <a:r>
              <a:rPr lang="en-IN" dirty="0"/>
              <a:t>	}</a:t>
            </a:r>
          </a:p>
          <a:p>
            <a:r>
              <a:rPr lang="en-IN" dirty="0"/>
              <a:t>	</a:t>
            </a:r>
          </a:p>
          <a:p>
            <a:r>
              <a:rPr lang="en-IN" dirty="0"/>
              <a:t>	public Object </a:t>
            </a:r>
            <a:r>
              <a:rPr lang="en-IN" dirty="0" err="1"/>
              <a:t>postProcessAfterInitialization</a:t>
            </a:r>
            <a:r>
              <a:rPr lang="en-IN" dirty="0"/>
              <a:t>(Object bean, String </a:t>
            </a:r>
            <a:r>
              <a:rPr lang="en-IN" dirty="0" err="1"/>
              <a:t>beanName</a:t>
            </a:r>
            <a:r>
              <a:rPr lang="en-IN" dirty="0"/>
              <a:t>) throws </a:t>
            </a:r>
            <a:r>
              <a:rPr lang="en-IN" dirty="0" err="1"/>
              <a:t>BeansException</a:t>
            </a:r>
            <a:r>
              <a:rPr lang="en-IN" dirty="0"/>
              <a:t> </a:t>
            </a:r>
          </a:p>
          <a:p>
            <a:r>
              <a:rPr lang="en-IN" dirty="0"/>
              <a:t>	{</a:t>
            </a:r>
          </a:p>
          <a:p>
            <a:r>
              <a:rPr lang="en-IN" dirty="0"/>
              <a:t>		</a:t>
            </a:r>
            <a:r>
              <a:rPr lang="en-IN" dirty="0" err="1"/>
              <a:t>System.out.println</a:t>
            </a:r>
            <a:r>
              <a:rPr lang="en-IN" dirty="0"/>
              <a:t>("Called </a:t>
            </a:r>
            <a:r>
              <a:rPr lang="en-IN" dirty="0" err="1"/>
              <a:t>postProcessAfterInitialization</a:t>
            </a:r>
            <a:r>
              <a:rPr lang="en-IN" dirty="0"/>
              <a:t>() for :" + </a:t>
            </a:r>
            <a:r>
              <a:rPr lang="en-IN" dirty="0" err="1"/>
              <a:t>beanName</a:t>
            </a:r>
            <a:r>
              <a:rPr lang="en-IN" dirty="0"/>
              <a:t>);</a:t>
            </a:r>
          </a:p>
          <a:p>
            <a:r>
              <a:rPr lang="en-IN" dirty="0"/>
              <a:t>		return bean;</a:t>
            </a:r>
          </a:p>
          <a:p>
            <a:r>
              <a:rPr lang="en-IN" dirty="0"/>
              <a:t>	}</a:t>
            </a:r>
          </a:p>
          <a:p>
            <a:r>
              <a:rPr lang="en-IN" dirty="0"/>
              <a:t>}</a:t>
            </a:r>
          </a:p>
        </p:txBody>
      </p:sp>
    </p:spTree>
    <p:extLst>
      <p:ext uri="{BB962C8B-B14F-4D97-AF65-F5344CB8AC3E}">
        <p14:creationId xmlns:p14="http://schemas.microsoft.com/office/powerpoint/2010/main" val="26253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50B-2A81-4B3B-8A7E-3131FF4FEAEF}"/>
              </a:ext>
            </a:extLst>
          </p:cNvPr>
          <p:cNvSpPr/>
          <p:nvPr/>
        </p:nvSpPr>
        <p:spPr>
          <a:xfrm>
            <a:off x="3870536" y="122443"/>
            <a:ext cx="2437399" cy="369332"/>
          </a:xfrm>
          <a:prstGeom prst="rect">
            <a:avLst/>
          </a:prstGeom>
        </p:spPr>
        <p:txBody>
          <a:bodyPr wrap="none">
            <a:spAutoFit/>
          </a:bodyPr>
          <a:lstStyle/>
          <a:p>
            <a:r>
              <a:rPr lang="en-IN" b="1" dirty="0">
                <a:solidFill>
                  <a:srgbClr val="000000"/>
                </a:solidFill>
                <a:latin typeface="-apple-system"/>
              </a:rPr>
              <a:t>Spring Bean </a:t>
            </a:r>
            <a:r>
              <a:rPr lang="en-IN" b="1" dirty="0" err="1">
                <a:solidFill>
                  <a:srgbClr val="000000"/>
                </a:solidFill>
                <a:latin typeface="-apple-system"/>
              </a:rPr>
              <a:t>Autowiring</a:t>
            </a:r>
            <a:endParaRPr lang="en-IN" b="1" i="0" dirty="0">
              <a:solidFill>
                <a:srgbClr val="000000"/>
              </a:solidFill>
              <a:effectLst/>
              <a:latin typeface="-apple-system"/>
            </a:endParaRPr>
          </a:p>
        </p:txBody>
      </p:sp>
      <p:pic>
        <p:nvPicPr>
          <p:cNvPr id="3074" name="Picture 2" descr="Spring autowiring modes">
            <a:extLst>
              <a:ext uri="{FF2B5EF4-FFF2-40B4-BE49-F238E27FC236}">
                <a16:creationId xmlns:a16="http://schemas.microsoft.com/office/drawing/2014/main" id="{9C76D7D6-5E98-48A6-808C-FCD3E5342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2835"/>
            <a:ext cx="8076381" cy="37107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D2002F0-6F28-4BD1-B3DB-6FD30DF57197}"/>
              </a:ext>
            </a:extLst>
          </p:cNvPr>
          <p:cNvSpPr/>
          <p:nvPr/>
        </p:nvSpPr>
        <p:spPr>
          <a:xfrm>
            <a:off x="6096000" y="4045527"/>
            <a:ext cx="1884218" cy="1570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5D95E96-F82F-416B-A27E-C8DAE52C80EA}"/>
              </a:ext>
            </a:extLst>
          </p:cNvPr>
          <p:cNvSpPr/>
          <p:nvPr/>
        </p:nvSpPr>
        <p:spPr>
          <a:xfrm>
            <a:off x="1131182" y="4496604"/>
            <a:ext cx="7597182" cy="1754326"/>
          </a:xfrm>
          <a:prstGeom prst="rect">
            <a:avLst/>
          </a:prstGeom>
        </p:spPr>
        <p:txBody>
          <a:bodyPr wrap="square">
            <a:spAutoFit/>
          </a:bodyPr>
          <a:lstStyle/>
          <a:p>
            <a:r>
              <a:rPr lang="en-IN" dirty="0"/>
              <a:t> &lt;bean id="employee" class="</a:t>
            </a:r>
            <a:r>
              <a:rPr lang="en-IN" dirty="0" err="1"/>
              <a:t>com.classes.EmployeeBean</a:t>
            </a:r>
            <a:r>
              <a:rPr lang="en-IN" dirty="0"/>
              <a:t>" </a:t>
            </a:r>
            <a:r>
              <a:rPr lang="en-IN" dirty="0" err="1"/>
              <a:t>autowire</a:t>
            </a:r>
            <a:r>
              <a:rPr lang="en-IN" dirty="0"/>
              <a:t>="</a:t>
            </a:r>
            <a:r>
              <a:rPr lang="en-IN" dirty="0" err="1"/>
              <a:t>byType</a:t>
            </a:r>
            <a:r>
              <a:rPr lang="en-IN" dirty="0"/>
              <a:t>"&gt;</a:t>
            </a:r>
          </a:p>
          <a:p>
            <a:r>
              <a:rPr lang="en-IN" dirty="0"/>
              <a:t>        &lt;property name=“name" value=“</a:t>
            </a:r>
            <a:r>
              <a:rPr lang="en-IN" dirty="0" err="1"/>
              <a:t>sam</a:t>
            </a:r>
            <a:r>
              <a:rPr lang="en-IN" dirty="0"/>
              <a:t>"/&gt;</a:t>
            </a:r>
          </a:p>
          <a:p>
            <a:r>
              <a:rPr lang="en-IN" dirty="0"/>
              <a:t>    &lt;/bean&gt;</a:t>
            </a:r>
          </a:p>
          <a:p>
            <a:r>
              <a:rPr lang="en-IN" dirty="0"/>
              <a:t>&lt;bean id="department" class="</a:t>
            </a:r>
            <a:r>
              <a:rPr lang="en-IN" dirty="0" err="1"/>
              <a:t>com.classes.DepartmentBean</a:t>
            </a:r>
            <a:r>
              <a:rPr lang="en-IN" dirty="0"/>
              <a:t>" &gt;</a:t>
            </a:r>
          </a:p>
          <a:p>
            <a:r>
              <a:rPr lang="en-IN" dirty="0"/>
              <a:t>        &lt;property name="name" value="Human Resource" /&gt;</a:t>
            </a:r>
          </a:p>
          <a:p>
            <a:r>
              <a:rPr lang="en-IN" dirty="0"/>
              <a:t>    &lt;/bean&gt;</a:t>
            </a:r>
          </a:p>
        </p:txBody>
      </p:sp>
    </p:spTree>
    <p:extLst>
      <p:ext uri="{BB962C8B-B14F-4D97-AF65-F5344CB8AC3E}">
        <p14:creationId xmlns:p14="http://schemas.microsoft.com/office/powerpoint/2010/main" val="289851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CBE3F1-A713-4A96-9B1A-D0398772BC1A}"/>
              </a:ext>
            </a:extLst>
          </p:cNvPr>
          <p:cNvSpPr/>
          <p:nvPr/>
        </p:nvSpPr>
        <p:spPr>
          <a:xfrm>
            <a:off x="6890327" y="369455"/>
            <a:ext cx="5301673" cy="457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547FB24C-5B55-4373-88DC-82CF4611E85F}"/>
              </a:ext>
            </a:extLst>
          </p:cNvPr>
          <p:cNvSpPr/>
          <p:nvPr/>
        </p:nvSpPr>
        <p:spPr>
          <a:xfrm>
            <a:off x="7075055" y="482539"/>
            <a:ext cx="6096000" cy="4247317"/>
          </a:xfrm>
          <a:prstGeom prst="rect">
            <a:avLst/>
          </a:prstGeom>
        </p:spPr>
        <p:txBody>
          <a:bodyPr>
            <a:spAutoFit/>
          </a:bodyPr>
          <a:lstStyle/>
          <a:p>
            <a:r>
              <a:rPr lang="en-IN" dirty="0"/>
              <a:t>public class </a:t>
            </a:r>
            <a:r>
              <a:rPr lang="en-IN" dirty="0" err="1"/>
              <a:t>EmployeeBean</a:t>
            </a:r>
            <a:endParaRPr lang="en-IN" dirty="0"/>
          </a:p>
          <a:p>
            <a:r>
              <a:rPr lang="en-IN" dirty="0"/>
              <a:t>{</a:t>
            </a:r>
          </a:p>
          <a:p>
            <a:r>
              <a:rPr lang="en-IN" dirty="0"/>
              <a:t>    @</a:t>
            </a:r>
            <a:r>
              <a:rPr lang="en-IN" dirty="0" err="1"/>
              <a:t>Autowired</a:t>
            </a:r>
            <a:endParaRPr lang="en-IN" dirty="0"/>
          </a:p>
          <a:p>
            <a:r>
              <a:rPr lang="en-IN" dirty="0"/>
              <a:t>    @Qualifier("finance")</a:t>
            </a:r>
          </a:p>
          <a:p>
            <a:r>
              <a:rPr lang="en-IN" dirty="0"/>
              <a:t>    private </a:t>
            </a:r>
            <a:r>
              <a:rPr lang="en-IN" dirty="0" err="1"/>
              <a:t>DepartmentBean</a:t>
            </a:r>
            <a:r>
              <a:rPr lang="en-IN" dirty="0"/>
              <a:t> </a:t>
            </a:r>
            <a:r>
              <a:rPr lang="en-IN" dirty="0" err="1"/>
              <a:t>departmentBean</a:t>
            </a:r>
            <a:r>
              <a:rPr lang="en-IN" dirty="0"/>
              <a:t>;</a:t>
            </a:r>
          </a:p>
          <a:p>
            <a:r>
              <a:rPr lang="en-IN" dirty="0"/>
              <a:t> </a:t>
            </a:r>
          </a:p>
          <a:p>
            <a:r>
              <a:rPr lang="en-IN" dirty="0"/>
              <a:t>    public </a:t>
            </a:r>
            <a:r>
              <a:rPr lang="en-IN" dirty="0" err="1"/>
              <a:t>DepartmentBean</a:t>
            </a:r>
            <a:r>
              <a:rPr lang="en-IN" dirty="0"/>
              <a:t> </a:t>
            </a:r>
            <a:r>
              <a:rPr lang="en-IN" dirty="0" err="1"/>
              <a:t>getDepartmentBean</a:t>
            </a:r>
            <a:r>
              <a:rPr lang="en-IN" dirty="0"/>
              <a:t>() {</a:t>
            </a:r>
          </a:p>
          <a:p>
            <a:r>
              <a:rPr lang="en-IN" dirty="0"/>
              <a:t>        return </a:t>
            </a:r>
            <a:r>
              <a:rPr lang="en-IN" dirty="0" err="1"/>
              <a:t>departmentBean</a:t>
            </a:r>
            <a:r>
              <a:rPr lang="en-IN" dirty="0"/>
              <a:t>;</a:t>
            </a:r>
          </a:p>
          <a:p>
            <a:r>
              <a:rPr lang="en-IN" dirty="0"/>
              <a:t>    }</a:t>
            </a:r>
          </a:p>
          <a:p>
            <a:r>
              <a:rPr lang="en-IN" dirty="0"/>
              <a:t>    public void </a:t>
            </a:r>
            <a:r>
              <a:rPr lang="en-IN" dirty="0" err="1"/>
              <a:t>setDepartmentBean</a:t>
            </a:r>
            <a:r>
              <a:rPr lang="en-IN" dirty="0"/>
              <a:t>(</a:t>
            </a:r>
            <a:r>
              <a:rPr lang="en-IN" dirty="0" err="1"/>
              <a:t>DepartmentBean</a:t>
            </a:r>
            <a:r>
              <a:rPr lang="en-IN" dirty="0"/>
              <a:t> </a:t>
            </a:r>
            <a:r>
              <a:rPr lang="en-IN" dirty="0" err="1"/>
              <a:t>departmentBean</a:t>
            </a:r>
            <a:r>
              <a:rPr lang="en-IN" dirty="0"/>
              <a:t>) {</a:t>
            </a:r>
          </a:p>
          <a:p>
            <a:r>
              <a:rPr lang="en-IN" dirty="0"/>
              <a:t>        </a:t>
            </a:r>
            <a:r>
              <a:rPr lang="en-IN" dirty="0" err="1"/>
              <a:t>this.departmentBean</a:t>
            </a:r>
            <a:r>
              <a:rPr lang="en-IN" dirty="0"/>
              <a:t> = </a:t>
            </a:r>
            <a:r>
              <a:rPr lang="en-IN" dirty="0" err="1"/>
              <a:t>departmentBean</a:t>
            </a:r>
            <a:r>
              <a:rPr lang="en-IN" dirty="0"/>
              <a:t>;</a:t>
            </a:r>
          </a:p>
          <a:p>
            <a:r>
              <a:rPr lang="en-IN" dirty="0"/>
              <a:t>    }</a:t>
            </a:r>
          </a:p>
          <a:p>
            <a:r>
              <a:rPr lang="en-IN" dirty="0"/>
              <a:t>    //More code</a:t>
            </a:r>
          </a:p>
          <a:p>
            <a:r>
              <a:rPr lang="en-IN" dirty="0"/>
              <a:t>}</a:t>
            </a:r>
          </a:p>
        </p:txBody>
      </p:sp>
      <p:sp>
        <p:nvSpPr>
          <p:cNvPr id="4" name="Rectangle 3">
            <a:extLst>
              <a:ext uri="{FF2B5EF4-FFF2-40B4-BE49-F238E27FC236}">
                <a16:creationId xmlns:a16="http://schemas.microsoft.com/office/drawing/2014/main" id="{E6E40F4F-A6DC-4D28-BDC8-04E284E991B0}"/>
              </a:ext>
            </a:extLst>
          </p:cNvPr>
          <p:cNvSpPr/>
          <p:nvPr/>
        </p:nvSpPr>
        <p:spPr>
          <a:xfrm>
            <a:off x="252388" y="113207"/>
            <a:ext cx="5717014" cy="400110"/>
          </a:xfrm>
          <a:prstGeom prst="rect">
            <a:avLst/>
          </a:prstGeom>
        </p:spPr>
        <p:txBody>
          <a:bodyPr wrap="none">
            <a:spAutoFit/>
          </a:bodyPr>
          <a:lstStyle/>
          <a:p>
            <a:r>
              <a:rPr lang="en-IN" sz="2000" dirty="0">
                <a:solidFill>
                  <a:srgbClr val="0070C0"/>
                </a:solidFill>
              </a:rPr>
              <a:t>Use @Qualifier for conflict in dependency resolution</a:t>
            </a:r>
          </a:p>
        </p:txBody>
      </p:sp>
      <p:sp>
        <p:nvSpPr>
          <p:cNvPr id="5" name="Rectangle 4">
            <a:extLst>
              <a:ext uri="{FF2B5EF4-FFF2-40B4-BE49-F238E27FC236}">
                <a16:creationId xmlns:a16="http://schemas.microsoft.com/office/drawing/2014/main" id="{A769CDB2-AB2D-424B-9087-DE84A965B2FA}"/>
              </a:ext>
            </a:extLst>
          </p:cNvPr>
          <p:cNvSpPr/>
          <p:nvPr/>
        </p:nvSpPr>
        <p:spPr>
          <a:xfrm>
            <a:off x="252388" y="1084221"/>
            <a:ext cx="7555346" cy="3970318"/>
          </a:xfrm>
          <a:prstGeom prst="rect">
            <a:avLst/>
          </a:prstGeom>
        </p:spPr>
        <p:txBody>
          <a:bodyPr wrap="square">
            <a:spAutoFit/>
          </a:bodyPr>
          <a:lstStyle/>
          <a:p>
            <a:r>
              <a:rPr lang="en-IN" dirty="0"/>
              <a:t>beans.xml</a:t>
            </a:r>
          </a:p>
          <a:p>
            <a:r>
              <a:rPr lang="en-IN" dirty="0"/>
              <a:t>&lt;bean id="employee" class=“</a:t>
            </a:r>
            <a:r>
              <a:rPr lang="en-IN" dirty="0" err="1"/>
              <a:t>com.classes.EmployeeBean</a:t>
            </a:r>
            <a:r>
              <a:rPr lang="en-IN" dirty="0"/>
              <a:t>" </a:t>
            </a:r>
            <a:r>
              <a:rPr lang="en-IN" dirty="0" err="1"/>
              <a:t>autowire</a:t>
            </a:r>
            <a:r>
              <a:rPr lang="en-IN" dirty="0"/>
              <a:t>="constructor"&gt;</a:t>
            </a:r>
          </a:p>
          <a:p>
            <a:endParaRPr lang="en-IN" dirty="0"/>
          </a:p>
          <a:p>
            <a:r>
              <a:rPr lang="en-IN" dirty="0"/>
              <a:t>    &lt;!--First bean of type </a:t>
            </a:r>
            <a:r>
              <a:rPr lang="en-IN" dirty="0" err="1"/>
              <a:t>DepartmentBean</a:t>
            </a:r>
            <a:r>
              <a:rPr lang="en-IN" dirty="0"/>
              <a:t>--&gt;</a:t>
            </a:r>
          </a:p>
          <a:p>
            <a:r>
              <a:rPr lang="en-IN" dirty="0"/>
              <a:t>    &lt;bean id="</a:t>
            </a:r>
            <a:r>
              <a:rPr lang="en-IN" dirty="0" err="1"/>
              <a:t>humanResource</a:t>
            </a:r>
            <a:r>
              <a:rPr lang="en-IN" dirty="0"/>
              <a:t>" class="</a:t>
            </a:r>
            <a:r>
              <a:rPr lang="en-IN" dirty="0" err="1"/>
              <a:t>com.classes.DepartmentBean</a:t>
            </a:r>
            <a:r>
              <a:rPr lang="en-IN" dirty="0"/>
              <a:t>" &gt;</a:t>
            </a:r>
          </a:p>
          <a:p>
            <a:r>
              <a:rPr lang="en-IN" dirty="0"/>
              <a:t>        &lt;property name="name" value="Human Resource" /&gt;</a:t>
            </a:r>
          </a:p>
          <a:p>
            <a:r>
              <a:rPr lang="en-IN" dirty="0"/>
              <a:t>    &lt;/bean&gt;</a:t>
            </a:r>
          </a:p>
          <a:p>
            <a:r>
              <a:rPr lang="en-IN" dirty="0"/>
              <a:t> </a:t>
            </a:r>
          </a:p>
          <a:p>
            <a:r>
              <a:rPr lang="en-IN" dirty="0"/>
              <a:t>    &lt;!--Second bean of type </a:t>
            </a:r>
            <a:r>
              <a:rPr lang="en-IN" dirty="0" err="1"/>
              <a:t>DepartmentBean</a:t>
            </a:r>
            <a:r>
              <a:rPr lang="en-IN" dirty="0"/>
              <a:t>--&gt;</a:t>
            </a:r>
          </a:p>
          <a:p>
            <a:r>
              <a:rPr lang="en-IN" dirty="0"/>
              <a:t>     &lt;bean id="finance" class="</a:t>
            </a:r>
            <a:r>
              <a:rPr lang="en-IN" dirty="0" err="1"/>
              <a:t>com.classes.DepartmentBean</a:t>
            </a:r>
            <a:r>
              <a:rPr lang="en-IN" dirty="0"/>
              <a:t>" &gt;</a:t>
            </a:r>
          </a:p>
          <a:p>
            <a:r>
              <a:rPr lang="en-IN" dirty="0"/>
              <a:t>        &lt;property name="name" value="Finance" /&gt;</a:t>
            </a:r>
          </a:p>
          <a:p>
            <a:r>
              <a:rPr lang="en-IN" dirty="0"/>
              <a:t>    &lt;/bean&gt;</a:t>
            </a:r>
          </a:p>
          <a:p>
            <a:r>
              <a:rPr lang="en-IN" dirty="0"/>
              <a:t>&lt;/beans&gt;</a:t>
            </a:r>
          </a:p>
        </p:txBody>
      </p:sp>
    </p:spTree>
    <p:extLst>
      <p:ext uri="{BB962C8B-B14F-4D97-AF65-F5344CB8AC3E}">
        <p14:creationId xmlns:p14="http://schemas.microsoft.com/office/powerpoint/2010/main" val="387428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58FF1-CB99-443E-8411-781AB6FE5540}"/>
              </a:ext>
            </a:extLst>
          </p:cNvPr>
          <p:cNvSpPr/>
          <p:nvPr/>
        </p:nvSpPr>
        <p:spPr>
          <a:xfrm>
            <a:off x="360217" y="1305341"/>
            <a:ext cx="6991927" cy="4247317"/>
          </a:xfrm>
          <a:prstGeom prst="rect">
            <a:avLst/>
          </a:prstGeom>
        </p:spPr>
        <p:txBody>
          <a:bodyPr wrap="square">
            <a:spAutoFit/>
          </a:bodyPr>
          <a:lstStyle/>
          <a:p>
            <a:r>
              <a:rPr lang="en-IN" dirty="0"/>
              <a:t>To declare a bean, simply annotate a method with the @Bean annotation. When </a:t>
            </a:r>
            <a:r>
              <a:rPr lang="en-IN" dirty="0" err="1"/>
              <a:t>JavaConfig</a:t>
            </a:r>
            <a:r>
              <a:rPr lang="en-IN" dirty="0"/>
              <a:t> encounters such a method, it will execute that method and register the return value as a bean within a </a:t>
            </a:r>
            <a:r>
              <a:rPr lang="en-IN" dirty="0" err="1"/>
              <a:t>BeanFactory</a:t>
            </a:r>
            <a:r>
              <a:rPr lang="en-IN" dirty="0"/>
              <a:t>. By default, the bean name will be the same as the method name (see bean naming for details on how to customize this </a:t>
            </a:r>
            <a:r>
              <a:rPr lang="en-IN" dirty="0" err="1"/>
              <a:t>behavior</a:t>
            </a:r>
            <a:r>
              <a:rPr lang="en-IN" dirty="0"/>
              <a:t>). The following is a simple example of a @Bean method declaration:</a:t>
            </a:r>
          </a:p>
          <a:p>
            <a:endParaRPr lang="en-IN" dirty="0"/>
          </a:p>
          <a:p>
            <a:r>
              <a:rPr lang="en-IN" dirty="0"/>
              <a:t>@Configuration</a:t>
            </a:r>
          </a:p>
          <a:p>
            <a:r>
              <a:rPr lang="en-IN" dirty="0"/>
              <a:t>public class </a:t>
            </a:r>
            <a:r>
              <a:rPr lang="en-IN" dirty="0" err="1"/>
              <a:t>AppConfig</a:t>
            </a:r>
            <a:r>
              <a:rPr lang="en-IN" dirty="0"/>
              <a:t> {</a:t>
            </a:r>
          </a:p>
          <a:p>
            <a:r>
              <a:rPr lang="en-IN" dirty="0"/>
              <a:t>    @Bean</a:t>
            </a:r>
          </a:p>
          <a:p>
            <a:r>
              <a:rPr lang="en-IN" dirty="0"/>
              <a:t>    public </a:t>
            </a:r>
            <a:r>
              <a:rPr lang="en-IN" dirty="0" err="1"/>
              <a:t>TransferService</a:t>
            </a:r>
            <a:r>
              <a:rPr lang="en-IN" dirty="0"/>
              <a:t> </a:t>
            </a:r>
            <a:r>
              <a:rPr lang="en-IN" dirty="0" err="1"/>
              <a:t>transferService</a:t>
            </a:r>
            <a:r>
              <a:rPr lang="en-IN" dirty="0"/>
              <a:t>() {</a:t>
            </a:r>
          </a:p>
          <a:p>
            <a:r>
              <a:rPr lang="en-IN" dirty="0"/>
              <a:t>        return new </a:t>
            </a:r>
            <a:r>
              <a:rPr lang="en-IN" dirty="0" err="1"/>
              <a:t>TransferServiceImpl</a:t>
            </a:r>
            <a:r>
              <a:rPr lang="en-IN" dirty="0"/>
              <a:t>();</a:t>
            </a:r>
          </a:p>
          <a:p>
            <a:r>
              <a:rPr lang="en-IN" dirty="0"/>
              <a:t>    }</a:t>
            </a:r>
          </a:p>
          <a:p>
            <a:r>
              <a:rPr lang="en-IN" dirty="0"/>
              <a:t>}</a:t>
            </a:r>
          </a:p>
          <a:p>
            <a:r>
              <a:rPr lang="en-IN" dirty="0"/>
              <a:t>                </a:t>
            </a:r>
          </a:p>
        </p:txBody>
      </p:sp>
      <p:sp>
        <p:nvSpPr>
          <p:cNvPr id="3" name="Rectangle 2">
            <a:extLst>
              <a:ext uri="{FF2B5EF4-FFF2-40B4-BE49-F238E27FC236}">
                <a16:creationId xmlns:a16="http://schemas.microsoft.com/office/drawing/2014/main" id="{8454195C-0AEF-476B-A43B-80C11EFA3FA4}"/>
              </a:ext>
            </a:extLst>
          </p:cNvPr>
          <p:cNvSpPr/>
          <p:nvPr/>
        </p:nvSpPr>
        <p:spPr>
          <a:xfrm>
            <a:off x="6197600" y="3124538"/>
            <a:ext cx="6096000" cy="2031325"/>
          </a:xfrm>
          <a:prstGeom prst="rect">
            <a:avLst/>
          </a:prstGeom>
        </p:spPr>
        <p:txBody>
          <a:bodyPr>
            <a:spAutoFit/>
          </a:bodyPr>
          <a:lstStyle/>
          <a:p>
            <a:r>
              <a:rPr lang="en-IN" dirty="0"/>
              <a:t>For comparison sake, the configuration above is exactly equivalent to the following Spring XML:</a:t>
            </a:r>
          </a:p>
          <a:p>
            <a:endParaRPr lang="en-IN" dirty="0"/>
          </a:p>
          <a:p>
            <a:r>
              <a:rPr lang="en-IN" dirty="0"/>
              <a:t>&lt;beans&gt;</a:t>
            </a:r>
          </a:p>
          <a:p>
            <a:r>
              <a:rPr lang="en-IN" dirty="0"/>
              <a:t>    &lt;bean name="</a:t>
            </a:r>
            <a:r>
              <a:rPr lang="en-IN" dirty="0" err="1"/>
              <a:t>transferService</a:t>
            </a:r>
            <a:r>
              <a:rPr lang="en-IN" dirty="0"/>
              <a:t>" class="</a:t>
            </a:r>
            <a:r>
              <a:rPr lang="en-IN" dirty="0" err="1"/>
              <a:t>com.acme.TransferServiceImpl</a:t>
            </a:r>
            <a:r>
              <a:rPr lang="en-IN" dirty="0"/>
              <a:t>"/&gt;</a:t>
            </a:r>
          </a:p>
          <a:p>
            <a:r>
              <a:rPr lang="en-IN" dirty="0"/>
              <a:t>&lt;/beans&gt;</a:t>
            </a:r>
          </a:p>
        </p:txBody>
      </p:sp>
      <p:sp>
        <p:nvSpPr>
          <p:cNvPr id="4" name="Rectangle 3">
            <a:extLst>
              <a:ext uri="{FF2B5EF4-FFF2-40B4-BE49-F238E27FC236}">
                <a16:creationId xmlns:a16="http://schemas.microsoft.com/office/drawing/2014/main" id="{02E1180F-5A2F-49FF-9240-D1D552A14476}"/>
              </a:ext>
            </a:extLst>
          </p:cNvPr>
          <p:cNvSpPr/>
          <p:nvPr/>
        </p:nvSpPr>
        <p:spPr>
          <a:xfrm>
            <a:off x="1440873" y="249382"/>
            <a:ext cx="8331200" cy="932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@Configuration and @Bean</a:t>
            </a:r>
          </a:p>
        </p:txBody>
      </p:sp>
    </p:spTree>
    <p:extLst>
      <p:ext uri="{BB962C8B-B14F-4D97-AF65-F5344CB8AC3E}">
        <p14:creationId xmlns:p14="http://schemas.microsoft.com/office/powerpoint/2010/main" val="1500401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8F2589-BF4F-4632-AC66-A4D5E9548F56}"/>
              </a:ext>
            </a:extLst>
          </p:cNvPr>
          <p:cNvSpPr/>
          <p:nvPr/>
        </p:nvSpPr>
        <p:spPr>
          <a:xfrm>
            <a:off x="221673" y="0"/>
            <a:ext cx="11970327" cy="6555641"/>
          </a:xfrm>
          <a:prstGeom prst="rect">
            <a:avLst/>
          </a:prstGeom>
        </p:spPr>
        <p:txBody>
          <a:bodyPr wrap="square">
            <a:spAutoFit/>
          </a:bodyPr>
          <a:lstStyle/>
          <a:p>
            <a:r>
              <a:rPr lang="en-IN" sz="2400" dirty="0">
                <a:solidFill>
                  <a:srgbClr val="0070C0"/>
                </a:solidFill>
              </a:rPr>
              <a:t>Working with Spring </a:t>
            </a:r>
            <a:r>
              <a:rPr lang="en-IN" sz="2400" dirty="0" err="1">
                <a:solidFill>
                  <a:srgbClr val="0070C0"/>
                </a:solidFill>
              </a:rPr>
              <a:t>FactoryBean</a:t>
            </a:r>
            <a:r>
              <a:rPr lang="en-IN" sz="2400" dirty="0">
                <a:solidFill>
                  <a:srgbClr val="0070C0"/>
                </a:solidFill>
              </a:rPr>
              <a:t> implementations</a:t>
            </a:r>
          </a:p>
          <a:p>
            <a:r>
              <a:rPr lang="en-IN" dirty="0"/>
              <a:t>Spring provides many implementations of the </a:t>
            </a:r>
            <a:r>
              <a:rPr lang="en-IN" dirty="0" err="1"/>
              <a:t>FactoryBean</a:t>
            </a:r>
            <a:r>
              <a:rPr lang="en-IN" dirty="0"/>
              <a:t> interface. Usually these classes are used to support integrations with other frameworks. Take for example org.springframework.orm.hibernate3.LocalSessionFactoryBean. This class is used to create a Hibernate </a:t>
            </a:r>
            <a:r>
              <a:rPr lang="en-IN" dirty="0" err="1"/>
              <a:t>SessionFactory</a:t>
            </a:r>
            <a:r>
              <a:rPr lang="en-IN" dirty="0"/>
              <a:t> and requires as dependencies the location of Hibernate mapping files and a </a:t>
            </a:r>
            <a:r>
              <a:rPr lang="en-IN" dirty="0" err="1"/>
              <a:t>DataSource</a:t>
            </a:r>
            <a:r>
              <a:rPr lang="en-IN" dirty="0"/>
              <a:t>. Here's how it is commonly used in XML:</a:t>
            </a:r>
          </a:p>
          <a:p>
            <a:endParaRPr lang="en-IN" dirty="0"/>
          </a:p>
          <a:p>
            <a:r>
              <a:rPr lang="en-IN" dirty="0"/>
              <a:t>&lt;beans&gt;</a:t>
            </a:r>
          </a:p>
          <a:p>
            <a:r>
              <a:rPr lang="en-IN" dirty="0"/>
              <a:t>    &lt;bean id="</a:t>
            </a:r>
            <a:r>
              <a:rPr lang="en-IN" dirty="0" err="1"/>
              <a:t>sessionFactory</a:t>
            </a:r>
            <a:r>
              <a:rPr lang="en-IN" dirty="0"/>
              <a:t>"</a:t>
            </a:r>
          </a:p>
          <a:p>
            <a:r>
              <a:rPr lang="en-IN" dirty="0"/>
              <a:t>          class="org.springframework.orm.hibernate3.LocalSessionFactoryBean"&gt;</a:t>
            </a:r>
          </a:p>
          <a:p>
            <a:r>
              <a:rPr lang="en-IN" dirty="0"/>
              <a:t>        &lt;property name="</a:t>
            </a:r>
            <a:r>
              <a:rPr lang="en-IN" dirty="0" err="1"/>
              <a:t>dataSource</a:t>
            </a:r>
            <a:r>
              <a:rPr lang="en-IN" dirty="0"/>
              <a:t>" ref="</a:t>
            </a:r>
            <a:r>
              <a:rPr lang="en-IN" dirty="0" err="1"/>
              <a:t>dataSource</a:t>
            </a:r>
            <a:r>
              <a:rPr lang="en-IN" dirty="0"/>
              <a:t>"/&gt;</a:t>
            </a:r>
          </a:p>
          <a:p>
            <a:r>
              <a:rPr lang="en-IN" dirty="0"/>
              <a:t>        &lt;property name="</a:t>
            </a:r>
            <a:r>
              <a:rPr lang="en-IN" dirty="0" err="1"/>
              <a:t>mappingResources</a:t>
            </a:r>
            <a:r>
              <a:rPr lang="en-IN" dirty="0"/>
              <a:t>"&gt;</a:t>
            </a:r>
          </a:p>
          <a:p>
            <a:r>
              <a:rPr lang="en-IN" dirty="0"/>
              <a:t>             &lt;list&gt;</a:t>
            </a:r>
          </a:p>
          <a:p>
            <a:r>
              <a:rPr lang="en-IN" dirty="0"/>
              <a:t>                 &lt;value&gt;com/acme/Bank.hbm.xml&lt;/value&gt;</a:t>
            </a:r>
          </a:p>
          <a:p>
            <a:r>
              <a:rPr lang="en-IN" dirty="0"/>
              <a:t>                 &lt;value&gt;com/acme/Account.hbm.xml&lt;/value&gt;</a:t>
            </a:r>
          </a:p>
          <a:p>
            <a:r>
              <a:rPr lang="en-IN" dirty="0"/>
              <a:t>                 &lt;value&gt;com/acme/Customer.hbm.xml&lt;/value&gt;</a:t>
            </a:r>
          </a:p>
          <a:p>
            <a:r>
              <a:rPr lang="en-IN" dirty="0"/>
              <a:t>             &lt;/list&gt;</a:t>
            </a:r>
          </a:p>
          <a:p>
            <a:r>
              <a:rPr lang="en-IN" dirty="0"/>
              <a:t>        &lt;/property&gt;</a:t>
            </a:r>
          </a:p>
          <a:p>
            <a:r>
              <a:rPr lang="en-IN" dirty="0"/>
              <a:t>    &lt;/bean&gt;</a:t>
            </a:r>
          </a:p>
          <a:p>
            <a:endParaRPr lang="en-IN" dirty="0"/>
          </a:p>
          <a:p>
            <a:r>
              <a:rPr lang="en-IN" dirty="0"/>
              <a:t>    &lt;bean id="</a:t>
            </a:r>
            <a:r>
              <a:rPr lang="en-IN" dirty="0" err="1"/>
              <a:t>dataSource</a:t>
            </a:r>
            <a:r>
              <a:rPr lang="en-IN" dirty="0"/>
              <a:t>" class="..."&gt;</a:t>
            </a:r>
          </a:p>
          <a:p>
            <a:r>
              <a:rPr lang="en-IN" dirty="0"/>
              <a:t>        &lt;!-- ... --&gt;</a:t>
            </a:r>
          </a:p>
          <a:p>
            <a:r>
              <a:rPr lang="en-IN" dirty="0"/>
              <a:t>    &lt;/bean&gt;</a:t>
            </a:r>
          </a:p>
          <a:p>
            <a:r>
              <a:rPr lang="en-IN" dirty="0"/>
              <a:t>&lt;/beans&gt;</a:t>
            </a:r>
          </a:p>
        </p:txBody>
      </p:sp>
    </p:spTree>
    <p:extLst>
      <p:ext uri="{BB962C8B-B14F-4D97-AF65-F5344CB8AC3E}">
        <p14:creationId xmlns:p14="http://schemas.microsoft.com/office/powerpoint/2010/main" val="3591920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40EE42-E8E0-4AD1-B6B2-17C5E9ADC229}"/>
              </a:ext>
            </a:extLst>
          </p:cNvPr>
          <p:cNvSpPr/>
          <p:nvPr/>
        </p:nvSpPr>
        <p:spPr>
          <a:xfrm>
            <a:off x="221672" y="205617"/>
            <a:ext cx="6096000" cy="646331"/>
          </a:xfrm>
          <a:prstGeom prst="rect">
            <a:avLst/>
          </a:prstGeom>
        </p:spPr>
        <p:txBody>
          <a:bodyPr>
            <a:spAutoFit/>
          </a:bodyPr>
          <a:lstStyle/>
          <a:p>
            <a:r>
              <a:rPr lang="en-IN" b="1" dirty="0">
                <a:solidFill>
                  <a:srgbClr val="000000"/>
                </a:solidFill>
                <a:latin typeface="-apple-system"/>
              </a:rPr>
              <a:t>@Component, @Repository, @Service and @Controller annotations</a:t>
            </a:r>
            <a:endParaRPr lang="en-IN" b="1" i="0" dirty="0">
              <a:solidFill>
                <a:srgbClr val="000000"/>
              </a:solidFill>
              <a:effectLst/>
              <a:latin typeface="-apple-system"/>
            </a:endParaRPr>
          </a:p>
        </p:txBody>
      </p:sp>
      <p:sp>
        <p:nvSpPr>
          <p:cNvPr id="3" name="Rectangle 2">
            <a:extLst>
              <a:ext uri="{FF2B5EF4-FFF2-40B4-BE49-F238E27FC236}">
                <a16:creationId xmlns:a16="http://schemas.microsoft.com/office/drawing/2014/main" id="{F3D5CEC8-27D9-4F56-9CD3-3D76FDD6D8C2}"/>
              </a:ext>
            </a:extLst>
          </p:cNvPr>
          <p:cNvSpPr/>
          <p:nvPr/>
        </p:nvSpPr>
        <p:spPr>
          <a:xfrm>
            <a:off x="221672" y="944848"/>
            <a:ext cx="6096000" cy="2585323"/>
          </a:xfrm>
          <a:prstGeom prst="rect">
            <a:avLst/>
          </a:prstGeom>
        </p:spPr>
        <p:txBody>
          <a:bodyPr>
            <a:spAutoFit/>
          </a:bodyPr>
          <a:lstStyle/>
          <a:p>
            <a:r>
              <a:rPr lang="en-IN" dirty="0"/>
              <a:t>The @Component annotation marks a java class as a bean so the component-scanning mechanism of spring can pick it up and pull it into the application context. To use this annotation, apply it over class as below:</a:t>
            </a:r>
          </a:p>
          <a:p>
            <a:endParaRPr lang="en-IN" dirty="0"/>
          </a:p>
          <a:p>
            <a:r>
              <a:rPr lang="en-IN" dirty="0"/>
              <a:t>@Component</a:t>
            </a:r>
          </a:p>
          <a:p>
            <a:r>
              <a:rPr lang="en-IN" dirty="0"/>
              <a:t>public class </a:t>
            </a:r>
            <a:r>
              <a:rPr lang="en-IN" dirty="0" err="1"/>
              <a:t>EmployeeDAOImpl</a:t>
            </a:r>
            <a:r>
              <a:rPr lang="en-IN" dirty="0"/>
              <a:t> implements </a:t>
            </a:r>
            <a:r>
              <a:rPr lang="en-IN" dirty="0" err="1"/>
              <a:t>EmployeeDAO</a:t>
            </a:r>
            <a:r>
              <a:rPr lang="en-IN" dirty="0"/>
              <a:t> {</a:t>
            </a:r>
          </a:p>
          <a:p>
            <a:r>
              <a:rPr lang="en-IN" dirty="0"/>
              <a:t>    ...</a:t>
            </a:r>
          </a:p>
          <a:p>
            <a:r>
              <a:rPr lang="en-IN" dirty="0"/>
              <a:t>}</a:t>
            </a:r>
          </a:p>
        </p:txBody>
      </p:sp>
      <p:sp>
        <p:nvSpPr>
          <p:cNvPr id="4" name="Rectangle 3">
            <a:extLst>
              <a:ext uri="{FF2B5EF4-FFF2-40B4-BE49-F238E27FC236}">
                <a16:creationId xmlns:a16="http://schemas.microsoft.com/office/drawing/2014/main" id="{EE406E56-708D-4E33-8D5D-7D431DCA1AEC}"/>
              </a:ext>
            </a:extLst>
          </p:cNvPr>
          <p:cNvSpPr/>
          <p:nvPr/>
        </p:nvSpPr>
        <p:spPr>
          <a:xfrm>
            <a:off x="563418" y="3429000"/>
            <a:ext cx="6096000" cy="2585323"/>
          </a:xfrm>
          <a:prstGeom prst="rect">
            <a:avLst/>
          </a:prstGeom>
        </p:spPr>
        <p:txBody>
          <a:bodyPr>
            <a:spAutoFit/>
          </a:bodyPr>
          <a:lstStyle/>
          <a:p>
            <a:r>
              <a:rPr lang="en-IN" dirty="0"/>
              <a:t> @Repository Annotation</a:t>
            </a:r>
          </a:p>
          <a:p>
            <a:r>
              <a:rPr lang="en-IN" dirty="0"/>
              <a:t>Although above use of @Component is good enough but we can use more suitable annotation that provides additional benefits specifically for DAOs i.e. @Repository annotation. The @Repository annotation is a specialization of the @Component annotation with similar use and functionality. In addition to importing the DAOs into the DI container, it also makes the unchecked exceptions (thrown from DAO methods) eligible for translation into Spring </a:t>
            </a:r>
            <a:r>
              <a:rPr lang="en-IN" dirty="0" err="1"/>
              <a:t>DataAccessException</a:t>
            </a:r>
            <a:r>
              <a:rPr lang="en-IN" dirty="0"/>
              <a:t>.</a:t>
            </a:r>
          </a:p>
        </p:txBody>
      </p:sp>
    </p:spTree>
    <p:extLst>
      <p:ext uri="{BB962C8B-B14F-4D97-AF65-F5344CB8AC3E}">
        <p14:creationId xmlns:p14="http://schemas.microsoft.com/office/powerpoint/2010/main" val="337851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EF9364-3D2C-422C-95A6-40CC214874E6}"/>
              </a:ext>
            </a:extLst>
          </p:cNvPr>
          <p:cNvSpPr/>
          <p:nvPr/>
        </p:nvSpPr>
        <p:spPr>
          <a:xfrm>
            <a:off x="828675" y="437123"/>
            <a:ext cx="9505950" cy="3139321"/>
          </a:xfrm>
          <a:prstGeom prst="rect">
            <a:avLst/>
          </a:prstGeom>
        </p:spPr>
        <p:txBody>
          <a:bodyPr wrap="square">
            <a:spAutoFit/>
          </a:bodyPr>
          <a:lstStyle/>
          <a:p>
            <a:r>
              <a:rPr lang="en-IN" dirty="0"/>
              <a:t>@Service Annotation</a:t>
            </a:r>
          </a:p>
          <a:p>
            <a:r>
              <a:rPr lang="en-IN" dirty="0"/>
              <a:t>The @Service annotation is also a specialization of the component annotation. It doesn’t currently provide any additional </a:t>
            </a:r>
            <a:r>
              <a:rPr lang="en-IN" dirty="0" err="1"/>
              <a:t>behavior</a:t>
            </a:r>
            <a:r>
              <a:rPr lang="en-IN" dirty="0"/>
              <a:t> over the @Component annotation, but it’s a good idea to use @Service over @Component in service-layer classes because it specifies intent better. Additionally, tool support and additional </a:t>
            </a:r>
            <a:r>
              <a:rPr lang="en-IN" dirty="0" err="1"/>
              <a:t>behavior</a:t>
            </a:r>
            <a:r>
              <a:rPr lang="en-IN" dirty="0"/>
              <a:t> might rely on it in the future.</a:t>
            </a:r>
          </a:p>
          <a:p>
            <a:endParaRPr lang="en-IN" dirty="0"/>
          </a:p>
          <a:p>
            <a:r>
              <a:rPr lang="en-IN" dirty="0"/>
              <a:t>@Controller Annotation</a:t>
            </a:r>
          </a:p>
          <a:p>
            <a:r>
              <a:rPr lang="en-IN" dirty="0"/>
              <a:t>@Controller annotation marks a class as a Spring Web MVC controller. It too is a @Component specialization, so beans marked with it are automatically imported into the DI container. When we add the @Controller annotation to a class, we can use another annotation i.e. @</a:t>
            </a:r>
            <a:r>
              <a:rPr lang="en-IN" dirty="0" err="1"/>
              <a:t>RequestMapping</a:t>
            </a:r>
            <a:r>
              <a:rPr lang="en-IN" dirty="0"/>
              <a:t>; to map URLs to instance methods of a class.</a:t>
            </a:r>
          </a:p>
        </p:txBody>
      </p:sp>
    </p:spTree>
    <p:extLst>
      <p:ext uri="{BB962C8B-B14F-4D97-AF65-F5344CB8AC3E}">
        <p14:creationId xmlns:p14="http://schemas.microsoft.com/office/powerpoint/2010/main" val="267468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78ED-7B56-4A0E-A615-081A0E6C4CDE}"/>
              </a:ext>
            </a:extLst>
          </p:cNvPr>
          <p:cNvSpPr>
            <a:spLocks noGrp="1"/>
          </p:cNvSpPr>
          <p:nvPr>
            <p:ph type="title"/>
          </p:nvPr>
        </p:nvSpPr>
        <p:spPr/>
        <p:txBody>
          <a:bodyPr/>
          <a:lstStyle/>
          <a:p>
            <a:r>
              <a:rPr lang="en-IN" dirty="0"/>
              <a:t>What Spring provides</a:t>
            </a:r>
          </a:p>
        </p:txBody>
      </p:sp>
      <p:sp>
        <p:nvSpPr>
          <p:cNvPr id="3" name="Content Placeholder 2">
            <a:extLst>
              <a:ext uri="{FF2B5EF4-FFF2-40B4-BE49-F238E27FC236}">
                <a16:creationId xmlns:a16="http://schemas.microsoft.com/office/drawing/2014/main" id="{735E10F8-9AE2-4810-B628-992FA2A09A54}"/>
              </a:ext>
            </a:extLst>
          </p:cNvPr>
          <p:cNvSpPr>
            <a:spLocks noGrp="1"/>
          </p:cNvSpPr>
          <p:nvPr>
            <p:ph idx="1"/>
          </p:nvPr>
        </p:nvSpPr>
        <p:spPr/>
        <p:txBody>
          <a:bodyPr/>
          <a:lstStyle/>
          <a:p>
            <a:r>
              <a:rPr lang="en-IN" dirty="0"/>
              <a:t>The Spring Framework addresses the concern of organizing the basic building blocks into a coherent whole ,by providing a formalized means of composing disparate components into a fully working application ready for use. </a:t>
            </a:r>
          </a:p>
          <a:p>
            <a:r>
              <a:rPr lang="en-IN" dirty="0"/>
              <a:t>The Spring Framework codifies formalized design patterns as first-class objects that you can integrate into your own application(s). Numerous organizations and institutions use the Spring Framework in this manner to engineer robust, </a:t>
            </a:r>
            <a:r>
              <a:rPr lang="en-IN" i="1" dirty="0"/>
              <a:t>maintainable</a:t>
            </a:r>
            <a:r>
              <a:rPr lang="en-IN" dirty="0"/>
              <a:t> applications.</a:t>
            </a:r>
          </a:p>
        </p:txBody>
      </p:sp>
    </p:spTree>
    <p:extLst>
      <p:ext uri="{BB962C8B-B14F-4D97-AF65-F5344CB8AC3E}">
        <p14:creationId xmlns:p14="http://schemas.microsoft.com/office/powerpoint/2010/main" val="67716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F6C-230E-4664-AC2C-A81A1CBF00DA}"/>
              </a:ext>
            </a:extLst>
          </p:cNvPr>
          <p:cNvSpPr>
            <a:spLocks noGrp="1"/>
          </p:cNvSpPr>
          <p:nvPr>
            <p:ph type="title" idx="4294967295"/>
          </p:nvPr>
        </p:nvSpPr>
        <p:spPr>
          <a:xfrm>
            <a:off x="0" y="609600"/>
            <a:ext cx="8709025" cy="796925"/>
          </a:xfrm>
        </p:spPr>
        <p:txBody>
          <a:bodyPr/>
          <a:lstStyle/>
          <a:p>
            <a:r>
              <a:rPr lang="en-IN" dirty="0"/>
              <a:t>Spring Modules and Architecture</a:t>
            </a:r>
          </a:p>
        </p:txBody>
      </p:sp>
      <p:pic>
        <p:nvPicPr>
          <p:cNvPr id="1026" name="Picture 2" descr="https://docs.spring.io/spring/docs/3.0.x/spring-framework-reference/html/images/spring-overview.png">
            <a:extLst>
              <a:ext uri="{FF2B5EF4-FFF2-40B4-BE49-F238E27FC236}">
                <a16:creationId xmlns:a16="http://schemas.microsoft.com/office/drawing/2014/main" id="{F72991EB-5DEC-426A-93DB-91860FC4A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32" y="1543665"/>
            <a:ext cx="8419906" cy="531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4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8DB2-A2B1-4CA0-B1D4-1508681213AE}"/>
              </a:ext>
            </a:extLst>
          </p:cNvPr>
          <p:cNvSpPr>
            <a:spLocks noGrp="1"/>
          </p:cNvSpPr>
          <p:nvPr>
            <p:ph type="title" idx="4294967295"/>
          </p:nvPr>
        </p:nvSpPr>
        <p:spPr>
          <a:xfrm>
            <a:off x="2587625" y="804863"/>
            <a:ext cx="9604375" cy="1049337"/>
          </a:xfrm>
        </p:spPr>
        <p:txBody>
          <a:bodyPr/>
          <a:lstStyle/>
          <a:p>
            <a:r>
              <a:rPr lang="en-IN" dirty="0"/>
              <a:t>Spring /IOC</a:t>
            </a:r>
          </a:p>
        </p:txBody>
      </p:sp>
      <p:sp>
        <p:nvSpPr>
          <p:cNvPr id="3" name="Content Placeholder 2">
            <a:extLst>
              <a:ext uri="{FF2B5EF4-FFF2-40B4-BE49-F238E27FC236}">
                <a16:creationId xmlns:a16="http://schemas.microsoft.com/office/drawing/2014/main" id="{8FBAB30D-2241-49C4-846D-5B1EFBF89DA0}"/>
              </a:ext>
            </a:extLst>
          </p:cNvPr>
          <p:cNvSpPr>
            <a:spLocks noGrp="1"/>
          </p:cNvSpPr>
          <p:nvPr>
            <p:ph idx="4294967295"/>
          </p:nvPr>
        </p:nvSpPr>
        <p:spPr>
          <a:xfrm>
            <a:off x="0" y="1425575"/>
            <a:ext cx="8596313" cy="4616450"/>
          </a:xfrm>
        </p:spPr>
        <p:txBody>
          <a:bodyPr/>
          <a:lstStyle/>
          <a:p>
            <a:r>
              <a:rPr lang="en-IN" dirty="0" err="1"/>
              <a:t>IoC</a:t>
            </a:r>
            <a:r>
              <a:rPr lang="en-IN" dirty="0"/>
              <a:t> is also known as </a:t>
            </a:r>
            <a:r>
              <a:rPr lang="en-IN" i="1" dirty="0"/>
              <a:t>dependency injection</a:t>
            </a:r>
            <a:r>
              <a:rPr lang="en-IN" dirty="0"/>
              <a:t> (DI). It is a process whereby objects define their dependencies, that is, the other objects they work with, only through constructor arguments, arguments to a factory method, or properties that are set on the object instance after it is constructed or returned from a factory method.</a:t>
            </a:r>
          </a:p>
          <a:p>
            <a:r>
              <a:rPr lang="en-IN" dirty="0"/>
              <a:t>The container then </a:t>
            </a:r>
            <a:r>
              <a:rPr lang="en-IN" i="1" dirty="0"/>
              <a:t>injects</a:t>
            </a:r>
            <a:r>
              <a:rPr lang="en-IN" dirty="0"/>
              <a:t> those dependencies when it creates the bean. This process is fundamentally the inverse, hence the name </a:t>
            </a:r>
            <a:r>
              <a:rPr lang="en-IN" i="1" dirty="0"/>
              <a:t>Inversion of Control</a:t>
            </a:r>
            <a:r>
              <a:rPr lang="en-IN" dirty="0"/>
              <a:t> (</a:t>
            </a:r>
            <a:r>
              <a:rPr lang="en-IN" dirty="0" err="1"/>
              <a:t>IoC</a:t>
            </a:r>
            <a:r>
              <a:rPr lang="en-IN" dirty="0"/>
              <a:t>), of the bean itself controlling the instantiation or location of its dependencies by using direct construction of classes, or a mechanism such as the </a:t>
            </a:r>
            <a:r>
              <a:rPr lang="en-IN" i="1" dirty="0"/>
              <a:t>Service Locator</a:t>
            </a:r>
            <a:r>
              <a:rPr lang="en-IN" dirty="0"/>
              <a:t> pattern.</a:t>
            </a:r>
          </a:p>
        </p:txBody>
      </p:sp>
    </p:spTree>
    <p:extLst>
      <p:ext uri="{BB962C8B-B14F-4D97-AF65-F5344CB8AC3E}">
        <p14:creationId xmlns:p14="http://schemas.microsoft.com/office/powerpoint/2010/main" val="285789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82FE-E1AA-4D5A-BF04-D78EA37A2DD5}"/>
              </a:ext>
            </a:extLst>
          </p:cNvPr>
          <p:cNvSpPr>
            <a:spLocks noGrp="1"/>
          </p:cNvSpPr>
          <p:nvPr>
            <p:ph type="title" idx="4294967295"/>
          </p:nvPr>
        </p:nvSpPr>
        <p:spPr>
          <a:xfrm>
            <a:off x="0" y="609600"/>
            <a:ext cx="8596313" cy="895350"/>
          </a:xfrm>
        </p:spPr>
        <p:txBody>
          <a:bodyPr/>
          <a:lstStyle/>
          <a:p>
            <a:r>
              <a:rPr lang="en-IN" dirty="0"/>
              <a:t>Dependency Injection</a:t>
            </a:r>
          </a:p>
        </p:txBody>
      </p:sp>
      <p:sp>
        <p:nvSpPr>
          <p:cNvPr id="3" name="Content Placeholder 2">
            <a:extLst>
              <a:ext uri="{FF2B5EF4-FFF2-40B4-BE49-F238E27FC236}">
                <a16:creationId xmlns:a16="http://schemas.microsoft.com/office/drawing/2014/main" id="{16DA108B-2975-47A2-BD9D-A8A21D2A6AF3}"/>
              </a:ext>
            </a:extLst>
          </p:cNvPr>
          <p:cNvSpPr>
            <a:spLocks noGrp="1"/>
          </p:cNvSpPr>
          <p:nvPr>
            <p:ph idx="4294967295"/>
          </p:nvPr>
        </p:nvSpPr>
        <p:spPr>
          <a:xfrm>
            <a:off x="0" y="1317625"/>
            <a:ext cx="8694738" cy="5889625"/>
          </a:xfrm>
        </p:spPr>
        <p:txBody>
          <a:bodyPr/>
          <a:lstStyle/>
          <a:p>
            <a:r>
              <a:rPr lang="en-IN" dirty="0"/>
              <a:t>Java components / classes should be as independent as possible of other Java classes. This increases the possibility to reuse these classes and to test them independently of other classes(Unit Testing). To decouple Java components from other Java components the dependency to a certain other class should get injected into them rather that the class itself creates / finds this object. A class A has a dependency to class B if class uses class B as a variable.</a:t>
            </a:r>
          </a:p>
          <a:p>
            <a:r>
              <a:rPr lang="en-IN" dirty="0"/>
              <a:t>If dependency injection is used then the class B is given to class A via</a:t>
            </a:r>
          </a:p>
          <a:p>
            <a:r>
              <a:rPr lang="en-IN" dirty="0"/>
              <a:t>the constructor of the class A - this is then called construction injection</a:t>
            </a:r>
          </a:p>
          <a:p>
            <a:r>
              <a:rPr lang="en-IN" dirty="0"/>
              <a:t>a setter - this is then called setter injection</a:t>
            </a:r>
          </a:p>
          <a:p>
            <a:r>
              <a:rPr lang="en-IN" dirty="0"/>
              <a:t>The general concept between dependency injection is called Inversion of Control. A class should not configure itself but should be configured from outside.</a:t>
            </a:r>
          </a:p>
        </p:txBody>
      </p:sp>
    </p:spTree>
    <p:extLst>
      <p:ext uri="{BB962C8B-B14F-4D97-AF65-F5344CB8AC3E}">
        <p14:creationId xmlns:p14="http://schemas.microsoft.com/office/powerpoint/2010/main" val="63567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F5F8EA-794B-4927-B203-7AB81454E70B}"/>
              </a:ext>
            </a:extLst>
          </p:cNvPr>
          <p:cNvSpPr/>
          <p:nvPr/>
        </p:nvSpPr>
        <p:spPr>
          <a:xfrm>
            <a:off x="619125" y="308997"/>
            <a:ext cx="4800598" cy="2677656"/>
          </a:xfrm>
          <a:prstGeom prst="rect">
            <a:avLst/>
          </a:prstGeom>
        </p:spPr>
        <p:txBody>
          <a:bodyPr wrap="square">
            <a:spAutoFit/>
          </a:bodyPr>
          <a:lstStyle/>
          <a:p>
            <a:r>
              <a:rPr lang="en-IN" sz="2400" dirty="0"/>
              <a:t>public class Store {</a:t>
            </a:r>
          </a:p>
          <a:p>
            <a:r>
              <a:rPr lang="en-IN" sz="2400" dirty="0"/>
              <a:t>    private Item </a:t>
            </a:r>
            <a:r>
              <a:rPr lang="en-IN" sz="2400" dirty="0" err="1"/>
              <a:t>item</a:t>
            </a:r>
            <a:r>
              <a:rPr lang="en-IN" sz="2400" dirty="0"/>
              <a:t>;</a:t>
            </a:r>
          </a:p>
          <a:p>
            <a:r>
              <a:rPr lang="en-IN" sz="2400" dirty="0"/>
              <a:t>  </a:t>
            </a:r>
          </a:p>
          <a:p>
            <a:r>
              <a:rPr lang="en-IN" sz="2400" dirty="0"/>
              <a:t>    public Store() {</a:t>
            </a:r>
          </a:p>
          <a:p>
            <a:r>
              <a:rPr lang="en-IN" sz="2400" dirty="0"/>
              <a:t>        item = new ItemImpl1();    </a:t>
            </a:r>
          </a:p>
          <a:p>
            <a:r>
              <a:rPr lang="en-IN" sz="2400" dirty="0"/>
              <a:t>    }</a:t>
            </a:r>
          </a:p>
          <a:p>
            <a:r>
              <a:rPr lang="en-IN" sz="2400" dirty="0"/>
              <a:t>}</a:t>
            </a:r>
          </a:p>
        </p:txBody>
      </p:sp>
      <p:sp>
        <p:nvSpPr>
          <p:cNvPr id="5" name="Rectangle 4">
            <a:extLst>
              <a:ext uri="{FF2B5EF4-FFF2-40B4-BE49-F238E27FC236}">
                <a16:creationId xmlns:a16="http://schemas.microsoft.com/office/drawing/2014/main" id="{F598677A-0473-42BE-A76C-24E3CD116C73}"/>
              </a:ext>
            </a:extLst>
          </p:cNvPr>
          <p:cNvSpPr/>
          <p:nvPr/>
        </p:nvSpPr>
        <p:spPr>
          <a:xfrm>
            <a:off x="428625" y="2986653"/>
            <a:ext cx="6210300" cy="3416320"/>
          </a:xfrm>
          <a:prstGeom prst="rect">
            <a:avLst/>
          </a:prstGeom>
        </p:spPr>
        <p:txBody>
          <a:bodyPr wrap="square">
            <a:spAutoFit/>
          </a:bodyPr>
          <a:lstStyle/>
          <a:p>
            <a:r>
              <a:rPr lang="en-IN" sz="2400" dirty="0"/>
              <a:t>public class Store {</a:t>
            </a:r>
          </a:p>
          <a:p>
            <a:r>
              <a:rPr lang="en-IN" sz="2400" dirty="0"/>
              <a:t>    private Item </a:t>
            </a:r>
            <a:r>
              <a:rPr lang="en-IN" sz="2400" dirty="0" err="1"/>
              <a:t>item</a:t>
            </a:r>
            <a:r>
              <a:rPr lang="en-IN" sz="2400" dirty="0"/>
              <a:t>;</a:t>
            </a:r>
          </a:p>
          <a:p>
            <a:r>
              <a:rPr lang="en-IN" sz="2400" dirty="0"/>
              <a:t>    public Store(Item item) {</a:t>
            </a:r>
          </a:p>
          <a:p>
            <a:r>
              <a:rPr lang="en-IN" sz="2400" dirty="0"/>
              <a:t>        </a:t>
            </a:r>
            <a:r>
              <a:rPr lang="en-IN" sz="2400" dirty="0" err="1"/>
              <a:t>this.item</a:t>
            </a:r>
            <a:r>
              <a:rPr lang="en-IN" sz="2400" dirty="0"/>
              <a:t> = item;</a:t>
            </a:r>
          </a:p>
          <a:p>
            <a:r>
              <a:rPr lang="en-IN" sz="2400" dirty="0"/>
              <a:t>    }</a:t>
            </a:r>
          </a:p>
          <a:p>
            <a:r>
              <a:rPr lang="en-IN" sz="2400" dirty="0"/>
              <a:t>public </a:t>
            </a:r>
            <a:r>
              <a:rPr lang="en-IN" sz="2400" dirty="0" err="1"/>
              <a:t>setItem</a:t>
            </a:r>
            <a:r>
              <a:rPr lang="en-IN" sz="2400" dirty="0"/>
              <a:t>(Item item)</a:t>
            </a:r>
          </a:p>
          <a:p>
            <a:r>
              <a:rPr lang="en-IN" sz="2400" dirty="0"/>
              <a:t>{</a:t>
            </a:r>
          </a:p>
          <a:p>
            <a:r>
              <a:rPr lang="en-IN" sz="2400" dirty="0" err="1"/>
              <a:t>this.item</a:t>
            </a:r>
            <a:r>
              <a:rPr lang="en-IN" sz="2400" dirty="0"/>
              <a:t>=item;</a:t>
            </a:r>
          </a:p>
          <a:p>
            <a:r>
              <a:rPr lang="en-IN" sz="2400" dirty="0"/>
              <a:t>}</a:t>
            </a:r>
          </a:p>
        </p:txBody>
      </p:sp>
      <p:sp>
        <p:nvSpPr>
          <p:cNvPr id="6" name="Rectangle: Rounded Corners 5">
            <a:extLst>
              <a:ext uri="{FF2B5EF4-FFF2-40B4-BE49-F238E27FC236}">
                <a16:creationId xmlns:a16="http://schemas.microsoft.com/office/drawing/2014/main" id="{457DE795-8769-4513-90F8-805AC6A25BD7}"/>
              </a:ext>
            </a:extLst>
          </p:cNvPr>
          <p:cNvSpPr/>
          <p:nvPr/>
        </p:nvSpPr>
        <p:spPr>
          <a:xfrm>
            <a:off x="7239002" y="476250"/>
            <a:ext cx="3695700" cy="11715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Without DI</a:t>
            </a:r>
          </a:p>
        </p:txBody>
      </p:sp>
      <p:sp>
        <p:nvSpPr>
          <p:cNvPr id="7" name="Rectangle: Rounded Corners 6">
            <a:extLst>
              <a:ext uri="{FF2B5EF4-FFF2-40B4-BE49-F238E27FC236}">
                <a16:creationId xmlns:a16="http://schemas.microsoft.com/office/drawing/2014/main" id="{59FEEEA8-2295-40AF-8069-9ABB7A3F3889}"/>
              </a:ext>
            </a:extLst>
          </p:cNvPr>
          <p:cNvSpPr/>
          <p:nvPr/>
        </p:nvSpPr>
        <p:spPr>
          <a:xfrm>
            <a:off x="7219952" y="2812256"/>
            <a:ext cx="3695700" cy="11715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Constructor Injection</a:t>
            </a:r>
          </a:p>
        </p:txBody>
      </p:sp>
      <p:cxnSp>
        <p:nvCxnSpPr>
          <p:cNvPr id="9" name="Straight Arrow Connector 8">
            <a:extLst>
              <a:ext uri="{FF2B5EF4-FFF2-40B4-BE49-F238E27FC236}">
                <a16:creationId xmlns:a16="http://schemas.microsoft.com/office/drawing/2014/main" id="{D957F509-3738-42FD-BCCB-37C91961FE35}"/>
              </a:ext>
            </a:extLst>
          </p:cNvPr>
          <p:cNvCxnSpPr>
            <a:cxnSpLocks/>
          </p:cNvCxnSpPr>
          <p:nvPr/>
        </p:nvCxnSpPr>
        <p:spPr>
          <a:xfrm flipV="1">
            <a:off x="5448298" y="819150"/>
            <a:ext cx="1790704" cy="61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DAA6F4-77C9-4B43-AC6E-D238621A5E3A}"/>
              </a:ext>
            </a:extLst>
          </p:cNvPr>
          <p:cNvCxnSpPr>
            <a:cxnSpLocks/>
          </p:cNvCxnSpPr>
          <p:nvPr/>
        </p:nvCxnSpPr>
        <p:spPr>
          <a:xfrm flipV="1">
            <a:off x="4238625" y="3329553"/>
            <a:ext cx="2981327" cy="68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B0061A3C-29C3-4950-8C0D-6F87BA3BFA1D}"/>
              </a:ext>
            </a:extLst>
          </p:cNvPr>
          <p:cNvSpPr/>
          <p:nvPr/>
        </p:nvSpPr>
        <p:spPr>
          <a:xfrm>
            <a:off x="7219952" y="4391025"/>
            <a:ext cx="3695700" cy="11715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Setter Injection</a:t>
            </a:r>
          </a:p>
        </p:txBody>
      </p:sp>
      <p:cxnSp>
        <p:nvCxnSpPr>
          <p:cNvPr id="17" name="Straight Arrow Connector 16">
            <a:extLst>
              <a:ext uri="{FF2B5EF4-FFF2-40B4-BE49-F238E27FC236}">
                <a16:creationId xmlns:a16="http://schemas.microsoft.com/office/drawing/2014/main" id="{1A990DF6-6748-4C98-A549-ECFEB70723E9}"/>
              </a:ext>
            </a:extLst>
          </p:cNvPr>
          <p:cNvCxnSpPr/>
          <p:nvPr/>
        </p:nvCxnSpPr>
        <p:spPr>
          <a:xfrm flipV="1">
            <a:off x="3810000" y="4714875"/>
            <a:ext cx="3409952"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71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44CA54-3B25-4B42-BE08-9F9CAC0A601D}"/>
              </a:ext>
            </a:extLst>
          </p:cNvPr>
          <p:cNvSpPr/>
          <p:nvPr/>
        </p:nvSpPr>
        <p:spPr>
          <a:xfrm>
            <a:off x="0" y="1554450"/>
            <a:ext cx="6096000" cy="2862322"/>
          </a:xfrm>
          <a:prstGeom prst="rect">
            <a:avLst/>
          </a:prstGeom>
        </p:spPr>
        <p:txBody>
          <a:bodyPr>
            <a:spAutoFit/>
          </a:bodyPr>
          <a:lstStyle/>
          <a:p>
            <a:r>
              <a:rPr lang="en-IN" dirty="0"/>
              <a:t>       &lt;dependency&gt;			&lt;</a:t>
            </a:r>
            <a:r>
              <a:rPr lang="en-IN" dirty="0" err="1"/>
              <a:t>groupId</a:t>
            </a:r>
            <a:r>
              <a:rPr lang="en-IN" dirty="0"/>
              <a:t>&gt;</a:t>
            </a:r>
            <a:r>
              <a:rPr lang="en-IN" dirty="0" err="1"/>
              <a:t>org.springframework</a:t>
            </a:r>
            <a:r>
              <a:rPr lang="en-IN" dirty="0"/>
              <a:t>&lt;/</a:t>
            </a:r>
            <a:r>
              <a:rPr lang="en-IN" dirty="0" err="1"/>
              <a:t>groupId</a:t>
            </a:r>
            <a:r>
              <a:rPr lang="en-IN" dirty="0"/>
              <a:t>&gt;			&lt;</a:t>
            </a:r>
            <a:r>
              <a:rPr lang="en-IN" dirty="0" err="1"/>
              <a:t>artifactId</a:t>
            </a:r>
            <a:r>
              <a:rPr lang="en-IN" dirty="0"/>
              <a:t>&gt;spring-context&lt;/</a:t>
            </a:r>
            <a:r>
              <a:rPr lang="en-IN" dirty="0" err="1"/>
              <a:t>artifactId</a:t>
            </a:r>
            <a:r>
              <a:rPr lang="en-IN" dirty="0"/>
              <a:t>&gt;			&lt;version&gt;4.0.3.RELEASE&lt;/version&gt;		&lt;/dependency&gt;		&lt;dependency&gt;			&lt;</a:t>
            </a:r>
            <a:r>
              <a:rPr lang="en-IN" dirty="0" err="1"/>
              <a:t>groupId</a:t>
            </a:r>
            <a:r>
              <a:rPr lang="en-IN" dirty="0"/>
              <a:t>&gt;</a:t>
            </a:r>
            <a:r>
              <a:rPr lang="en-IN" dirty="0" err="1"/>
              <a:t>org.springframework</a:t>
            </a:r>
            <a:r>
              <a:rPr lang="en-IN" dirty="0"/>
              <a:t>&lt;/</a:t>
            </a:r>
            <a:r>
              <a:rPr lang="en-IN" dirty="0" err="1"/>
              <a:t>groupId</a:t>
            </a:r>
            <a:r>
              <a:rPr lang="en-IN" dirty="0"/>
              <a:t>&gt;			&lt;</a:t>
            </a:r>
            <a:r>
              <a:rPr lang="en-IN" dirty="0" err="1"/>
              <a:t>artifactId</a:t>
            </a:r>
            <a:r>
              <a:rPr lang="en-IN" dirty="0"/>
              <a:t>&gt;spring-</a:t>
            </a:r>
            <a:r>
              <a:rPr lang="en-IN" dirty="0" err="1"/>
              <a:t>webmvc</a:t>
            </a:r>
            <a:r>
              <a:rPr lang="en-IN" dirty="0"/>
              <a:t>&lt;/</a:t>
            </a:r>
            <a:r>
              <a:rPr lang="en-IN" dirty="0" err="1"/>
              <a:t>artifactId</a:t>
            </a:r>
            <a:r>
              <a:rPr lang="en-IN" dirty="0"/>
              <a:t>&gt;			&lt;version&gt;4.0.3.RELEASE&lt;/version&gt;		&lt;/dependency&gt;</a:t>
            </a:r>
          </a:p>
          <a:p>
            <a:endParaRPr lang="en-IN" dirty="0"/>
          </a:p>
        </p:txBody>
      </p:sp>
      <p:sp>
        <p:nvSpPr>
          <p:cNvPr id="3" name="Rectangle 2">
            <a:extLst>
              <a:ext uri="{FF2B5EF4-FFF2-40B4-BE49-F238E27FC236}">
                <a16:creationId xmlns:a16="http://schemas.microsoft.com/office/drawing/2014/main" id="{0B335B7E-E9D1-4047-8E5B-65E723AD1079}"/>
              </a:ext>
            </a:extLst>
          </p:cNvPr>
          <p:cNvSpPr/>
          <p:nvPr/>
        </p:nvSpPr>
        <p:spPr>
          <a:xfrm>
            <a:off x="5726545" y="270917"/>
            <a:ext cx="5514110" cy="4801314"/>
          </a:xfrm>
          <a:prstGeom prst="rect">
            <a:avLst/>
          </a:prstGeom>
        </p:spPr>
        <p:txBody>
          <a:bodyPr wrap="square">
            <a:spAutoFit/>
          </a:bodyPr>
          <a:lstStyle/>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a:t>
            </a:r>
            <a:r>
              <a:rPr lang="en-IN" dirty="0" err="1"/>
              <a:t>webmvc</a:t>
            </a:r>
            <a:r>
              <a:rPr lang="en-IN" dirty="0"/>
              <a:t>&lt;/</a:t>
            </a:r>
            <a:r>
              <a:rPr lang="en-IN" dirty="0" err="1"/>
              <a:t>artifactId</a:t>
            </a:r>
            <a:r>
              <a:rPr lang="en-IN" dirty="0"/>
              <a:t>&gt;</a:t>
            </a:r>
          </a:p>
          <a:p>
            <a:r>
              <a:rPr lang="en-IN" dirty="0"/>
              <a:t>			&lt;version&gt;4.0.3.RELEASE&lt;/version&gt;</a:t>
            </a:r>
          </a:p>
          <a:p>
            <a:r>
              <a:rPr lang="en-IN" dirty="0"/>
              <a:t>		&lt;/dependency&gt;</a:t>
            </a:r>
          </a:p>
          <a:p>
            <a:endParaRPr lang="en-IN" dirty="0"/>
          </a:p>
          <a:p>
            <a:r>
              <a:rPr lang="en-IN" dirty="0"/>
              <a:t>		&lt;dependency&gt;</a:t>
            </a:r>
          </a:p>
          <a:p>
            <a:r>
              <a:rPr lang="en-IN" dirty="0"/>
              <a:t>			&lt;</a:t>
            </a:r>
            <a:r>
              <a:rPr lang="en-IN" dirty="0" err="1"/>
              <a:t>groupId</a:t>
            </a:r>
            <a:r>
              <a:rPr lang="en-IN" dirty="0"/>
              <a:t>&gt;</a:t>
            </a:r>
            <a:r>
              <a:rPr lang="en-IN" dirty="0" err="1"/>
              <a:t>org.hibernate</a:t>
            </a:r>
            <a:r>
              <a:rPr lang="en-IN" dirty="0"/>
              <a:t>&lt;/</a:t>
            </a:r>
            <a:r>
              <a:rPr lang="en-IN" dirty="0" err="1"/>
              <a:t>groupId</a:t>
            </a:r>
            <a:r>
              <a:rPr lang="en-IN" dirty="0"/>
              <a:t>&gt;</a:t>
            </a:r>
          </a:p>
          <a:p>
            <a:r>
              <a:rPr lang="en-IN" dirty="0"/>
              <a:t>			&lt;</a:t>
            </a:r>
            <a:r>
              <a:rPr lang="en-IN" dirty="0" err="1"/>
              <a:t>artifactId</a:t>
            </a:r>
            <a:r>
              <a:rPr lang="en-IN" dirty="0"/>
              <a:t>&gt;hibernate-          </a:t>
            </a:r>
            <a:r>
              <a:rPr lang="en-IN" dirty="0" err="1"/>
              <a:t>entitymanager</a:t>
            </a:r>
            <a:r>
              <a:rPr lang="en-IN" dirty="0"/>
              <a:t>&lt;/</a:t>
            </a:r>
            <a:r>
              <a:rPr lang="en-IN" dirty="0" err="1"/>
              <a:t>artifactId</a:t>
            </a:r>
            <a:r>
              <a:rPr lang="en-IN" dirty="0"/>
              <a:t>&gt;</a:t>
            </a:r>
          </a:p>
          <a:p>
            <a:r>
              <a:rPr lang="en-IN" dirty="0"/>
              <a:t>			&lt;version&gt;4.3.5.Final&lt;/version&gt;</a:t>
            </a:r>
          </a:p>
          <a:p>
            <a:r>
              <a:rPr lang="en-IN" dirty="0"/>
              <a:t>		&lt;/dependency&gt;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a:t>
            </a:r>
            <a:r>
              <a:rPr lang="en-IN" dirty="0" err="1"/>
              <a:t>orm</a:t>
            </a:r>
            <a:r>
              <a:rPr lang="en-IN" dirty="0"/>
              <a:t>&lt;/</a:t>
            </a:r>
            <a:r>
              <a:rPr lang="en-IN" dirty="0" err="1"/>
              <a:t>artifactId</a:t>
            </a:r>
            <a:r>
              <a:rPr lang="en-IN" dirty="0"/>
              <a:t>&gt;</a:t>
            </a:r>
          </a:p>
          <a:p>
            <a:r>
              <a:rPr lang="en-IN" dirty="0"/>
              <a:t>			&lt;version&gt;4.0.3.RELEASE&lt;/version&gt;</a:t>
            </a:r>
          </a:p>
          <a:p>
            <a:r>
              <a:rPr lang="en-IN" dirty="0"/>
              <a:t>		&lt;/dependency&gt; </a:t>
            </a:r>
          </a:p>
        </p:txBody>
      </p:sp>
      <p:sp>
        <p:nvSpPr>
          <p:cNvPr id="4" name="Rectangle 3">
            <a:extLst>
              <a:ext uri="{FF2B5EF4-FFF2-40B4-BE49-F238E27FC236}">
                <a16:creationId xmlns:a16="http://schemas.microsoft.com/office/drawing/2014/main" id="{E990D916-FDA3-4584-A521-C605F54DEECA}"/>
              </a:ext>
            </a:extLst>
          </p:cNvPr>
          <p:cNvSpPr/>
          <p:nvPr/>
        </p:nvSpPr>
        <p:spPr>
          <a:xfrm>
            <a:off x="563418" y="270917"/>
            <a:ext cx="4849091" cy="892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Spring Maven Dependencies</a:t>
            </a:r>
          </a:p>
        </p:txBody>
      </p:sp>
    </p:spTree>
    <p:extLst>
      <p:ext uri="{BB962C8B-B14F-4D97-AF65-F5344CB8AC3E}">
        <p14:creationId xmlns:p14="http://schemas.microsoft.com/office/powerpoint/2010/main" val="207938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F01B122-224B-46A9-B1EB-6F7639CC43C0}"/>
              </a:ext>
            </a:extLst>
          </p:cNvPr>
          <p:cNvSpPr/>
          <p:nvPr/>
        </p:nvSpPr>
        <p:spPr>
          <a:xfrm>
            <a:off x="110836" y="123363"/>
            <a:ext cx="6096000" cy="5909310"/>
          </a:xfrm>
          <a:prstGeom prst="rect">
            <a:avLst/>
          </a:prstGeom>
        </p:spPr>
        <p:txBody>
          <a:bodyPr>
            <a:spAutoFit/>
          </a:bodyPr>
          <a:lstStyle/>
          <a:p>
            <a:r>
              <a:rPr lang="en-IN" dirty="0"/>
              <a:t>&lt;?xml version="1.0" encoding="UTF-8"?&gt;  </a:t>
            </a:r>
          </a:p>
          <a:p>
            <a:r>
              <a:rPr lang="en-IN" dirty="0"/>
              <a:t>&lt;beans  </a:t>
            </a:r>
          </a:p>
          <a:p>
            <a:r>
              <a:rPr lang="en-IN" dirty="0"/>
              <a:t>    </a:t>
            </a:r>
            <a:r>
              <a:rPr lang="en-IN" dirty="0" err="1"/>
              <a:t>xmlns</a:t>
            </a:r>
            <a:r>
              <a:rPr lang="en-IN" dirty="0"/>
              <a:t>="http://www.springframework.org/schema/beans"  </a:t>
            </a:r>
          </a:p>
          <a:p>
            <a:r>
              <a:rPr lang="en-IN" dirty="0"/>
              <a:t>    </a:t>
            </a:r>
            <a:r>
              <a:rPr lang="en-IN" dirty="0" err="1"/>
              <a:t>xmlns:xsi</a:t>
            </a:r>
            <a:r>
              <a:rPr lang="en-IN" dirty="0"/>
              <a:t>="http://www.w3.org/2001/XMLSchema-instance"  </a:t>
            </a:r>
          </a:p>
          <a:p>
            <a:r>
              <a:rPr lang="en-IN" dirty="0"/>
              <a:t>    </a:t>
            </a:r>
            <a:r>
              <a:rPr lang="en-IN" dirty="0" err="1"/>
              <a:t>xmlns:p</a:t>
            </a:r>
            <a:r>
              <a:rPr lang="en-IN" dirty="0"/>
              <a:t>="http://www.springframework.org/schema/p"  </a:t>
            </a:r>
          </a:p>
          <a:p>
            <a:r>
              <a:rPr lang="en-IN" dirty="0"/>
              <a:t>    </a:t>
            </a:r>
            <a:r>
              <a:rPr lang="en-IN" dirty="0" err="1"/>
              <a:t>xsi:schemaLocation</a:t>
            </a:r>
            <a:r>
              <a:rPr lang="en-IN" dirty="0"/>
              <a:t>="http://www.springframework.org/schema/beans  </a:t>
            </a:r>
          </a:p>
          <a:p>
            <a:r>
              <a:rPr lang="en-IN" dirty="0"/>
              <a:t>                http://www.springframework.org/schema/beans/spring-beans-3.0.xsd"&gt;  </a:t>
            </a:r>
          </a:p>
          <a:p>
            <a:r>
              <a:rPr lang="en-IN" dirty="0"/>
              <a:t>&lt;bean id="book" class="</a:t>
            </a:r>
            <a:r>
              <a:rPr lang="en-IN" dirty="0" err="1"/>
              <a:t>com.spring.example.Book</a:t>
            </a:r>
            <a:r>
              <a:rPr lang="en-IN" dirty="0"/>
              <a:t>"&gt;  </a:t>
            </a:r>
          </a:p>
          <a:p>
            <a:r>
              <a:rPr lang="en-IN" dirty="0"/>
              <a:t>&lt;constructor-</a:t>
            </a:r>
            <a:r>
              <a:rPr lang="en-IN" dirty="0" err="1"/>
              <a:t>arg</a:t>
            </a:r>
            <a:r>
              <a:rPr lang="en-IN" dirty="0"/>
              <a:t> value="1" type="int"&gt;&lt;/constructor-</a:t>
            </a:r>
            <a:r>
              <a:rPr lang="en-IN" dirty="0" err="1"/>
              <a:t>arg</a:t>
            </a:r>
            <a:r>
              <a:rPr lang="en-IN" dirty="0"/>
              <a:t>&gt;  </a:t>
            </a:r>
          </a:p>
          <a:p>
            <a:r>
              <a:rPr lang="en-IN" dirty="0"/>
              <a:t>&lt;/bean&gt;  </a:t>
            </a:r>
          </a:p>
          <a:p>
            <a:endParaRPr lang="en-IN" dirty="0"/>
          </a:p>
          <a:p>
            <a:r>
              <a:rPr lang="en-IN" dirty="0"/>
              <a:t>&lt;bean id="book1" class="</a:t>
            </a:r>
            <a:r>
              <a:rPr lang="en-IN" dirty="0" err="1"/>
              <a:t>com.spring.example.Book</a:t>
            </a:r>
            <a:r>
              <a:rPr lang="en-IN" dirty="0"/>
              <a:t>"&gt;  </a:t>
            </a:r>
          </a:p>
          <a:p>
            <a:r>
              <a:rPr lang="en-IN" dirty="0"/>
              <a:t>&lt;property name="id"&gt;  </a:t>
            </a:r>
          </a:p>
          <a:p>
            <a:r>
              <a:rPr lang="en-IN" dirty="0"/>
              <a:t>&lt;value&gt;1&lt;/value&gt;  </a:t>
            </a:r>
          </a:p>
          <a:p>
            <a:r>
              <a:rPr lang="en-IN" dirty="0"/>
              <a:t>&lt;/property&gt;</a:t>
            </a:r>
          </a:p>
          <a:p>
            <a:r>
              <a:rPr lang="en-IN" dirty="0"/>
              <a:t>&lt;/beans&gt;</a:t>
            </a:r>
          </a:p>
          <a:p>
            <a:r>
              <a:rPr lang="en-IN" dirty="0"/>
              <a:t> </a:t>
            </a:r>
          </a:p>
        </p:txBody>
      </p:sp>
      <p:sp>
        <p:nvSpPr>
          <p:cNvPr id="36" name="Rectangle 35">
            <a:extLst>
              <a:ext uri="{FF2B5EF4-FFF2-40B4-BE49-F238E27FC236}">
                <a16:creationId xmlns:a16="http://schemas.microsoft.com/office/drawing/2014/main" id="{20FAD025-B462-4857-9419-1E5777528B2D}"/>
              </a:ext>
            </a:extLst>
          </p:cNvPr>
          <p:cNvSpPr/>
          <p:nvPr/>
        </p:nvSpPr>
        <p:spPr>
          <a:xfrm>
            <a:off x="6881091" y="2281383"/>
            <a:ext cx="3556000" cy="452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Constructor Injection</a:t>
            </a:r>
          </a:p>
        </p:txBody>
      </p:sp>
      <p:cxnSp>
        <p:nvCxnSpPr>
          <p:cNvPr id="38" name="Straight Arrow Connector 37">
            <a:extLst>
              <a:ext uri="{FF2B5EF4-FFF2-40B4-BE49-F238E27FC236}">
                <a16:creationId xmlns:a16="http://schemas.microsoft.com/office/drawing/2014/main" id="{5322D144-33A3-454D-9A53-AC3502EA94B0}"/>
              </a:ext>
            </a:extLst>
          </p:cNvPr>
          <p:cNvCxnSpPr>
            <a:cxnSpLocks/>
            <a:endCxn id="36" idx="1"/>
          </p:cNvCxnSpPr>
          <p:nvPr/>
        </p:nvCxnSpPr>
        <p:spPr>
          <a:xfrm flipV="1">
            <a:off x="5661891" y="2507674"/>
            <a:ext cx="1219200" cy="106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F012E86-1E1D-4CC9-A773-C241E5DC7DB3}"/>
              </a:ext>
            </a:extLst>
          </p:cNvPr>
          <p:cNvSpPr/>
          <p:nvPr/>
        </p:nvSpPr>
        <p:spPr>
          <a:xfrm>
            <a:off x="6206836" y="4661077"/>
            <a:ext cx="3556000" cy="452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Setter Injection</a:t>
            </a:r>
          </a:p>
        </p:txBody>
      </p:sp>
      <p:cxnSp>
        <p:nvCxnSpPr>
          <p:cNvPr id="43" name="Straight Arrow Connector 42">
            <a:extLst>
              <a:ext uri="{FF2B5EF4-FFF2-40B4-BE49-F238E27FC236}">
                <a16:creationId xmlns:a16="http://schemas.microsoft.com/office/drawing/2014/main" id="{20C9085C-5358-470A-92B8-11B819471642}"/>
              </a:ext>
            </a:extLst>
          </p:cNvPr>
          <p:cNvCxnSpPr>
            <a:cxnSpLocks/>
            <a:endCxn id="41" idx="1"/>
          </p:cNvCxnSpPr>
          <p:nvPr/>
        </p:nvCxnSpPr>
        <p:spPr>
          <a:xfrm>
            <a:off x="4590473" y="4581236"/>
            <a:ext cx="1616363" cy="30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80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41"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1781</TotalTime>
  <Words>3582</Words>
  <Application>Microsoft Office PowerPoint</Application>
  <PresentationFormat>Widescreen</PresentationFormat>
  <Paragraphs>381</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Calibri</vt:lpstr>
      <vt:lpstr>Courier New</vt:lpstr>
      <vt:lpstr>Gill Sans MT</vt:lpstr>
      <vt:lpstr>Gallery</vt:lpstr>
      <vt:lpstr>Java Spring Framework</vt:lpstr>
      <vt:lpstr>What is Spring?</vt:lpstr>
      <vt:lpstr>What Spring provides</vt:lpstr>
      <vt:lpstr>Spring Modules and Architecture</vt:lpstr>
      <vt:lpstr>Spring /IOC</vt:lpstr>
      <vt:lpstr>Dependency Injection</vt:lpstr>
      <vt:lpstr>PowerPoint Presentation</vt:lpstr>
      <vt:lpstr>PowerPoint Presentation</vt:lpstr>
      <vt:lpstr>PowerPoint Presentation</vt:lpstr>
      <vt:lpstr>PowerPoint Presentation</vt:lpstr>
      <vt:lpstr>Spring Hello World</vt:lpstr>
      <vt:lpstr>PowerPoint Presentation</vt:lpstr>
      <vt:lpstr>Test Client</vt:lpstr>
      <vt:lpstr>DI Example</vt:lpstr>
      <vt:lpstr>DI - Demo</vt:lpstr>
      <vt:lpstr>PowerPoint Presentation</vt:lpstr>
      <vt:lpstr>AutoWiring</vt:lpstr>
      <vt:lpstr>Bean LifeCycle</vt:lpstr>
      <vt:lpstr>PowerPoint Presentation</vt:lpstr>
      <vt:lpstr>Collection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Spring Framework</dc:title>
  <dc:creator>Radha V Krishna</dc:creator>
  <cp:lastModifiedBy>Anjana Krishna</cp:lastModifiedBy>
  <cp:revision>59</cp:revision>
  <dcterms:created xsi:type="dcterms:W3CDTF">2018-11-19T06:22:12Z</dcterms:created>
  <dcterms:modified xsi:type="dcterms:W3CDTF">2021-04-07T06:18:34Z</dcterms:modified>
</cp:coreProperties>
</file>