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4133E006-3106-4B98-A491-9FF72DFA090F}" type="slidenum">
              <a:rPr lang="en-IN" smtClean="0"/>
              <a:pPr/>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530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3E006-3106-4B98-A491-9FF72DFA090F}" type="slidenum">
              <a:rPr lang="en-IN" smtClean="0"/>
              <a:pPr/>
              <a:t>‹#›</a:t>
            </a:fld>
            <a:endParaRPr lang="en-IN"/>
          </a:p>
        </p:txBody>
      </p:sp>
    </p:spTree>
    <p:extLst>
      <p:ext uri="{BB962C8B-B14F-4D97-AF65-F5344CB8AC3E}">
        <p14:creationId xmlns:p14="http://schemas.microsoft.com/office/powerpoint/2010/main" val="407957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3E006-3106-4B98-A491-9FF72DFA090F}" type="slidenum">
              <a:rPr lang="en-IN" smtClean="0"/>
              <a:pPr/>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92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3E006-3106-4B98-A491-9FF72DFA090F}" type="slidenum">
              <a:rPr lang="en-IN" smtClean="0"/>
              <a:pPr/>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82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3E006-3106-4B98-A491-9FF72DFA090F}" type="slidenum">
              <a:rPr lang="en-IN" smtClean="0"/>
              <a:pPr/>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236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3E006-3106-4B98-A491-9FF72DFA090F}" type="slidenum">
              <a:rPr lang="en-IN" smtClean="0"/>
              <a:pPr/>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89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33E006-3106-4B98-A491-9FF72DFA090F}" type="slidenum">
              <a:rPr lang="en-IN" smtClean="0"/>
              <a:pPr/>
              <a:t>‹#›</a:t>
            </a:fld>
            <a:endParaRPr lang="en-IN"/>
          </a:p>
        </p:txBody>
      </p:sp>
    </p:spTree>
    <p:extLst>
      <p:ext uri="{BB962C8B-B14F-4D97-AF65-F5344CB8AC3E}">
        <p14:creationId xmlns:p14="http://schemas.microsoft.com/office/powerpoint/2010/main" val="115540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33E006-3106-4B98-A491-9FF72DFA090F}" type="slidenum">
              <a:rPr lang="en-IN" smtClean="0"/>
              <a:pPr/>
              <a:t>‹#›</a:t>
            </a:fld>
            <a:endParaRPr lang="en-IN"/>
          </a:p>
        </p:txBody>
      </p:sp>
    </p:spTree>
    <p:extLst>
      <p:ext uri="{BB962C8B-B14F-4D97-AF65-F5344CB8AC3E}">
        <p14:creationId xmlns:p14="http://schemas.microsoft.com/office/powerpoint/2010/main" val="91062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33E006-3106-4B98-A491-9FF72DFA090F}" type="slidenum">
              <a:rPr lang="en-IN" smtClean="0"/>
              <a:pPr/>
              <a:t>‹#›</a:t>
            </a:fld>
            <a:endParaRPr lang="en-IN"/>
          </a:p>
        </p:txBody>
      </p:sp>
    </p:spTree>
    <p:extLst>
      <p:ext uri="{BB962C8B-B14F-4D97-AF65-F5344CB8AC3E}">
        <p14:creationId xmlns:p14="http://schemas.microsoft.com/office/powerpoint/2010/main" val="397881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E4E589-8A1E-4027-9F52-151B0F8C53BA}" type="datetimeFigureOut">
              <a:rPr lang="en-IN" smtClean="0"/>
              <a:pPr/>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3E006-3106-4B98-A491-9FF72DFA090F}" type="slidenum">
              <a:rPr lang="en-IN" smtClean="0"/>
              <a:pPr/>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89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5E4E589-8A1E-4027-9F52-151B0F8C53BA}" type="datetimeFigureOut">
              <a:rPr lang="en-IN" smtClean="0"/>
              <a:pPr/>
              <a:t>11-09-2019</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4133E006-3106-4B98-A491-9FF72DFA090F}" type="slidenum">
              <a:rPr lang="en-IN" smtClean="0"/>
              <a:pPr/>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356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E4E589-8A1E-4027-9F52-151B0F8C53BA}" type="datetimeFigureOut">
              <a:rPr lang="en-IN" smtClean="0"/>
              <a:pPr/>
              <a:t>11-09-2019</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133E006-3106-4B98-A491-9FF72DFA090F}" type="slidenum">
              <a:rPr lang="en-IN" smtClean="0"/>
              <a:pPr/>
              <a:t>‹#›</a:t>
            </a:fld>
            <a:endParaRPr lang="en-IN"/>
          </a:p>
        </p:txBody>
      </p:sp>
    </p:spTree>
    <p:extLst>
      <p:ext uri="{BB962C8B-B14F-4D97-AF65-F5344CB8AC3E}">
        <p14:creationId xmlns:p14="http://schemas.microsoft.com/office/powerpoint/2010/main" val="132820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java.sun.com/javase/6/docs/api/java/sql/ResultSet.html?is-external=true" TargetMode="External"/><Relationship Id="rId2" Type="http://schemas.openxmlformats.org/officeDocument/2006/relationships/hyperlink" Target="http://static.springsource.org/spring/docs/2.5.0/api/org/springframework/jdbc/core/JdbcTemplate.html" TargetMode="External"/><Relationship Id="rId1" Type="http://schemas.openxmlformats.org/officeDocument/2006/relationships/slideLayout" Target="../slideLayouts/slideLayout7.xml"/><Relationship Id="rId5" Type="http://schemas.openxmlformats.org/officeDocument/2006/relationships/hyperlink" Target="http://static.springsource.org/spring/docs/2.5.0/api/org/springframework/jdbc/object/MappingSqlQuery.html" TargetMode="External"/><Relationship Id="rId4" Type="http://schemas.openxmlformats.org/officeDocument/2006/relationships/hyperlink" Target="http://java.sun.com/javase/6/docs/api/java/sql/SQLException.html?is-external=tru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Spring,JDBC,DAO</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04813"/>
            <a:ext cx="8229600" cy="5721350"/>
          </a:xfrm>
        </p:spPr>
        <p:txBody>
          <a:bodyPr>
            <a:normAutofit/>
          </a:bodyPr>
          <a:lstStyle/>
          <a:p>
            <a:r>
              <a:rPr lang="en-IN" dirty="0"/>
              <a:t>While working with database using plain old JDBC, it becomes cumbersome to write unnecessary code to handle exceptions, opening and closing database connections etc. But Spring JDBC Framework takes care of all the low-level details starting from opening the connection, prepare and execute the SQL statement, process exceptions, handle transactions and finally close the connection.</a:t>
            </a:r>
          </a:p>
          <a:p>
            <a:r>
              <a:rPr lang="en-IN" dirty="0"/>
              <a:t>So what you have do is just define connection parameters and specify the SQL statement to be executed and do the required work for each iteration while fetching data from the database.</a:t>
            </a:r>
          </a:p>
          <a:p>
            <a:r>
              <a:rPr lang="en-IN" dirty="0"/>
              <a:t>Spring JDBC provides several approaches and correspondingly different classes to interface with the database. I'm going to take classic and the most popular approach which makes use of </a:t>
            </a:r>
            <a:r>
              <a:rPr lang="en-IN" b="1" dirty="0" err="1"/>
              <a:t>JdbcTemplate</a:t>
            </a:r>
            <a:r>
              <a:rPr lang="en-IN" dirty="0"/>
              <a:t> class of the framework. This is the central framework class that manages all the database communication and exception handling</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9512" y="476672"/>
            <a:ext cx="6572250" cy="1049337"/>
          </a:xfrm>
        </p:spPr>
        <p:txBody>
          <a:bodyPr/>
          <a:lstStyle/>
          <a:p>
            <a:r>
              <a:rPr lang="en-IN" b="1" dirty="0" err="1"/>
              <a:t>JdbcTemplate</a:t>
            </a:r>
            <a:r>
              <a:rPr lang="en-IN" b="1" dirty="0"/>
              <a:t> Class</a:t>
            </a:r>
            <a:endParaRPr lang="en-IN" dirty="0"/>
          </a:p>
        </p:txBody>
      </p:sp>
      <p:sp>
        <p:nvSpPr>
          <p:cNvPr id="3" name="Content Placeholder 2"/>
          <p:cNvSpPr>
            <a:spLocks noGrp="1"/>
          </p:cNvSpPr>
          <p:nvPr>
            <p:ph idx="4294967295"/>
          </p:nvPr>
        </p:nvSpPr>
        <p:spPr>
          <a:xfrm>
            <a:off x="0" y="1196975"/>
            <a:ext cx="8291513" cy="4929188"/>
          </a:xfrm>
        </p:spPr>
        <p:txBody>
          <a:bodyPr>
            <a:normAutofit/>
          </a:bodyPr>
          <a:lstStyle/>
          <a:p>
            <a:r>
              <a:rPr lang="en-IN" dirty="0"/>
              <a:t>The </a:t>
            </a:r>
            <a:r>
              <a:rPr lang="en-IN" dirty="0" err="1"/>
              <a:t>JdbcTemplate</a:t>
            </a:r>
            <a:r>
              <a:rPr lang="en-IN" dirty="0"/>
              <a:t> class executes SQL queries, update statements and stored procedure calls, performs iteration over </a:t>
            </a:r>
            <a:r>
              <a:rPr lang="en-IN" dirty="0" err="1"/>
              <a:t>ResultSets</a:t>
            </a:r>
            <a:r>
              <a:rPr lang="en-IN" dirty="0"/>
              <a:t> and extraction of returned parameter values. It also catches JDBC exceptions and translates them to the generic, more informative, exception hierarchy defined in the </a:t>
            </a:r>
            <a:r>
              <a:rPr lang="en-IN" dirty="0" err="1"/>
              <a:t>org.springframework.dao</a:t>
            </a:r>
            <a:r>
              <a:rPr lang="en-IN" dirty="0"/>
              <a:t> package.</a:t>
            </a:r>
          </a:p>
          <a:p>
            <a:r>
              <a:rPr lang="en-IN" dirty="0"/>
              <a:t>Instances of the </a:t>
            </a:r>
            <a:r>
              <a:rPr lang="en-IN" i="1" dirty="0" err="1"/>
              <a:t>JdbcTemplate</a:t>
            </a:r>
            <a:r>
              <a:rPr lang="en-IN" dirty="0"/>
              <a:t> class are </a:t>
            </a:r>
            <a:r>
              <a:rPr lang="en-IN" i="1" dirty="0" err="1"/>
              <a:t>threadsafe</a:t>
            </a:r>
            <a:r>
              <a:rPr lang="en-IN" dirty="0"/>
              <a:t> once configured. So you can configure a single instance of a </a:t>
            </a:r>
            <a:r>
              <a:rPr lang="en-IN" i="1" dirty="0" err="1"/>
              <a:t>JdbcTemplate</a:t>
            </a:r>
            <a:r>
              <a:rPr lang="en-IN" dirty="0"/>
              <a:t> and then safely inject this shared reference into multiple DAOs.</a:t>
            </a:r>
          </a:p>
          <a:p>
            <a:r>
              <a:rPr lang="en-IN" dirty="0"/>
              <a:t>A common practice when using the </a:t>
            </a:r>
            <a:r>
              <a:rPr lang="en-IN" dirty="0" err="1"/>
              <a:t>JdbcTemplate</a:t>
            </a:r>
            <a:r>
              <a:rPr lang="en-IN" dirty="0"/>
              <a:t> class is to configure a </a:t>
            </a:r>
            <a:r>
              <a:rPr lang="en-IN" i="1" dirty="0" err="1"/>
              <a:t>DataSource</a:t>
            </a:r>
            <a:r>
              <a:rPr lang="en-IN" dirty="0"/>
              <a:t> in your Spring configuration file, and then dependency-inject that shared </a:t>
            </a:r>
            <a:r>
              <a:rPr lang="en-IN" dirty="0" err="1"/>
              <a:t>DataSource</a:t>
            </a:r>
            <a:r>
              <a:rPr lang="en-IN" dirty="0"/>
              <a:t> bean into your DAO classes, and the </a:t>
            </a:r>
            <a:r>
              <a:rPr lang="en-IN" dirty="0" err="1"/>
              <a:t>JdbcTemplate</a:t>
            </a:r>
            <a:r>
              <a:rPr lang="en-IN" dirty="0"/>
              <a:t> is created in the setter for the </a:t>
            </a:r>
            <a:r>
              <a:rPr lang="en-IN" dirty="0" err="1"/>
              <a:t>DataSource</a:t>
            </a:r>
            <a:r>
              <a:rPr lang="en-IN" dirty="0"/>
              <a:t>.</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Configuring </a:t>
            </a:r>
            <a:r>
              <a:rPr lang="en-US" dirty="0" err="1"/>
              <a:t>datasource</a:t>
            </a:r>
            <a:r>
              <a:rPr lang="en-US" dirty="0"/>
              <a:t> bean</a:t>
            </a:r>
            <a:endParaRPr lang="en-IN" dirty="0"/>
          </a:p>
        </p:txBody>
      </p:sp>
      <p:sp>
        <p:nvSpPr>
          <p:cNvPr id="3" name="Content Placeholder 2"/>
          <p:cNvSpPr>
            <a:spLocks noGrp="1"/>
          </p:cNvSpPr>
          <p:nvPr>
            <p:ph idx="4294967295"/>
          </p:nvPr>
        </p:nvSpPr>
        <p:spPr>
          <a:xfrm>
            <a:off x="0" y="2060847"/>
            <a:ext cx="9144000" cy="3404915"/>
          </a:xfrm>
        </p:spPr>
        <p:txBody>
          <a:bodyPr>
            <a:normAutofit/>
          </a:bodyPr>
          <a:lstStyle/>
          <a:p>
            <a:pPr>
              <a:buNone/>
            </a:pPr>
            <a:r>
              <a:rPr lang="en-IN" dirty="0"/>
              <a:t>&lt;bean id="</a:t>
            </a:r>
            <a:r>
              <a:rPr lang="en-IN" dirty="0" err="1"/>
              <a:t>dataSource</a:t>
            </a:r>
            <a:r>
              <a:rPr lang="en-IN" dirty="0"/>
              <a:t>" class="</a:t>
            </a:r>
            <a:r>
              <a:rPr lang="en-IN" dirty="0" err="1"/>
              <a:t>org.springframework.jdbc.datasource.DriverManagerDataSource</a:t>
            </a:r>
            <a:r>
              <a:rPr lang="en-IN" dirty="0"/>
              <a:t>"&gt; </a:t>
            </a:r>
          </a:p>
          <a:p>
            <a:pPr>
              <a:buNone/>
            </a:pPr>
            <a:r>
              <a:rPr lang="en-IN" dirty="0"/>
              <a:t>	&lt;property name="</a:t>
            </a:r>
            <a:r>
              <a:rPr lang="en-IN" dirty="0" err="1"/>
              <a:t>driverClassName</a:t>
            </a:r>
            <a:r>
              <a:rPr lang="en-IN" dirty="0"/>
              <a:t>" value="</a:t>
            </a:r>
            <a:r>
              <a:rPr lang="en-IN" dirty="0" err="1"/>
              <a:t>com.mysql.jdbc.Driver</a:t>
            </a:r>
            <a:r>
              <a:rPr lang="en-IN" dirty="0"/>
              <a:t>"/&gt; &lt;property name="</a:t>
            </a:r>
            <a:r>
              <a:rPr lang="en-IN" dirty="0" err="1"/>
              <a:t>url</a:t>
            </a:r>
            <a:r>
              <a:rPr lang="en-IN" dirty="0"/>
              <a:t>" value="</a:t>
            </a:r>
            <a:r>
              <a:rPr lang="en-IN" dirty="0" err="1"/>
              <a:t>jdbc:mysql</a:t>
            </a:r>
            <a:r>
              <a:rPr lang="en-IN" dirty="0"/>
              <a:t>://localhost:3306/TEST"/&gt; &lt;property name="username" value="root"/&gt; </a:t>
            </a:r>
          </a:p>
          <a:p>
            <a:pPr>
              <a:buNone/>
            </a:pPr>
            <a:r>
              <a:rPr lang="en-IN" dirty="0"/>
              <a:t>   &lt;property name="password" value="password"/&gt; &lt;/bean&gt;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332656"/>
            <a:ext cx="8136904" cy="3449638"/>
          </a:xfrm>
        </p:spPr>
        <p:txBody>
          <a:bodyPr>
            <a:noAutofit/>
          </a:bodyPr>
          <a:lstStyle/>
          <a:p>
            <a:pPr>
              <a:buNone/>
            </a:pPr>
            <a:r>
              <a:rPr lang="en-IN" sz="2400" dirty="0"/>
              <a:t>public class </a:t>
            </a:r>
            <a:r>
              <a:rPr lang="en-IN" sz="2400" dirty="0" err="1"/>
              <a:t>StudentMapper</a:t>
            </a:r>
            <a:r>
              <a:rPr lang="en-IN" sz="2400" dirty="0"/>
              <a:t> implements </a:t>
            </a:r>
            <a:r>
              <a:rPr lang="en-IN" sz="2400" dirty="0" err="1"/>
              <a:t>RowMapper</a:t>
            </a:r>
            <a:r>
              <a:rPr lang="en-IN" sz="2400" dirty="0"/>
              <a:t>&lt;Student&gt; </a:t>
            </a:r>
          </a:p>
          <a:p>
            <a:pPr>
              <a:buNone/>
            </a:pPr>
            <a:r>
              <a:rPr lang="en-IN" sz="2400" dirty="0"/>
              <a:t>	{ </a:t>
            </a:r>
          </a:p>
          <a:p>
            <a:pPr>
              <a:buNone/>
            </a:pPr>
            <a:r>
              <a:rPr lang="en-IN" sz="2400" dirty="0"/>
              <a:t>   public Student </a:t>
            </a:r>
            <a:r>
              <a:rPr lang="en-IN" sz="2400" dirty="0" err="1"/>
              <a:t>mapRow</a:t>
            </a:r>
            <a:r>
              <a:rPr lang="en-IN" sz="2400" dirty="0"/>
              <a:t>(</a:t>
            </a:r>
            <a:r>
              <a:rPr lang="en-IN" sz="2400" dirty="0" err="1"/>
              <a:t>ResultSet</a:t>
            </a:r>
            <a:r>
              <a:rPr lang="en-IN" sz="2400" dirty="0"/>
              <a:t> </a:t>
            </a:r>
            <a:r>
              <a:rPr lang="en-IN" sz="2400" dirty="0" err="1"/>
              <a:t>rs</a:t>
            </a:r>
            <a:r>
              <a:rPr lang="en-IN" sz="2400" dirty="0"/>
              <a:t>, int </a:t>
            </a:r>
            <a:r>
              <a:rPr lang="en-IN" sz="2400" dirty="0" err="1"/>
              <a:t>rowNum</a:t>
            </a:r>
            <a:r>
              <a:rPr lang="en-IN" sz="2400" dirty="0"/>
              <a:t>) throws </a:t>
            </a:r>
            <a:r>
              <a:rPr lang="en-IN" sz="2400" dirty="0" err="1"/>
              <a:t>SQLException</a:t>
            </a:r>
            <a:r>
              <a:rPr lang="en-IN" sz="2400" dirty="0"/>
              <a:t> </a:t>
            </a:r>
          </a:p>
          <a:p>
            <a:pPr>
              <a:buNone/>
            </a:pPr>
            <a:r>
              <a:rPr lang="en-IN" sz="2400" dirty="0"/>
              <a:t>	{ </a:t>
            </a:r>
          </a:p>
          <a:p>
            <a:pPr>
              <a:buNone/>
            </a:pPr>
            <a:r>
              <a:rPr lang="en-IN" sz="2400" dirty="0"/>
              <a:t>   Student </a:t>
            </a:r>
            <a:r>
              <a:rPr lang="en-IN" sz="2400" dirty="0" err="1"/>
              <a:t>student</a:t>
            </a:r>
            <a:r>
              <a:rPr lang="en-IN" sz="2400" dirty="0"/>
              <a:t> = new Student(); </a:t>
            </a:r>
            <a:r>
              <a:rPr lang="en-IN" sz="2400" dirty="0" err="1"/>
              <a:t>student.setID</a:t>
            </a:r>
            <a:r>
              <a:rPr lang="en-IN" sz="2400" dirty="0"/>
              <a:t>(</a:t>
            </a:r>
            <a:r>
              <a:rPr lang="en-IN" sz="2400" dirty="0" err="1"/>
              <a:t>rs.getInt</a:t>
            </a:r>
            <a:r>
              <a:rPr lang="en-IN" sz="2400" dirty="0"/>
              <a:t>("id")); </a:t>
            </a:r>
            <a:r>
              <a:rPr lang="en-IN" sz="2400" dirty="0" err="1"/>
              <a:t>student.setName</a:t>
            </a:r>
            <a:r>
              <a:rPr lang="en-IN" sz="2400" dirty="0"/>
              <a:t>(</a:t>
            </a:r>
            <a:r>
              <a:rPr lang="en-IN" sz="2400" dirty="0" err="1"/>
              <a:t>rs.getString</a:t>
            </a:r>
            <a:r>
              <a:rPr lang="en-IN" sz="2400" dirty="0"/>
              <a:t>("name")); </a:t>
            </a:r>
            <a:r>
              <a:rPr lang="en-IN" sz="2400" dirty="0" err="1"/>
              <a:t>student.setAge</a:t>
            </a:r>
            <a:r>
              <a:rPr lang="en-IN" sz="2400" dirty="0"/>
              <a:t>(</a:t>
            </a:r>
            <a:r>
              <a:rPr lang="en-IN" sz="2400" dirty="0" err="1"/>
              <a:t>rs.getInt</a:t>
            </a:r>
            <a:r>
              <a:rPr lang="en-IN" sz="2400" dirty="0"/>
              <a:t>("age")); </a:t>
            </a:r>
          </a:p>
          <a:p>
            <a:pPr>
              <a:buNone/>
            </a:pPr>
            <a:r>
              <a:rPr lang="en-IN" sz="2400" dirty="0"/>
              <a:t>	return student;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504" y="188641"/>
            <a:ext cx="6572250" cy="504056"/>
          </a:xfrm>
        </p:spPr>
        <p:txBody>
          <a:bodyPr>
            <a:normAutofit fontScale="90000"/>
          </a:bodyPr>
          <a:lstStyle/>
          <a:p>
            <a:r>
              <a:rPr lang="en-US" dirty="0"/>
              <a:t>Row </a:t>
            </a:r>
            <a:r>
              <a:rPr lang="en-US" dirty="0" err="1"/>
              <a:t>Mapper</a:t>
            </a:r>
            <a:endParaRPr lang="en-IN" dirty="0"/>
          </a:p>
        </p:txBody>
      </p:sp>
      <p:sp>
        <p:nvSpPr>
          <p:cNvPr id="3" name="Content Placeholder 2"/>
          <p:cNvSpPr>
            <a:spLocks noGrp="1"/>
          </p:cNvSpPr>
          <p:nvPr>
            <p:ph idx="4294967295"/>
          </p:nvPr>
        </p:nvSpPr>
        <p:spPr>
          <a:xfrm>
            <a:off x="0" y="548680"/>
            <a:ext cx="9036496" cy="5472608"/>
          </a:xfrm>
        </p:spPr>
        <p:txBody>
          <a:bodyPr>
            <a:noAutofit/>
          </a:bodyPr>
          <a:lstStyle/>
          <a:p>
            <a:r>
              <a:rPr lang="en-IN" dirty="0"/>
              <a:t>public interface </a:t>
            </a:r>
            <a:r>
              <a:rPr lang="en-IN" b="1" dirty="0" err="1"/>
              <a:t>RowMapper</a:t>
            </a:r>
            <a:r>
              <a:rPr lang="en-IN" dirty="0" err="1"/>
              <a:t>An</a:t>
            </a:r>
            <a:r>
              <a:rPr lang="en-IN" dirty="0"/>
              <a:t> interface used by </a:t>
            </a:r>
            <a:r>
              <a:rPr lang="en-IN" dirty="0" err="1">
                <a:hlinkClick r:id="rId2" action="ppaction://hlinkfile" tooltip="class in org.springframework.jdbc.core"/>
              </a:rPr>
              <a:t>JdbcTemplate</a:t>
            </a:r>
            <a:r>
              <a:rPr lang="en-IN" dirty="0"/>
              <a:t> for mapping rows of a </a:t>
            </a:r>
            <a:r>
              <a:rPr lang="en-IN" dirty="0" err="1">
                <a:hlinkClick r:id="rId3" tooltip="class or interface in java.sql"/>
              </a:rPr>
              <a:t>ResultSet</a:t>
            </a:r>
            <a:r>
              <a:rPr lang="en-IN" dirty="0"/>
              <a:t> on a per-row basis. Implementations of this interface perform the actual work of mapping each row to a result object, but don't need to worry about exception handling. </a:t>
            </a:r>
            <a:r>
              <a:rPr lang="en-IN" dirty="0" err="1">
                <a:hlinkClick r:id="rId4" tooltip="class or interface in java.sql"/>
              </a:rPr>
              <a:t>SQLExceptions</a:t>
            </a:r>
            <a:r>
              <a:rPr lang="en-IN" dirty="0"/>
              <a:t> will be caught and handled by the calling </a:t>
            </a:r>
            <a:r>
              <a:rPr lang="en-IN" dirty="0" err="1"/>
              <a:t>JdbcTemplate</a:t>
            </a:r>
            <a:r>
              <a:rPr lang="en-IN" dirty="0"/>
              <a:t>. </a:t>
            </a:r>
          </a:p>
          <a:p>
            <a:r>
              <a:rPr lang="en-IN" dirty="0"/>
              <a:t>Typically used either for </a:t>
            </a:r>
            <a:r>
              <a:rPr lang="en-IN" dirty="0" err="1">
                <a:hlinkClick r:id="rId2" action="ppaction://hlinkfile" tooltip="class in org.springframework.jdbc.core"/>
              </a:rPr>
              <a:t>JdbcTemplate</a:t>
            </a:r>
            <a:r>
              <a:rPr lang="en-IN" dirty="0" err="1"/>
              <a:t>'s</a:t>
            </a:r>
            <a:r>
              <a:rPr lang="en-IN" dirty="0"/>
              <a:t> query methods or for out parameters of stored procedures. </a:t>
            </a:r>
            <a:r>
              <a:rPr lang="en-IN" dirty="0" err="1"/>
              <a:t>RowMapper</a:t>
            </a:r>
            <a:r>
              <a:rPr lang="en-IN" dirty="0"/>
              <a:t> objects are typically stateless and thus reusable; they are an ideal choice for implementing row-mapping logic in a single place. </a:t>
            </a:r>
          </a:p>
          <a:p>
            <a:r>
              <a:rPr lang="en-IN" dirty="0"/>
              <a:t>Alternatively, consider </a:t>
            </a:r>
            <a:r>
              <a:rPr lang="en-IN" dirty="0" err="1"/>
              <a:t>subclassing</a:t>
            </a:r>
            <a:r>
              <a:rPr lang="en-IN" dirty="0"/>
              <a:t> </a:t>
            </a:r>
            <a:r>
              <a:rPr lang="en-IN" dirty="0" err="1">
                <a:hlinkClick r:id="rId5" action="ppaction://hlinkfile" tooltip="class in org.springframework.jdbc.object"/>
              </a:rPr>
              <a:t>MappingSqlQuery</a:t>
            </a:r>
            <a:r>
              <a:rPr lang="en-IN" dirty="0"/>
              <a:t> from the </a:t>
            </a:r>
            <a:r>
              <a:rPr lang="en-IN" dirty="0" err="1"/>
              <a:t>jdbc.object</a:t>
            </a:r>
            <a:r>
              <a:rPr lang="en-IN" dirty="0"/>
              <a:t> package: Instead of working with separate </a:t>
            </a:r>
            <a:r>
              <a:rPr lang="en-IN" dirty="0" err="1"/>
              <a:t>JdbcTemplate</a:t>
            </a:r>
            <a:r>
              <a:rPr lang="en-IN" dirty="0"/>
              <a:t> and </a:t>
            </a:r>
            <a:r>
              <a:rPr lang="en-IN" dirty="0" err="1"/>
              <a:t>RowMapper</a:t>
            </a:r>
            <a:r>
              <a:rPr lang="en-IN" dirty="0"/>
              <a:t> objects, you can build executable query objects (containing row-mapping logic) in that style.</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9552" y="332656"/>
            <a:ext cx="8604448" cy="4608512"/>
          </a:xfrm>
        </p:spPr>
        <p:txBody>
          <a:bodyPr>
            <a:normAutofit/>
          </a:bodyPr>
          <a:lstStyle/>
          <a:p>
            <a:pPr>
              <a:buNone/>
            </a:pPr>
            <a:r>
              <a:rPr lang="en-IN" sz="2800" dirty="0"/>
              <a:t>String SQL = "select * from Student where id = ?";</a:t>
            </a:r>
          </a:p>
          <a:p>
            <a:pPr>
              <a:buNone/>
            </a:pPr>
            <a:r>
              <a:rPr lang="en-IN" sz="2800" dirty="0"/>
              <a:t> Student </a:t>
            </a:r>
            <a:r>
              <a:rPr lang="en-IN" sz="2800" dirty="0" err="1"/>
              <a:t>student</a:t>
            </a:r>
            <a:r>
              <a:rPr lang="en-IN" sz="2800" dirty="0"/>
              <a:t> = </a:t>
            </a:r>
            <a:r>
              <a:rPr lang="en-IN" sz="2800" dirty="0" err="1"/>
              <a:t>jdbcTemplateObject.queryForObject</a:t>
            </a:r>
            <a:r>
              <a:rPr lang="en-IN" sz="2800" dirty="0"/>
              <a:t>(SQL, new Object[]{10}, new </a:t>
            </a:r>
            <a:r>
              <a:rPr lang="en-IN" sz="2800" dirty="0" err="1"/>
              <a:t>StudentMapper</a:t>
            </a:r>
            <a:r>
              <a:rPr lang="en-IN" sz="2800" dirty="0"/>
              <a:t>()); </a:t>
            </a:r>
          </a:p>
          <a:p>
            <a:pPr>
              <a:buNone/>
            </a:pPr>
            <a:r>
              <a:rPr lang="en-US" sz="2800" dirty="0"/>
              <a:t>.. Retrieves a record whose id is 10</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60350"/>
            <a:ext cx="8507413" cy="6408738"/>
          </a:xfrm>
        </p:spPr>
        <p:txBody>
          <a:bodyPr>
            <a:normAutofit/>
          </a:bodyPr>
          <a:lstStyle/>
          <a:p>
            <a:r>
              <a:rPr lang="en-IN" dirty="0"/>
              <a:t>Querying for an integer:</a:t>
            </a:r>
          </a:p>
          <a:p>
            <a:r>
              <a:rPr lang="en-IN" dirty="0"/>
              <a:t>String SQL = "select count(*) from Student"; </a:t>
            </a:r>
            <a:r>
              <a:rPr lang="en-IN" dirty="0" err="1"/>
              <a:t>int</a:t>
            </a:r>
            <a:r>
              <a:rPr lang="en-IN" dirty="0"/>
              <a:t> </a:t>
            </a:r>
            <a:r>
              <a:rPr lang="en-IN" dirty="0" err="1"/>
              <a:t>rowCount</a:t>
            </a:r>
            <a:r>
              <a:rPr lang="en-IN" dirty="0"/>
              <a:t> = </a:t>
            </a:r>
            <a:r>
              <a:rPr lang="en-IN" dirty="0" err="1"/>
              <a:t>jdbcTemplateObject.queryForInt</a:t>
            </a:r>
            <a:r>
              <a:rPr lang="en-IN" dirty="0"/>
              <a:t>( SQL );</a:t>
            </a:r>
          </a:p>
          <a:p>
            <a:pPr>
              <a:buNone/>
            </a:pPr>
            <a:r>
              <a:rPr lang="en-IN" dirty="0"/>
              <a:t>	Querying for a long:</a:t>
            </a:r>
          </a:p>
          <a:p>
            <a:r>
              <a:rPr lang="en-IN" dirty="0"/>
              <a:t>String SQL = "select count(*) from Student"; long </a:t>
            </a:r>
            <a:r>
              <a:rPr lang="en-IN" dirty="0" err="1"/>
              <a:t>rowCount</a:t>
            </a:r>
            <a:r>
              <a:rPr lang="en-IN" dirty="0"/>
              <a:t> = </a:t>
            </a:r>
            <a:r>
              <a:rPr lang="en-IN" dirty="0" err="1"/>
              <a:t>jdbcTemplateObject.queryForLong</a:t>
            </a:r>
            <a:r>
              <a:rPr lang="en-IN" dirty="0"/>
              <a:t>( SQL );</a:t>
            </a:r>
          </a:p>
          <a:p>
            <a:pPr>
              <a:buNone/>
            </a:pPr>
            <a:r>
              <a:rPr lang="en-IN" dirty="0"/>
              <a:t>	A simple query using a bind variable:</a:t>
            </a:r>
          </a:p>
          <a:p>
            <a:r>
              <a:rPr lang="en-IN" dirty="0"/>
              <a:t>String SQL = "select age from Student where id = ?"; </a:t>
            </a:r>
          </a:p>
          <a:p>
            <a:pPr>
              <a:buNone/>
            </a:pPr>
            <a:r>
              <a:rPr lang="en-IN" dirty="0"/>
              <a:t>	</a:t>
            </a:r>
            <a:r>
              <a:rPr lang="en-IN" dirty="0" err="1"/>
              <a:t>int</a:t>
            </a:r>
            <a:r>
              <a:rPr lang="en-IN" dirty="0"/>
              <a:t> age = </a:t>
            </a:r>
            <a:r>
              <a:rPr lang="en-IN" dirty="0" err="1"/>
              <a:t>jdbcTemplateObject.queryForInt</a:t>
            </a:r>
            <a:r>
              <a:rPr lang="en-IN" dirty="0"/>
              <a:t>(SQL, new Object[]{10});</a:t>
            </a:r>
          </a:p>
          <a:p>
            <a:pPr>
              <a:buNone/>
            </a:pPr>
            <a:r>
              <a:rPr lang="en-IN"/>
              <a:t>	Querying </a:t>
            </a:r>
            <a:r>
              <a:rPr lang="en-IN" dirty="0"/>
              <a:t>for a String:</a:t>
            </a:r>
          </a:p>
          <a:p>
            <a:r>
              <a:rPr lang="en-IN" dirty="0"/>
              <a:t>String SQL = "select name from Student where id = ?"; String name = </a:t>
            </a:r>
            <a:r>
              <a:rPr lang="en-IN" dirty="0" err="1"/>
              <a:t>jdbcTemplateObject.queryForObject</a:t>
            </a:r>
            <a:r>
              <a:rPr lang="en-IN" dirty="0"/>
              <a:t>(SQL, new Object[]{10}, </a:t>
            </a:r>
            <a:r>
              <a:rPr lang="en-IN" dirty="0" err="1"/>
              <a:t>String.class</a:t>
            </a:r>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0" y="1600200"/>
          <a:ext cx="8363271" cy="5069159"/>
        </p:xfrm>
        <a:graphic>
          <a:graphicData uri="http://schemas.openxmlformats.org/drawingml/2006/table">
            <a:tbl>
              <a:tblPr firstRow="1" bandRow="1">
                <a:tableStyleId>{5C22544A-7EE6-4342-B048-85BDC9FD1C3A}</a:tableStyleId>
              </a:tblPr>
              <a:tblGrid>
                <a:gridCol w="2787757">
                  <a:extLst>
                    <a:ext uri="{9D8B030D-6E8A-4147-A177-3AD203B41FA5}">
                      <a16:colId xmlns:a16="http://schemas.microsoft.com/office/drawing/2014/main" val="20000"/>
                    </a:ext>
                  </a:extLst>
                </a:gridCol>
                <a:gridCol w="2787757">
                  <a:extLst>
                    <a:ext uri="{9D8B030D-6E8A-4147-A177-3AD203B41FA5}">
                      <a16:colId xmlns:a16="http://schemas.microsoft.com/office/drawing/2014/main" val="20001"/>
                    </a:ext>
                  </a:extLst>
                </a:gridCol>
                <a:gridCol w="2787757">
                  <a:extLst>
                    <a:ext uri="{9D8B030D-6E8A-4147-A177-3AD203B41FA5}">
                      <a16:colId xmlns:a16="http://schemas.microsoft.com/office/drawing/2014/main" val="20002"/>
                    </a:ext>
                  </a:extLst>
                </a:gridCol>
              </a:tblGrid>
              <a:tr h="332725">
                <a:tc>
                  <a:txBody>
                    <a:bodyPr/>
                    <a:lstStyle/>
                    <a:p>
                      <a:pPr algn="l"/>
                      <a:r>
                        <a:rPr lang="en-IN" b="1" dirty="0"/>
                        <a:t>Action</a:t>
                      </a:r>
                    </a:p>
                  </a:txBody>
                  <a:tcPr marL="123825" marR="123825" marT="57150" marB="57150"/>
                </a:tc>
                <a:tc>
                  <a:txBody>
                    <a:bodyPr/>
                    <a:lstStyle/>
                    <a:p>
                      <a:pPr algn="l"/>
                      <a:r>
                        <a:rPr lang="en-IN" b="1"/>
                        <a:t>Spring</a:t>
                      </a:r>
                    </a:p>
                  </a:txBody>
                  <a:tcPr marL="123825" marR="123825" marT="57150" marB="57150"/>
                </a:tc>
                <a:tc>
                  <a:txBody>
                    <a:bodyPr/>
                    <a:lstStyle/>
                    <a:p>
                      <a:pPr algn="l"/>
                      <a:r>
                        <a:rPr lang="en-IN" b="1"/>
                        <a:t>You</a:t>
                      </a:r>
                    </a:p>
                  </a:txBody>
                  <a:tcPr marL="123825" marR="123825" marT="57150" marB="57150"/>
                </a:tc>
                <a:extLst>
                  <a:ext uri="{0D108BD9-81ED-4DB2-BD59-A6C34878D82A}">
                    <a16:rowId xmlns:a16="http://schemas.microsoft.com/office/drawing/2014/main" val="10000"/>
                  </a:ext>
                </a:extLst>
              </a:tr>
              <a:tr h="567589">
                <a:tc>
                  <a:txBody>
                    <a:bodyPr/>
                    <a:lstStyle/>
                    <a:p>
                      <a:pPr algn="l"/>
                      <a:r>
                        <a:rPr lang="en-IN"/>
                        <a:t>Define connection parameters.</a:t>
                      </a:r>
                    </a:p>
                  </a:txBody>
                  <a:tcPr marL="66675" marR="66675" marT="57150" marB="57150"/>
                </a:tc>
                <a:tc>
                  <a:txBody>
                    <a:bodyPr/>
                    <a:lstStyle/>
                    <a:p>
                      <a:pPr algn="l"/>
                      <a:r>
                        <a:rPr lang="en-IN"/>
                        <a:t> </a:t>
                      </a:r>
                    </a:p>
                  </a:txBody>
                  <a:tcPr marL="66675" marR="66675" marT="57150" marB="57150"/>
                </a:tc>
                <a:tc>
                  <a:txBody>
                    <a:bodyPr/>
                    <a:lstStyle/>
                    <a:p>
                      <a:pPr algn="l"/>
                      <a:r>
                        <a:rPr lang="en-IN"/>
                        <a:t>X</a:t>
                      </a:r>
                    </a:p>
                  </a:txBody>
                  <a:tcPr marL="66675" marR="66675" marT="57150" marB="57150"/>
                </a:tc>
                <a:extLst>
                  <a:ext uri="{0D108BD9-81ED-4DB2-BD59-A6C34878D82A}">
                    <a16:rowId xmlns:a16="http://schemas.microsoft.com/office/drawing/2014/main" val="10001"/>
                  </a:ext>
                </a:extLst>
              </a:tr>
              <a:tr h="332725">
                <a:tc>
                  <a:txBody>
                    <a:bodyPr/>
                    <a:lstStyle/>
                    <a:p>
                      <a:pPr algn="l"/>
                      <a:r>
                        <a:rPr lang="en-IN"/>
                        <a:t>Open the connection.</a:t>
                      </a:r>
                    </a:p>
                  </a:txBody>
                  <a:tcPr marL="66675" marR="66675" marT="57150" marB="57150"/>
                </a:tc>
                <a:tc>
                  <a:txBody>
                    <a:bodyPr/>
                    <a:lstStyle/>
                    <a:p>
                      <a:pPr algn="l"/>
                      <a:r>
                        <a:rPr lang="en-IN"/>
                        <a:t>X</a:t>
                      </a:r>
                    </a:p>
                  </a:txBody>
                  <a:tcPr marL="66675" marR="66675" marT="57150" marB="57150"/>
                </a:tc>
                <a:tc>
                  <a:txBody>
                    <a:bodyPr/>
                    <a:lstStyle/>
                    <a:p>
                      <a:pPr algn="l"/>
                      <a:r>
                        <a:rPr lang="en-IN"/>
                        <a:t> </a:t>
                      </a:r>
                    </a:p>
                  </a:txBody>
                  <a:tcPr marL="66675" marR="66675" marT="57150" marB="57150"/>
                </a:tc>
                <a:extLst>
                  <a:ext uri="{0D108BD9-81ED-4DB2-BD59-A6C34878D82A}">
                    <a16:rowId xmlns:a16="http://schemas.microsoft.com/office/drawing/2014/main" val="10002"/>
                  </a:ext>
                </a:extLst>
              </a:tr>
              <a:tr h="332725">
                <a:tc>
                  <a:txBody>
                    <a:bodyPr/>
                    <a:lstStyle/>
                    <a:p>
                      <a:pPr algn="l"/>
                      <a:r>
                        <a:rPr lang="en-IN"/>
                        <a:t>Specify the SQL statement.</a:t>
                      </a:r>
                    </a:p>
                  </a:txBody>
                  <a:tcPr marL="66675" marR="66675" marT="57150" marB="57150"/>
                </a:tc>
                <a:tc>
                  <a:txBody>
                    <a:bodyPr/>
                    <a:lstStyle/>
                    <a:p>
                      <a:pPr algn="l"/>
                      <a:r>
                        <a:rPr lang="en-IN"/>
                        <a:t> </a:t>
                      </a:r>
                    </a:p>
                  </a:txBody>
                  <a:tcPr marL="66675" marR="66675" marT="57150" marB="57150"/>
                </a:tc>
                <a:tc>
                  <a:txBody>
                    <a:bodyPr/>
                    <a:lstStyle/>
                    <a:p>
                      <a:pPr algn="l"/>
                      <a:r>
                        <a:rPr lang="en-IN"/>
                        <a:t>X</a:t>
                      </a:r>
                    </a:p>
                  </a:txBody>
                  <a:tcPr marL="66675" marR="66675" marT="57150" marB="57150"/>
                </a:tc>
                <a:extLst>
                  <a:ext uri="{0D108BD9-81ED-4DB2-BD59-A6C34878D82A}">
                    <a16:rowId xmlns:a16="http://schemas.microsoft.com/office/drawing/2014/main" val="10003"/>
                  </a:ext>
                </a:extLst>
              </a:tr>
              <a:tr h="567589">
                <a:tc>
                  <a:txBody>
                    <a:bodyPr/>
                    <a:lstStyle/>
                    <a:p>
                      <a:pPr algn="l"/>
                      <a:r>
                        <a:rPr lang="en-IN"/>
                        <a:t>Declare parameters and provide parameter values</a:t>
                      </a:r>
                    </a:p>
                  </a:txBody>
                  <a:tcPr marL="66675" marR="66675" marT="57150" marB="57150"/>
                </a:tc>
                <a:tc>
                  <a:txBody>
                    <a:bodyPr/>
                    <a:lstStyle/>
                    <a:p>
                      <a:pPr algn="l"/>
                      <a:r>
                        <a:rPr lang="en-IN"/>
                        <a:t> </a:t>
                      </a:r>
                    </a:p>
                  </a:txBody>
                  <a:tcPr marL="66675" marR="66675" marT="57150" marB="57150"/>
                </a:tc>
                <a:tc>
                  <a:txBody>
                    <a:bodyPr/>
                    <a:lstStyle/>
                    <a:p>
                      <a:pPr algn="l"/>
                      <a:r>
                        <a:rPr lang="en-IN"/>
                        <a:t>X</a:t>
                      </a:r>
                    </a:p>
                  </a:txBody>
                  <a:tcPr marL="66675" marR="66675" marT="57150" marB="57150"/>
                </a:tc>
                <a:extLst>
                  <a:ext uri="{0D108BD9-81ED-4DB2-BD59-A6C34878D82A}">
                    <a16:rowId xmlns:a16="http://schemas.microsoft.com/office/drawing/2014/main" val="10004"/>
                  </a:ext>
                </a:extLst>
              </a:tr>
              <a:tr h="567589">
                <a:tc>
                  <a:txBody>
                    <a:bodyPr/>
                    <a:lstStyle/>
                    <a:p>
                      <a:pPr algn="l"/>
                      <a:r>
                        <a:rPr lang="en-IN"/>
                        <a:t>Prepare and execute the statement.</a:t>
                      </a:r>
                    </a:p>
                  </a:txBody>
                  <a:tcPr marL="66675" marR="66675" marT="57150" marB="57150"/>
                </a:tc>
                <a:tc>
                  <a:txBody>
                    <a:bodyPr/>
                    <a:lstStyle/>
                    <a:p>
                      <a:pPr algn="l"/>
                      <a:r>
                        <a:rPr lang="en-IN"/>
                        <a:t>X</a:t>
                      </a:r>
                    </a:p>
                  </a:txBody>
                  <a:tcPr marL="66675" marR="66675" marT="57150" marB="57150"/>
                </a:tc>
                <a:tc>
                  <a:txBody>
                    <a:bodyPr/>
                    <a:lstStyle/>
                    <a:p>
                      <a:pPr algn="l"/>
                      <a:r>
                        <a:rPr lang="en-IN"/>
                        <a:t> </a:t>
                      </a:r>
                    </a:p>
                  </a:txBody>
                  <a:tcPr marL="66675" marR="66675" marT="57150" marB="57150"/>
                </a:tc>
                <a:extLst>
                  <a:ext uri="{0D108BD9-81ED-4DB2-BD59-A6C34878D82A}">
                    <a16:rowId xmlns:a16="http://schemas.microsoft.com/office/drawing/2014/main" val="10005"/>
                  </a:ext>
                </a:extLst>
              </a:tr>
              <a:tr h="567589">
                <a:tc>
                  <a:txBody>
                    <a:bodyPr/>
                    <a:lstStyle/>
                    <a:p>
                      <a:pPr algn="l"/>
                      <a:r>
                        <a:rPr lang="en-IN"/>
                        <a:t>Set up the loop to iterate through the results (if any).</a:t>
                      </a:r>
                    </a:p>
                  </a:txBody>
                  <a:tcPr marL="66675" marR="66675" marT="57150" marB="57150"/>
                </a:tc>
                <a:tc>
                  <a:txBody>
                    <a:bodyPr/>
                    <a:lstStyle/>
                    <a:p>
                      <a:pPr algn="l"/>
                      <a:r>
                        <a:rPr lang="en-IN"/>
                        <a:t>X</a:t>
                      </a:r>
                    </a:p>
                  </a:txBody>
                  <a:tcPr marL="66675" marR="66675" marT="57150" marB="57150"/>
                </a:tc>
                <a:tc>
                  <a:txBody>
                    <a:bodyPr/>
                    <a:lstStyle/>
                    <a:p>
                      <a:pPr algn="l"/>
                      <a:r>
                        <a:rPr lang="en-IN"/>
                        <a:t> </a:t>
                      </a:r>
                    </a:p>
                  </a:txBody>
                  <a:tcPr marL="66675" marR="66675" marT="57150" marB="57150"/>
                </a:tc>
                <a:extLst>
                  <a:ext uri="{0D108BD9-81ED-4DB2-BD59-A6C34878D82A}">
                    <a16:rowId xmlns:a16="http://schemas.microsoft.com/office/drawing/2014/main" val="10006"/>
                  </a:ext>
                </a:extLst>
              </a:tr>
              <a:tr h="567589">
                <a:tc>
                  <a:txBody>
                    <a:bodyPr/>
                    <a:lstStyle/>
                    <a:p>
                      <a:pPr algn="l"/>
                      <a:r>
                        <a:rPr lang="en-IN"/>
                        <a:t>Do the work for each iteration.</a:t>
                      </a:r>
                    </a:p>
                  </a:txBody>
                  <a:tcPr marL="66675" marR="66675" marT="57150" marB="57150"/>
                </a:tc>
                <a:tc>
                  <a:txBody>
                    <a:bodyPr/>
                    <a:lstStyle/>
                    <a:p>
                      <a:pPr algn="l"/>
                      <a:r>
                        <a:rPr lang="en-IN"/>
                        <a:t> </a:t>
                      </a:r>
                    </a:p>
                  </a:txBody>
                  <a:tcPr marL="66675" marR="66675" marT="57150" marB="57150"/>
                </a:tc>
                <a:tc>
                  <a:txBody>
                    <a:bodyPr/>
                    <a:lstStyle/>
                    <a:p>
                      <a:pPr algn="l"/>
                      <a:r>
                        <a:rPr lang="en-IN"/>
                        <a:t>X</a:t>
                      </a:r>
                    </a:p>
                  </a:txBody>
                  <a:tcPr marL="66675" marR="66675" marT="57150" marB="57150"/>
                </a:tc>
                <a:extLst>
                  <a:ext uri="{0D108BD9-81ED-4DB2-BD59-A6C34878D82A}">
                    <a16:rowId xmlns:a16="http://schemas.microsoft.com/office/drawing/2014/main" val="10007"/>
                  </a:ext>
                </a:extLst>
              </a:tr>
              <a:tr h="332725">
                <a:tc>
                  <a:txBody>
                    <a:bodyPr/>
                    <a:lstStyle/>
                    <a:p>
                      <a:pPr algn="l"/>
                      <a:r>
                        <a:rPr lang="en-IN"/>
                        <a:t>Process any exception.</a:t>
                      </a:r>
                    </a:p>
                  </a:txBody>
                  <a:tcPr marL="66675" marR="66675" marT="57150" marB="57150"/>
                </a:tc>
                <a:tc>
                  <a:txBody>
                    <a:bodyPr/>
                    <a:lstStyle/>
                    <a:p>
                      <a:pPr algn="l"/>
                      <a:r>
                        <a:rPr lang="en-IN"/>
                        <a:t>X</a:t>
                      </a:r>
                    </a:p>
                  </a:txBody>
                  <a:tcPr marL="66675" marR="66675" marT="57150" marB="57150"/>
                </a:tc>
                <a:tc>
                  <a:txBody>
                    <a:bodyPr/>
                    <a:lstStyle/>
                    <a:p>
                      <a:pPr algn="l"/>
                      <a:r>
                        <a:rPr lang="en-IN"/>
                        <a:t> </a:t>
                      </a:r>
                    </a:p>
                  </a:txBody>
                  <a:tcPr marL="66675" marR="66675" marT="57150" marB="57150"/>
                </a:tc>
                <a:extLst>
                  <a:ext uri="{0D108BD9-81ED-4DB2-BD59-A6C34878D82A}">
                    <a16:rowId xmlns:a16="http://schemas.microsoft.com/office/drawing/2014/main" val="10008"/>
                  </a:ext>
                </a:extLst>
              </a:tr>
              <a:tr h="332725">
                <a:tc>
                  <a:txBody>
                    <a:bodyPr/>
                    <a:lstStyle/>
                    <a:p>
                      <a:pPr algn="l"/>
                      <a:r>
                        <a:rPr lang="en-IN"/>
                        <a:t>Handle transactions.</a:t>
                      </a:r>
                    </a:p>
                  </a:txBody>
                  <a:tcPr marL="66675" marR="66675" marT="57150" marB="57150"/>
                </a:tc>
                <a:tc>
                  <a:txBody>
                    <a:bodyPr/>
                    <a:lstStyle/>
                    <a:p>
                      <a:pPr algn="l"/>
                      <a:r>
                        <a:rPr lang="en-IN"/>
                        <a:t>X</a:t>
                      </a:r>
                    </a:p>
                  </a:txBody>
                  <a:tcPr marL="66675" marR="66675" marT="57150" marB="57150"/>
                </a:tc>
                <a:tc>
                  <a:txBody>
                    <a:bodyPr/>
                    <a:lstStyle/>
                    <a:p>
                      <a:pPr algn="l"/>
                      <a:r>
                        <a:rPr lang="en-IN"/>
                        <a:t> </a:t>
                      </a:r>
                    </a:p>
                  </a:txBody>
                  <a:tcPr marL="66675" marR="66675" marT="57150" marB="57150"/>
                </a:tc>
                <a:extLst>
                  <a:ext uri="{0D108BD9-81ED-4DB2-BD59-A6C34878D82A}">
                    <a16:rowId xmlns:a16="http://schemas.microsoft.com/office/drawing/2014/main" val="10009"/>
                  </a:ext>
                </a:extLst>
              </a:tr>
              <a:tr h="567589">
                <a:tc>
                  <a:txBody>
                    <a:bodyPr/>
                    <a:lstStyle/>
                    <a:p>
                      <a:pPr algn="l"/>
                      <a:r>
                        <a:rPr lang="en-IN"/>
                        <a:t>Close the connection, statement and resultset.</a:t>
                      </a:r>
                    </a:p>
                  </a:txBody>
                  <a:tcPr marL="66675" marR="66675" marT="57150" marB="57150"/>
                </a:tc>
                <a:tc>
                  <a:txBody>
                    <a:bodyPr/>
                    <a:lstStyle/>
                    <a:p>
                      <a:pPr algn="l"/>
                      <a:r>
                        <a:rPr lang="en-IN"/>
                        <a:t>X</a:t>
                      </a:r>
                    </a:p>
                  </a:txBody>
                  <a:tcPr marL="66675" marR="66675" marT="57150" marB="57150"/>
                </a:tc>
                <a:tc>
                  <a:txBody>
                    <a:bodyPr/>
                    <a:lstStyle/>
                    <a:p>
                      <a:pPr algn="l"/>
                      <a:r>
                        <a:rPr lang="en-IN" dirty="0"/>
                        <a:t> </a:t>
                      </a:r>
                    </a:p>
                  </a:txBody>
                  <a:tcPr marL="66675" marR="66675" marT="57150" marB="57150"/>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536</TotalTime>
  <Words>574</Words>
  <Application>Microsoft Office PowerPoint</Application>
  <PresentationFormat>On-screen Show (4:3)</PresentationFormat>
  <Paragraphs>67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Spring,JDBC,DAO</vt:lpstr>
      <vt:lpstr>PowerPoint Presentation</vt:lpstr>
      <vt:lpstr>JdbcTemplate Class</vt:lpstr>
      <vt:lpstr>Configuring datasource bean</vt:lpstr>
      <vt:lpstr>PowerPoint Presentation</vt:lpstr>
      <vt:lpstr>Row Mapper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Spring,JDBC,DAO</dc:title>
  <dc:creator>RADHA</dc:creator>
  <cp:lastModifiedBy>Radha V Krishna</cp:lastModifiedBy>
  <cp:revision>6</cp:revision>
  <dcterms:created xsi:type="dcterms:W3CDTF">2013-01-08T13:59:13Z</dcterms:created>
  <dcterms:modified xsi:type="dcterms:W3CDTF">2019-09-11T05:57:25Z</dcterms:modified>
</cp:coreProperties>
</file>