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20"/>
  </p:notesMasterIdLst>
  <p:sldIdLst>
    <p:sldId id="256" r:id="rId2"/>
    <p:sldId id="257" r:id="rId3"/>
    <p:sldId id="287" r:id="rId4"/>
    <p:sldId id="288" r:id="rId5"/>
    <p:sldId id="263" r:id="rId6"/>
    <p:sldId id="286" r:id="rId7"/>
    <p:sldId id="289" r:id="rId8"/>
    <p:sldId id="273" r:id="rId9"/>
    <p:sldId id="274" r:id="rId10"/>
    <p:sldId id="264" r:id="rId11"/>
    <p:sldId id="266" r:id="rId12"/>
    <p:sldId id="270" r:id="rId13"/>
    <p:sldId id="271" r:id="rId14"/>
    <p:sldId id="272" r:id="rId15"/>
    <p:sldId id="283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1" autoAdjust="0"/>
  </p:normalViewPr>
  <p:slideViewPr>
    <p:cSldViewPr snapToGrid="0">
      <p:cViewPr varScale="1">
        <p:scale>
          <a:sx n="67" d="100"/>
          <a:sy n="67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5AEA0-B8B5-4062-9920-05E7ADBD194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66FE5-3DD1-4822-9A7E-E97F38419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6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21BA-36D2-4E2A-8B40-7C45C356ADA1}" type="datetime1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844-77CF-43B9-8A35-F2BD4925CF06}" type="datetime1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7B2-C83B-4C0F-AF34-CCE7EFE25F8F}" type="datetime1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4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541A-D904-4893-B183-23AB8E8AD3E9}" type="datetime1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0A19-129E-4256-B8E1-4BAA8A93B43A}" type="datetime1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0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418C-41D7-4206-8FA4-41C2370BC593}" type="datetime1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7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15C0-4CF7-49DC-96D3-80682680A4C9}" type="datetime1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3E-9350-404D-B06F-9D0E22FE0EA9}" type="datetime1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B275-BC15-4A18-8FDE-375E6BFA59E1}" type="datetime1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6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3230-C9B8-415C-9030-4D77D588ED6E}" type="datetime1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5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AF5B99-9227-4D2C-B786-A390190461B7}" type="datetime1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A4CB-DAFD-46A4-A835-03EE35B564C8}" type="datetime1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C88204-2B0F-4D91-BC6B-7F2ABA94227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.spring.io/spring-framewo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4F4E-AE06-4B22-A057-232784D16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225816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DA50-7E9A-4066-B599-0C9BEA3734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Spring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1D27-782A-4F72-8345-78809AEFED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44625"/>
            <a:ext cx="8596313" cy="4597400"/>
          </a:xfrm>
        </p:spPr>
        <p:txBody>
          <a:bodyPr/>
          <a:lstStyle/>
          <a:p>
            <a:r>
              <a:rPr lang="en-IN" dirty="0"/>
              <a:t>Steps</a:t>
            </a:r>
          </a:p>
          <a:p>
            <a:pPr lvl="1"/>
            <a:r>
              <a:rPr lang="en-IN" dirty="0"/>
              <a:t>Create the Bean Class</a:t>
            </a:r>
          </a:p>
          <a:p>
            <a:pPr lvl="1"/>
            <a:r>
              <a:rPr lang="en-IN" dirty="0"/>
              <a:t>Create a xml file to configure the Bean class</a:t>
            </a:r>
          </a:p>
          <a:p>
            <a:pPr lvl="1"/>
            <a:r>
              <a:rPr lang="en-IN" dirty="0"/>
              <a:t>Write a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1FC3F-B5E9-41C3-B60F-39634173939E}"/>
              </a:ext>
            </a:extLst>
          </p:cNvPr>
          <p:cNvSpPr txBox="1"/>
          <p:nvPr/>
        </p:nvSpPr>
        <p:spPr>
          <a:xfrm>
            <a:off x="5722144" y="1854200"/>
            <a:ext cx="6129336" cy="236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//add this dependency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&lt;dependency&gt;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org.springframework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&gt;spring-context&lt;/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&lt;version&gt;5.0.7.RELEASE&lt;/version&gt;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&lt;/dependency&gt;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BCB5-331E-46DF-8514-E01B7E1D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7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5C23-36F0-4AE7-92DE-B6BB0C875D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Test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A7342-F9F6-4727-B254-31DCCAD412AE}"/>
              </a:ext>
            </a:extLst>
          </p:cNvPr>
          <p:cNvSpPr/>
          <p:nvPr/>
        </p:nvSpPr>
        <p:spPr>
          <a:xfrm>
            <a:off x="677334" y="2172930"/>
            <a:ext cx="98027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public class App {</a:t>
            </a:r>
          </a:p>
          <a:p>
            <a:r>
              <a:rPr lang="en-IN" sz="2400" dirty="0"/>
              <a:t>	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ApplicationContext</a:t>
            </a:r>
            <a:r>
              <a:rPr lang="en-IN" sz="2400" dirty="0"/>
              <a:t> context = new </a:t>
            </a:r>
            <a:r>
              <a:rPr lang="en-IN" sz="2400" dirty="0" err="1"/>
              <a:t>ClassPathXmlApplicationContext</a:t>
            </a:r>
            <a:r>
              <a:rPr lang="en-IN" sz="2400" dirty="0"/>
              <a:t>(</a:t>
            </a:r>
          </a:p>
          <a:p>
            <a:r>
              <a:rPr lang="en-IN" sz="2400" dirty="0"/>
              <a:t>				"SpringBeans.xml");</a:t>
            </a:r>
          </a:p>
          <a:p>
            <a:endParaRPr lang="en-IN" sz="2400" dirty="0"/>
          </a:p>
          <a:p>
            <a:r>
              <a:rPr lang="en-IN" sz="2400" dirty="0"/>
              <a:t>		</a:t>
            </a:r>
            <a:r>
              <a:rPr lang="en-IN" sz="2400" dirty="0" err="1"/>
              <a:t>OperatorDemo</a:t>
            </a:r>
            <a:r>
              <a:rPr lang="en-IN" sz="2400" dirty="0"/>
              <a:t> </a:t>
            </a:r>
            <a:r>
              <a:rPr lang="en-IN" sz="2400" dirty="0" err="1"/>
              <a:t>obj</a:t>
            </a:r>
            <a:r>
              <a:rPr lang="en-IN" sz="2400" dirty="0"/>
              <a:t> = (</a:t>
            </a:r>
            <a:r>
              <a:rPr lang="en-IN" sz="2400" dirty="0" err="1"/>
              <a:t>OperatorDemo</a:t>
            </a:r>
            <a:r>
              <a:rPr lang="en-IN" sz="2400" dirty="0"/>
              <a:t>) </a:t>
            </a:r>
            <a:r>
              <a:rPr lang="en-IN" sz="2400" dirty="0" err="1"/>
              <a:t>context.getBean</a:t>
            </a:r>
            <a:r>
              <a:rPr lang="en-IN" sz="2400" dirty="0"/>
              <a:t>("</a:t>
            </a:r>
            <a:r>
              <a:rPr lang="en-IN" sz="2400" i="1" dirty="0"/>
              <a:t> demo </a:t>
            </a:r>
            <a:r>
              <a:rPr lang="en-IN" sz="2400" dirty="0"/>
              <a:t>");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System.out.print</a:t>
            </a:r>
            <a:r>
              <a:rPr lang="en-IN" sz="2400" dirty="0"/>
              <a:t>(“Result:”+</a:t>
            </a:r>
            <a:r>
              <a:rPr lang="en-IN" sz="2400" dirty="0" err="1"/>
              <a:t>obj.getResult</a:t>
            </a:r>
            <a:r>
              <a:rPr lang="en-IN" sz="2400" dirty="0"/>
              <a:t>(12,20));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5EF8-3E3A-48CE-BE59-39F3645C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1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5615-36D8-4596-ABF9-3F71314F44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 err="1"/>
              <a:t>AutoWiring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CD5-6194-471A-A8BA-8B30BE69C1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36675"/>
            <a:ext cx="8596313" cy="4705350"/>
          </a:xfrm>
        </p:spPr>
        <p:txBody>
          <a:bodyPr/>
          <a:lstStyle/>
          <a:p>
            <a:r>
              <a:rPr lang="en-IN" dirty="0"/>
              <a:t>There are different ways through which we can </a:t>
            </a:r>
            <a:r>
              <a:rPr lang="en-IN" dirty="0" err="1"/>
              <a:t>autowire</a:t>
            </a:r>
            <a:r>
              <a:rPr lang="en-IN" dirty="0"/>
              <a:t> a spring bean.</a:t>
            </a:r>
          </a:p>
          <a:p>
            <a:r>
              <a:rPr lang="en-IN" dirty="0" err="1"/>
              <a:t>autowire</a:t>
            </a:r>
            <a:r>
              <a:rPr lang="en-IN" dirty="0"/>
              <a:t> </a:t>
            </a:r>
            <a:r>
              <a:rPr lang="en-IN" dirty="0" err="1"/>
              <a:t>byName</a:t>
            </a:r>
            <a:r>
              <a:rPr lang="en-IN" dirty="0"/>
              <a:t> – For this type of </a:t>
            </a:r>
            <a:r>
              <a:rPr lang="en-IN" dirty="0" err="1"/>
              <a:t>autowiring</a:t>
            </a:r>
            <a:r>
              <a:rPr lang="en-IN" dirty="0"/>
              <a:t>, setter method is used for dependency injection. Also the variable name should be same in the class where we will inject the dependency and in the spring bean configuration file.</a:t>
            </a:r>
          </a:p>
          <a:p>
            <a:r>
              <a:rPr lang="en-IN" dirty="0" err="1"/>
              <a:t>autowire</a:t>
            </a:r>
            <a:r>
              <a:rPr lang="en-IN" dirty="0"/>
              <a:t> </a:t>
            </a:r>
            <a:r>
              <a:rPr lang="en-IN" dirty="0" err="1"/>
              <a:t>byType</a:t>
            </a:r>
            <a:r>
              <a:rPr lang="en-IN" dirty="0"/>
              <a:t> – For this type of </a:t>
            </a:r>
            <a:r>
              <a:rPr lang="en-IN" dirty="0" err="1"/>
              <a:t>autowiring</a:t>
            </a:r>
            <a:r>
              <a:rPr lang="en-IN" dirty="0"/>
              <a:t>, class type is used. So there should be only one bean configured for this type in the spring bean configuration file.</a:t>
            </a:r>
          </a:p>
          <a:p>
            <a:r>
              <a:rPr lang="en-IN" dirty="0" err="1"/>
              <a:t>autowire</a:t>
            </a:r>
            <a:r>
              <a:rPr lang="en-IN" dirty="0"/>
              <a:t> by constructor – This is almost similar to </a:t>
            </a:r>
            <a:r>
              <a:rPr lang="en-IN" dirty="0" err="1"/>
              <a:t>autowire</a:t>
            </a:r>
            <a:r>
              <a:rPr lang="en-IN" dirty="0"/>
              <a:t> </a:t>
            </a:r>
            <a:r>
              <a:rPr lang="en-IN" dirty="0" err="1"/>
              <a:t>byType</a:t>
            </a:r>
            <a:r>
              <a:rPr lang="en-IN" dirty="0"/>
              <a:t>, the only difference is that constructor is used to inject the dependency.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38A23-1246-47EC-834C-8C0D153E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2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061A-5CEF-4F16-8D2F-75007D8596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Bean </a:t>
            </a:r>
            <a:r>
              <a:rPr lang="en-IN" dirty="0" err="1"/>
              <a:t>LifeCycle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7C2E-6712-4590-9CA9-03FF0C5D26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6525"/>
            <a:ext cx="8596313" cy="52990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&lt;bean id="</a:t>
            </a:r>
            <a:r>
              <a:rPr lang="en-IN" dirty="0" err="1"/>
              <a:t>operationDemo</a:t>
            </a:r>
            <a:r>
              <a:rPr lang="en-IN" dirty="0"/>
              <a:t>"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class="</a:t>
            </a:r>
            <a:r>
              <a:rPr lang="en-IN" dirty="0" err="1"/>
              <a:t>com.classes.OperationDemo</a:t>
            </a:r>
            <a:r>
              <a:rPr lang="en-IN" dirty="0"/>
              <a:t>" </a:t>
            </a:r>
            <a:r>
              <a:rPr lang="en-IN" dirty="0" err="1"/>
              <a:t>autowire</a:t>
            </a:r>
            <a:r>
              <a:rPr lang="en-IN" dirty="0"/>
              <a:t>="</a:t>
            </a:r>
            <a:r>
              <a:rPr lang="en-IN" dirty="0" err="1"/>
              <a:t>byType</a:t>
            </a:r>
            <a:r>
              <a:rPr lang="en-IN" dirty="0"/>
              <a:t>" </a:t>
            </a:r>
            <a:r>
              <a:rPr lang="en-IN" dirty="0" err="1"/>
              <a:t>init</a:t>
            </a:r>
            <a:r>
              <a:rPr lang="en-IN" dirty="0"/>
              <a:t>-method="</a:t>
            </a:r>
            <a:r>
              <a:rPr lang="en-IN" dirty="0" err="1"/>
              <a:t>init</a:t>
            </a:r>
            <a:r>
              <a:rPr lang="en-IN" dirty="0"/>
              <a:t>" destroy-method="destroy"&gt;</a:t>
            </a:r>
          </a:p>
          <a:p>
            <a:pPr marL="0" indent="0">
              <a:buNone/>
            </a:pPr>
            <a:r>
              <a:rPr lang="en-IN" dirty="0"/>
              <a:t> &lt;!-- &lt;property name="</a:t>
            </a:r>
            <a:r>
              <a:rPr lang="en-IN" dirty="0" err="1"/>
              <a:t>oInterface</a:t>
            </a:r>
            <a:r>
              <a:rPr lang="en-IN" dirty="0"/>
              <a:t>" ref="</a:t>
            </a:r>
            <a:r>
              <a:rPr lang="en-IN" dirty="0" err="1"/>
              <a:t>operationId</a:t>
            </a:r>
            <a:r>
              <a:rPr lang="en-IN" dirty="0"/>
              <a:t>"&gt;&lt;/property&gt;  --&gt;</a:t>
            </a:r>
          </a:p>
          <a:p>
            <a:pPr marL="0" indent="0">
              <a:buNone/>
            </a:pPr>
            <a:r>
              <a:rPr lang="en-IN" dirty="0"/>
              <a:t>&lt;/bean&gt;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Before the business logic executes </a:t>
            </a:r>
            <a:r>
              <a:rPr lang="en-IN" dirty="0" err="1"/>
              <a:t>init</a:t>
            </a:r>
            <a:r>
              <a:rPr lang="en-IN" dirty="0"/>
              <a:t>-method is called as soon as the bean is loaded into memory.</a:t>
            </a:r>
          </a:p>
          <a:p>
            <a:pPr marL="0" indent="0">
              <a:buNone/>
            </a:pPr>
            <a:r>
              <a:rPr lang="en-IN" dirty="0"/>
              <a:t>Before the bean is deallocated destroy method is called.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6320-CFF4-41DB-9859-51C3ED0C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1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BC97-3897-4622-A12F-C2277A2665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8596313" cy="658813"/>
          </a:xfrm>
        </p:spPr>
        <p:txBody>
          <a:bodyPr/>
          <a:lstStyle/>
          <a:p>
            <a:r>
              <a:rPr lang="en-IN" dirty="0"/>
              <a:t>Collection Injection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E7C8C-F622-4FA0-8BC8-1A916404FD23}"/>
              </a:ext>
            </a:extLst>
          </p:cNvPr>
          <p:cNvSpPr/>
          <p:nvPr/>
        </p:nvSpPr>
        <p:spPr>
          <a:xfrm>
            <a:off x="403122" y="776748"/>
            <a:ext cx="48473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&lt;property name="</a:t>
            </a:r>
            <a:r>
              <a:rPr lang="en-IN" dirty="0" err="1"/>
              <a:t>addressList</a:t>
            </a:r>
            <a:r>
              <a:rPr lang="en-IN" dirty="0"/>
              <a:t>"&gt;</a:t>
            </a:r>
          </a:p>
          <a:p>
            <a:r>
              <a:rPr lang="en-IN" dirty="0"/>
              <a:t>        &lt;list&gt;</a:t>
            </a:r>
          </a:p>
          <a:p>
            <a:r>
              <a:rPr lang="en-IN" dirty="0"/>
              <a:t>           &lt;value&gt;INDIA&lt;/value&gt;</a:t>
            </a:r>
          </a:p>
          <a:p>
            <a:r>
              <a:rPr lang="en-IN" dirty="0"/>
              <a:t>           &lt;value&gt;Pakistan&lt;/value&gt;</a:t>
            </a:r>
          </a:p>
          <a:p>
            <a:r>
              <a:rPr lang="en-IN" dirty="0"/>
              <a:t>           &lt;value&gt;USA&lt;/value&gt;</a:t>
            </a:r>
          </a:p>
          <a:p>
            <a:r>
              <a:rPr lang="en-IN" dirty="0"/>
              <a:t>           &lt;value&gt;USA&lt;/value&gt;</a:t>
            </a:r>
          </a:p>
          <a:p>
            <a:r>
              <a:rPr lang="en-IN" dirty="0"/>
              <a:t>        &lt;/list&gt;</a:t>
            </a:r>
          </a:p>
          <a:p>
            <a:r>
              <a:rPr lang="en-IN" dirty="0"/>
              <a:t>      &lt;/property&gt;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5A82E-A78F-4527-A602-FD6E1E5C1D8B}"/>
              </a:ext>
            </a:extLst>
          </p:cNvPr>
          <p:cNvSpPr/>
          <p:nvPr/>
        </p:nvSpPr>
        <p:spPr>
          <a:xfrm>
            <a:off x="4483509" y="776748"/>
            <a:ext cx="4070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&lt;property name="</a:t>
            </a:r>
            <a:r>
              <a:rPr lang="en-IN" dirty="0" err="1"/>
              <a:t>addressSet</a:t>
            </a:r>
            <a:r>
              <a:rPr lang="en-IN" dirty="0"/>
              <a:t>"&gt;</a:t>
            </a:r>
          </a:p>
          <a:p>
            <a:r>
              <a:rPr lang="en-IN" dirty="0"/>
              <a:t>        &lt;set&gt;</a:t>
            </a:r>
          </a:p>
          <a:p>
            <a:r>
              <a:rPr lang="en-IN" dirty="0"/>
              <a:t>           &lt;value&gt;INDIA&lt;/value&gt;</a:t>
            </a:r>
          </a:p>
          <a:p>
            <a:r>
              <a:rPr lang="en-IN" dirty="0"/>
              <a:t>           &lt;value&gt;Pakistan&lt;/value&gt;</a:t>
            </a:r>
          </a:p>
          <a:p>
            <a:r>
              <a:rPr lang="en-IN" dirty="0"/>
              <a:t>           &lt;value&gt;USA&lt;/value&gt;</a:t>
            </a:r>
          </a:p>
          <a:p>
            <a:r>
              <a:rPr lang="en-IN" dirty="0"/>
              <a:t>           &lt;value&gt;USA&lt;/value&gt;</a:t>
            </a:r>
          </a:p>
          <a:p>
            <a:r>
              <a:rPr lang="en-IN" dirty="0"/>
              <a:t>        &lt;/set&gt;</a:t>
            </a:r>
          </a:p>
          <a:p>
            <a:r>
              <a:rPr lang="en-IN" dirty="0"/>
              <a:t>      &lt;/property&gt;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C9C23-EA7C-4985-9D69-9766CCFD8533}"/>
              </a:ext>
            </a:extLst>
          </p:cNvPr>
          <p:cNvSpPr/>
          <p:nvPr/>
        </p:nvSpPr>
        <p:spPr>
          <a:xfrm>
            <a:off x="422787" y="3297392"/>
            <a:ext cx="4483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&lt;property name="</a:t>
            </a:r>
            <a:r>
              <a:rPr lang="en-IN" dirty="0" err="1"/>
              <a:t>addressMap</a:t>
            </a:r>
            <a:r>
              <a:rPr lang="en-IN" dirty="0"/>
              <a:t>"&gt;</a:t>
            </a:r>
          </a:p>
          <a:p>
            <a:r>
              <a:rPr lang="en-IN" dirty="0"/>
              <a:t>        &lt;map&gt;</a:t>
            </a:r>
          </a:p>
          <a:p>
            <a:r>
              <a:rPr lang="en-IN" dirty="0"/>
              <a:t>           &lt;entry key="1" value="NDIA"/&gt;</a:t>
            </a:r>
          </a:p>
          <a:p>
            <a:r>
              <a:rPr lang="en-IN" dirty="0"/>
              <a:t>           &lt;entry key="2" value="Pakistan"/&gt;</a:t>
            </a:r>
          </a:p>
          <a:p>
            <a:r>
              <a:rPr lang="en-IN" dirty="0"/>
              <a:t>           &lt;entry key="3" value="USA"/&gt;</a:t>
            </a:r>
          </a:p>
          <a:p>
            <a:r>
              <a:rPr lang="en-IN" dirty="0"/>
              <a:t>           &lt;entry key="4" value="USA"/&gt;</a:t>
            </a:r>
          </a:p>
          <a:p>
            <a:r>
              <a:rPr lang="en-IN" dirty="0"/>
              <a:t>        &lt;/map&gt;</a:t>
            </a:r>
          </a:p>
          <a:p>
            <a:r>
              <a:rPr lang="en-IN" dirty="0"/>
              <a:t>      &lt;/property&gt;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48DF4-4F79-4FEB-BC10-DB5CEACF09C2}"/>
              </a:ext>
            </a:extLst>
          </p:cNvPr>
          <p:cNvSpPr/>
          <p:nvPr/>
        </p:nvSpPr>
        <p:spPr>
          <a:xfrm>
            <a:off x="4768645" y="32973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&lt;property name="</a:t>
            </a:r>
            <a:r>
              <a:rPr lang="en-IN" dirty="0" err="1"/>
              <a:t>addressProp</a:t>
            </a:r>
            <a:r>
              <a:rPr lang="en-IN" dirty="0"/>
              <a:t>"&gt;</a:t>
            </a:r>
          </a:p>
          <a:p>
            <a:r>
              <a:rPr lang="en-IN" dirty="0"/>
              <a:t>        &lt;props&gt;</a:t>
            </a:r>
          </a:p>
          <a:p>
            <a:r>
              <a:rPr lang="en-IN" dirty="0"/>
              <a:t>           &lt;prop key="one"&gt;INDIA&lt;/prop&gt;</a:t>
            </a:r>
          </a:p>
          <a:p>
            <a:r>
              <a:rPr lang="en-IN" dirty="0"/>
              <a:t>           &lt;prop key="two"&gt;Pakistan&lt;/prop&gt;</a:t>
            </a:r>
          </a:p>
          <a:p>
            <a:r>
              <a:rPr lang="en-IN" dirty="0"/>
              <a:t>           &lt;prop key="three"&gt;USA&lt;/prop&gt;</a:t>
            </a:r>
          </a:p>
          <a:p>
            <a:r>
              <a:rPr lang="en-IN" dirty="0"/>
              <a:t>           &lt;prop key="four"&gt;USA&lt;/prop&gt;</a:t>
            </a:r>
          </a:p>
          <a:p>
            <a:r>
              <a:rPr lang="en-IN" dirty="0"/>
              <a:t>        &lt;/props&gt;</a:t>
            </a:r>
          </a:p>
          <a:p>
            <a:r>
              <a:rPr lang="en-IN" dirty="0"/>
              <a:t>      &lt;/property&gt;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1B34-0577-4542-98B6-8ACF1B7F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2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05AAD4-2804-4A4F-B1DF-EF88EF012212}"/>
              </a:ext>
            </a:extLst>
          </p:cNvPr>
          <p:cNvSpPr/>
          <p:nvPr/>
        </p:nvSpPr>
        <p:spPr>
          <a:xfrm>
            <a:off x="5372100" y="1022412"/>
            <a:ext cx="6007894" cy="2767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78900-177A-4AF3-9376-E51C7D6ED3C2}"/>
              </a:ext>
            </a:extLst>
          </p:cNvPr>
          <p:cNvSpPr/>
          <p:nvPr/>
        </p:nvSpPr>
        <p:spPr>
          <a:xfrm>
            <a:off x="409575" y="1022412"/>
            <a:ext cx="3940969" cy="161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D4317-8B5C-4804-BC0C-E1B445A09C55}"/>
              </a:ext>
            </a:extLst>
          </p:cNvPr>
          <p:cNvSpPr txBox="1"/>
          <p:nvPr/>
        </p:nvSpPr>
        <p:spPr>
          <a:xfrm>
            <a:off x="3048000" y="371475"/>
            <a:ext cx="573405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Configuration via Java Class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96AC-9944-4F64-8478-E7E8D5920AEC}"/>
              </a:ext>
            </a:extLst>
          </p:cNvPr>
          <p:cNvSpPr txBox="1"/>
          <p:nvPr/>
        </p:nvSpPr>
        <p:spPr>
          <a:xfrm>
            <a:off x="688181" y="1181601"/>
            <a:ext cx="3940969" cy="117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MyServiceI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sayHello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3E54C-19BE-4E49-AABD-C424F76001FF}"/>
              </a:ext>
            </a:extLst>
          </p:cNvPr>
          <p:cNvSpPr txBox="1"/>
          <p:nvPr/>
        </p:nvSpPr>
        <p:spPr>
          <a:xfrm>
            <a:off x="5495925" y="1022412"/>
            <a:ext cx="6007894" cy="236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@Service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MyServiceI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public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sayHello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return "This is my New Hello Service";		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E1BD1-8EE7-4FD8-A4C3-9ED82A6D685E}"/>
              </a:ext>
            </a:extLst>
          </p:cNvPr>
          <p:cNvSpPr txBox="1"/>
          <p:nvPr/>
        </p:nvSpPr>
        <p:spPr>
          <a:xfrm>
            <a:off x="619125" y="2927081"/>
            <a:ext cx="4410075" cy="2767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@Configuration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MyConfiguration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@Bean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getService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332F24D-F1FF-4183-9D7C-D8907A7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6361" y="5835588"/>
            <a:ext cx="5938836" cy="309201"/>
          </a:xfrm>
        </p:spPr>
        <p:txBody>
          <a:bodyPr/>
          <a:lstStyle/>
          <a:p>
            <a:r>
              <a:rPr lang="en-US" dirty="0"/>
              <a:t>Prepared by Radha V Krishna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5DA14F-A7D1-438C-A7E4-E2EE9E350AB4}"/>
              </a:ext>
            </a:extLst>
          </p:cNvPr>
          <p:cNvSpPr/>
          <p:nvPr/>
        </p:nvSpPr>
        <p:spPr>
          <a:xfrm>
            <a:off x="1562100" y="142875"/>
            <a:ext cx="9877425" cy="529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B82D0-98E9-49F4-A712-779192581211}"/>
              </a:ext>
            </a:extLst>
          </p:cNvPr>
          <p:cNvSpPr txBox="1"/>
          <p:nvPr/>
        </p:nvSpPr>
        <p:spPr>
          <a:xfrm>
            <a:off x="2105025" y="238126"/>
            <a:ext cx="8248650" cy="426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//Client.java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AnnotationConfigApplicationContext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AnnotationConfigApplicationContext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MyConfiguration.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MyServiceI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context.getBean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MyServiceI.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IN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myService.sayHello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DC3C-09C9-49E3-B593-1165743F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" y="5599539"/>
            <a:ext cx="5938836" cy="309201"/>
          </a:xfrm>
        </p:spPr>
        <p:txBody>
          <a:bodyPr/>
          <a:lstStyle/>
          <a:p>
            <a:r>
              <a:rPr lang="en-US" dirty="0"/>
              <a:t>Prepared by Radha V Krishna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84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21866-F0FF-4CAC-8F31-86F3A17B454D}"/>
              </a:ext>
            </a:extLst>
          </p:cNvPr>
          <p:cNvSpPr txBox="1"/>
          <p:nvPr/>
        </p:nvSpPr>
        <p:spPr>
          <a:xfrm>
            <a:off x="1012031" y="913923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getOperator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MultiplyOperator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84995-D4A9-4B3E-9190-241EDBE52AC8}"/>
              </a:ext>
            </a:extLst>
          </p:cNvPr>
          <p:cNvSpPr txBox="1"/>
          <p:nvPr/>
        </p:nvSpPr>
        <p:spPr>
          <a:xfrm>
            <a:off x="1012031" y="2690336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OperatorDemo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getOperatorDemo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OperatorDemo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D28CA-407E-4979-B46C-22BF85887EAA}"/>
              </a:ext>
            </a:extLst>
          </p:cNvPr>
          <p:cNvSpPr txBox="1"/>
          <p:nvPr/>
        </p:nvSpPr>
        <p:spPr>
          <a:xfrm>
            <a:off x="6765131" y="452258"/>
            <a:ext cx="61007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OperatorDemo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operator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operator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.operate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0C5C-4DFF-414B-AA36-A72024AD3F51}"/>
              </a:ext>
            </a:extLst>
          </p:cNvPr>
          <p:cNvSpPr txBox="1"/>
          <p:nvPr/>
        </p:nvSpPr>
        <p:spPr>
          <a:xfrm>
            <a:off x="1248697" y="452258"/>
            <a:ext cx="41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bean in MyConfiguration.java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7C86B-ED8E-44BE-892A-AA2E2287C20F}"/>
              </a:ext>
            </a:extLst>
          </p:cNvPr>
          <p:cNvSpPr txBox="1"/>
          <p:nvPr/>
        </p:nvSpPr>
        <p:spPr>
          <a:xfrm>
            <a:off x="4493879" y="4040452"/>
            <a:ext cx="41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Autowires</a:t>
            </a:r>
            <a:r>
              <a:rPr lang="en-US" dirty="0"/>
              <a:t> the configured bean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D6AF3-95C1-4089-9FCE-AAD8DC48FEE1}"/>
              </a:ext>
            </a:extLst>
          </p:cNvPr>
          <p:cNvCxnSpPr>
            <a:cxnSpLocks/>
          </p:cNvCxnSpPr>
          <p:nvPr/>
        </p:nvCxnSpPr>
        <p:spPr>
          <a:xfrm flipH="1">
            <a:off x="5633884" y="1238865"/>
            <a:ext cx="1131247" cy="281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08D4B9-BF67-4458-987B-8B4FB885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365" y="5605299"/>
            <a:ext cx="5938836" cy="309201"/>
          </a:xfrm>
        </p:spPr>
        <p:txBody>
          <a:bodyPr/>
          <a:lstStyle/>
          <a:p>
            <a:r>
              <a:rPr lang="en-US" dirty="0"/>
              <a:t>Prepared by Radha V Krishna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6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DA60B-8C59-4133-A387-66712D57B848}"/>
              </a:ext>
            </a:extLst>
          </p:cNvPr>
          <p:cNvSpPr txBox="1"/>
          <p:nvPr/>
        </p:nvSpPr>
        <p:spPr>
          <a:xfrm>
            <a:off x="796413" y="204720"/>
            <a:ext cx="92029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App3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 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MyConfiguration.</a:t>
            </a:r>
            <a:r>
              <a:rPr lang="en-IN" sz="18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OperatorDemo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OperatorDemo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OperatorDemo.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(12, 34));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1DDFC-36AA-4C13-9835-3DFD8AA6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1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005B-BB22-4049-B33D-DA1650F8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FB05-DD24-46D9-8B89-451F9CA2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2038350"/>
            <a:ext cx="10111879" cy="342799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800" dirty="0"/>
              <a:t>Spring is an IOC Container. </a:t>
            </a:r>
          </a:p>
          <a:p>
            <a:pPr lvl="1"/>
            <a:r>
              <a:rPr lang="en-IN" sz="2600" dirty="0"/>
              <a:t>IOC stands for Inversion of Control</a:t>
            </a:r>
          </a:p>
          <a:p>
            <a:r>
              <a:rPr lang="en-IN" sz="2800" dirty="0"/>
              <a:t>The </a:t>
            </a:r>
            <a:r>
              <a:rPr lang="en-IN" sz="2800" dirty="0">
                <a:hlinkClick r:id="rId2"/>
              </a:rPr>
              <a:t>Spring framework</a:t>
            </a:r>
            <a:r>
              <a:rPr lang="en-IN" sz="2800" dirty="0"/>
              <a:t> is a powerful and flexible framework focused on building Java applications like standalone, web and web services.</a:t>
            </a:r>
          </a:p>
          <a:p>
            <a:r>
              <a:rPr lang="en-IN" sz="2800" dirty="0"/>
              <a:t>One of the core benefits of Spring is that it takes care of most of the low-level aspects of building the application to allow us to actually </a:t>
            </a:r>
            <a:r>
              <a:rPr lang="en-IN" sz="2800" b="1" dirty="0"/>
              <a:t>focus on features and business logic</a:t>
            </a:r>
            <a:r>
              <a:rPr lang="en-IN" sz="28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256CD-3C8B-4B02-B3FF-DB85690D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A45A-99E4-4C2E-B633-3401F571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principle behind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2183-5FEB-440C-B609-85F29813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0250"/>
            <a:ext cx="9603275" cy="3466095"/>
          </a:xfrm>
        </p:spPr>
        <p:txBody>
          <a:bodyPr/>
          <a:lstStyle/>
          <a:p>
            <a:r>
              <a:rPr lang="en-US" dirty="0"/>
              <a:t>Dependency Injection is the principle behind Spring Framework.</a:t>
            </a:r>
          </a:p>
          <a:p>
            <a:r>
              <a:rPr lang="en-US" dirty="0"/>
              <a:t>It is a Pattern used in IOC.</a:t>
            </a:r>
          </a:p>
          <a:p>
            <a:r>
              <a:rPr lang="en-US" dirty="0"/>
              <a:t>Inversion of control is delegation of creating and managing the lifecycle of  java components or beans to the Framework.</a:t>
            </a:r>
          </a:p>
          <a:p>
            <a:r>
              <a:rPr lang="en-US" dirty="0"/>
              <a:t>Dependency Injection is injecting an object into another piece of code at runtime to create loosely coupled components.</a:t>
            </a:r>
          </a:p>
          <a:p>
            <a:r>
              <a:rPr lang="en-US" dirty="0"/>
              <a:t>Basic benefit is configuration is separated from the business logic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340D1-4719-452A-BE4C-5C52FAC9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270786-8563-4049-B9EE-09C6E681FD71}"/>
              </a:ext>
            </a:extLst>
          </p:cNvPr>
          <p:cNvSpPr/>
          <p:nvPr/>
        </p:nvSpPr>
        <p:spPr>
          <a:xfrm>
            <a:off x="7572375" y="742950"/>
            <a:ext cx="2705100" cy="101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3928C-7C24-4D3E-9BC4-AFED8518CE02}"/>
              </a:ext>
            </a:extLst>
          </p:cNvPr>
          <p:cNvSpPr txBox="1"/>
          <p:nvPr/>
        </p:nvSpPr>
        <p:spPr>
          <a:xfrm>
            <a:off x="7667625" y="904875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operate(..)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2BD6F-7566-422F-9E48-5E8CFCF4DCDE}"/>
              </a:ext>
            </a:extLst>
          </p:cNvPr>
          <p:cNvSpPr/>
          <p:nvPr/>
        </p:nvSpPr>
        <p:spPr>
          <a:xfrm>
            <a:off x="9029700" y="2305050"/>
            <a:ext cx="2705100" cy="101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MultiplyOperator</a:t>
            </a:r>
            <a:endParaRPr lang="en-US" dirty="0"/>
          </a:p>
          <a:p>
            <a:pPr algn="ctr"/>
            <a:r>
              <a:rPr lang="en-US" dirty="0"/>
              <a:t>operate(..)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7D595-A8A4-4DD3-85BC-E8637BC03373}"/>
              </a:ext>
            </a:extLst>
          </p:cNvPr>
          <p:cNvSpPr/>
          <p:nvPr/>
        </p:nvSpPr>
        <p:spPr>
          <a:xfrm>
            <a:off x="6096000" y="2305049"/>
            <a:ext cx="2705100" cy="101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AddOperator</a:t>
            </a:r>
            <a:endParaRPr lang="en-US" dirty="0"/>
          </a:p>
          <a:p>
            <a:pPr algn="ctr"/>
            <a:r>
              <a:rPr lang="en-US" dirty="0"/>
              <a:t>operate(..)</a:t>
            </a:r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AF583-E433-4D75-B0C8-B322392453DF}"/>
              </a:ext>
            </a:extLst>
          </p:cNvPr>
          <p:cNvCxnSpPr/>
          <p:nvPr/>
        </p:nvCxnSpPr>
        <p:spPr>
          <a:xfrm flipV="1">
            <a:off x="7667625" y="1762125"/>
            <a:ext cx="600075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3743D0-0DB3-496C-BC32-6BC2A6640B54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8924925" y="1762125"/>
            <a:ext cx="809625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873A7-81F8-4538-AEBB-1B1CA52B8052}"/>
              </a:ext>
            </a:extLst>
          </p:cNvPr>
          <p:cNvSpPr/>
          <p:nvPr/>
        </p:nvSpPr>
        <p:spPr>
          <a:xfrm>
            <a:off x="3038475" y="904874"/>
            <a:ext cx="2590800" cy="3438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OperatorDemo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6B5FF-C4DD-4313-AC19-723FA59F14BE}"/>
              </a:ext>
            </a:extLst>
          </p:cNvPr>
          <p:cNvCxnSpPr/>
          <p:nvPr/>
        </p:nvCxnSpPr>
        <p:spPr>
          <a:xfrm flipH="1">
            <a:off x="4838700" y="1371600"/>
            <a:ext cx="2843213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AFCCD3-808F-46B9-B06F-21C6FD7D7DBC}"/>
              </a:ext>
            </a:extLst>
          </p:cNvPr>
          <p:cNvSpPr txBox="1"/>
          <p:nvPr/>
        </p:nvSpPr>
        <p:spPr>
          <a:xfrm>
            <a:off x="5353050" y="112395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Injects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3933F-FDE0-4741-BDB0-8F0CD1E5A7AD}"/>
              </a:ext>
            </a:extLst>
          </p:cNvPr>
          <p:cNvSpPr/>
          <p:nvPr/>
        </p:nvSpPr>
        <p:spPr>
          <a:xfrm>
            <a:off x="123826" y="1847850"/>
            <a:ext cx="1581150" cy="85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C80F95-E8BC-40EA-AE3D-B2104AED183D}"/>
              </a:ext>
            </a:extLst>
          </p:cNvPr>
          <p:cNvCxnSpPr>
            <a:stCxn id="16" idx="3"/>
          </p:cNvCxnSpPr>
          <p:nvPr/>
        </p:nvCxnSpPr>
        <p:spPr>
          <a:xfrm flipV="1">
            <a:off x="1704976" y="1762125"/>
            <a:ext cx="1333499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73E82F-41E0-485C-AD00-49BFBE43B00E}"/>
              </a:ext>
            </a:extLst>
          </p:cNvPr>
          <p:cNvSpPr txBox="1"/>
          <p:nvPr/>
        </p:nvSpPr>
        <p:spPr>
          <a:xfrm>
            <a:off x="1885951" y="1502033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Looks up</a:t>
            </a:r>
            <a:endParaRPr lang="en-IN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B559CC0-C6C7-4394-B22D-294C5D92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82FE-E1AA-4D5A-BF04-D78EA37A2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6425" y="422275"/>
            <a:ext cx="8596313" cy="895350"/>
          </a:xfrm>
        </p:spPr>
        <p:txBody>
          <a:bodyPr/>
          <a:lstStyle/>
          <a:p>
            <a:r>
              <a:rPr lang="en-IN" dirty="0"/>
              <a:t>Dependency Injection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108B-2975-47A2-BD9D-A8A21D2A6A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637" y="1200151"/>
            <a:ext cx="7742238" cy="1993900"/>
          </a:xfrm>
        </p:spPr>
        <p:txBody>
          <a:bodyPr>
            <a:normAutofit/>
          </a:bodyPr>
          <a:lstStyle/>
          <a:p>
            <a:r>
              <a:rPr lang="en-US" sz="2800" dirty="0"/>
              <a:t>If Operator is injected to </a:t>
            </a:r>
            <a:r>
              <a:rPr lang="en-US" sz="2800" dirty="0" err="1"/>
              <a:t>OperatorDemo</a:t>
            </a:r>
            <a:r>
              <a:rPr lang="en-US" sz="2800" dirty="0"/>
              <a:t> via Constructor it is Constructor Injection.</a:t>
            </a:r>
          </a:p>
          <a:p>
            <a:r>
              <a:rPr lang="en-US" sz="2800" dirty="0"/>
              <a:t>If it is injected via setter it is Setter Injection.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0C7EA-278B-4C16-8FE0-DAF0429A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F5F8EA-794B-4927-B203-7AB81454E70B}"/>
              </a:ext>
            </a:extLst>
          </p:cNvPr>
          <p:cNvSpPr/>
          <p:nvPr/>
        </p:nvSpPr>
        <p:spPr>
          <a:xfrm>
            <a:off x="619125" y="308997"/>
            <a:ext cx="48005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public class </a:t>
            </a:r>
            <a:r>
              <a:rPr lang="en-IN" sz="2400" dirty="0" err="1"/>
              <a:t>OperatorDemo</a:t>
            </a:r>
            <a:r>
              <a:rPr lang="en-IN" sz="2400" dirty="0"/>
              <a:t> {</a:t>
            </a:r>
          </a:p>
          <a:p>
            <a:r>
              <a:rPr lang="en-IN" sz="2400" dirty="0"/>
              <a:t>    private Operator </a:t>
            </a:r>
            <a:r>
              <a:rPr lang="en-IN" sz="2400" dirty="0" err="1"/>
              <a:t>operator</a:t>
            </a:r>
            <a:r>
              <a:rPr lang="en-IN" sz="2400" dirty="0"/>
              <a:t>;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    public </a:t>
            </a:r>
            <a:r>
              <a:rPr lang="en-IN" sz="2400" dirty="0" err="1"/>
              <a:t>OperatorDemo</a:t>
            </a:r>
            <a:r>
              <a:rPr lang="en-IN" sz="2400" dirty="0"/>
              <a:t>() {</a:t>
            </a:r>
          </a:p>
          <a:p>
            <a:r>
              <a:rPr lang="en-IN" sz="2400" dirty="0"/>
              <a:t> operator = new </a:t>
            </a:r>
            <a:r>
              <a:rPr lang="en-IN" sz="2400" dirty="0" err="1"/>
              <a:t>AddOperator</a:t>
            </a:r>
            <a:r>
              <a:rPr lang="en-IN" sz="2400" dirty="0"/>
              <a:t>();    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8677A-0473-42BE-A76C-24E3CD116C73}"/>
              </a:ext>
            </a:extLst>
          </p:cNvPr>
          <p:cNvSpPr/>
          <p:nvPr/>
        </p:nvSpPr>
        <p:spPr>
          <a:xfrm>
            <a:off x="428625" y="2986653"/>
            <a:ext cx="6210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public class </a:t>
            </a:r>
            <a:r>
              <a:rPr lang="en-IN" sz="2400" dirty="0" err="1"/>
              <a:t>OperatorDemo</a:t>
            </a:r>
            <a:r>
              <a:rPr lang="en-IN" sz="2400" dirty="0"/>
              <a:t> {</a:t>
            </a:r>
          </a:p>
          <a:p>
            <a:r>
              <a:rPr lang="en-IN" sz="2400" dirty="0"/>
              <a:t> private Operator </a:t>
            </a:r>
            <a:r>
              <a:rPr lang="en-IN" sz="2400" dirty="0" err="1"/>
              <a:t>operator</a:t>
            </a:r>
            <a:r>
              <a:rPr lang="en-IN" sz="2400" dirty="0"/>
              <a:t>;</a:t>
            </a:r>
          </a:p>
          <a:p>
            <a:r>
              <a:rPr lang="en-IN" sz="2400" dirty="0"/>
              <a:t>    public </a:t>
            </a:r>
            <a:r>
              <a:rPr lang="en-IN" sz="2400" dirty="0" err="1"/>
              <a:t>OperatorDemo</a:t>
            </a:r>
            <a:r>
              <a:rPr lang="en-IN" sz="2400" dirty="0"/>
              <a:t>(Operator operator) {</a:t>
            </a:r>
          </a:p>
          <a:p>
            <a:r>
              <a:rPr lang="en-IN" sz="2400" dirty="0"/>
              <a:t>        this. operator = operator;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public </a:t>
            </a:r>
            <a:r>
              <a:rPr lang="en-IN" sz="2400" dirty="0" err="1"/>
              <a:t>setOperator</a:t>
            </a:r>
            <a:r>
              <a:rPr lang="en-IN" sz="2400" dirty="0"/>
              <a:t>(Operator operator)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this. operator = operator;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7DE795-8769-4513-90F8-805AC6A25BD7}"/>
              </a:ext>
            </a:extLst>
          </p:cNvPr>
          <p:cNvSpPr/>
          <p:nvPr/>
        </p:nvSpPr>
        <p:spPr>
          <a:xfrm>
            <a:off x="7239002" y="476250"/>
            <a:ext cx="3695700" cy="1171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Without DI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FEEEA8-2295-40AF-8069-9ABB7A3F3889}"/>
              </a:ext>
            </a:extLst>
          </p:cNvPr>
          <p:cNvSpPr/>
          <p:nvPr/>
        </p:nvSpPr>
        <p:spPr>
          <a:xfrm>
            <a:off x="7219952" y="2812256"/>
            <a:ext cx="3695700" cy="1171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Constructor Injection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7F509-3738-42FD-BCCB-37C91961FE35}"/>
              </a:ext>
            </a:extLst>
          </p:cNvPr>
          <p:cNvCxnSpPr>
            <a:cxnSpLocks/>
          </p:cNvCxnSpPr>
          <p:nvPr/>
        </p:nvCxnSpPr>
        <p:spPr>
          <a:xfrm flipV="1">
            <a:off x="4752975" y="819150"/>
            <a:ext cx="2486027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AA6F4-77C9-4B43-AC6E-D238621A5E3A}"/>
              </a:ext>
            </a:extLst>
          </p:cNvPr>
          <p:cNvCxnSpPr>
            <a:cxnSpLocks/>
          </p:cNvCxnSpPr>
          <p:nvPr/>
        </p:nvCxnSpPr>
        <p:spPr>
          <a:xfrm flipV="1">
            <a:off x="5172075" y="3329553"/>
            <a:ext cx="2047877" cy="42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061A3C-29C3-4950-8C0D-6F87BA3BFA1D}"/>
              </a:ext>
            </a:extLst>
          </p:cNvPr>
          <p:cNvSpPr/>
          <p:nvPr/>
        </p:nvSpPr>
        <p:spPr>
          <a:xfrm>
            <a:off x="7219952" y="4391025"/>
            <a:ext cx="3695700" cy="1171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Setter Injection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990DF6-6748-4C98-A549-ECFEB70723E9}"/>
              </a:ext>
            </a:extLst>
          </p:cNvPr>
          <p:cNvCxnSpPr>
            <a:cxnSpLocks/>
          </p:cNvCxnSpPr>
          <p:nvPr/>
        </p:nvCxnSpPr>
        <p:spPr>
          <a:xfrm flipV="1">
            <a:off x="5638800" y="4714875"/>
            <a:ext cx="1581152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CD5086-9E0B-411F-B849-435927D30D4A}"/>
              </a:ext>
            </a:extLst>
          </p:cNvPr>
          <p:cNvSpPr/>
          <p:nvPr/>
        </p:nvSpPr>
        <p:spPr>
          <a:xfrm>
            <a:off x="5324475" y="2057400"/>
            <a:ext cx="1714500" cy="75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Tightly Coupled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DEE8F-AB67-4C7D-8CF4-2636100151D4}"/>
              </a:ext>
            </a:extLst>
          </p:cNvPr>
          <p:cNvSpPr/>
          <p:nvPr/>
        </p:nvSpPr>
        <p:spPr>
          <a:xfrm>
            <a:off x="5438773" y="5314950"/>
            <a:ext cx="1714500" cy="75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Loosely Coupled</a:t>
            </a:r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31529F5-B507-44EE-B82C-1BA9F2DA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1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14" grpId="0" animBg="1"/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44FF88-C883-4A40-BD61-17F536D0CCB9}"/>
              </a:ext>
            </a:extLst>
          </p:cNvPr>
          <p:cNvSpPr txBox="1"/>
          <p:nvPr/>
        </p:nvSpPr>
        <p:spPr>
          <a:xfrm>
            <a:off x="507206" y="453092"/>
            <a:ext cx="55887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latin typeface="Consolas" panose="020B0609020204030204" pitchFamily="49" charset="0"/>
              </a:rPr>
              <a:t>public class </a:t>
            </a:r>
            <a:r>
              <a:rPr lang="en-IN" sz="1800" b="1" dirty="0" err="1">
                <a:latin typeface="Consolas" panose="020B0609020204030204" pitchFamily="49" charset="0"/>
              </a:rPr>
              <a:t>OperatorDemo</a:t>
            </a:r>
            <a:r>
              <a:rPr lang="en-IN" sz="1800" b="1" dirty="0"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latin typeface="Consolas" panose="020B0609020204030204" pitchFamily="49" charset="0"/>
              </a:rPr>
              <a:t>private Operator </a:t>
            </a:r>
            <a:r>
              <a:rPr lang="en-IN" sz="1800" b="1" dirty="0" err="1">
                <a:latin typeface="Consolas" panose="020B0609020204030204" pitchFamily="49" charset="0"/>
              </a:rPr>
              <a:t>operator</a:t>
            </a:r>
            <a:r>
              <a:rPr lang="en-IN" sz="1800" b="1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public Operator </a:t>
            </a:r>
            <a:r>
              <a:rPr lang="en-US" sz="1800" dirty="0" err="1">
                <a:latin typeface="Consolas" panose="020B0609020204030204" pitchFamily="49" charset="0"/>
              </a:rPr>
              <a:t>getOperator</a:t>
            </a:r>
            <a:r>
              <a:rPr lang="en-US" sz="1800" dirty="0">
                <a:latin typeface="Consolas" panose="020B0609020204030204" pitchFamily="49" charset="0"/>
              </a:rPr>
              <a:t>() { return operator; }</a:t>
            </a:r>
          </a:p>
          <a:p>
            <a:pPr algn="l"/>
            <a:r>
              <a:rPr lang="en-IN" sz="1800" dirty="0"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IN" sz="1800" dirty="0">
                <a:latin typeface="Consolas" panose="020B0609020204030204" pitchFamily="49" charset="0"/>
              </a:rPr>
              <a:t>  public void </a:t>
            </a:r>
            <a:r>
              <a:rPr lang="en-IN" sz="1800" dirty="0" err="1">
                <a:latin typeface="Consolas" panose="020B0609020204030204" pitchFamily="49" charset="0"/>
              </a:rPr>
              <a:t>setOperator</a:t>
            </a:r>
            <a:r>
              <a:rPr lang="en-IN" sz="1800" dirty="0">
                <a:latin typeface="Consolas" panose="020B0609020204030204" pitchFamily="49" charset="0"/>
              </a:rPr>
              <a:t>(Operator operator) { </a:t>
            </a:r>
            <a:r>
              <a:rPr lang="en-IN" sz="1800" dirty="0" err="1">
                <a:latin typeface="Consolas" panose="020B0609020204030204" pitchFamily="49" charset="0"/>
              </a:rPr>
              <a:t>this.operator</a:t>
            </a:r>
            <a:r>
              <a:rPr lang="en-IN" sz="1800" dirty="0">
                <a:latin typeface="Consolas" panose="020B0609020204030204" pitchFamily="49" charset="0"/>
              </a:rPr>
              <a:t> = operator; }</a:t>
            </a:r>
            <a:endParaRPr lang="en-IN" sz="1800" b="1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public int </a:t>
            </a:r>
            <a:r>
              <a:rPr lang="en-US" sz="1800" b="1" dirty="0" err="1">
                <a:latin typeface="Consolas" panose="020B0609020204030204" pitchFamily="49" charset="0"/>
              </a:rPr>
              <a:t>getResult</a:t>
            </a:r>
            <a:r>
              <a:rPr lang="en-US" sz="1800" b="1" dirty="0">
                <a:latin typeface="Consolas" panose="020B0609020204030204" pitchFamily="49" charset="0"/>
              </a:rPr>
              <a:t>(int </a:t>
            </a:r>
            <a:r>
              <a:rPr lang="en-US" sz="1800" b="1" dirty="0" err="1">
                <a:latin typeface="Consolas" panose="020B0609020204030204" pitchFamily="49" charset="0"/>
              </a:rPr>
              <a:t>x,int</a:t>
            </a:r>
            <a:r>
              <a:rPr lang="en-US" sz="1800" b="1" dirty="0">
                <a:latin typeface="Consolas" panose="020B0609020204030204" pitchFamily="49" charset="0"/>
              </a:rPr>
              <a:t> y)</a:t>
            </a:r>
          </a:p>
          <a:p>
            <a:pPr algn="l"/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latin typeface="Consolas" panose="020B0609020204030204" pitchFamily="49" charset="0"/>
              </a:rPr>
              <a:t>return </a:t>
            </a:r>
            <a:r>
              <a:rPr lang="en-IN" sz="1800" b="1" dirty="0" err="1">
                <a:latin typeface="Consolas" panose="020B0609020204030204" pitchFamily="49" charset="0"/>
              </a:rPr>
              <a:t>operator.operate</a:t>
            </a:r>
            <a:r>
              <a:rPr lang="en-IN" sz="1800" b="1" dirty="0">
                <a:latin typeface="Consolas" panose="020B0609020204030204" pitchFamily="49" charset="0"/>
              </a:rPr>
              <a:t>(x, y);</a:t>
            </a:r>
          </a:p>
          <a:p>
            <a:pPr algn="l"/>
            <a:r>
              <a:rPr lang="en-IN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21924-32D5-421F-A59A-9B9A9764447C}"/>
              </a:ext>
            </a:extLst>
          </p:cNvPr>
          <p:cNvSpPr txBox="1"/>
          <p:nvPr/>
        </p:nvSpPr>
        <p:spPr>
          <a:xfrm>
            <a:off x="6765131" y="247173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operate(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8752-CF4D-4BA1-8FA2-E62462E1EF14}"/>
              </a:ext>
            </a:extLst>
          </p:cNvPr>
          <p:cNvSpPr txBox="1"/>
          <p:nvPr/>
        </p:nvSpPr>
        <p:spPr>
          <a:xfrm>
            <a:off x="6607968" y="2134298"/>
            <a:ext cx="54268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MultiplyOperator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operate(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1F7D8E-A106-4941-A577-40587492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F01B122-224B-46A9-B1EB-6F7639CC43C0}"/>
              </a:ext>
            </a:extLst>
          </p:cNvPr>
          <p:cNvSpPr/>
          <p:nvPr/>
        </p:nvSpPr>
        <p:spPr>
          <a:xfrm>
            <a:off x="532433" y="633977"/>
            <a:ext cx="77871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&lt;?xml version=</a:t>
            </a:r>
            <a:r>
              <a:rPr lang="en-IN" i="1" dirty="0"/>
              <a:t>"1.0" encoding="UTF-8"?&gt;</a:t>
            </a:r>
          </a:p>
          <a:p>
            <a:r>
              <a:rPr lang="en-US" dirty="0"/>
              <a:t>&lt;beans </a:t>
            </a:r>
            <a:r>
              <a:rPr lang="en-US" dirty="0" err="1"/>
              <a:t>xmlns</a:t>
            </a:r>
            <a:r>
              <a:rPr lang="en-US" dirty="0"/>
              <a:t>=</a:t>
            </a:r>
            <a:r>
              <a:rPr lang="en-US" i="1" dirty="0"/>
              <a:t>"http://www.springframework.org/schema/beans"</a:t>
            </a:r>
          </a:p>
          <a:p>
            <a:r>
              <a:rPr lang="en-IN" dirty="0" err="1"/>
              <a:t>xmlns:xsi</a:t>
            </a:r>
            <a:r>
              <a:rPr lang="en-IN" dirty="0"/>
              <a:t>=</a:t>
            </a:r>
            <a:r>
              <a:rPr lang="en-IN" i="1" dirty="0"/>
              <a:t>"http://www.w3.org/2001/XMLSchema-instance"</a:t>
            </a:r>
          </a:p>
          <a:p>
            <a:r>
              <a:rPr lang="en-IN" dirty="0" err="1"/>
              <a:t>xmlns:p</a:t>
            </a:r>
            <a:r>
              <a:rPr lang="en-IN" dirty="0"/>
              <a:t>=</a:t>
            </a:r>
            <a:r>
              <a:rPr lang="en-IN" i="1" dirty="0"/>
              <a:t>"http://www.springframework.org/schema/p"</a:t>
            </a:r>
          </a:p>
          <a:p>
            <a:r>
              <a:rPr lang="en-IN" dirty="0" err="1"/>
              <a:t>xsi:schemaLocation</a:t>
            </a:r>
            <a:r>
              <a:rPr lang="en-IN" dirty="0"/>
              <a:t>=</a:t>
            </a:r>
            <a:r>
              <a:rPr lang="en-IN" i="1" dirty="0"/>
              <a:t>"http://www.springframework.org/schema/beans  </a:t>
            </a:r>
          </a:p>
          <a:p>
            <a:r>
              <a:rPr lang="en-IN" i="1" dirty="0"/>
              <a:t>                http://www.springframework.org/schema/beans/spring-beans-3.0.xsd"&gt;</a:t>
            </a:r>
          </a:p>
          <a:p>
            <a:endParaRPr lang="en-IN" dirty="0"/>
          </a:p>
          <a:p>
            <a:r>
              <a:rPr lang="en-US" dirty="0"/>
              <a:t>&lt;bean id=</a:t>
            </a:r>
            <a:r>
              <a:rPr lang="en-US" i="1" dirty="0"/>
              <a:t>"operator" class="</a:t>
            </a:r>
            <a:r>
              <a:rPr lang="en-US" i="1" dirty="0" err="1"/>
              <a:t>com.training.bean.MultiplyOperator</a:t>
            </a:r>
            <a:r>
              <a:rPr lang="en-US" i="1" dirty="0"/>
              <a:t>"&gt;</a:t>
            </a:r>
          </a:p>
          <a:p>
            <a:r>
              <a:rPr lang="en-IN" dirty="0"/>
              <a:t>&lt;/bean&gt;</a:t>
            </a:r>
          </a:p>
          <a:p>
            <a:endParaRPr lang="en-IN" dirty="0"/>
          </a:p>
          <a:p>
            <a:r>
              <a:rPr lang="en-IN" dirty="0"/>
              <a:t>&lt;bean id=</a:t>
            </a:r>
            <a:r>
              <a:rPr lang="en-IN" i="1" dirty="0"/>
              <a:t>"demo" class="</a:t>
            </a:r>
            <a:r>
              <a:rPr lang="en-IN" i="1" dirty="0" err="1"/>
              <a:t>com.training.bean.OperatorDemo</a:t>
            </a:r>
            <a:r>
              <a:rPr lang="en-IN" i="1" dirty="0"/>
              <a:t>"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&lt;constructor-</a:t>
            </a:r>
            <a:r>
              <a:rPr lang="en-IN" dirty="0" err="1">
                <a:highlight>
                  <a:srgbClr val="FFFF00"/>
                </a:highlight>
              </a:rPr>
              <a:t>arg</a:t>
            </a:r>
            <a:r>
              <a:rPr lang="en-IN" dirty="0">
                <a:highlight>
                  <a:srgbClr val="FFFF00"/>
                </a:highlight>
              </a:rPr>
              <a:t> name=</a:t>
            </a:r>
            <a:r>
              <a:rPr lang="en-IN" i="1" dirty="0">
                <a:highlight>
                  <a:srgbClr val="FFFF00"/>
                </a:highlight>
              </a:rPr>
              <a:t>"Operator" ref="</a:t>
            </a:r>
            <a:r>
              <a:rPr lang="en-US" i="1" dirty="0">
                <a:highlight>
                  <a:srgbClr val="FFFF00"/>
                </a:highlight>
              </a:rPr>
              <a:t> operator </a:t>
            </a:r>
            <a:r>
              <a:rPr lang="en-IN" i="1" dirty="0">
                <a:highlight>
                  <a:srgbClr val="FFFF00"/>
                </a:highlight>
              </a:rPr>
              <a:t>"&gt; &lt;/constructor-</a:t>
            </a:r>
            <a:r>
              <a:rPr lang="en-IN" i="1" dirty="0" err="1">
                <a:highlight>
                  <a:srgbClr val="FFFF00"/>
                </a:highlight>
              </a:rPr>
              <a:t>arg</a:t>
            </a:r>
            <a:r>
              <a:rPr lang="en-IN" i="1" dirty="0">
                <a:highlight>
                  <a:srgbClr val="FFFF00"/>
                </a:highlight>
              </a:rPr>
              <a:t>&gt;</a:t>
            </a:r>
            <a:endParaRPr lang="en-IN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&lt;property name="operator" </a:t>
            </a:r>
            <a:r>
              <a:rPr lang="en-US" u="sng" dirty="0"/>
              <a:t>ref="</a:t>
            </a:r>
            <a:r>
              <a:rPr lang="en-US" i="1" dirty="0"/>
              <a:t> operator </a:t>
            </a:r>
            <a:r>
              <a:rPr lang="en-US" u="sng" dirty="0"/>
              <a:t>"&gt; &lt;/property&gt;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&lt;/bean&gt;</a:t>
            </a:r>
          </a:p>
          <a:p>
            <a:endParaRPr lang="en-IN" dirty="0"/>
          </a:p>
          <a:p>
            <a:r>
              <a:rPr lang="en-IN" dirty="0"/>
              <a:t>&lt;/beans&gt;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1C2D1-F55E-468F-8C29-330DFF666519}"/>
              </a:ext>
            </a:extLst>
          </p:cNvPr>
          <p:cNvSpPr txBox="1"/>
          <p:nvPr/>
        </p:nvSpPr>
        <p:spPr>
          <a:xfrm>
            <a:off x="5683045" y="23861"/>
            <a:ext cx="551589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Configuration through xml file (</a:t>
            </a:r>
            <a:r>
              <a:rPr lang="en-IN" sz="2400" dirty="0"/>
              <a:t>SpringBeans.xml)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9E12C-D764-4F0E-A40E-A38997558D42}"/>
              </a:ext>
            </a:extLst>
          </p:cNvPr>
          <p:cNvSpPr/>
          <p:nvPr/>
        </p:nvSpPr>
        <p:spPr>
          <a:xfrm>
            <a:off x="7572329" y="2743200"/>
            <a:ext cx="2672884" cy="806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 Injection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BD95A-93AA-40ED-84E4-86F3BF0E3410}"/>
              </a:ext>
            </a:extLst>
          </p:cNvPr>
          <p:cNvCxnSpPr/>
          <p:nvPr/>
        </p:nvCxnSpPr>
        <p:spPr>
          <a:xfrm flipV="1">
            <a:off x="7049729" y="3136490"/>
            <a:ext cx="462116" cy="78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A3D49B-62A3-4136-A958-A4813D44CD03}"/>
              </a:ext>
            </a:extLst>
          </p:cNvPr>
          <p:cNvSpPr/>
          <p:nvPr/>
        </p:nvSpPr>
        <p:spPr>
          <a:xfrm>
            <a:off x="7511845" y="4366244"/>
            <a:ext cx="2672884" cy="806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Setter Injection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BE56D5-E7D4-4A7A-A03F-36A6E633B253}"/>
              </a:ext>
            </a:extLst>
          </p:cNvPr>
          <p:cNvCxnSpPr/>
          <p:nvPr/>
        </p:nvCxnSpPr>
        <p:spPr>
          <a:xfrm>
            <a:off x="6096000" y="4807974"/>
            <a:ext cx="1415845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8A6CD7-BD13-47A5-99A9-CAFA092A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F2C75-6250-4079-B09C-4E8582E650E4}"/>
              </a:ext>
            </a:extLst>
          </p:cNvPr>
          <p:cNvSpPr/>
          <p:nvPr/>
        </p:nvSpPr>
        <p:spPr>
          <a:xfrm>
            <a:off x="129309" y="150291"/>
            <a:ext cx="4784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&lt;!-- A bean definition with singleton scope --&gt;</a:t>
            </a:r>
          </a:p>
          <a:p>
            <a:r>
              <a:rPr lang="en-IN" dirty="0"/>
              <a:t>&lt;bean id = "..." class = "..." scope = "singleton"&gt;</a:t>
            </a:r>
          </a:p>
          <a:p>
            <a:r>
              <a:rPr lang="en-IN" dirty="0"/>
              <a:t>&lt;/bean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C3D14-ED1A-4758-8D01-43389E018E3A}"/>
              </a:ext>
            </a:extLst>
          </p:cNvPr>
          <p:cNvSpPr/>
          <p:nvPr/>
        </p:nvSpPr>
        <p:spPr>
          <a:xfrm>
            <a:off x="525549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This scopes the bean definition to a single instance per Spring </a:t>
            </a:r>
            <a:r>
              <a:rPr lang="en-IN" dirty="0" err="1"/>
              <a:t>IoC</a:t>
            </a:r>
            <a:r>
              <a:rPr lang="en-IN" dirty="0"/>
              <a:t> container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B5F832-2270-43A4-815E-498EDCEE64A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682836" y="323166"/>
            <a:ext cx="572654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2EC27F-D487-4108-A98A-BC0D0D8B72CB}"/>
              </a:ext>
            </a:extLst>
          </p:cNvPr>
          <p:cNvSpPr/>
          <p:nvPr/>
        </p:nvSpPr>
        <p:spPr>
          <a:xfrm>
            <a:off x="129309" y="13140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prototype</a:t>
            </a:r>
          </a:p>
          <a:p>
            <a:endParaRPr lang="en-IN" dirty="0"/>
          </a:p>
          <a:p>
            <a:r>
              <a:rPr lang="en-IN" dirty="0"/>
              <a:t>This scopes a single bean definition to have any number of object instances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C8554-AF92-4C20-BACB-9649C5CAD00E}"/>
              </a:ext>
            </a:extLst>
          </p:cNvPr>
          <p:cNvSpPr/>
          <p:nvPr/>
        </p:nvSpPr>
        <p:spPr>
          <a:xfrm>
            <a:off x="129309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request</a:t>
            </a:r>
          </a:p>
          <a:p>
            <a:endParaRPr lang="en-IN" dirty="0"/>
          </a:p>
          <a:p>
            <a:r>
              <a:rPr lang="en-IN" dirty="0"/>
              <a:t>This scopes a bean definition to an HTTP request. Only valid in the context of a web-aware Spring </a:t>
            </a:r>
            <a:r>
              <a:rPr lang="en-IN" dirty="0" err="1"/>
              <a:t>ApplicationContext</a:t>
            </a:r>
            <a:r>
              <a:rPr lang="en-IN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1575D-C6E5-4D80-9E6B-5B46B9ECD3C7}"/>
              </a:ext>
            </a:extLst>
          </p:cNvPr>
          <p:cNvSpPr/>
          <p:nvPr/>
        </p:nvSpPr>
        <p:spPr>
          <a:xfrm>
            <a:off x="129309" y="4232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session</a:t>
            </a:r>
          </a:p>
          <a:p>
            <a:endParaRPr lang="en-IN" dirty="0"/>
          </a:p>
          <a:p>
            <a:r>
              <a:rPr lang="en-IN" dirty="0"/>
              <a:t>This scopes a bean definition to an HTTP session. Only valid in the context of a web-aware Spring </a:t>
            </a:r>
            <a:r>
              <a:rPr lang="en-IN" dirty="0" err="1"/>
              <a:t>ApplicationContext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40D38-9CB3-4048-9619-D29A5F81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460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1856</TotalTime>
  <Words>1518</Words>
  <Application>Microsoft Office PowerPoint</Application>
  <PresentationFormat>Widescreen</PresentationFormat>
  <Paragraphs>262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Gill Sans MT</vt:lpstr>
      <vt:lpstr>Gallery</vt:lpstr>
      <vt:lpstr>Java Spring Framework</vt:lpstr>
      <vt:lpstr>What is Spring?</vt:lpstr>
      <vt:lpstr>What is the principle behind spring?</vt:lpstr>
      <vt:lpstr>PowerPoint Presentation</vt:lpstr>
      <vt:lpstr>Dependency Injection types</vt:lpstr>
      <vt:lpstr>PowerPoint Presentation</vt:lpstr>
      <vt:lpstr>PowerPoint Presentation</vt:lpstr>
      <vt:lpstr>PowerPoint Presentation</vt:lpstr>
      <vt:lpstr>PowerPoint Presentation</vt:lpstr>
      <vt:lpstr>Spring Hello World</vt:lpstr>
      <vt:lpstr>Test Client</vt:lpstr>
      <vt:lpstr>AutoWiring</vt:lpstr>
      <vt:lpstr>Bean LifeCycle</vt:lpstr>
      <vt:lpstr>Collection Injection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Spring Framework</dc:title>
  <dc:creator>Radha V Krishna</dc:creator>
  <cp:lastModifiedBy>Radha V krishna</cp:lastModifiedBy>
  <cp:revision>64</cp:revision>
  <dcterms:created xsi:type="dcterms:W3CDTF">2018-11-19T06:22:12Z</dcterms:created>
  <dcterms:modified xsi:type="dcterms:W3CDTF">2022-02-03T11:27:59Z</dcterms:modified>
</cp:coreProperties>
</file>