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9" r:id="rId4"/>
    <p:sldId id="268" r:id="rId5"/>
    <p:sldId id="258" r:id="rId6"/>
    <p:sldId id="261" r:id="rId7"/>
    <p:sldId id="262" r:id="rId8"/>
    <p:sldId id="263" r:id="rId9"/>
    <p:sldId id="278" r:id="rId10"/>
    <p:sldId id="279" r:id="rId11"/>
    <p:sldId id="264" r:id="rId12"/>
    <p:sldId id="275" r:id="rId13"/>
    <p:sldId id="265" r:id="rId14"/>
    <p:sldId id="266" r:id="rId15"/>
    <p:sldId id="270" r:id="rId16"/>
    <p:sldId id="277" r:id="rId17"/>
    <p:sldId id="267" r:id="rId18"/>
    <p:sldId id="272" r:id="rId19"/>
    <p:sldId id="273" r:id="rId20"/>
    <p:sldId id="274" r:id="rId21"/>
    <p:sldId id="280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578A0-64C7-47FE-9EF4-089CE42AB236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45D43-2C1D-4E29-9E76-AAA79124E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09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8C6D-351B-46D8-8F00-D59A045066DC}" type="datetime1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FB5-9E29-4BE5-92F2-43FF6BADF95B}" type="datetime1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9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3810-88D8-4DE6-AA93-7D7FC4F90A22}" type="datetime1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AD1-DFFD-4924-AA60-EBA6F52B298F}" type="datetime1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ADC2-65AE-4B57-849F-39F467E02120}" type="datetime1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2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415A-243B-4D22-9720-66088FD01B2B}" type="datetime1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EBD-04DA-42F6-9EA2-65009025365C}" type="datetime1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3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0BC9-F940-4433-B3F8-60B5F292E65D}" type="datetime1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76E9-BBCC-4BC6-9327-2230DE12C2C7}" type="datetime1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2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C05-A4C6-4907-B833-4EE686E5B14D}" type="datetime1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5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622E1A-DBC3-47D0-9F45-4A7C5E03A86F}" type="datetime1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6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F143-E72C-4201-92B0-F4AC8F056DB8}" type="datetime1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1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ookStore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4303-4B19-4DB8-B2A1-B5488CCE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2A6B-87B6-4310-8B3F-AE54CBD1F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44E03-452D-46C3-970F-5A0B2318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6A861-31F6-4914-ABA6-97A2FD4963FC}"/>
              </a:ext>
            </a:extLst>
          </p:cNvPr>
          <p:cNvSpPr txBox="1"/>
          <p:nvPr/>
        </p:nvSpPr>
        <p:spPr>
          <a:xfrm>
            <a:off x="1428750" y="342900"/>
            <a:ext cx="7808118" cy="455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6464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In place of spring-servlet.xml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6464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@Configuration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6464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@EnableWebMvc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6464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@ComponentScan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"com.training.bookstore"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MyConfiguration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WebMvcConfigurerAdapter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IN" sz="1800" dirty="0">
                <a:solidFill>
                  <a:srgbClr val="6464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@Override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configureDefaultServletHandling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DefaultServletHandlerConfigurer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.enable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BA26D-3684-474D-84FE-EB5866DF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2C36-10C1-4F28-8620-7C30ACCB32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Steps for Simple MVC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994E-E4E5-4FBE-B7AB-1DFCD790C6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1788"/>
            <a:ext cx="8596313" cy="4440237"/>
          </a:xfrm>
        </p:spPr>
        <p:txBody>
          <a:bodyPr/>
          <a:lstStyle/>
          <a:p>
            <a:r>
              <a:rPr lang="en-IN" dirty="0"/>
              <a:t>Add dependencies in Maven/Dynamic web project</a:t>
            </a:r>
          </a:p>
          <a:p>
            <a:r>
              <a:rPr lang="en-IN" dirty="0"/>
              <a:t>Configure  </a:t>
            </a:r>
            <a:r>
              <a:rPr lang="en-IN" dirty="0" err="1"/>
              <a:t>DispatcherServlet</a:t>
            </a:r>
            <a:r>
              <a:rPr lang="en-IN" dirty="0"/>
              <a:t> in web.xml</a:t>
            </a:r>
          </a:p>
          <a:p>
            <a:r>
              <a:rPr lang="en-IN" dirty="0"/>
              <a:t>Create configuration xml file</a:t>
            </a:r>
          </a:p>
          <a:p>
            <a:r>
              <a:rPr lang="en-IN" dirty="0"/>
              <a:t>add the required elements</a:t>
            </a:r>
          </a:p>
          <a:p>
            <a:r>
              <a:rPr lang="en-IN" dirty="0"/>
              <a:t>Create controller</a:t>
            </a:r>
          </a:p>
          <a:p>
            <a:r>
              <a:rPr lang="en-IN" dirty="0"/>
              <a:t>Add Request mapping</a:t>
            </a:r>
          </a:p>
          <a:p>
            <a:r>
              <a:rPr lang="en-IN" dirty="0"/>
              <a:t>Run the server</a:t>
            </a:r>
          </a:p>
          <a:p>
            <a:r>
              <a:rPr lang="en-IN" dirty="0"/>
              <a:t>Type the </a:t>
            </a:r>
            <a:r>
              <a:rPr lang="en-IN" dirty="0" err="1"/>
              <a:t>url</a:t>
            </a:r>
            <a:r>
              <a:rPr lang="en-IN" dirty="0"/>
              <a:t> in browser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AE59-91D6-4D25-86FE-1BFE4E7A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31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6C42D-9BB8-4FAA-848F-8AA0F48C224D}"/>
              </a:ext>
            </a:extLst>
          </p:cNvPr>
          <p:cNvSpPr/>
          <p:nvPr/>
        </p:nvSpPr>
        <p:spPr>
          <a:xfrm>
            <a:off x="757382" y="566678"/>
            <a:ext cx="51261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//reading parameters from Http Get request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getbook</a:t>
            </a:r>
            <a:r>
              <a:rPr lang="en-IN" dirty="0"/>
              <a:t>")</a:t>
            </a:r>
          </a:p>
          <a:p>
            <a:r>
              <a:rPr lang="en-IN" dirty="0"/>
              <a:t>public String </a:t>
            </a:r>
            <a:r>
              <a:rPr lang="en-IN" dirty="0" err="1"/>
              <a:t>getbook</a:t>
            </a:r>
            <a:r>
              <a:rPr lang="en-IN" dirty="0"/>
              <a:t>(@</a:t>
            </a:r>
            <a:r>
              <a:rPr lang="en-IN" dirty="0" err="1"/>
              <a:t>RequestParam</a:t>
            </a:r>
            <a:r>
              <a:rPr lang="en-IN" dirty="0"/>
              <a:t>("</a:t>
            </a:r>
            <a:r>
              <a:rPr lang="en-IN" dirty="0" err="1"/>
              <a:t>isbn</a:t>
            </a:r>
            <a:r>
              <a:rPr lang="en-IN" dirty="0"/>
              <a:t>") </a:t>
            </a:r>
          </a:p>
          <a:p>
            <a:r>
              <a:rPr lang="en-IN" dirty="0"/>
              <a:t>String </a:t>
            </a:r>
            <a:r>
              <a:rPr lang="en-IN" dirty="0" err="1"/>
              <a:t>isbn,Model</a:t>
            </a:r>
            <a:r>
              <a:rPr lang="en-IN" dirty="0"/>
              <a:t> model)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Book </a:t>
            </a:r>
            <a:r>
              <a:rPr lang="en-IN" dirty="0" err="1"/>
              <a:t>book</a:t>
            </a:r>
            <a:r>
              <a:rPr lang="en-IN" dirty="0"/>
              <a:t> = </a:t>
            </a:r>
            <a:r>
              <a:rPr lang="en-IN" dirty="0" err="1"/>
              <a:t>bookService.getBook</a:t>
            </a:r>
            <a:r>
              <a:rPr lang="en-IN" dirty="0"/>
              <a:t>(</a:t>
            </a:r>
            <a:r>
              <a:rPr lang="en-IN" dirty="0" err="1"/>
              <a:t>isbn</a:t>
            </a:r>
            <a:r>
              <a:rPr lang="en-IN" dirty="0"/>
              <a:t>);</a:t>
            </a:r>
          </a:p>
          <a:p>
            <a:r>
              <a:rPr lang="en-IN" dirty="0" err="1"/>
              <a:t>model.addAttribute</a:t>
            </a:r>
            <a:r>
              <a:rPr lang="en-IN" dirty="0"/>
              <a:t>("book", book);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(book);</a:t>
            </a:r>
          </a:p>
          <a:p>
            <a:r>
              <a:rPr lang="en-IN" dirty="0"/>
              <a:t>return "book";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37313-83EC-45A3-8F7D-880D41231F81}"/>
              </a:ext>
            </a:extLst>
          </p:cNvPr>
          <p:cNvSpPr/>
          <p:nvPr/>
        </p:nvSpPr>
        <p:spPr>
          <a:xfrm>
            <a:off x="6308436" y="5759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//Creating request attribute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RequestMapping</a:t>
            </a:r>
            <a:r>
              <a:rPr lang="en-IN" dirty="0"/>
              <a:t>("/home")</a:t>
            </a:r>
          </a:p>
          <a:p>
            <a:r>
              <a:rPr lang="en-IN" dirty="0"/>
              <a:t>public String start(Model model)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model.addAttribute</a:t>
            </a:r>
            <a:r>
              <a:rPr lang="en-IN" dirty="0"/>
              <a:t>("</a:t>
            </a:r>
            <a:r>
              <a:rPr lang="en-IN" dirty="0" err="1"/>
              <a:t>book",new</a:t>
            </a:r>
            <a:r>
              <a:rPr lang="en-IN" dirty="0"/>
              <a:t> Book(“21”,”C”));</a:t>
            </a:r>
          </a:p>
          <a:p>
            <a:r>
              <a:rPr lang="en-IN" dirty="0"/>
              <a:t>return "</a:t>
            </a:r>
            <a:r>
              <a:rPr lang="en-IN" dirty="0" err="1"/>
              <a:t>bookform</a:t>
            </a:r>
            <a:r>
              <a:rPr lang="en-IN" dirty="0"/>
              <a:t>";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A690D-EE0B-4884-8E70-46AD36607FEB}"/>
              </a:ext>
            </a:extLst>
          </p:cNvPr>
          <p:cNvSpPr/>
          <p:nvPr/>
        </p:nvSpPr>
        <p:spPr>
          <a:xfrm>
            <a:off x="5486399" y="303300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bookform.jsp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&lt;%@ page </a:t>
            </a:r>
            <a:r>
              <a:rPr lang="en-IN" dirty="0" err="1"/>
              <a:t>isELIgnored</a:t>
            </a:r>
            <a:r>
              <a:rPr lang="en-IN" dirty="0"/>
              <a:t>="false" %&gt;</a:t>
            </a:r>
          </a:p>
          <a:p>
            <a:r>
              <a:rPr lang="en-IN" dirty="0"/>
              <a:t>&lt;%@ </a:t>
            </a:r>
            <a:r>
              <a:rPr lang="en-IN" dirty="0" err="1"/>
              <a:t>taglib</a:t>
            </a:r>
            <a:r>
              <a:rPr lang="en-IN" dirty="0"/>
              <a:t> </a:t>
            </a:r>
            <a:r>
              <a:rPr lang="en-IN" dirty="0" err="1"/>
              <a:t>uri</a:t>
            </a:r>
            <a:r>
              <a:rPr lang="en-IN" dirty="0"/>
              <a:t>="http://java.sun.com/</a:t>
            </a:r>
            <a:r>
              <a:rPr lang="en-IN" dirty="0" err="1"/>
              <a:t>jsp</a:t>
            </a:r>
            <a:r>
              <a:rPr lang="en-IN" dirty="0"/>
              <a:t>/</a:t>
            </a:r>
            <a:r>
              <a:rPr lang="en-IN" dirty="0" err="1"/>
              <a:t>jstl</a:t>
            </a:r>
            <a:r>
              <a:rPr lang="en-IN" dirty="0"/>
              <a:t>/core" prefix="c"%&gt;</a:t>
            </a:r>
          </a:p>
          <a:p>
            <a:r>
              <a:rPr lang="en-IN" dirty="0"/>
              <a:t>${</a:t>
            </a:r>
            <a:r>
              <a:rPr lang="en-IN" dirty="0" err="1"/>
              <a:t>book.isbn</a:t>
            </a:r>
            <a:r>
              <a:rPr lang="en-IN" dirty="0"/>
              <a:t>}&lt;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${</a:t>
            </a:r>
            <a:r>
              <a:rPr lang="en-IN" dirty="0" err="1"/>
              <a:t>book.title</a:t>
            </a:r>
            <a:r>
              <a:rPr lang="en-IN" dirty="0"/>
              <a:t>}</a:t>
            </a:r>
          </a:p>
          <a:p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215257-9379-4A36-993E-19668EBD36D8}"/>
              </a:ext>
            </a:extLst>
          </p:cNvPr>
          <p:cNvCxnSpPr/>
          <p:nvPr/>
        </p:nvCxnSpPr>
        <p:spPr>
          <a:xfrm flipH="1">
            <a:off x="6687127" y="2549236"/>
            <a:ext cx="729673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800496-D8C6-47E4-ABCF-FE0BFFAF6EEF}"/>
              </a:ext>
            </a:extLst>
          </p:cNvPr>
          <p:cNvSpPr/>
          <p:nvPr/>
        </p:nvSpPr>
        <p:spPr>
          <a:xfrm>
            <a:off x="7333673" y="4867564"/>
            <a:ext cx="3556000" cy="932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Prints 21 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B8944B-526E-48B9-BF40-BF4B02E17893}"/>
              </a:ext>
            </a:extLst>
          </p:cNvPr>
          <p:cNvCxnSpPr>
            <a:endCxn id="7" idx="1"/>
          </p:cNvCxnSpPr>
          <p:nvPr/>
        </p:nvCxnSpPr>
        <p:spPr>
          <a:xfrm>
            <a:off x="5883565" y="4718800"/>
            <a:ext cx="1450108" cy="61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50D6-81C6-4015-8980-EAA08E4F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4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D2C2-7721-4F54-A4D8-BD7252351F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7552" y="220663"/>
            <a:ext cx="9604375" cy="1049337"/>
          </a:xfrm>
        </p:spPr>
        <p:txBody>
          <a:bodyPr/>
          <a:lstStyle/>
          <a:p>
            <a:r>
              <a:rPr lang="en-IN" dirty="0"/>
              <a:t>For Database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7A3A-9FBF-407D-924A-0AA122D0B3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7308" y="777658"/>
            <a:ext cx="8254568" cy="298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&lt;bean id=</a:t>
            </a:r>
            <a:r>
              <a:rPr lang="en-IN" sz="1800" i="1" dirty="0"/>
              <a:t>"</a:t>
            </a:r>
            <a:r>
              <a:rPr lang="en-IN" sz="1800" i="1" dirty="0" err="1"/>
              <a:t>dataSource</a:t>
            </a:r>
            <a:r>
              <a:rPr lang="en-IN" sz="1800" i="1" dirty="0"/>
              <a:t>" class="</a:t>
            </a:r>
            <a:r>
              <a:rPr lang="en-IN" sz="1800" i="1" dirty="0" err="1"/>
              <a:t>org.apache.commons.dbcp.BasicDataSource</a:t>
            </a:r>
            <a:r>
              <a:rPr lang="en-IN" sz="1800" i="1" dirty="0"/>
              <a:t>"</a:t>
            </a:r>
          </a:p>
          <a:p>
            <a:pPr marL="0" indent="0">
              <a:buNone/>
            </a:pPr>
            <a:r>
              <a:rPr lang="en-IN" sz="1800" dirty="0"/>
              <a:t>destroy-method=</a:t>
            </a:r>
            <a:r>
              <a:rPr lang="en-IN" sz="1800" i="1" dirty="0"/>
              <a:t>"close"&gt;</a:t>
            </a:r>
          </a:p>
          <a:p>
            <a:pPr marL="0" indent="0">
              <a:buNone/>
            </a:pPr>
            <a:r>
              <a:rPr lang="en-IN" sz="1800" dirty="0"/>
              <a:t>&lt;property name=</a:t>
            </a:r>
            <a:r>
              <a:rPr lang="en-IN" sz="1800" i="1" dirty="0"/>
              <a:t>"</a:t>
            </a:r>
            <a:r>
              <a:rPr lang="en-IN" sz="1800" i="1" dirty="0" err="1"/>
              <a:t>driverClassName</a:t>
            </a:r>
            <a:r>
              <a:rPr lang="en-IN" sz="1800" i="1" dirty="0"/>
              <a:t>" value="</a:t>
            </a:r>
            <a:r>
              <a:rPr lang="en-IN" sz="1800" i="1" dirty="0" err="1"/>
              <a:t>com.mysql.jdbc.Driver</a:t>
            </a:r>
            <a:r>
              <a:rPr lang="en-IN" sz="1800" i="1" dirty="0"/>
              <a:t>" /&gt;</a:t>
            </a:r>
          </a:p>
          <a:p>
            <a:pPr marL="0" indent="0">
              <a:buNone/>
            </a:pPr>
            <a:r>
              <a:rPr lang="en-IN" sz="1800" dirty="0"/>
              <a:t>&lt;property name=</a:t>
            </a:r>
            <a:r>
              <a:rPr lang="en-IN" sz="1800" i="1" dirty="0"/>
              <a:t>"</a:t>
            </a:r>
            <a:r>
              <a:rPr lang="en-IN" sz="1800" i="1" dirty="0" err="1"/>
              <a:t>url</a:t>
            </a:r>
            <a:r>
              <a:rPr lang="en-IN" sz="1800" i="1" dirty="0"/>
              <a:t>"</a:t>
            </a:r>
          </a:p>
          <a:p>
            <a:pPr marL="0" indent="0">
              <a:buNone/>
            </a:pPr>
            <a:r>
              <a:rPr lang="en-IN" sz="1800" dirty="0"/>
              <a:t>value=</a:t>
            </a:r>
            <a:r>
              <a:rPr lang="en-IN" sz="1800" i="1" dirty="0"/>
              <a:t>"</a:t>
            </a:r>
            <a:r>
              <a:rPr lang="en-IN" sz="1800" i="1" dirty="0" err="1"/>
              <a:t>jdbc:mysql</a:t>
            </a:r>
            <a:r>
              <a:rPr lang="en-IN" sz="1800" i="1" dirty="0"/>
              <a:t>://localhost:3306/training" /&gt;</a:t>
            </a:r>
          </a:p>
          <a:p>
            <a:pPr marL="0" indent="0">
              <a:buNone/>
            </a:pPr>
            <a:r>
              <a:rPr lang="en-IN" sz="1800" dirty="0"/>
              <a:t>&lt;property name=</a:t>
            </a:r>
            <a:r>
              <a:rPr lang="en-IN" sz="1800" i="1" dirty="0"/>
              <a:t>"username" value="root" /&gt;</a:t>
            </a:r>
          </a:p>
          <a:p>
            <a:pPr marL="0" indent="0">
              <a:buNone/>
            </a:pPr>
            <a:r>
              <a:rPr lang="en-IN" sz="1800" dirty="0"/>
              <a:t>&lt;property name=</a:t>
            </a:r>
            <a:r>
              <a:rPr lang="en-IN" sz="1800" i="1" dirty="0"/>
              <a:t>"password" value="root" /&gt;</a:t>
            </a:r>
          </a:p>
          <a:p>
            <a:pPr marL="0" indent="0">
              <a:buNone/>
            </a:pPr>
            <a:r>
              <a:rPr lang="en-IN" sz="1800" dirty="0"/>
              <a:t>&lt;/bean&gt;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962555-302B-4989-827C-B458D1D0CA1A}"/>
              </a:ext>
            </a:extLst>
          </p:cNvPr>
          <p:cNvSpPr/>
          <p:nvPr/>
        </p:nvSpPr>
        <p:spPr>
          <a:xfrm>
            <a:off x="5383340" y="30241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commons-</a:t>
            </a:r>
            <a:r>
              <a:rPr lang="en-IN" u="sng" dirty="0" err="1">
                <a:solidFill>
                  <a:srgbClr val="000000"/>
                </a:solidFill>
                <a:latin typeface="+mj-lt"/>
              </a:rPr>
              <a:t>dbcp</a:t>
            </a:r>
            <a:r>
              <a:rPr lang="en-IN" u="sng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+mj-lt"/>
              </a:rPr>
              <a:t>groupId</a:t>
            </a:r>
            <a:r>
              <a:rPr lang="en-IN" u="sng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commons-</a:t>
            </a:r>
            <a:r>
              <a:rPr lang="en-IN" u="sng" dirty="0" err="1">
                <a:solidFill>
                  <a:srgbClr val="000000"/>
                </a:solidFill>
                <a:latin typeface="+mj-lt"/>
              </a:rPr>
              <a:t>dbcp</a:t>
            </a:r>
            <a:r>
              <a:rPr lang="en-IN" u="sng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+mj-lt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1.4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endParaRPr lang="en-IN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FFC2-67D6-4263-97AB-DF2FD464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44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A215-3D75-4B0D-AA59-6AE4C2CE48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9635" y="149081"/>
            <a:ext cx="9604375" cy="1049337"/>
          </a:xfrm>
        </p:spPr>
        <p:txBody>
          <a:bodyPr/>
          <a:lstStyle/>
          <a:p>
            <a:r>
              <a:rPr lang="en-IN" dirty="0"/>
              <a:t>Mapping Hibernate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D478D-B152-4169-881A-29F5B33077FA}"/>
              </a:ext>
            </a:extLst>
          </p:cNvPr>
          <p:cNvSpPr/>
          <p:nvPr/>
        </p:nvSpPr>
        <p:spPr>
          <a:xfrm>
            <a:off x="788171" y="804013"/>
            <a:ext cx="84666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 </a:t>
            </a:r>
            <a:r>
              <a:rPr lang="en-IN" dirty="0">
                <a:solidFill>
                  <a:srgbClr val="7F007F"/>
                </a:solidFill>
                <a:highlight>
                  <a:srgbClr val="D4D4D4"/>
                </a:highlight>
                <a:latin typeface="+mj-lt"/>
              </a:rPr>
              <a:t>id</a:t>
            </a:r>
            <a:r>
              <a:rPr lang="en-IN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highlight>
                  <a:srgbClr val="D4D4D4"/>
                </a:highlight>
                <a:latin typeface="+mj-lt"/>
              </a:rPr>
              <a:t>"hibernate4AnnotatedSessionFactory"</a:t>
            </a:r>
          </a:p>
          <a:p>
            <a:r>
              <a:rPr lang="en-IN" dirty="0">
                <a:solidFill>
                  <a:srgbClr val="7F007F"/>
                </a:solidFill>
                <a:latin typeface="+mj-lt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"org.springframework.orm.hibernate4.LocalSessionFactoryBean"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dataSource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 </a:t>
            </a:r>
            <a:r>
              <a:rPr lang="en-IN" i="1" dirty="0">
                <a:solidFill>
                  <a:srgbClr val="7F007F"/>
                </a:solidFill>
                <a:latin typeface="+mj-lt"/>
              </a:rPr>
              <a:t>ref</a:t>
            </a:r>
            <a:r>
              <a:rPr lang="en-IN" i="1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dataSource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 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/&gt;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annotatedClasses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list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com.classes.Book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list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hibernateProperties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props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key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hibernate.dialect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i="1" dirty="0" err="1">
                <a:solidFill>
                  <a:srgbClr val="000000"/>
                </a:solidFill>
                <a:latin typeface="+mj-lt"/>
              </a:rPr>
              <a:t>org.hibernate.dialect.MySQLDialect</a:t>
            </a:r>
            <a:endParaRPr lang="en-IN" i="1" dirty="0">
              <a:solidFill>
                <a:srgbClr val="000000"/>
              </a:solidFill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key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hibernate.show_sql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+mj-lt"/>
              </a:rPr>
              <a:t>true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+mj-lt"/>
              </a:rPr>
              <a:t>prop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key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"hbm2ddl.auto"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+mj-lt"/>
              </a:rPr>
              <a:t>create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+mj-lt"/>
              </a:rPr>
              <a:t>prop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props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</a:t>
            </a:r>
            <a:r>
              <a:rPr lang="en-IN" dirty="0">
                <a:solidFill>
                  <a:srgbClr val="008080"/>
                </a:solidFill>
                <a:highlight>
                  <a:srgbClr val="D4D4D4"/>
                </a:highlight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606510-67DD-4804-A784-713F6B1FF87C}"/>
              </a:ext>
            </a:extLst>
          </p:cNvPr>
          <p:cNvSpPr/>
          <p:nvPr/>
        </p:nvSpPr>
        <p:spPr>
          <a:xfrm>
            <a:off x="7041823" y="5401559"/>
            <a:ext cx="1866508" cy="572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Creates a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6918C5-13C4-4454-AC74-5B48C97FF85E}"/>
              </a:ext>
            </a:extLst>
          </p:cNvPr>
          <p:cNvCxnSpPr>
            <a:cxnSpLocks/>
          </p:cNvCxnSpPr>
          <p:nvPr/>
        </p:nvCxnSpPr>
        <p:spPr>
          <a:xfrm>
            <a:off x="3805382" y="4922982"/>
            <a:ext cx="3208160" cy="65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9AB46-8899-493E-A366-8BBED60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0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01223-5347-4BA9-848E-AC99F8398CC6}"/>
              </a:ext>
            </a:extLst>
          </p:cNvPr>
          <p:cNvSpPr/>
          <p:nvPr/>
        </p:nvSpPr>
        <p:spPr>
          <a:xfrm>
            <a:off x="212436" y="105258"/>
            <a:ext cx="88299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&lt;bean id="</a:t>
            </a:r>
            <a:r>
              <a:rPr lang="en-IN" dirty="0" err="1"/>
              <a:t>dataSource</a:t>
            </a:r>
            <a:r>
              <a:rPr lang="en-IN" dirty="0"/>
              <a:t>"</a:t>
            </a:r>
          </a:p>
          <a:p>
            <a:r>
              <a:rPr lang="en-IN" dirty="0"/>
              <a:t>     class="</a:t>
            </a:r>
            <a:r>
              <a:rPr lang="en-IN" dirty="0" err="1"/>
              <a:t>org.springframework.jdbc.datasource.DriverManagerDataSource</a:t>
            </a:r>
            <a:r>
              <a:rPr lang="en-IN" dirty="0"/>
              <a:t>"&gt;</a:t>
            </a:r>
          </a:p>
          <a:p>
            <a:r>
              <a:rPr lang="en-IN" dirty="0"/>
              <a:t>       &lt;property name="</a:t>
            </a:r>
            <a:r>
              <a:rPr lang="en-IN" dirty="0" err="1"/>
              <a:t>driverClassName</a:t>
            </a:r>
            <a:r>
              <a:rPr lang="en-IN" dirty="0"/>
              <a:t>" value="</a:t>
            </a:r>
            <a:r>
              <a:rPr lang="en-IN" dirty="0" err="1"/>
              <a:t>com.mysql.jdbc.Driver</a:t>
            </a:r>
            <a:r>
              <a:rPr lang="en-IN" dirty="0"/>
              <a:t>" /&gt;</a:t>
            </a:r>
          </a:p>
          <a:p>
            <a:r>
              <a:rPr lang="en-IN" dirty="0"/>
              <a:t>       &lt;property name="</a:t>
            </a:r>
            <a:r>
              <a:rPr lang="en-IN" dirty="0" err="1"/>
              <a:t>url</a:t>
            </a:r>
            <a:r>
              <a:rPr lang="en-IN" dirty="0"/>
              <a:t>" value="</a:t>
            </a:r>
            <a:r>
              <a:rPr lang="en-IN" dirty="0" err="1"/>
              <a:t>jdbc:mysql</a:t>
            </a:r>
            <a:r>
              <a:rPr lang="en-IN" dirty="0"/>
              <a:t>://localhost:3306/jpmc1" /&gt;</a:t>
            </a:r>
          </a:p>
          <a:p>
            <a:r>
              <a:rPr lang="en-IN" dirty="0"/>
              <a:t>       &lt;property name="username" value="root" /&gt;</a:t>
            </a:r>
          </a:p>
          <a:p>
            <a:r>
              <a:rPr lang="en-IN" dirty="0"/>
              <a:t>       &lt;property name="password" value="root" /&gt;</a:t>
            </a:r>
          </a:p>
          <a:p>
            <a:r>
              <a:rPr lang="en-IN" dirty="0"/>
              <a:t>   &lt;/bean&gt;</a:t>
            </a:r>
          </a:p>
          <a:p>
            <a:r>
              <a:rPr lang="en-IN" dirty="0"/>
              <a:t>   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5731F-2B8E-4906-A000-19B933FC1E2C}"/>
              </a:ext>
            </a:extLst>
          </p:cNvPr>
          <p:cNvSpPr/>
          <p:nvPr/>
        </p:nvSpPr>
        <p:spPr>
          <a:xfrm>
            <a:off x="5652654" y="1370641"/>
            <a:ext cx="60867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&lt;bean id="</a:t>
            </a:r>
            <a:r>
              <a:rPr lang="en-IN" dirty="0" err="1"/>
              <a:t>myEmf</a:t>
            </a:r>
            <a:r>
              <a:rPr lang="en-IN" dirty="0"/>
              <a:t>"</a:t>
            </a:r>
          </a:p>
          <a:p>
            <a:r>
              <a:rPr lang="en-IN" dirty="0"/>
              <a:t>     class="org.springframework.orm.jpa.LocalContainerEntityManagerFactoryBean"&gt;</a:t>
            </a:r>
          </a:p>
          <a:p>
            <a:r>
              <a:rPr lang="en-IN" dirty="0"/>
              <a:t>       &lt;property name="</a:t>
            </a:r>
            <a:r>
              <a:rPr lang="en-IN" dirty="0" err="1"/>
              <a:t>dataSource</a:t>
            </a:r>
            <a:r>
              <a:rPr lang="en-IN" dirty="0"/>
              <a:t>" ref="</a:t>
            </a:r>
            <a:r>
              <a:rPr lang="en-IN" dirty="0" err="1"/>
              <a:t>dataSource</a:t>
            </a:r>
            <a:r>
              <a:rPr lang="en-IN" dirty="0"/>
              <a:t>" /&gt;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 &lt;property name="</a:t>
            </a:r>
            <a:r>
              <a:rPr lang="en-IN" dirty="0" err="1"/>
              <a:t>jpaProperties</a:t>
            </a:r>
            <a:r>
              <a:rPr lang="en-IN" dirty="0"/>
              <a:t>"&gt;</a:t>
            </a:r>
          </a:p>
          <a:p>
            <a:r>
              <a:rPr lang="en-IN" dirty="0"/>
              <a:t>          &lt;props&gt;</a:t>
            </a:r>
          </a:p>
          <a:p>
            <a:r>
              <a:rPr lang="en-IN" dirty="0"/>
              <a:t>              &lt;prop key="hibernate.hbm2ddl.auto"&gt;update&lt;/prop&gt;</a:t>
            </a:r>
          </a:p>
          <a:p>
            <a:r>
              <a:rPr lang="en-IN" dirty="0"/>
              <a:t>             &lt;prop key="</a:t>
            </a:r>
            <a:r>
              <a:rPr lang="en-IN" dirty="0" err="1"/>
              <a:t>hibernate.dialect</a:t>
            </a:r>
            <a:r>
              <a:rPr lang="en-IN" dirty="0"/>
              <a:t>"&gt;org.hibernate.dialect.MySQL5Dialect&lt;/prop&gt;</a:t>
            </a:r>
          </a:p>
          <a:p>
            <a:r>
              <a:rPr lang="en-IN" dirty="0"/>
              <a:t>             &lt;prop key="</a:t>
            </a:r>
            <a:r>
              <a:rPr lang="en-IN" dirty="0" err="1"/>
              <a:t>hibernate.show_sql</a:t>
            </a:r>
            <a:r>
              <a:rPr lang="en-IN" dirty="0"/>
              <a:t>"&gt;true&lt;/prop&gt;</a:t>
            </a:r>
          </a:p>
          <a:p>
            <a:r>
              <a:rPr lang="en-IN" dirty="0"/>
              <a:t>          &lt;/props&gt;</a:t>
            </a:r>
          </a:p>
          <a:p>
            <a:r>
              <a:rPr lang="en-IN" dirty="0"/>
              <a:t>       &lt;/property&gt;</a:t>
            </a:r>
          </a:p>
          <a:p>
            <a:r>
              <a:rPr lang="en-IN" dirty="0"/>
              <a:t>   &lt;/bean&gt;</a:t>
            </a:r>
          </a:p>
          <a:p>
            <a:r>
              <a:rPr lang="en-IN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3D4CF-F1FD-46C3-9C64-2EA2101A9040}"/>
              </a:ext>
            </a:extLst>
          </p:cNvPr>
          <p:cNvSpPr/>
          <p:nvPr/>
        </p:nvSpPr>
        <p:spPr>
          <a:xfrm>
            <a:off x="1588655" y="2392218"/>
            <a:ext cx="3186545" cy="738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 integrate with JPA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5E304B-4536-4A89-9DA4-9ACFD12B25F3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775200" y="2761673"/>
            <a:ext cx="1394691" cy="66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4E3F-F1E0-49FA-8FAD-EC842A1D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FD2799-B90F-4E8D-92B2-CB6EB9A2CD27}"/>
              </a:ext>
            </a:extLst>
          </p:cNvPr>
          <p:cNvSpPr/>
          <p:nvPr/>
        </p:nvSpPr>
        <p:spPr>
          <a:xfrm>
            <a:off x="257474" y="120134"/>
            <a:ext cx="489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000000"/>
                </a:solidFill>
                <a:latin typeface="-apple-system"/>
              </a:rPr>
              <a:t>ContextLoaderListener</a:t>
            </a:r>
            <a:r>
              <a:rPr lang="en-IN" b="1" dirty="0">
                <a:solidFill>
                  <a:srgbClr val="000000"/>
                </a:solidFill>
                <a:latin typeface="-apple-system"/>
              </a:rPr>
              <a:t> – Root application context</a:t>
            </a:r>
            <a:endParaRPr lang="en-IN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090D49-D09F-45CB-B5A3-1595DA7B29BA}"/>
              </a:ext>
            </a:extLst>
          </p:cNvPr>
          <p:cNvSpPr/>
          <p:nvPr/>
        </p:nvSpPr>
        <p:spPr>
          <a:xfrm>
            <a:off x="123825" y="581025"/>
            <a:ext cx="90201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/>
              <a:t>ContextLoaderListener</a:t>
            </a:r>
            <a:r>
              <a:rPr lang="en-IN" sz="2000" dirty="0"/>
              <a:t> creates the root application context and will be shared with child contexts created by all </a:t>
            </a:r>
            <a:r>
              <a:rPr lang="en-IN" sz="2000" dirty="0" err="1"/>
              <a:t>DispatcherServlet</a:t>
            </a:r>
            <a:r>
              <a:rPr lang="en-IN" sz="2000" dirty="0"/>
              <a:t> contexts. You can have only one entry of this in web.xml.</a:t>
            </a:r>
          </a:p>
          <a:p>
            <a:endParaRPr lang="en-IN" sz="2000" dirty="0"/>
          </a:p>
          <a:p>
            <a:r>
              <a:rPr lang="en-IN" sz="2000" dirty="0"/>
              <a:t>web.xml</a:t>
            </a:r>
          </a:p>
          <a:p>
            <a:r>
              <a:rPr lang="en-IN" sz="2000" dirty="0"/>
              <a:t>&lt;listener&gt;</a:t>
            </a:r>
          </a:p>
          <a:p>
            <a:r>
              <a:rPr lang="en-IN" sz="2000" dirty="0"/>
              <a:t>  &lt;listener-class&gt;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org.springframework.web.context.ContextLoaderListener</a:t>
            </a:r>
            <a:endParaRPr lang="en-IN" sz="2000" dirty="0"/>
          </a:p>
          <a:p>
            <a:r>
              <a:rPr lang="en-IN" sz="2000" dirty="0"/>
              <a:t>  &lt;/listener-class&gt;</a:t>
            </a:r>
          </a:p>
          <a:p>
            <a:r>
              <a:rPr lang="en-IN" sz="2000" dirty="0"/>
              <a:t>&lt;/listener&gt;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&lt;context-param&gt;</a:t>
            </a:r>
          </a:p>
          <a:p>
            <a:r>
              <a:rPr lang="en-IN" sz="2000" dirty="0"/>
              <a:t>  &lt;param-name&gt;</a:t>
            </a:r>
            <a:r>
              <a:rPr lang="en-IN" sz="2000" dirty="0" err="1"/>
              <a:t>contextConfigLocation</a:t>
            </a:r>
            <a:r>
              <a:rPr lang="en-IN" sz="2000" dirty="0"/>
              <a:t>&lt;/param-name&gt;</a:t>
            </a:r>
          </a:p>
          <a:p>
            <a:r>
              <a:rPr lang="en-IN" sz="2000" dirty="0"/>
              <a:t>  &lt;param-value&gt;/WEB-INF/spring/applicationContext.xml&lt;/param-value&gt;</a:t>
            </a:r>
          </a:p>
          <a:p>
            <a:r>
              <a:rPr lang="en-IN" sz="2000" dirty="0"/>
              <a:t>&lt;/context-param&gt;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EC30D-C201-45EC-A712-7703A04EFBAA}"/>
              </a:ext>
            </a:extLst>
          </p:cNvPr>
          <p:cNvSpPr/>
          <p:nvPr/>
        </p:nvSpPr>
        <p:spPr>
          <a:xfrm>
            <a:off x="7324725" y="5010150"/>
            <a:ext cx="3324225" cy="876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will be the configuration file now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48311E-C841-41C9-8590-DCDD2240AD31}"/>
              </a:ext>
            </a:extLst>
          </p:cNvPr>
          <p:cNvCxnSpPr>
            <a:endCxn id="6" idx="1"/>
          </p:cNvCxnSpPr>
          <p:nvPr/>
        </p:nvCxnSpPr>
        <p:spPr>
          <a:xfrm>
            <a:off x="5276850" y="4905375"/>
            <a:ext cx="2047875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F52E4-E792-4482-81C6-8CC52190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8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E146-5943-42EE-9DC7-C45E95B2DF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56353" y="100453"/>
            <a:ext cx="9604375" cy="1049337"/>
          </a:xfrm>
        </p:spPr>
        <p:txBody>
          <a:bodyPr/>
          <a:lstStyle/>
          <a:p>
            <a:r>
              <a:rPr lang="en-IN" dirty="0"/>
              <a:t>Sample Dao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EC42A-CA6F-474C-AEC9-D3F10E23A24F}"/>
              </a:ext>
            </a:extLst>
          </p:cNvPr>
          <p:cNvSpPr/>
          <p:nvPr/>
        </p:nvSpPr>
        <p:spPr>
          <a:xfrm>
            <a:off x="677334" y="7258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IN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SessionFactory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urier New" panose="02070309020205020404" pitchFamily="49" charset="0"/>
              </a:rPr>
              <a:t>sf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D849E-DCB9-44B0-9050-D6A1F164FEFB}"/>
              </a:ext>
            </a:extLst>
          </p:cNvPr>
          <p:cNvSpPr/>
          <p:nvPr/>
        </p:nvSpPr>
        <p:spPr>
          <a:xfrm>
            <a:off x="677334" y="17685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List&lt;Book&gt;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getAllBooks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IN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IN" dirty="0" err="1">
                <a:solidFill>
                  <a:srgbClr val="0000C0"/>
                </a:solidFill>
                <a:latin typeface="Courier New" panose="02070309020205020404" pitchFamily="49" charset="0"/>
              </a:rPr>
              <a:t>sf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.openSession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ourier New" panose="02070309020205020404" pitchFamily="49" charset="0"/>
              </a:rPr>
              <a:t>"from Book"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).list();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4AF2D9-4B80-4E99-BB0B-50029065DE3C}"/>
              </a:ext>
            </a:extLst>
          </p:cNvPr>
          <p:cNvCxnSpPr/>
          <p:nvPr/>
        </p:nvCxnSpPr>
        <p:spPr>
          <a:xfrm flipV="1">
            <a:off x="5294721" y="1187498"/>
            <a:ext cx="1602557" cy="88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ECBE14-F841-47A3-AA0D-D66746118A60}"/>
              </a:ext>
            </a:extLst>
          </p:cNvPr>
          <p:cNvSpPr/>
          <p:nvPr/>
        </p:nvSpPr>
        <p:spPr>
          <a:xfrm>
            <a:off x="7006591" y="1111979"/>
            <a:ext cx="2337847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Dao Implementation</a:t>
            </a:r>
          </a:p>
          <a:p>
            <a:pPr algn="ctr"/>
            <a:r>
              <a:rPr lang="en-IN" dirty="0"/>
              <a:t>To retrieve records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A09E1-D31F-4C72-8FB7-B551F825F4A8}"/>
              </a:ext>
            </a:extLst>
          </p:cNvPr>
          <p:cNvSpPr/>
          <p:nvPr/>
        </p:nvSpPr>
        <p:spPr>
          <a:xfrm>
            <a:off x="677334" y="3429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addBook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(Book </a:t>
            </a:r>
            <a:r>
              <a:rPr lang="en-IN" b="1" dirty="0">
                <a:solidFill>
                  <a:srgbClr val="6A3E3E"/>
                </a:solidFill>
                <a:latin typeface="Courier New" panose="02070309020205020404" pitchFamily="49" charset="0"/>
              </a:rPr>
              <a:t>book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IN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dirty="0" err="1">
                <a:solidFill>
                  <a:srgbClr val="0000C0"/>
                </a:solidFill>
                <a:latin typeface="Courier New" panose="02070309020205020404" pitchFamily="49" charset="0"/>
              </a:rPr>
              <a:t>sf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.openSession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.getTransaction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().begin();</a:t>
            </a:r>
          </a:p>
          <a:p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.save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urier New" panose="02070309020205020404" pitchFamily="49" charset="0"/>
              </a:rPr>
              <a:t>book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.getTransaction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().commit();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EA77C8-3D63-470F-B61F-0E26ACE3B13D}"/>
              </a:ext>
            </a:extLst>
          </p:cNvPr>
          <p:cNvSpPr/>
          <p:nvPr/>
        </p:nvSpPr>
        <p:spPr>
          <a:xfrm>
            <a:off x="6897278" y="3208267"/>
            <a:ext cx="2337847" cy="72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Adds Records to 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52940F-B9CE-479C-94B5-99433F3D4556}"/>
              </a:ext>
            </a:extLst>
          </p:cNvPr>
          <p:cNvCxnSpPr>
            <a:endCxn id="10" idx="1"/>
          </p:cNvCxnSpPr>
          <p:nvPr/>
        </p:nvCxnSpPr>
        <p:spPr>
          <a:xfrm flipV="1">
            <a:off x="4823381" y="3572253"/>
            <a:ext cx="2073897" cy="28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E5AB09-E039-4AE8-A252-8F3AC6E61035}"/>
              </a:ext>
            </a:extLst>
          </p:cNvPr>
          <p:cNvSpPr/>
          <p:nvPr/>
        </p:nvSpPr>
        <p:spPr>
          <a:xfrm>
            <a:off x="5354425" y="5618375"/>
            <a:ext cx="4798243" cy="727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Follow the same steps for other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F898C-59C9-41A5-B828-A683505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0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DE4A7-333C-45D7-93A8-1E0B46386AFD}"/>
              </a:ext>
            </a:extLst>
          </p:cNvPr>
          <p:cNvSpPr/>
          <p:nvPr/>
        </p:nvSpPr>
        <p:spPr>
          <a:xfrm>
            <a:off x="166253" y="252735"/>
            <a:ext cx="6502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interface </a:t>
            </a:r>
            <a:r>
              <a:rPr lang="en-IN" dirty="0" err="1"/>
              <a:t>BookDaoI</a:t>
            </a:r>
            <a:r>
              <a:rPr lang="en-IN" dirty="0"/>
              <a:t> {</a:t>
            </a:r>
          </a:p>
          <a:p>
            <a:r>
              <a:rPr lang="en-IN" dirty="0"/>
              <a:t>		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addBook</a:t>
            </a:r>
            <a:r>
              <a:rPr lang="en-IN" dirty="0"/>
              <a:t>(Book book);</a:t>
            </a:r>
          </a:p>
          <a:p>
            <a:r>
              <a:rPr lang="en-IN" dirty="0"/>
              <a:t>		public Book </a:t>
            </a:r>
            <a:r>
              <a:rPr lang="en-IN" dirty="0" err="1"/>
              <a:t>getBook</a:t>
            </a:r>
            <a:r>
              <a:rPr lang="en-IN" dirty="0"/>
              <a:t>(String </a:t>
            </a:r>
            <a:r>
              <a:rPr lang="en-IN" dirty="0" err="1"/>
              <a:t>isbn</a:t>
            </a:r>
            <a:r>
              <a:rPr lang="en-IN" dirty="0"/>
              <a:t>);</a:t>
            </a:r>
          </a:p>
          <a:p>
            <a:r>
              <a:rPr lang="en-IN" dirty="0"/>
              <a:t>		public Book </a:t>
            </a:r>
            <a:r>
              <a:rPr lang="en-IN" dirty="0" err="1"/>
              <a:t>updateBook</a:t>
            </a:r>
            <a:r>
              <a:rPr lang="en-IN" dirty="0"/>
              <a:t>(Book book);</a:t>
            </a:r>
          </a:p>
          <a:p>
            <a:r>
              <a:rPr lang="en-IN" dirty="0"/>
              <a:t>		public List&lt;Book&gt; </a:t>
            </a:r>
            <a:r>
              <a:rPr lang="en-IN" dirty="0" err="1"/>
              <a:t>getAllBooks</a:t>
            </a:r>
            <a:r>
              <a:rPr lang="en-IN" dirty="0"/>
              <a:t>();</a:t>
            </a:r>
          </a:p>
          <a:p>
            <a:r>
              <a:rPr lang="en-IN" dirty="0"/>
              <a:t>		public Book </a:t>
            </a:r>
            <a:r>
              <a:rPr lang="en-IN" dirty="0" err="1"/>
              <a:t>deleteBook</a:t>
            </a:r>
            <a:r>
              <a:rPr lang="en-IN" dirty="0"/>
              <a:t>(Book book);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FB2B0-E6BD-4FFA-9124-E4BF42B3E20D}"/>
              </a:ext>
            </a:extLst>
          </p:cNvPr>
          <p:cNvSpPr/>
          <p:nvPr/>
        </p:nvSpPr>
        <p:spPr>
          <a:xfrm>
            <a:off x="5486400" y="3014"/>
            <a:ext cx="680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//Using hibernate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@Repository</a:t>
            </a:r>
          </a:p>
          <a:p>
            <a:r>
              <a:rPr lang="en-IN" dirty="0">
                <a:solidFill>
                  <a:srgbClr val="0070C0"/>
                </a:solidFill>
              </a:rPr>
              <a:t>public class </a:t>
            </a:r>
            <a:r>
              <a:rPr lang="en-IN" dirty="0" err="1">
                <a:solidFill>
                  <a:srgbClr val="0070C0"/>
                </a:solidFill>
              </a:rPr>
              <a:t>BookDao</a:t>
            </a:r>
            <a:r>
              <a:rPr lang="en-IN" dirty="0">
                <a:solidFill>
                  <a:srgbClr val="0070C0"/>
                </a:solidFill>
              </a:rPr>
              <a:t> implements </a:t>
            </a:r>
            <a:r>
              <a:rPr lang="en-IN" dirty="0" err="1">
                <a:solidFill>
                  <a:srgbClr val="0070C0"/>
                </a:solidFill>
              </a:rPr>
              <a:t>BookDaoI</a:t>
            </a:r>
            <a:r>
              <a:rPr lang="en-IN" dirty="0">
                <a:solidFill>
                  <a:srgbClr val="0070C0"/>
                </a:solidFill>
              </a:rPr>
              <a:t> {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	@</a:t>
            </a:r>
            <a:r>
              <a:rPr lang="en-IN" dirty="0" err="1">
                <a:solidFill>
                  <a:srgbClr val="0070C0"/>
                </a:solidFill>
              </a:rPr>
              <a:t>Autowired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	private </a:t>
            </a:r>
            <a:r>
              <a:rPr lang="en-IN" dirty="0" err="1">
                <a:solidFill>
                  <a:srgbClr val="0070C0"/>
                </a:solidFill>
              </a:rPr>
              <a:t>SessionFactory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sessionFactory</a:t>
            </a:r>
            <a:r>
              <a:rPr lang="en-IN" dirty="0">
                <a:solidFill>
                  <a:srgbClr val="0070C0"/>
                </a:solidFill>
              </a:rPr>
              <a:t>;</a:t>
            </a:r>
          </a:p>
          <a:p>
            <a:r>
              <a:rPr lang="en-IN" dirty="0">
                <a:solidFill>
                  <a:srgbClr val="0070C0"/>
                </a:solidFill>
              </a:rPr>
              <a:t>	public </a:t>
            </a:r>
            <a:r>
              <a:rPr lang="en-IN" dirty="0" err="1">
                <a:solidFill>
                  <a:srgbClr val="0070C0"/>
                </a:solidFill>
              </a:rPr>
              <a:t>boolean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addBook</a:t>
            </a:r>
            <a:r>
              <a:rPr lang="en-IN" dirty="0">
                <a:solidFill>
                  <a:srgbClr val="0070C0"/>
                </a:solidFill>
              </a:rPr>
              <a:t>(Book book) {</a:t>
            </a:r>
          </a:p>
          <a:p>
            <a:r>
              <a:rPr lang="en-IN" dirty="0">
                <a:solidFill>
                  <a:srgbClr val="0070C0"/>
                </a:solidFill>
              </a:rPr>
              <a:t>		</a:t>
            </a:r>
          </a:p>
          <a:p>
            <a:r>
              <a:rPr lang="en-IN" dirty="0">
                <a:solidFill>
                  <a:srgbClr val="0070C0"/>
                </a:solidFill>
              </a:rPr>
              <a:t>		Session </a:t>
            </a:r>
            <a:r>
              <a:rPr lang="en-IN" dirty="0" err="1">
                <a:solidFill>
                  <a:srgbClr val="0070C0"/>
                </a:solidFill>
              </a:rPr>
              <a:t>session</a:t>
            </a:r>
            <a:r>
              <a:rPr lang="en-IN" dirty="0">
                <a:solidFill>
                  <a:srgbClr val="0070C0"/>
                </a:solidFill>
              </a:rPr>
              <a:t> = </a:t>
            </a:r>
            <a:r>
              <a:rPr lang="en-IN" dirty="0" err="1">
                <a:solidFill>
                  <a:srgbClr val="0070C0"/>
                </a:solidFill>
              </a:rPr>
              <a:t>sessionFactory.openSession</a:t>
            </a:r>
            <a:r>
              <a:rPr lang="en-IN" dirty="0">
                <a:solidFill>
                  <a:srgbClr val="0070C0"/>
                </a:solidFill>
              </a:rPr>
              <a:t>();</a:t>
            </a:r>
          </a:p>
          <a:p>
            <a:r>
              <a:rPr lang="en-IN" dirty="0">
                <a:solidFill>
                  <a:srgbClr val="0070C0"/>
                </a:solidFill>
              </a:rPr>
              <a:t>		//Transaction </a:t>
            </a:r>
            <a:r>
              <a:rPr lang="en-IN" dirty="0" err="1">
                <a:solidFill>
                  <a:srgbClr val="0070C0"/>
                </a:solidFill>
              </a:rPr>
              <a:t>tx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session.beginTransaction</a:t>
            </a:r>
            <a:r>
              <a:rPr lang="en-IN" dirty="0">
                <a:solidFill>
                  <a:srgbClr val="0070C0"/>
                </a:solidFill>
              </a:rPr>
              <a:t>();</a:t>
            </a:r>
          </a:p>
          <a:p>
            <a:r>
              <a:rPr lang="en-IN" dirty="0">
                <a:solidFill>
                  <a:srgbClr val="0070C0"/>
                </a:solidFill>
              </a:rPr>
              <a:t>		</a:t>
            </a:r>
            <a:r>
              <a:rPr lang="en-IN" dirty="0" err="1">
                <a:solidFill>
                  <a:srgbClr val="0070C0"/>
                </a:solidFill>
              </a:rPr>
              <a:t>session.persist</a:t>
            </a:r>
            <a:r>
              <a:rPr lang="en-IN" dirty="0">
                <a:solidFill>
                  <a:srgbClr val="0070C0"/>
                </a:solidFill>
              </a:rPr>
              <a:t>(book);</a:t>
            </a:r>
          </a:p>
          <a:p>
            <a:r>
              <a:rPr lang="en-IN" dirty="0">
                <a:solidFill>
                  <a:srgbClr val="0070C0"/>
                </a:solidFill>
              </a:rPr>
              <a:t>	//	</a:t>
            </a:r>
            <a:r>
              <a:rPr lang="en-IN" dirty="0" err="1">
                <a:solidFill>
                  <a:srgbClr val="0070C0"/>
                </a:solidFill>
              </a:rPr>
              <a:t>tx.commit</a:t>
            </a:r>
            <a:r>
              <a:rPr lang="en-IN" dirty="0">
                <a:solidFill>
                  <a:srgbClr val="0070C0"/>
                </a:solidFill>
              </a:rPr>
              <a:t>();</a:t>
            </a:r>
          </a:p>
          <a:p>
            <a:r>
              <a:rPr lang="en-IN" dirty="0">
                <a:solidFill>
                  <a:srgbClr val="0070C0"/>
                </a:solidFill>
              </a:rPr>
              <a:t>		return false;</a:t>
            </a:r>
          </a:p>
          <a:p>
            <a:r>
              <a:rPr lang="en-IN" dirty="0">
                <a:solidFill>
                  <a:srgbClr val="0070C0"/>
                </a:solidFill>
              </a:rPr>
              <a:t>	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F48CF6-69AA-4A15-8274-94254DEEF51F}"/>
              </a:ext>
            </a:extLst>
          </p:cNvPr>
          <p:cNvSpPr/>
          <p:nvPr/>
        </p:nvSpPr>
        <p:spPr>
          <a:xfrm>
            <a:off x="387928" y="2487351"/>
            <a:ext cx="52093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&lt;bean id="</a:t>
            </a:r>
            <a:r>
              <a:rPr lang="en-IN" dirty="0" err="1">
                <a:solidFill>
                  <a:srgbClr val="0070C0"/>
                </a:solidFill>
              </a:rPr>
              <a:t>transactionManager</a:t>
            </a:r>
            <a:r>
              <a:rPr lang="en-IN" dirty="0">
                <a:solidFill>
                  <a:srgbClr val="0070C0"/>
                </a:solidFill>
              </a:rPr>
              <a:t>"</a:t>
            </a:r>
          </a:p>
          <a:p>
            <a:r>
              <a:rPr lang="en-IN" dirty="0">
                <a:solidFill>
                  <a:srgbClr val="0070C0"/>
                </a:solidFill>
              </a:rPr>
              <a:t>		class="org.springframework.orm.hibernate4.HibernateTransactionManager"&gt;</a:t>
            </a:r>
          </a:p>
          <a:p>
            <a:r>
              <a:rPr lang="en-IN" dirty="0">
                <a:solidFill>
                  <a:srgbClr val="0070C0"/>
                </a:solidFill>
              </a:rPr>
              <a:t>		&lt;property name="</a:t>
            </a:r>
            <a:r>
              <a:rPr lang="en-IN" dirty="0" err="1">
                <a:solidFill>
                  <a:srgbClr val="0070C0"/>
                </a:solidFill>
              </a:rPr>
              <a:t>sessionFactory</a:t>
            </a:r>
            <a:r>
              <a:rPr lang="en-IN" dirty="0">
                <a:solidFill>
                  <a:srgbClr val="0070C0"/>
                </a:solidFill>
              </a:rPr>
              <a:t>" ref="</a:t>
            </a:r>
            <a:r>
              <a:rPr lang="en-IN" dirty="0" err="1">
                <a:solidFill>
                  <a:srgbClr val="0070C0"/>
                </a:solidFill>
              </a:rPr>
              <a:t>sessionFactory</a:t>
            </a:r>
            <a:r>
              <a:rPr lang="en-IN" dirty="0">
                <a:solidFill>
                  <a:srgbClr val="0070C0"/>
                </a:solidFill>
              </a:rPr>
              <a:t>" /&gt;</a:t>
            </a:r>
          </a:p>
          <a:p>
            <a:r>
              <a:rPr lang="en-IN" dirty="0">
                <a:solidFill>
                  <a:srgbClr val="0070C0"/>
                </a:solidFill>
              </a:rPr>
              <a:t>	&lt;/bean&gt;</a:t>
            </a:r>
          </a:p>
          <a:p>
            <a:r>
              <a:rPr lang="en-IN" dirty="0">
                <a:solidFill>
                  <a:srgbClr val="0070C0"/>
                </a:solidFill>
              </a:rPr>
              <a:t>&lt;</a:t>
            </a:r>
            <a:r>
              <a:rPr lang="en-IN" dirty="0" err="1">
                <a:solidFill>
                  <a:srgbClr val="0070C0"/>
                </a:solidFill>
              </a:rPr>
              <a:t>tx:annotation-driven</a:t>
            </a:r>
            <a:r>
              <a:rPr lang="en-IN" dirty="0">
                <a:solidFill>
                  <a:srgbClr val="0070C0"/>
                </a:solidFill>
              </a:rPr>
              <a:t> transaction-manager="</a:t>
            </a:r>
            <a:r>
              <a:rPr lang="en-IN" dirty="0" err="1">
                <a:solidFill>
                  <a:srgbClr val="0070C0"/>
                </a:solidFill>
              </a:rPr>
              <a:t>transactionManager</a:t>
            </a:r>
            <a:r>
              <a:rPr lang="en-IN" dirty="0">
                <a:solidFill>
                  <a:srgbClr val="0070C0"/>
                </a:solidFill>
              </a:rPr>
              <a:t>" proxy-target-class="true"/&gt;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56CDE-5DA2-41F7-8C9E-D8322530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AB97EC-78FD-4682-A84E-9CC7B404121B}"/>
              </a:ext>
            </a:extLst>
          </p:cNvPr>
          <p:cNvSpPr/>
          <p:nvPr/>
        </p:nvSpPr>
        <p:spPr>
          <a:xfrm>
            <a:off x="471054" y="26163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//Using JPA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@Repository</a:t>
            </a:r>
          </a:p>
          <a:p>
            <a:r>
              <a:rPr lang="en-IN" dirty="0">
                <a:solidFill>
                  <a:srgbClr val="0070C0"/>
                </a:solidFill>
              </a:rPr>
              <a:t>public class </a:t>
            </a:r>
            <a:r>
              <a:rPr lang="en-IN" dirty="0" err="1">
                <a:solidFill>
                  <a:srgbClr val="0070C0"/>
                </a:solidFill>
              </a:rPr>
              <a:t>BookDao</a:t>
            </a:r>
            <a:r>
              <a:rPr lang="en-IN" dirty="0">
                <a:solidFill>
                  <a:srgbClr val="0070C0"/>
                </a:solidFill>
              </a:rPr>
              <a:t> implements </a:t>
            </a:r>
            <a:r>
              <a:rPr lang="en-IN" dirty="0" err="1">
                <a:solidFill>
                  <a:srgbClr val="0070C0"/>
                </a:solidFill>
              </a:rPr>
              <a:t>BookDaoI</a:t>
            </a:r>
            <a:r>
              <a:rPr lang="en-IN" dirty="0">
                <a:solidFill>
                  <a:srgbClr val="0070C0"/>
                </a:solidFill>
              </a:rPr>
              <a:t> {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	@</a:t>
            </a:r>
            <a:r>
              <a:rPr lang="en-IN" dirty="0" err="1">
                <a:solidFill>
                  <a:srgbClr val="0070C0"/>
                </a:solidFill>
              </a:rPr>
              <a:t>PersistenceContext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	private </a:t>
            </a:r>
            <a:r>
              <a:rPr lang="en-IN" dirty="0" err="1">
                <a:solidFill>
                  <a:srgbClr val="0070C0"/>
                </a:solidFill>
              </a:rPr>
              <a:t>EntityManager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em</a:t>
            </a:r>
            <a:r>
              <a:rPr lang="en-IN" dirty="0">
                <a:solidFill>
                  <a:srgbClr val="0070C0"/>
                </a:solidFill>
              </a:rPr>
              <a:t>;</a:t>
            </a:r>
          </a:p>
          <a:p>
            <a:r>
              <a:rPr lang="en-IN" dirty="0">
                <a:solidFill>
                  <a:srgbClr val="0070C0"/>
                </a:solidFill>
              </a:rPr>
              <a:t>	</a:t>
            </a:r>
          </a:p>
          <a:p>
            <a:r>
              <a:rPr lang="en-IN" dirty="0">
                <a:solidFill>
                  <a:srgbClr val="0070C0"/>
                </a:solidFill>
              </a:rPr>
              <a:t>	@Transactional</a:t>
            </a:r>
          </a:p>
          <a:p>
            <a:r>
              <a:rPr lang="en-IN" dirty="0">
                <a:solidFill>
                  <a:srgbClr val="0070C0"/>
                </a:solidFill>
              </a:rPr>
              <a:t>	@Override</a:t>
            </a:r>
          </a:p>
          <a:p>
            <a:r>
              <a:rPr lang="en-IN" dirty="0">
                <a:solidFill>
                  <a:srgbClr val="0070C0"/>
                </a:solidFill>
              </a:rPr>
              <a:t>	public </a:t>
            </a:r>
            <a:r>
              <a:rPr lang="en-IN" dirty="0" err="1">
                <a:solidFill>
                  <a:srgbClr val="0070C0"/>
                </a:solidFill>
              </a:rPr>
              <a:t>boolean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addBook</a:t>
            </a:r>
            <a:r>
              <a:rPr lang="en-IN" dirty="0">
                <a:solidFill>
                  <a:srgbClr val="0070C0"/>
                </a:solidFill>
              </a:rPr>
              <a:t>(Book book) {</a:t>
            </a:r>
          </a:p>
          <a:p>
            <a:r>
              <a:rPr lang="en-IN" dirty="0">
                <a:solidFill>
                  <a:srgbClr val="0070C0"/>
                </a:solidFill>
              </a:rPr>
              <a:t>		</a:t>
            </a:r>
            <a:r>
              <a:rPr lang="en-IN" dirty="0" err="1">
                <a:solidFill>
                  <a:srgbClr val="0070C0"/>
                </a:solidFill>
              </a:rPr>
              <a:t>System.out.println</a:t>
            </a:r>
            <a:r>
              <a:rPr lang="en-IN" dirty="0">
                <a:solidFill>
                  <a:srgbClr val="0070C0"/>
                </a:solidFill>
              </a:rPr>
              <a:t>("In Book Dao");</a:t>
            </a:r>
          </a:p>
          <a:p>
            <a:r>
              <a:rPr lang="en-IN" dirty="0">
                <a:solidFill>
                  <a:srgbClr val="0070C0"/>
                </a:solidFill>
              </a:rPr>
              <a:t>		//</a:t>
            </a:r>
            <a:r>
              <a:rPr lang="en-IN" dirty="0" err="1">
                <a:solidFill>
                  <a:srgbClr val="0070C0"/>
                </a:solidFill>
              </a:rPr>
              <a:t>em.getTransaction</a:t>
            </a:r>
            <a:r>
              <a:rPr lang="en-IN" dirty="0">
                <a:solidFill>
                  <a:srgbClr val="0070C0"/>
                </a:solidFill>
              </a:rPr>
              <a:t>().begin();</a:t>
            </a:r>
          </a:p>
          <a:p>
            <a:r>
              <a:rPr lang="en-IN" dirty="0">
                <a:solidFill>
                  <a:srgbClr val="0070C0"/>
                </a:solidFill>
              </a:rPr>
              <a:t>		</a:t>
            </a:r>
            <a:r>
              <a:rPr lang="en-IN" dirty="0" err="1">
                <a:solidFill>
                  <a:srgbClr val="0070C0"/>
                </a:solidFill>
              </a:rPr>
              <a:t>em.persist</a:t>
            </a:r>
            <a:r>
              <a:rPr lang="en-IN" dirty="0">
                <a:solidFill>
                  <a:srgbClr val="0070C0"/>
                </a:solidFill>
              </a:rPr>
              <a:t>(book);</a:t>
            </a:r>
          </a:p>
          <a:p>
            <a:r>
              <a:rPr lang="en-IN" dirty="0">
                <a:solidFill>
                  <a:srgbClr val="0070C0"/>
                </a:solidFill>
              </a:rPr>
              <a:t>		//</a:t>
            </a:r>
            <a:r>
              <a:rPr lang="en-IN" dirty="0" err="1">
                <a:solidFill>
                  <a:srgbClr val="0070C0"/>
                </a:solidFill>
              </a:rPr>
              <a:t>em.getTransaction</a:t>
            </a:r>
            <a:r>
              <a:rPr lang="en-IN" dirty="0">
                <a:solidFill>
                  <a:srgbClr val="0070C0"/>
                </a:solidFill>
              </a:rPr>
              <a:t>().commit();</a:t>
            </a:r>
          </a:p>
          <a:p>
            <a:r>
              <a:rPr lang="en-IN" dirty="0">
                <a:solidFill>
                  <a:srgbClr val="0070C0"/>
                </a:solidFill>
              </a:rPr>
              <a:t>		return true;</a:t>
            </a:r>
          </a:p>
          <a:p>
            <a:r>
              <a:rPr lang="en-IN" dirty="0">
                <a:solidFill>
                  <a:srgbClr val="0070C0"/>
                </a:solidFill>
              </a:rPr>
              <a:t>	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FD3FD-9C08-4A9A-AAC7-550A451E1F3D}"/>
              </a:ext>
            </a:extLst>
          </p:cNvPr>
          <p:cNvSpPr/>
          <p:nvPr/>
        </p:nvSpPr>
        <p:spPr>
          <a:xfrm>
            <a:off x="5430981" y="5387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&lt;bean id="</a:t>
            </a:r>
            <a:r>
              <a:rPr lang="en-IN" dirty="0" err="1">
                <a:solidFill>
                  <a:srgbClr val="0070C0"/>
                </a:solidFill>
              </a:rPr>
              <a:t>transactionManager</a:t>
            </a:r>
            <a:r>
              <a:rPr lang="en-IN" dirty="0">
                <a:solidFill>
                  <a:srgbClr val="0070C0"/>
                </a:solidFill>
              </a:rPr>
              <a:t>"</a:t>
            </a:r>
          </a:p>
          <a:p>
            <a:r>
              <a:rPr lang="en-IN" dirty="0">
                <a:solidFill>
                  <a:srgbClr val="0070C0"/>
                </a:solidFill>
              </a:rPr>
              <a:t>     class="</a:t>
            </a:r>
            <a:r>
              <a:rPr lang="en-IN" dirty="0" err="1">
                <a:solidFill>
                  <a:srgbClr val="0070C0"/>
                </a:solidFill>
              </a:rPr>
              <a:t>org.springframework.orm.jpa.JpaTransactionManager</a:t>
            </a:r>
            <a:r>
              <a:rPr lang="en-IN" dirty="0">
                <a:solidFill>
                  <a:srgbClr val="0070C0"/>
                </a:solidFill>
              </a:rPr>
              <a:t>"&gt;</a:t>
            </a:r>
          </a:p>
          <a:p>
            <a:r>
              <a:rPr lang="en-IN" dirty="0">
                <a:solidFill>
                  <a:srgbClr val="0070C0"/>
                </a:solidFill>
              </a:rPr>
              <a:t>       &lt;property name="</a:t>
            </a:r>
            <a:r>
              <a:rPr lang="en-IN" dirty="0" err="1">
                <a:solidFill>
                  <a:srgbClr val="0070C0"/>
                </a:solidFill>
              </a:rPr>
              <a:t>entityManagerFactory</a:t>
            </a:r>
            <a:r>
              <a:rPr lang="en-IN" dirty="0">
                <a:solidFill>
                  <a:srgbClr val="0070C0"/>
                </a:solidFill>
              </a:rPr>
              <a:t>" ref="</a:t>
            </a:r>
            <a:r>
              <a:rPr lang="en-IN" dirty="0" err="1">
                <a:solidFill>
                  <a:srgbClr val="0070C0"/>
                </a:solidFill>
              </a:rPr>
              <a:t>myEmf</a:t>
            </a:r>
            <a:r>
              <a:rPr lang="en-IN" dirty="0">
                <a:solidFill>
                  <a:srgbClr val="0070C0"/>
                </a:solidFill>
              </a:rPr>
              <a:t>" /&gt;</a:t>
            </a:r>
          </a:p>
          <a:p>
            <a:r>
              <a:rPr lang="en-IN" dirty="0">
                <a:solidFill>
                  <a:srgbClr val="0070C0"/>
                </a:solidFill>
              </a:rPr>
              <a:t>   &lt;/bean&gt;</a:t>
            </a:r>
          </a:p>
          <a:p>
            <a:r>
              <a:rPr lang="en-IN" dirty="0">
                <a:solidFill>
                  <a:srgbClr val="0070C0"/>
                </a:solidFill>
              </a:rPr>
              <a:t>   &lt;</a:t>
            </a:r>
            <a:r>
              <a:rPr lang="en-IN" dirty="0" err="1">
                <a:solidFill>
                  <a:srgbClr val="0070C0"/>
                </a:solidFill>
              </a:rPr>
              <a:t>tx:annotation-driven</a:t>
            </a:r>
            <a:r>
              <a:rPr lang="en-IN" dirty="0">
                <a:solidFill>
                  <a:srgbClr val="0070C0"/>
                </a:solidFill>
              </a:rPr>
              <a:t> transaction-manager="</a:t>
            </a:r>
            <a:r>
              <a:rPr lang="en-IN" dirty="0" err="1">
                <a:solidFill>
                  <a:srgbClr val="0070C0"/>
                </a:solidFill>
              </a:rPr>
              <a:t>transactionManager</a:t>
            </a:r>
            <a:r>
              <a:rPr lang="en-IN" dirty="0">
                <a:solidFill>
                  <a:srgbClr val="0070C0"/>
                </a:solidFill>
              </a:rPr>
              <a:t>" proxy-target-class="true"/&gt;</a:t>
            </a:r>
          </a:p>
          <a:p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16A6-A580-4938-8723-AA037C2D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8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EB67-DC25-4D8B-97FC-4A7D9EF5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Introduction to Spring Web MVC framework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DBB2-634F-4181-B45C-2127D27E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Spring Web model-view-controller (MVC) framework is designed around a </a:t>
            </a:r>
            <a:r>
              <a:rPr lang="en-IN" dirty="0" err="1"/>
              <a:t>DispatcherServlet</a:t>
            </a:r>
            <a:r>
              <a:rPr lang="en-IN" dirty="0"/>
              <a:t> that dispatches requests to handlers, with configurable handler mappings, view resolution, locale and theme resolution as well as support for uploading files.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E0D87-D6DE-4721-A06D-934D748B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7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60F92-2622-48A7-AAB1-7AA743A950B5}"/>
              </a:ext>
            </a:extLst>
          </p:cNvPr>
          <p:cNvSpPr/>
          <p:nvPr/>
        </p:nvSpPr>
        <p:spPr>
          <a:xfrm>
            <a:off x="-101600" y="106574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@Override</a:t>
            </a:r>
          </a:p>
          <a:p>
            <a:r>
              <a:rPr lang="en-IN" sz="1600" dirty="0"/>
              <a:t>	public Book </a:t>
            </a:r>
            <a:r>
              <a:rPr lang="en-IN" sz="1600" dirty="0" err="1"/>
              <a:t>getBook</a:t>
            </a:r>
            <a:r>
              <a:rPr lang="en-IN" sz="1600" dirty="0"/>
              <a:t>(String </a:t>
            </a:r>
            <a:r>
              <a:rPr lang="en-IN" sz="1600" dirty="0" err="1"/>
              <a:t>isbn</a:t>
            </a:r>
            <a:r>
              <a:rPr lang="en-IN" sz="1600" dirty="0"/>
              <a:t>) {</a:t>
            </a:r>
          </a:p>
          <a:p>
            <a:r>
              <a:rPr lang="en-IN" sz="1600" dirty="0"/>
              <a:t>		// TODO Auto-generated method stub</a:t>
            </a:r>
          </a:p>
          <a:p>
            <a:r>
              <a:rPr lang="en-IN" sz="1600" dirty="0"/>
              <a:t>		return </a:t>
            </a:r>
            <a:r>
              <a:rPr lang="en-IN" sz="1600" dirty="0" err="1"/>
              <a:t>em.find</a:t>
            </a:r>
            <a:r>
              <a:rPr lang="en-IN" sz="1600" dirty="0"/>
              <a:t>(</a:t>
            </a:r>
            <a:r>
              <a:rPr lang="en-IN" sz="1600" dirty="0" err="1"/>
              <a:t>Book.class</a:t>
            </a:r>
            <a:r>
              <a:rPr lang="en-IN" sz="1600" dirty="0"/>
              <a:t>, </a:t>
            </a:r>
            <a:r>
              <a:rPr lang="en-IN" sz="1600" dirty="0" err="1"/>
              <a:t>isbn</a:t>
            </a:r>
            <a:r>
              <a:rPr lang="en-IN" sz="1600" dirty="0"/>
              <a:t>);</a:t>
            </a:r>
          </a:p>
          <a:p>
            <a:r>
              <a:rPr lang="en-IN" sz="1600" dirty="0"/>
              <a:t>	}</a:t>
            </a:r>
          </a:p>
          <a:p>
            <a:endParaRPr lang="en-IN" sz="1600" dirty="0"/>
          </a:p>
          <a:p>
            <a:r>
              <a:rPr lang="en-IN" sz="1600" dirty="0"/>
              <a:t>	@Override</a:t>
            </a:r>
          </a:p>
          <a:p>
            <a:r>
              <a:rPr lang="en-IN" sz="1600" dirty="0"/>
              <a:t>	public Book </a:t>
            </a:r>
            <a:r>
              <a:rPr lang="en-IN" sz="1600" dirty="0" err="1"/>
              <a:t>updateBook</a:t>
            </a:r>
            <a:r>
              <a:rPr lang="en-IN" sz="1600" dirty="0"/>
              <a:t>(Book </a:t>
            </a:r>
            <a:r>
              <a:rPr lang="en-IN" sz="1600" dirty="0" err="1"/>
              <a:t>bookUp</a:t>
            </a:r>
            <a:r>
              <a:rPr lang="en-IN" sz="1600" dirty="0"/>
              <a:t>) {</a:t>
            </a:r>
          </a:p>
          <a:p>
            <a:r>
              <a:rPr lang="en-IN" sz="1600" dirty="0"/>
              <a:t>		// TODO Auto-generated method stub</a:t>
            </a:r>
          </a:p>
          <a:p>
            <a:r>
              <a:rPr lang="en-IN" sz="1600" dirty="0"/>
              <a:t>		</a:t>
            </a:r>
            <a:r>
              <a:rPr lang="en-IN" sz="1600" dirty="0" err="1"/>
              <a:t>em.remove</a:t>
            </a:r>
            <a:r>
              <a:rPr lang="en-IN" sz="1600" dirty="0"/>
              <a:t>(</a:t>
            </a:r>
            <a:r>
              <a:rPr lang="en-IN" sz="1600" dirty="0" err="1"/>
              <a:t>em.find</a:t>
            </a:r>
            <a:r>
              <a:rPr lang="en-IN" sz="1600" dirty="0"/>
              <a:t>(</a:t>
            </a:r>
            <a:r>
              <a:rPr lang="en-IN" sz="1600" dirty="0" err="1"/>
              <a:t>Book.class,bookUp.getIsbn</a:t>
            </a:r>
            <a:r>
              <a:rPr lang="en-IN" sz="1600" dirty="0"/>
              <a:t>()));</a:t>
            </a:r>
          </a:p>
          <a:p>
            <a:r>
              <a:rPr lang="en-IN" sz="1600" dirty="0"/>
              <a:t>		</a:t>
            </a:r>
            <a:r>
              <a:rPr lang="en-IN" sz="1600" dirty="0" err="1"/>
              <a:t>em.persist</a:t>
            </a:r>
            <a:r>
              <a:rPr lang="en-IN" sz="1600" dirty="0"/>
              <a:t>(</a:t>
            </a:r>
            <a:r>
              <a:rPr lang="en-IN" sz="1600" dirty="0" err="1"/>
              <a:t>bookUp</a:t>
            </a:r>
            <a:r>
              <a:rPr lang="en-IN" sz="1600" dirty="0"/>
              <a:t>);</a:t>
            </a:r>
          </a:p>
          <a:p>
            <a:r>
              <a:rPr lang="en-IN" sz="1600" dirty="0"/>
              <a:t>		return </a:t>
            </a:r>
            <a:r>
              <a:rPr lang="en-IN" sz="1600" dirty="0" err="1"/>
              <a:t>bookUp</a:t>
            </a:r>
            <a:r>
              <a:rPr lang="en-IN" sz="1600" dirty="0"/>
              <a:t>;</a:t>
            </a:r>
          </a:p>
          <a:p>
            <a:r>
              <a:rPr lang="en-IN" sz="1600" dirty="0"/>
              <a:t>	}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3BF98-83E7-4354-9F99-DAC1EA9E2A81}"/>
              </a:ext>
            </a:extLst>
          </p:cNvPr>
          <p:cNvSpPr/>
          <p:nvPr/>
        </p:nvSpPr>
        <p:spPr>
          <a:xfrm>
            <a:off x="5449455" y="9179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@Override</a:t>
            </a:r>
          </a:p>
          <a:p>
            <a:r>
              <a:rPr lang="en-IN" dirty="0"/>
              <a:t>	public List&lt;Book&gt; </a:t>
            </a:r>
            <a:r>
              <a:rPr lang="en-IN" dirty="0" err="1"/>
              <a:t>getAllBooks</a:t>
            </a:r>
            <a:r>
              <a:rPr lang="en-IN" dirty="0"/>
              <a:t>() {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return </a:t>
            </a:r>
            <a:r>
              <a:rPr lang="en-IN" dirty="0" err="1"/>
              <a:t>em.createQuery</a:t>
            </a:r>
            <a:r>
              <a:rPr lang="en-IN" dirty="0"/>
              <a:t>("from Book b").</a:t>
            </a:r>
            <a:r>
              <a:rPr lang="en-IN" dirty="0" err="1"/>
              <a:t>getResultList</a:t>
            </a:r>
            <a:r>
              <a:rPr lang="en-IN" dirty="0"/>
              <a:t>();</a:t>
            </a:r>
          </a:p>
          <a:p>
            <a:r>
              <a:rPr lang="en-IN" dirty="0"/>
              <a:t>				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@Override</a:t>
            </a:r>
          </a:p>
          <a:p>
            <a:r>
              <a:rPr lang="en-IN" dirty="0"/>
              <a:t>	public void </a:t>
            </a:r>
            <a:r>
              <a:rPr lang="en-IN" dirty="0" err="1"/>
              <a:t>deleteBook</a:t>
            </a:r>
            <a:r>
              <a:rPr lang="en-IN" dirty="0"/>
              <a:t>(String </a:t>
            </a:r>
            <a:r>
              <a:rPr lang="en-IN" dirty="0" err="1"/>
              <a:t>isbn</a:t>
            </a:r>
            <a:r>
              <a:rPr lang="en-IN" dirty="0"/>
              <a:t>) {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  <a:r>
              <a:rPr lang="en-IN" dirty="0" err="1"/>
              <a:t>em.remove</a:t>
            </a:r>
            <a:r>
              <a:rPr lang="en-IN" dirty="0"/>
              <a:t>(</a:t>
            </a:r>
            <a:r>
              <a:rPr lang="en-IN" dirty="0" err="1"/>
              <a:t>em.find</a:t>
            </a:r>
            <a:r>
              <a:rPr lang="en-IN" dirty="0"/>
              <a:t>(</a:t>
            </a:r>
            <a:r>
              <a:rPr lang="en-IN" dirty="0" err="1"/>
              <a:t>Book.class</a:t>
            </a:r>
            <a:r>
              <a:rPr lang="en-IN" dirty="0"/>
              <a:t>, </a:t>
            </a:r>
            <a:r>
              <a:rPr lang="en-IN" dirty="0" err="1"/>
              <a:t>isbn</a:t>
            </a:r>
            <a:r>
              <a:rPr lang="en-IN" dirty="0"/>
              <a:t>));</a:t>
            </a:r>
          </a:p>
          <a:p>
            <a:r>
              <a:rPr lang="en-IN" dirty="0"/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D5605-51FF-42DC-8564-558001CCE954}"/>
              </a:ext>
            </a:extLst>
          </p:cNvPr>
          <p:cNvSpPr/>
          <p:nvPr/>
        </p:nvSpPr>
        <p:spPr>
          <a:xfrm>
            <a:off x="2281382" y="120073"/>
            <a:ext cx="3472873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Other Operations using JPA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5275-1219-4BAF-85DC-B9A125EB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1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510F4A-95D4-462A-926F-863F50F2AFDF}"/>
              </a:ext>
            </a:extLst>
          </p:cNvPr>
          <p:cNvSpPr txBox="1"/>
          <p:nvPr/>
        </p:nvSpPr>
        <p:spPr>
          <a:xfrm>
            <a:off x="152400" y="0"/>
            <a:ext cx="1128712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Sample Spring UI form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&lt;title&gt;</a:t>
            </a:r>
          </a:p>
          <a:p>
            <a:r>
              <a:rPr lang="en-IN" dirty="0"/>
              <a:t>&lt;/title&gt;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getallbooks</a:t>
            </a:r>
            <a:r>
              <a:rPr lang="en-IN" dirty="0"/>
              <a:t>"&gt;Go to Book Store&lt;/a&gt;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&lt;%@ </a:t>
            </a:r>
            <a:r>
              <a:rPr lang="en-IN" dirty="0" err="1"/>
              <a:t>taglib</a:t>
            </a:r>
            <a:r>
              <a:rPr lang="en-IN" dirty="0"/>
              <a:t> </a:t>
            </a:r>
            <a:r>
              <a:rPr lang="en-IN" dirty="0" err="1"/>
              <a:t>uri</a:t>
            </a:r>
            <a:r>
              <a:rPr lang="en-IN" dirty="0"/>
              <a:t>="http://www.springframework.org/tags/form" prefix="form"%&gt; </a:t>
            </a:r>
          </a:p>
          <a:p>
            <a:r>
              <a:rPr lang="en-IN" dirty="0"/>
              <a:t>       &lt;</a:t>
            </a:r>
            <a:r>
              <a:rPr lang="en-IN" dirty="0" err="1"/>
              <a:t>form:form</a:t>
            </a:r>
            <a:r>
              <a:rPr lang="en-IN" dirty="0"/>
              <a:t> name="f1" method="post" action="</a:t>
            </a:r>
            <a:r>
              <a:rPr lang="en-IN" dirty="0" err="1"/>
              <a:t>bookdetails</a:t>
            </a:r>
            <a:r>
              <a:rPr lang="en-IN" dirty="0"/>
              <a:t>" </a:t>
            </a:r>
            <a:r>
              <a:rPr lang="en-IN" dirty="0" err="1"/>
              <a:t>modelAttribute</a:t>
            </a:r>
            <a:r>
              <a:rPr lang="en-IN" dirty="0"/>
              <a:t>="book"&gt;    </a:t>
            </a:r>
          </a:p>
          <a:p>
            <a:r>
              <a:rPr lang="en-IN" dirty="0"/>
              <a:t>        &lt;table &gt;    </a:t>
            </a:r>
          </a:p>
          <a:p>
            <a:r>
              <a:rPr lang="en-IN" dirty="0"/>
              <a:t>         &lt;tr&gt;    </a:t>
            </a:r>
          </a:p>
          <a:p>
            <a:r>
              <a:rPr lang="en-IN" dirty="0"/>
              <a:t>          &lt;td&gt;</a:t>
            </a:r>
            <a:r>
              <a:rPr lang="en-IN" dirty="0" err="1"/>
              <a:t>Isbn</a:t>
            </a:r>
            <a:r>
              <a:rPr lang="en-IN" dirty="0"/>
              <a:t> : &lt;/td&gt;   </a:t>
            </a:r>
          </a:p>
          <a:p>
            <a:r>
              <a:rPr lang="en-IN" dirty="0"/>
              <a:t>          &lt;td&gt;&lt;</a:t>
            </a:r>
            <a:r>
              <a:rPr lang="en-IN" dirty="0" err="1"/>
              <a:t>form:input</a:t>
            </a:r>
            <a:r>
              <a:rPr lang="en-IN" dirty="0"/>
              <a:t> path="</a:t>
            </a:r>
            <a:r>
              <a:rPr lang="en-IN" dirty="0" err="1"/>
              <a:t>isbn</a:t>
            </a:r>
            <a:r>
              <a:rPr lang="en-IN" dirty="0"/>
              <a:t>"  /&gt;</a:t>
            </a:r>
          </a:p>
          <a:p>
            <a:r>
              <a:rPr lang="en-IN" dirty="0"/>
              <a:t>          &lt;</a:t>
            </a:r>
            <a:r>
              <a:rPr lang="en-IN" dirty="0" err="1"/>
              <a:t>form:errors</a:t>
            </a:r>
            <a:r>
              <a:rPr lang="en-IN" dirty="0"/>
              <a:t> path="</a:t>
            </a:r>
            <a:r>
              <a:rPr lang="en-IN" dirty="0" err="1"/>
              <a:t>isbn</a:t>
            </a:r>
            <a:r>
              <a:rPr lang="en-IN" dirty="0"/>
              <a:t>" </a:t>
            </a:r>
            <a:r>
              <a:rPr lang="en-IN" dirty="0" err="1"/>
              <a:t>cssStyle</a:t>
            </a:r>
            <a:r>
              <a:rPr lang="en-IN" dirty="0"/>
              <a:t>="</a:t>
            </a:r>
            <a:r>
              <a:rPr lang="en-IN" dirty="0" err="1"/>
              <a:t>color</a:t>
            </a:r>
            <a:r>
              <a:rPr lang="en-IN" dirty="0"/>
              <a:t>: #ff0000;"/&gt; </a:t>
            </a:r>
          </a:p>
          <a:p>
            <a:r>
              <a:rPr lang="en-IN" dirty="0"/>
              <a:t>          &lt;/td&gt;       </a:t>
            </a:r>
          </a:p>
          <a:p>
            <a:r>
              <a:rPr lang="en-IN" dirty="0"/>
              <a:t>         &lt;/tr&gt;       </a:t>
            </a:r>
          </a:p>
          <a:p>
            <a:r>
              <a:rPr lang="en-IN" dirty="0"/>
              <a:t>        &lt;/table&gt;   </a:t>
            </a:r>
          </a:p>
          <a:p>
            <a:r>
              <a:rPr lang="en-IN" dirty="0"/>
              <a:t>        &lt;input type="submit" value="add"/&gt; </a:t>
            </a:r>
          </a:p>
          <a:p>
            <a:r>
              <a:rPr lang="en-IN" dirty="0"/>
              <a:t>       &lt;/</a:t>
            </a:r>
            <a:r>
              <a:rPr lang="en-IN" dirty="0" err="1"/>
              <a:t>form:form</a:t>
            </a:r>
            <a:r>
              <a:rPr lang="en-IN" dirty="0"/>
              <a:t>&gt;    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E2313-63EF-4B1F-9BD8-833075AC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0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57BFF9-8121-44D8-940D-D070D812EB25}"/>
              </a:ext>
            </a:extLst>
          </p:cNvPr>
          <p:cNvSpPr/>
          <p:nvPr/>
        </p:nvSpPr>
        <p:spPr>
          <a:xfrm>
            <a:off x="2281382" y="212436"/>
            <a:ext cx="7065818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Spring UI Forms and Data Binding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C2C70-1B7F-464C-837E-C136C45D460A}"/>
              </a:ext>
            </a:extLst>
          </p:cNvPr>
          <p:cNvSpPr/>
          <p:nvPr/>
        </p:nvSpPr>
        <p:spPr>
          <a:xfrm>
            <a:off x="665018" y="10279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bookform.jsp</a:t>
            </a:r>
            <a:endParaRPr lang="en-IN" dirty="0"/>
          </a:p>
          <a:p>
            <a:r>
              <a:rPr lang="en-IN" dirty="0"/>
              <a:t>       &lt;</a:t>
            </a:r>
            <a:r>
              <a:rPr lang="en-IN" dirty="0" err="1"/>
              <a:t>form:form</a:t>
            </a:r>
            <a:r>
              <a:rPr lang="en-IN" dirty="0"/>
              <a:t> name="f1" method="get" action="</a:t>
            </a:r>
            <a:r>
              <a:rPr lang="en-IN" dirty="0" err="1"/>
              <a:t>addbook</a:t>
            </a:r>
            <a:r>
              <a:rPr lang="en-IN" dirty="0"/>
              <a:t>" </a:t>
            </a:r>
            <a:r>
              <a:rPr lang="en-IN" dirty="0" err="1"/>
              <a:t>modelAttribute</a:t>
            </a:r>
            <a:r>
              <a:rPr lang="en-IN" dirty="0"/>
              <a:t>="book" &gt;    </a:t>
            </a:r>
          </a:p>
          <a:p>
            <a:r>
              <a:rPr lang="en-IN" dirty="0"/>
              <a:t>        &lt;table &gt;    </a:t>
            </a:r>
          </a:p>
          <a:p>
            <a:r>
              <a:rPr lang="en-IN" dirty="0"/>
              <a:t>         &lt;tr&gt;    </a:t>
            </a:r>
          </a:p>
          <a:p>
            <a:r>
              <a:rPr lang="en-IN" dirty="0"/>
              <a:t>          &lt;td&gt;</a:t>
            </a:r>
            <a:r>
              <a:rPr lang="en-IN" dirty="0" err="1"/>
              <a:t>Isbn</a:t>
            </a:r>
            <a:r>
              <a:rPr lang="en-IN" dirty="0"/>
              <a:t> : &lt;/td&gt;   </a:t>
            </a:r>
          </a:p>
          <a:p>
            <a:r>
              <a:rPr lang="en-IN" dirty="0"/>
              <a:t>          &lt;td&gt;&lt;</a:t>
            </a:r>
            <a:r>
              <a:rPr lang="en-IN" dirty="0" err="1"/>
              <a:t>form:input</a:t>
            </a:r>
            <a:r>
              <a:rPr lang="en-IN" dirty="0"/>
              <a:t> path="</a:t>
            </a:r>
            <a:r>
              <a:rPr lang="en-IN" dirty="0" err="1"/>
              <a:t>isbn</a:t>
            </a:r>
            <a:r>
              <a:rPr lang="en-IN" dirty="0"/>
              <a:t>"  /&gt;</a:t>
            </a:r>
          </a:p>
          <a:p>
            <a:r>
              <a:rPr lang="en-IN" dirty="0"/>
              <a:t>           &lt;</a:t>
            </a:r>
            <a:r>
              <a:rPr lang="en-IN" dirty="0" err="1"/>
              <a:t>form:errors</a:t>
            </a:r>
            <a:r>
              <a:rPr lang="en-IN" dirty="0"/>
              <a:t> path="</a:t>
            </a:r>
            <a:r>
              <a:rPr lang="en-IN" dirty="0" err="1"/>
              <a:t>isbn</a:t>
            </a:r>
            <a:r>
              <a:rPr lang="en-IN" dirty="0"/>
              <a:t>" </a:t>
            </a:r>
            <a:r>
              <a:rPr lang="en-IN" dirty="0" err="1"/>
              <a:t>cssStyle</a:t>
            </a:r>
            <a:r>
              <a:rPr lang="en-IN" dirty="0"/>
              <a:t>="</a:t>
            </a:r>
            <a:r>
              <a:rPr lang="en-IN" dirty="0" err="1"/>
              <a:t>color</a:t>
            </a:r>
            <a:r>
              <a:rPr lang="en-IN" dirty="0"/>
              <a:t>: #ff0000;"/&gt;&lt;/td&gt;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8EFAD-2958-4E35-B84B-50E36D68FC09}"/>
              </a:ext>
            </a:extLst>
          </p:cNvPr>
          <p:cNvSpPr/>
          <p:nvPr/>
        </p:nvSpPr>
        <p:spPr>
          <a:xfrm>
            <a:off x="332509" y="4079734"/>
            <a:ext cx="2032000" cy="720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Isbn</a:t>
            </a:r>
            <a:r>
              <a:rPr lang="en-IN" dirty="0"/>
              <a:t> is an attribute in bean Book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AEEE0A-C3BE-4C25-90B7-889D213813F0}"/>
              </a:ext>
            </a:extLst>
          </p:cNvPr>
          <p:cNvCxnSpPr>
            <a:cxnSpLocks/>
          </p:cNvCxnSpPr>
          <p:nvPr/>
        </p:nvCxnSpPr>
        <p:spPr>
          <a:xfrm flipH="1">
            <a:off x="1911927" y="2900218"/>
            <a:ext cx="1754909" cy="117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4E8130-AA3D-4299-A3A4-1696A970ECAB}"/>
              </a:ext>
            </a:extLst>
          </p:cNvPr>
          <p:cNvSpPr/>
          <p:nvPr/>
        </p:nvSpPr>
        <p:spPr>
          <a:xfrm>
            <a:off x="5384800" y="1727200"/>
            <a:ext cx="680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addbook</a:t>
            </a:r>
            <a:r>
              <a:rPr lang="en-IN" dirty="0"/>
              <a:t>")</a:t>
            </a:r>
          </a:p>
          <a:p>
            <a:r>
              <a:rPr lang="en-IN" dirty="0"/>
              <a:t>	public String </a:t>
            </a:r>
            <a:r>
              <a:rPr lang="en-IN" dirty="0" err="1"/>
              <a:t>addBook</a:t>
            </a:r>
            <a:r>
              <a:rPr lang="en-IN" dirty="0"/>
              <a:t>(@Valid @</a:t>
            </a:r>
            <a:r>
              <a:rPr lang="en-IN" dirty="0" err="1"/>
              <a:t>ModelAttribute</a:t>
            </a:r>
            <a:r>
              <a:rPr lang="en-IN" dirty="0"/>
              <a:t>("book")  Book </a:t>
            </a:r>
            <a:r>
              <a:rPr lang="en-IN" dirty="0" err="1"/>
              <a:t>book</a:t>
            </a:r>
            <a:r>
              <a:rPr lang="en-IN" dirty="0"/>
              <a:t>,</a:t>
            </a:r>
          </a:p>
          <a:p>
            <a:r>
              <a:rPr lang="en-IN" dirty="0"/>
              <a:t>			</a:t>
            </a:r>
            <a:r>
              <a:rPr lang="en-IN" dirty="0" err="1"/>
              <a:t>BindingResult</a:t>
            </a:r>
            <a:r>
              <a:rPr lang="en-IN" dirty="0"/>
              <a:t> </a:t>
            </a:r>
            <a:r>
              <a:rPr lang="en-IN" dirty="0" err="1"/>
              <a:t>result,Model</a:t>
            </a:r>
            <a:r>
              <a:rPr lang="en-IN" dirty="0"/>
              <a:t> model)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if(</a:t>
            </a:r>
            <a:r>
              <a:rPr lang="en-IN" dirty="0" err="1"/>
              <a:t>result.hasErrors</a:t>
            </a:r>
            <a:r>
              <a:rPr lang="en-IN" dirty="0"/>
              <a:t>()) return "</a:t>
            </a:r>
            <a:r>
              <a:rPr lang="en-IN" dirty="0" err="1"/>
              <a:t>bookform</a:t>
            </a:r>
            <a:r>
              <a:rPr lang="en-IN" dirty="0"/>
              <a:t>";</a:t>
            </a:r>
          </a:p>
          <a:p>
            <a:r>
              <a:rPr lang="en-IN" dirty="0"/>
              <a:t>		</a:t>
            </a:r>
            <a:r>
              <a:rPr lang="en-IN" dirty="0" err="1"/>
              <a:t>boolean</a:t>
            </a:r>
            <a:r>
              <a:rPr lang="en-IN" dirty="0"/>
              <a:t> status = </a:t>
            </a:r>
            <a:r>
              <a:rPr lang="en-IN" dirty="0" err="1"/>
              <a:t>bookService.addBook</a:t>
            </a:r>
            <a:r>
              <a:rPr lang="en-IN" dirty="0"/>
              <a:t>(book);</a:t>
            </a:r>
          </a:p>
          <a:p>
            <a:r>
              <a:rPr lang="en-IN" dirty="0"/>
              <a:t>		if(status)</a:t>
            </a:r>
          </a:p>
          <a:p>
            <a:r>
              <a:rPr lang="en-IN" dirty="0"/>
              <a:t>			</a:t>
            </a:r>
            <a:r>
              <a:rPr lang="en-IN" dirty="0" err="1"/>
              <a:t>model.addAttribute</a:t>
            </a:r>
            <a:r>
              <a:rPr lang="en-IN" dirty="0"/>
              <a:t>("</a:t>
            </a:r>
            <a:r>
              <a:rPr lang="en-IN" dirty="0" err="1"/>
              <a:t>message","Book</a:t>
            </a:r>
            <a:r>
              <a:rPr lang="en-IN" dirty="0"/>
              <a:t> Added..");</a:t>
            </a:r>
          </a:p>
          <a:p>
            <a:r>
              <a:rPr lang="en-IN" dirty="0"/>
              <a:t>		else</a:t>
            </a:r>
          </a:p>
          <a:p>
            <a:r>
              <a:rPr lang="en-IN" dirty="0"/>
              <a:t>			</a:t>
            </a:r>
            <a:r>
              <a:rPr lang="en-IN" dirty="0" err="1"/>
              <a:t>model.addAttribute</a:t>
            </a:r>
            <a:r>
              <a:rPr lang="en-IN" dirty="0"/>
              <a:t>("</a:t>
            </a:r>
            <a:r>
              <a:rPr lang="en-IN" dirty="0" err="1"/>
              <a:t>message","Error</a:t>
            </a:r>
            <a:r>
              <a:rPr lang="en-IN" dirty="0"/>
              <a:t> in adding Book");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return "success";</a:t>
            </a:r>
          </a:p>
          <a:p>
            <a:r>
              <a:rPr lang="en-IN" dirty="0"/>
              <a:t>	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31EC-6D2D-4A0D-A676-A7DC9187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pring mvc tutorial">
            <a:extLst>
              <a:ext uri="{FF2B5EF4-FFF2-40B4-BE49-F238E27FC236}">
                <a16:creationId xmlns:a16="http://schemas.microsoft.com/office/drawing/2014/main" id="{5FABE6D3-B1EE-414B-96CD-E042986C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58" y="-68959"/>
            <a:ext cx="8710367" cy="636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7FE3A9-E946-4F9C-BC93-872B6B26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4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DA08B7-AC05-44C8-84BC-B3D933D62FD0}"/>
              </a:ext>
            </a:extLst>
          </p:cNvPr>
          <p:cNvSpPr/>
          <p:nvPr/>
        </p:nvSpPr>
        <p:spPr>
          <a:xfrm>
            <a:off x="0" y="106570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	&lt;dependency&gt;</a:t>
            </a:r>
          </a:p>
          <a:p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&gt;spring-context&lt;/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			&lt;version&gt;4.0.3.RELEASE&lt;/version&gt;</a:t>
            </a:r>
          </a:p>
          <a:p>
            <a:r>
              <a:rPr lang="en-IN" dirty="0"/>
              <a:t>		&lt;/dependency&gt;</a:t>
            </a:r>
          </a:p>
          <a:p>
            <a:r>
              <a:rPr lang="en-IN" dirty="0"/>
              <a:t>		&lt;dependency&gt;</a:t>
            </a:r>
          </a:p>
          <a:p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&gt;spring-</a:t>
            </a:r>
            <a:r>
              <a:rPr lang="en-IN" dirty="0" err="1"/>
              <a:t>webmvc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			&lt;version&gt;4.0.3.RELEASE&lt;/version&gt;</a:t>
            </a:r>
          </a:p>
          <a:p>
            <a:r>
              <a:rPr lang="en-IN" dirty="0"/>
              <a:t>		&lt;/dependency&gt;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3F995-C1AF-41F2-A188-C6580A297698}"/>
              </a:ext>
            </a:extLst>
          </p:cNvPr>
          <p:cNvSpPr/>
          <p:nvPr/>
        </p:nvSpPr>
        <p:spPr>
          <a:xfrm>
            <a:off x="923636" y="212436"/>
            <a:ext cx="6234546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Spring MVC Dependencies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4C9BD3-FB6C-4FBE-9704-7F6A6F3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3608-880F-4390-956C-0439C4CE56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8588"/>
            <a:ext cx="8596313" cy="747712"/>
          </a:xfrm>
        </p:spPr>
        <p:txBody>
          <a:bodyPr/>
          <a:lstStyle/>
          <a:p>
            <a:r>
              <a:rPr lang="en-IN" dirty="0" err="1"/>
              <a:t>DispatcherServlet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74EB8-575E-45E1-9ED7-3B52E786ED56}"/>
              </a:ext>
            </a:extLst>
          </p:cNvPr>
          <p:cNvSpPr/>
          <p:nvPr/>
        </p:nvSpPr>
        <p:spPr>
          <a:xfrm>
            <a:off x="229297" y="615130"/>
            <a:ext cx="78525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de-DE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web-app </a:t>
            </a:r>
            <a:r>
              <a:rPr lang="de-DE" dirty="0">
                <a:solidFill>
                  <a:srgbClr val="7F007F"/>
                </a:solidFill>
                <a:highlight>
                  <a:srgbClr val="D4D4D4"/>
                </a:highlight>
                <a:latin typeface="+mj-lt"/>
              </a:rPr>
              <a:t>xmlns</a:t>
            </a:r>
            <a:r>
              <a:rPr lang="de-DE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=</a:t>
            </a:r>
            <a:r>
              <a:rPr lang="de-DE" i="1" dirty="0">
                <a:solidFill>
                  <a:srgbClr val="2A00FF"/>
                </a:solidFill>
                <a:highlight>
                  <a:srgbClr val="D4D4D4"/>
                </a:highlight>
                <a:latin typeface="+mj-lt"/>
              </a:rPr>
              <a:t>"http://java.sun.com/xml/ns/javaee" </a:t>
            </a:r>
            <a:r>
              <a:rPr lang="de-DE" i="1" dirty="0">
                <a:solidFill>
                  <a:srgbClr val="7F007F"/>
                </a:solidFill>
                <a:highlight>
                  <a:srgbClr val="D4D4D4"/>
                </a:highlight>
                <a:latin typeface="+mj-lt"/>
              </a:rPr>
              <a:t>xmlns:xsi</a:t>
            </a:r>
            <a:r>
              <a:rPr lang="de-DE" i="1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=</a:t>
            </a:r>
            <a:r>
              <a:rPr lang="de-DE" i="1" dirty="0">
                <a:solidFill>
                  <a:srgbClr val="2A00FF"/>
                </a:solidFill>
                <a:highlight>
                  <a:srgbClr val="D4D4D4"/>
                </a:highlight>
                <a:latin typeface="+mj-lt"/>
              </a:rPr>
              <a:t>"http://www.w3.org/2001/XMLSchema-instance"</a:t>
            </a:r>
          </a:p>
          <a:p>
            <a:r>
              <a:rPr lang="en-IN" dirty="0" err="1">
                <a:solidFill>
                  <a:srgbClr val="7F007F"/>
                </a:solidFill>
                <a:latin typeface="+mj-lt"/>
              </a:rPr>
              <a:t>xsi:schemaLocation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"http://java.sun.com/xml/ns/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javaee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 </a:t>
            </a:r>
          </a:p>
          <a:p>
            <a:r>
              <a:rPr lang="en-IN" i="1" dirty="0">
                <a:solidFill>
                  <a:srgbClr val="2A00FF"/>
                </a:solidFill>
                <a:latin typeface="+mj-lt"/>
              </a:rPr>
              <a:t>      http://java.sun.com/xml/ns/javaee/web-app_2_5.xsd"</a:t>
            </a:r>
          </a:p>
          <a:p>
            <a:r>
              <a:rPr lang="en-IN" dirty="0">
                <a:solidFill>
                  <a:srgbClr val="7F007F"/>
                </a:solidFill>
                <a:latin typeface="+mj-lt"/>
              </a:rPr>
              <a:t>version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"2.5"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display-name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SpringSampleProject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display-name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spring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servlet-class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org.springframework.web.servlet.DispatcherServlet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servlet-class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load-on-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startup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load-on-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startup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servlet-mapping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spring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url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-pattern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/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url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-pattern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servlet-mapping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web-app</a:t>
            </a:r>
            <a:r>
              <a:rPr lang="en-IN" dirty="0">
                <a:solidFill>
                  <a:srgbClr val="008080"/>
                </a:solidFill>
                <a:highlight>
                  <a:srgbClr val="D4D4D4"/>
                </a:highlight>
                <a:latin typeface="+mj-lt"/>
              </a:rPr>
              <a:t>&gt;</a:t>
            </a:r>
            <a:endParaRPr lang="en-IN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0EF5E6-CE47-44FE-8DCC-2512C2FF96C0}"/>
              </a:ext>
            </a:extLst>
          </p:cNvPr>
          <p:cNvSpPr/>
          <p:nvPr/>
        </p:nvSpPr>
        <p:spPr>
          <a:xfrm>
            <a:off x="8346666" y="0"/>
            <a:ext cx="3833091" cy="228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Configuration file</a:t>
            </a:r>
          </a:p>
          <a:p>
            <a:r>
              <a:rPr lang="en-IN" dirty="0"/>
              <a:t>&lt;servlet-name&gt;-servlet.xml</a:t>
            </a:r>
          </a:p>
          <a:p>
            <a:endParaRPr lang="en-IN" dirty="0"/>
          </a:p>
          <a:p>
            <a:r>
              <a:rPr lang="en-IN" dirty="0"/>
              <a:t>In this case :</a:t>
            </a:r>
          </a:p>
          <a:p>
            <a:r>
              <a:rPr lang="en-IN" dirty="0"/>
              <a:t>spring-servlet.xml</a:t>
            </a:r>
            <a:br>
              <a:rPr lang="en-IN" dirty="0"/>
            </a:br>
            <a:r>
              <a:rPr lang="en-IN" dirty="0"/>
              <a:t>(location : WEB-INF)</a:t>
            </a:r>
          </a:p>
          <a:p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6E1A33-663C-4498-8327-85B6083132A2}"/>
              </a:ext>
            </a:extLst>
          </p:cNvPr>
          <p:cNvCxnSpPr/>
          <p:nvPr/>
        </p:nvCxnSpPr>
        <p:spPr>
          <a:xfrm flipV="1">
            <a:off x="2133600" y="1597891"/>
            <a:ext cx="6225309" cy="176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0398-2E35-4BC8-BE3E-6BAE3527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5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8B802-2433-4FDC-B39E-BEA6FAB04A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-27709"/>
            <a:ext cx="10557164" cy="5924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beans </a:t>
            </a:r>
            <a:r>
              <a:rPr lang="en-IN" sz="1800" dirty="0" err="1">
                <a:solidFill>
                  <a:srgbClr val="7F007F"/>
                </a:solidFill>
                <a:highlight>
                  <a:srgbClr val="D4D4D4"/>
                </a:highlight>
                <a:latin typeface="+mj-lt"/>
              </a:rPr>
              <a:t>xmlns</a:t>
            </a:r>
            <a:r>
              <a:rPr lang="en-IN" sz="1800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D4D4D4"/>
                </a:highlight>
                <a:latin typeface="+mj-lt"/>
              </a:rPr>
              <a:t>"http://www.springframework.org/schema/beans"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F007F"/>
                </a:solidFill>
                <a:latin typeface="+mj-lt"/>
              </a:rPr>
              <a:t>xmlns:context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"http://www.springframework.org/schema/context"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 </a:t>
            </a:r>
            <a:r>
              <a:rPr lang="en-IN" sz="1800" dirty="0" err="1">
                <a:solidFill>
                  <a:srgbClr val="7F007F"/>
                </a:solidFill>
                <a:latin typeface="+mj-lt"/>
              </a:rPr>
              <a:t>xmlns:mvc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"http://www.springframework.org/schema/mvc"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F007F"/>
                </a:solidFill>
                <a:latin typeface="+mj-lt"/>
              </a:rPr>
              <a:t>xmlns:xsi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"http://www.w3.org/2001/XMLSchema-instance"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F007F"/>
                </a:solidFill>
                <a:latin typeface="+mj-lt"/>
              </a:rPr>
              <a:t>xsi:schemaLocation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http://www.springframework.org/schema/beans     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http://www.springframework.org/schema/beans/spring-beans.xsd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http://www.springframework.org/schema/context 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http://www.springframework.org/schema/context/spring-context.xsd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http://www.springframework.org/schema/mvc 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http://www.springframework.org/schema/mvc/spring-mvc-3.0.xsd"</a:t>
            </a:r>
            <a:r>
              <a:rPr lang="en-IN" sz="1800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+mj-lt"/>
              </a:rPr>
              <a:t>mvc:annotation-driven</a:t>
            </a:r>
            <a:r>
              <a:rPr lang="en-IN" sz="1800" dirty="0">
                <a:solidFill>
                  <a:srgbClr val="008080"/>
                </a:solidFill>
                <a:latin typeface="+mj-lt"/>
              </a:rPr>
              <a:t>/&gt;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+mj-lt"/>
              </a:rPr>
              <a:t>context:component-scan</a:t>
            </a:r>
            <a:r>
              <a:rPr lang="en-IN" sz="1800" dirty="0">
                <a:solidFill>
                  <a:srgbClr val="3F7F7F"/>
                </a:solidFill>
                <a:latin typeface="+mj-lt"/>
              </a:rPr>
              <a:t> </a:t>
            </a:r>
            <a:r>
              <a:rPr lang="en-IN" sz="1800" dirty="0">
                <a:solidFill>
                  <a:srgbClr val="7F007F"/>
                </a:solidFill>
                <a:latin typeface="+mj-lt"/>
              </a:rPr>
              <a:t>base-package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+mj-lt"/>
              </a:rPr>
              <a:t>com.controllers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.*" </a:t>
            </a:r>
            <a:r>
              <a:rPr lang="en-IN" sz="1800" i="1" dirty="0">
                <a:solidFill>
                  <a:srgbClr val="008080"/>
                </a:solidFill>
                <a:latin typeface="+mj-lt"/>
              </a:rPr>
              <a:t>/&gt;</a:t>
            </a:r>
            <a:endParaRPr lang="en-IN" sz="1800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ABFFCB-3E7B-48F1-9EE2-0E608C5DC97F}"/>
              </a:ext>
            </a:extLst>
          </p:cNvPr>
          <p:cNvSpPr/>
          <p:nvPr/>
        </p:nvSpPr>
        <p:spPr>
          <a:xfrm>
            <a:off x="7071722" y="2716729"/>
            <a:ext cx="2281287" cy="82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Enables </a:t>
            </a:r>
            <a:r>
              <a:rPr lang="en-IN" dirty="0" err="1"/>
              <a:t>Annotaion</a:t>
            </a:r>
            <a:r>
              <a:rPr lang="en-IN" dirty="0"/>
              <a:t> for </a:t>
            </a:r>
            <a:r>
              <a:rPr lang="en-IN" dirty="0" err="1"/>
              <a:t>autowiring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B0C72D-D994-40B9-A08A-C1244446A70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659418" y="3126795"/>
            <a:ext cx="412304" cy="21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3E9776-2BE3-4994-9737-6CE0A85FF589}"/>
              </a:ext>
            </a:extLst>
          </p:cNvPr>
          <p:cNvSpPr/>
          <p:nvPr/>
        </p:nvSpPr>
        <p:spPr>
          <a:xfrm>
            <a:off x="8017878" y="4134558"/>
            <a:ext cx="1593129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 scan the packages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DB7488-F0BC-4026-81E9-CA97EE43F5E3}"/>
              </a:ext>
            </a:extLst>
          </p:cNvPr>
          <p:cNvCxnSpPr>
            <a:cxnSpLocks/>
          </p:cNvCxnSpPr>
          <p:nvPr/>
        </p:nvCxnSpPr>
        <p:spPr>
          <a:xfrm flipV="1">
            <a:off x="5865091" y="4784437"/>
            <a:ext cx="2152787" cy="88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AA30B8-3A74-49DC-85A0-CF999C6FA1A0}"/>
              </a:ext>
            </a:extLst>
          </p:cNvPr>
          <p:cNvCxnSpPr>
            <a:cxnSpLocks/>
          </p:cNvCxnSpPr>
          <p:nvPr/>
        </p:nvCxnSpPr>
        <p:spPr>
          <a:xfrm>
            <a:off x="2596846" y="5241589"/>
            <a:ext cx="4062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C44448-83A7-4D16-8C85-E354CBD1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8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D7A6-9567-4F2D-A30B-E01BB0430C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View Resolver 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385FF-3DDC-45F4-8526-34CD56AC0CD3}"/>
              </a:ext>
            </a:extLst>
          </p:cNvPr>
          <p:cNvSpPr/>
          <p:nvPr/>
        </p:nvSpPr>
        <p:spPr>
          <a:xfrm>
            <a:off x="511080" y="1401284"/>
            <a:ext cx="79953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</a:t>
            </a:r>
          </a:p>
          <a:p>
            <a:r>
              <a:rPr lang="en-IN" sz="2400" dirty="0">
                <a:solidFill>
                  <a:srgbClr val="7F007F"/>
                </a:solidFill>
                <a:latin typeface="+mj-lt"/>
              </a:rPr>
              <a:t>class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2400" i="1" dirty="0">
                <a:solidFill>
                  <a:srgbClr val="2A00FF"/>
                </a:solidFill>
                <a:latin typeface="+mj-lt"/>
              </a:rPr>
              <a:t>"org.springframework.web.servlet.view.InternalResourceViewResolver"</a:t>
            </a:r>
            <a:r>
              <a:rPr lang="en-IN" sz="2400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sz="2400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2400" i="1" dirty="0">
                <a:solidFill>
                  <a:srgbClr val="2A00FF"/>
                </a:solidFill>
                <a:latin typeface="+mj-lt"/>
              </a:rPr>
              <a:t>"prefix"</a:t>
            </a:r>
            <a:r>
              <a:rPr lang="en-IN" sz="2400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/WEB-INF/pages/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property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sz="2400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2400" i="1" dirty="0">
                <a:solidFill>
                  <a:srgbClr val="2A00FF"/>
                </a:solidFill>
                <a:latin typeface="+mj-lt"/>
              </a:rPr>
              <a:t>"suffix"</a:t>
            </a:r>
            <a:r>
              <a:rPr lang="en-IN" sz="2400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IN" sz="2400" u="sng" dirty="0" err="1">
                <a:solidFill>
                  <a:srgbClr val="000000"/>
                </a:solidFill>
                <a:latin typeface="+mj-lt"/>
              </a:rPr>
              <a:t>jsp</a:t>
            </a:r>
            <a:r>
              <a:rPr lang="en-IN" sz="2400" u="sng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u="sng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sz="2400" u="sng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property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</a:t>
            </a:r>
            <a:r>
              <a:rPr lang="en-IN" sz="2400" dirty="0">
                <a:solidFill>
                  <a:srgbClr val="008080"/>
                </a:solidFill>
                <a:highlight>
                  <a:srgbClr val="D4D4D4"/>
                </a:highlight>
                <a:latin typeface="+mj-lt"/>
              </a:rPr>
              <a:t>&gt;</a:t>
            </a:r>
            <a:endParaRPr lang="en-IN" sz="2400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A7839-1D54-4C00-8433-89C0893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4233-85CF-49E6-AFEF-E144AFD410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787400"/>
          </a:xfrm>
        </p:spPr>
        <p:txBody>
          <a:bodyPr/>
          <a:lstStyle/>
          <a:p>
            <a:r>
              <a:rPr lang="en-IN" dirty="0"/>
              <a:t>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27CB99-C6EC-43E2-9767-C8AAA2AC0A97}"/>
              </a:ext>
            </a:extLst>
          </p:cNvPr>
          <p:cNvSpPr/>
          <p:nvPr/>
        </p:nvSpPr>
        <p:spPr>
          <a:xfrm>
            <a:off x="677334" y="2321254"/>
            <a:ext cx="77125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urier New" panose="02070309020205020404" pitchFamily="49" charset="0"/>
              </a:rPr>
              <a:t>@Controller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HelloController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urier New" panose="020703090202050204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urier New" panose="02070309020205020404" pitchFamily="49" charset="0"/>
              </a:rPr>
              <a:t>"/"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sayHello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2A00FF"/>
                </a:solidFill>
                <a:latin typeface="Courier New" panose="02070309020205020404" pitchFamily="49" charset="0"/>
              </a:rPr>
              <a:t>“hello"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EC6DA4-3384-47D1-B938-83AC5023994D}"/>
              </a:ext>
            </a:extLst>
          </p:cNvPr>
          <p:cNvSpPr/>
          <p:nvPr/>
        </p:nvSpPr>
        <p:spPr>
          <a:xfrm>
            <a:off x="5731497" y="3523769"/>
            <a:ext cx="2582945" cy="1462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hello.jsp</a:t>
            </a:r>
            <a:endParaRPr lang="en-IN" dirty="0"/>
          </a:p>
          <a:p>
            <a:pPr algn="ctr"/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In 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/WEB-INF/pages/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1B4DC5-75FD-4030-A7D2-5456C24307FA}"/>
              </a:ext>
            </a:extLst>
          </p:cNvPr>
          <p:cNvCxnSpPr>
            <a:cxnSpLocks/>
          </p:cNvCxnSpPr>
          <p:nvPr/>
        </p:nvCxnSpPr>
        <p:spPr>
          <a:xfrm flipV="1">
            <a:off x="3073138" y="3987538"/>
            <a:ext cx="2658359" cy="19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61908C-BA6C-43F5-9092-AEB70A297236}"/>
              </a:ext>
            </a:extLst>
          </p:cNvPr>
          <p:cNvSpPr/>
          <p:nvPr/>
        </p:nvSpPr>
        <p:spPr>
          <a:xfrm>
            <a:off x="5505254" y="112965"/>
            <a:ext cx="5769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</a:t>
            </a:r>
          </a:p>
          <a:p>
            <a:r>
              <a:rPr lang="en-IN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"org.springframework.web.servlet.view.InternalResourceViewResolver"</a:t>
            </a:r>
            <a:r>
              <a:rPr lang="en-I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"prefix"</a:t>
            </a:r>
            <a:r>
              <a:rPr lang="en-I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/WEB-INF/pages/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"suffix"</a:t>
            </a:r>
            <a:r>
              <a:rPr lang="en-I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jsp</a:t>
            </a:r>
            <a:r>
              <a:rPr lang="en-IN" u="sng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u="sng" dirty="0">
                <a:solidFill>
                  <a:srgbClr val="3F7F7F"/>
                </a:solidFill>
                <a:latin typeface="Courier New" panose="02070309020205020404" pitchFamily="49" charset="0"/>
              </a:rPr>
              <a:t>value</a:t>
            </a:r>
            <a:r>
              <a:rPr lang="en-IN" u="sng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</a:t>
            </a:r>
            <a:r>
              <a:rPr lang="en-IN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8B58C-C5ED-4C55-A097-5E9BF7480F67}"/>
              </a:ext>
            </a:extLst>
          </p:cNvPr>
          <p:cNvSpPr/>
          <p:nvPr/>
        </p:nvSpPr>
        <p:spPr>
          <a:xfrm>
            <a:off x="415636" y="4821382"/>
            <a:ext cx="4812146" cy="820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/>
              </a:rPr>
              <a:t>http://localhost:8080/BookStore/</a:t>
            </a:r>
            <a:endParaRPr lang="en-IN" dirty="0"/>
          </a:p>
          <a:p>
            <a:pPr algn="ctr"/>
            <a:r>
              <a:rPr lang="en-IN" dirty="0"/>
              <a:t>Where </a:t>
            </a:r>
            <a:r>
              <a:rPr lang="en-IN" dirty="0" err="1"/>
              <a:t>BookStore</a:t>
            </a:r>
            <a:r>
              <a:rPr lang="en-IN" dirty="0"/>
              <a:t> is the Project Name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76614E-CF11-4FCC-83E5-4DB2AA54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8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A6FC0-4D4E-4299-96A2-0FDC46BB5F48}"/>
              </a:ext>
            </a:extLst>
          </p:cNvPr>
          <p:cNvSpPr txBox="1"/>
          <p:nvPr/>
        </p:nvSpPr>
        <p:spPr>
          <a:xfrm>
            <a:off x="885825" y="847725"/>
            <a:ext cx="8870156" cy="495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In place of web.xml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WebServletConfiguration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WebApplicationInitializer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onStartup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ServletContext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ctx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ServletException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AnnotationConfigWebApplicationContext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webCtx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AnnotationConfigWebApplicationContext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webCtx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.register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MyConfiguration.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webCtx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.setServletContext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ctx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ServletRegistration.Dynamic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servlet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ctx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.addServlet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"dispatcher"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DispatcherServlet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webCtx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servlet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.setLoadOnStartup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servlet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.addMapping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"/"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C1B05-39C8-47E4-B937-0D25D9B00BFC}"/>
              </a:ext>
            </a:extLst>
          </p:cNvPr>
          <p:cNvSpPr txBox="1"/>
          <p:nvPr/>
        </p:nvSpPr>
        <p:spPr>
          <a:xfrm>
            <a:off x="3009900" y="266700"/>
            <a:ext cx="455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Web App using Java Configuration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92F6E8-B0C8-4614-A94B-F24735DE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328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2154</TotalTime>
  <Words>2479</Words>
  <Application>Microsoft Office PowerPoint</Application>
  <PresentationFormat>Widescreen</PresentationFormat>
  <Paragraphs>383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Courier New</vt:lpstr>
      <vt:lpstr>Gill Sans MT</vt:lpstr>
      <vt:lpstr>Gallery</vt:lpstr>
      <vt:lpstr>Spring MVC</vt:lpstr>
      <vt:lpstr>Introduction to Spring Web MVC framework </vt:lpstr>
      <vt:lpstr>PowerPoint Presentation</vt:lpstr>
      <vt:lpstr>PowerPoint Presentation</vt:lpstr>
      <vt:lpstr>DispatcherServlet</vt:lpstr>
      <vt:lpstr>PowerPoint Presentation</vt:lpstr>
      <vt:lpstr>View Resolver Configuration</vt:lpstr>
      <vt:lpstr>Controller</vt:lpstr>
      <vt:lpstr>PowerPoint Presentation</vt:lpstr>
      <vt:lpstr>PowerPoint Presentation</vt:lpstr>
      <vt:lpstr>Steps for Simple MVC in Spring</vt:lpstr>
      <vt:lpstr>PowerPoint Presentation</vt:lpstr>
      <vt:lpstr>For Database Configuration</vt:lpstr>
      <vt:lpstr>Mapping Hibernate properties</vt:lpstr>
      <vt:lpstr>PowerPoint Presentation</vt:lpstr>
      <vt:lpstr>PowerPoint Presentation</vt:lpstr>
      <vt:lpstr>Sample Dao Implementations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Radha V Krishna</dc:creator>
  <cp:lastModifiedBy>Radha V krishna</cp:lastModifiedBy>
  <cp:revision>33</cp:revision>
  <dcterms:created xsi:type="dcterms:W3CDTF">2018-11-22T07:41:40Z</dcterms:created>
  <dcterms:modified xsi:type="dcterms:W3CDTF">2022-02-04T04:42:25Z</dcterms:modified>
</cp:coreProperties>
</file>