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4" r:id="rId9"/>
    <p:sldId id="286" r:id="rId10"/>
    <p:sldId id="287" r:id="rId11"/>
    <p:sldId id="283" r:id="rId12"/>
    <p:sldId id="288" r:id="rId13"/>
    <p:sldId id="281" r:id="rId14"/>
    <p:sldId id="267" r:id="rId15"/>
    <p:sldId id="264" r:id="rId16"/>
    <p:sldId id="270" r:id="rId17"/>
    <p:sldId id="280" r:id="rId18"/>
    <p:sldId id="268" r:id="rId19"/>
    <p:sldId id="282" r:id="rId20"/>
    <p:sldId id="269" r:id="rId21"/>
    <p:sldId id="289" r:id="rId22"/>
    <p:sldId id="290" r:id="rId23"/>
    <p:sldId id="291" r:id="rId24"/>
    <p:sldId id="271" r:id="rId25"/>
    <p:sldId id="272" r:id="rId26"/>
    <p:sldId id="273" r:id="rId27"/>
    <p:sldId id="274" r:id="rId28"/>
    <p:sldId id="293" r:id="rId29"/>
    <p:sldId id="292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505D-1C09-41E7-84A1-3AA73D222D8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2548-6B37-4718-870D-752F89F80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divform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{font-family: 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Arial, Helvetica, sans-serif;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Bordered form */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3px solid #f1f1f1;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input[type=text], input[type=password]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display: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inline-block;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 solid #ccc;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box-sizing: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border-box;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#00F5FF;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cancelbtn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10px 18px;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#f44336;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:hover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opacity: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#641E16;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.avatar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border-radius: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margin-top: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imgcontainer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text-align: 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24px 0 0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error_label</a:t>
            </a:r>
            <a:endParaRPr lang="en-I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2548-6B37-4718-870D-752F89F80D1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8ABF-1512-4B12-A806-986FBB4F93CF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77-BE4C-4FBB-9539-C1BD8D8B685E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2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DAFE-284B-4C53-AD2E-F13623044091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1440-048A-49FC-A0F5-E76F6CD48C41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D99-6CA1-4892-AB85-110B5F841A5D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FAB5-737B-4051-AB5B-448EBC98AD27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DA7-062B-4179-9AB7-F1BA2D7A32D1}" type="datetime1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BC4B-1259-40F8-9724-649D55C9DA60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45C9-252F-4AFF-B6B0-A4522F66698A}" type="datetime1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8B04-7C3E-43CA-AAE4-549DEA838297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C14FC5-5031-47B6-B453-5D13EED08B58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8505-7560-4AC7-8FC1-A04FA2A61F07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pivotal.com/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EB7-0987-488D-B158-4A3FA48F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2AFF-E477-4455-AA5C-AB62EBE2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5C2C4-BBF1-4EE6-80C1-3E934E53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-33641"/>
            <a:ext cx="6936424" cy="62210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CA30A-7672-465F-9199-E47C36E3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0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2FB265-0594-466B-8E5B-35A6B644DA87}"/>
              </a:ext>
            </a:extLst>
          </p:cNvPr>
          <p:cNvSpPr txBox="1"/>
          <p:nvPr/>
        </p:nvSpPr>
        <p:spPr>
          <a:xfrm>
            <a:off x="406400" y="2059077"/>
            <a:ext cx="100177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@SpringBootApplication</a:t>
            </a:r>
          </a:p>
          <a:p>
            <a:r>
              <a:rPr lang="en-IN" sz="2800" dirty="0"/>
              <a:t>public class </a:t>
            </a:r>
            <a:r>
              <a:rPr lang="en-IN" sz="2800" dirty="0" err="1"/>
              <a:t>SpringBootDemoApplication</a:t>
            </a:r>
            <a:r>
              <a:rPr lang="en-IN" sz="2800" dirty="0"/>
              <a:t> {</a:t>
            </a:r>
          </a:p>
          <a:p>
            <a:endParaRPr lang="en-IN" sz="2800" dirty="0"/>
          </a:p>
          <a:p>
            <a:r>
              <a:rPr lang="en-IN" sz="2800" dirty="0"/>
              <a:t>  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SpringApplication.run</a:t>
            </a:r>
            <a:r>
              <a:rPr lang="en-IN" sz="2800" dirty="0"/>
              <a:t>(</a:t>
            </a:r>
            <a:r>
              <a:rPr lang="en-IN" sz="2800" dirty="0" err="1"/>
              <a:t>SpringBootDemoApplication.class</a:t>
            </a:r>
            <a:r>
              <a:rPr lang="en-IN" sz="2800" dirty="0"/>
              <a:t>, </a:t>
            </a:r>
            <a:r>
              <a:rPr lang="en-IN" sz="2800" dirty="0" err="1"/>
              <a:t>args</a:t>
            </a:r>
            <a:r>
              <a:rPr lang="en-IN" sz="2800" dirty="0"/>
              <a:t>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F7477-CC83-40EA-8BD5-DDE61BC57C3A}"/>
              </a:ext>
            </a:extLst>
          </p:cNvPr>
          <p:cNvSpPr txBox="1"/>
          <p:nvPr/>
        </p:nvSpPr>
        <p:spPr>
          <a:xfrm>
            <a:off x="4785360" y="883920"/>
            <a:ext cx="478536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Include @Configuration, @EnableAutoConfiguration and</a:t>
            </a:r>
          </a:p>
          <a:p>
            <a:r>
              <a:rPr lang="en-US" dirty="0"/>
              <a:t>@ComponentScan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EFEF3B-7DCD-47D4-B31B-05686E26433B}"/>
              </a:ext>
            </a:extLst>
          </p:cNvPr>
          <p:cNvCxnSpPr>
            <a:endCxn id="4" idx="1"/>
          </p:cNvCxnSpPr>
          <p:nvPr/>
        </p:nvCxnSpPr>
        <p:spPr>
          <a:xfrm flipV="1">
            <a:off x="3403600" y="1345585"/>
            <a:ext cx="1381760" cy="8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0C8D26-B4D2-4567-98D8-02380338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4215DF-44BE-4280-A9A6-0BB15BC6916E}"/>
              </a:ext>
            </a:extLst>
          </p:cNvPr>
          <p:cNvSpPr txBox="1"/>
          <p:nvPr/>
        </p:nvSpPr>
        <p:spPr>
          <a:xfrm>
            <a:off x="1059180" y="920600"/>
            <a:ext cx="90195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&lt;dependency&gt;</a:t>
            </a:r>
          </a:p>
          <a:p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&gt;spring-boot-starter-web&lt;/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&lt;exclusions&gt;</a:t>
            </a:r>
          </a:p>
          <a:p>
            <a:r>
              <a:rPr lang="en-IN" dirty="0"/>
              <a:t>        &lt;exclusion&gt;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&gt;spring-boot-starter-tomcat&lt;/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&lt;/exclusion&gt;</a:t>
            </a:r>
          </a:p>
          <a:p>
            <a:r>
              <a:rPr lang="en-IN" dirty="0"/>
              <a:t>    &lt;/exclusions&gt;</a:t>
            </a:r>
          </a:p>
          <a:p>
            <a:r>
              <a:rPr lang="en-IN" dirty="0"/>
              <a:t>&lt;/dependency&gt;</a:t>
            </a:r>
          </a:p>
          <a:p>
            <a:r>
              <a:rPr lang="en-IN" dirty="0"/>
              <a:t>&lt;dependency&gt;</a:t>
            </a:r>
          </a:p>
          <a:p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&gt;spring-boot-starter-jetty&lt;/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F1EE6-05EC-4CDF-816E-59496E8B9D48}"/>
              </a:ext>
            </a:extLst>
          </p:cNvPr>
          <p:cNvSpPr txBox="1"/>
          <p:nvPr/>
        </p:nvSpPr>
        <p:spPr>
          <a:xfrm>
            <a:off x="2133600" y="213360"/>
            <a:ext cx="518160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Adding a server to Spring Boot App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2DD501A-A0B9-4C47-837E-F8CE0C0B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8C90E8-343F-468B-BBBF-24C8340F0411}"/>
              </a:ext>
            </a:extLst>
          </p:cNvPr>
          <p:cNvSpPr/>
          <p:nvPr/>
        </p:nvSpPr>
        <p:spPr>
          <a:xfrm>
            <a:off x="91441" y="542053"/>
            <a:ext cx="558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//java 8</a:t>
            </a:r>
          </a:p>
          <a:p>
            <a:r>
              <a:rPr lang="en-IN" dirty="0"/>
              <a:t>@SpringBootApplication</a:t>
            </a:r>
          </a:p>
          <a:p>
            <a:r>
              <a:rPr lang="en-IN" dirty="0"/>
              <a:t>public class Application {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@Bean</a:t>
            </a:r>
          </a:p>
          <a:p>
            <a:r>
              <a:rPr lang="en-IN" dirty="0"/>
              <a:t>    public </a:t>
            </a:r>
            <a:r>
              <a:rPr lang="en-IN" dirty="0" err="1"/>
              <a:t>CommandLineRunner</a:t>
            </a:r>
            <a:r>
              <a:rPr lang="en-IN" dirty="0"/>
              <a:t> </a:t>
            </a:r>
            <a:r>
              <a:rPr lang="en-IN" dirty="0" err="1"/>
              <a:t>commandLineRunner</a:t>
            </a:r>
            <a:r>
              <a:rPr lang="en-IN" dirty="0"/>
              <a:t>(</a:t>
            </a:r>
            <a:r>
              <a:rPr lang="en-IN" dirty="0" err="1"/>
              <a:t>ApplicationContext</a:t>
            </a:r>
            <a:r>
              <a:rPr lang="en-IN" dirty="0"/>
              <a:t> </a:t>
            </a:r>
            <a:r>
              <a:rPr lang="en-IN" dirty="0" err="1"/>
              <a:t>ctx</a:t>
            </a:r>
            <a:r>
              <a:rPr lang="en-IN" dirty="0"/>
              <a:t>) {</a:t>
            </a:r>
          </a:p>
          <a:p>
            <a:r>
              <a:rPr lang="en-IN" dirty="0"/>
              <a:t>        return </a:t>
            </a:r>
            <a:r>
              <a:rPr lang="en-IN" dirty="0" err="1"/>
              <a:t>args</a:t>
            </a:r>
            <a:r>
              <a:rPr lang="en-IN" dirty="0"/>
              <a:t> -&gt; {</a:t>
            </a:r>
          </a:p>
          <a:p>
            <a:endParaRPr lang="en-IN" dirty="0"/>
          </a:p>
          <a:p>
            <a:r>
              <a:rPr lang="en-IN" dirty="0"/>
              <a:t>// code</a:t>
            </a:r>
          </a:p>
          <a:p>
            <a:r>
              <a:rPr lang="en-IN" dirty="0"/>
              <a:t>}      };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44E1B-09CE-41AB-AD7A-9F91F4D33480}"/>
              </a:ext>
            </a:extLst>
          </p:cNvPr>
          <p:cNvSpPr txBox="1"/>
          <p:nvPr/>
        </p:nvSpPr>
        <p:spPr>
          <a:xfrm>
            <a:off x="2621280" y="172720"/>
            <a:ext cx="61874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Command Line Runner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FE88-A83A-4D36-85C8-AEF277D7B7E1}"/>
              </a:ext>
            </a:extLst>
          </p:cNvPr>
          <p:cNvSpPr txBox="1"/>
          <p:nvPr/>
        </p:nvSpPr>
        <p:spPr>
          <a:xfrm>
            <a:off x="6169660" y="542053"/>
            <a:ext cx="61010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//older versions of java</a:t>
            </a:r>
          </a:p>
          <a:p>
            <a:r>
              <a:rPr lang="en-IN" dirty="0"/>
              <a:t>@SpringBootApplication</a:t>
            </a:r>
          </a:p>
          <a:p>
            <a:r>
              <a:rPr lang="en-IN" dirty="0"/>
              <a:t>public class Application implements </a:t>
            </a:r>
            <a:r>
              <a:rPr lang="en-IN" dirty="0" err="1"/>
              <a:t>CommandLineRunner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pPr algn="l"/>
            <a:r>
              <a:rPr lang="en-US" sz="1800" dirty="0">
                <a:solidFill>
                  <a:srgbClr val="3F7F5F"/>
                </a:solidFill>
              </a:rPr>
              <a:t>public void run(String... </a:t>
            </a:r>
            <a:r>
              <a:rPr lang="en-US" sz="1800" u="sng" dirty="0" err="1">
                <a:solidFill>
                  <a:srgbClr val="3F7F5F"/>
                </a:solidFill>
              </a:rPr>
              <a:t>args</a:t>
            </a:r>
            <a:r>
              <a:rPr lang="en-US" sz="1800" u="sng" dirty="0">
                <a:solidFill>
                  <a:srgbClr val="3F7F5F"/>
                </a:solidFill>
              </a:rPr>
              <a:t>) throws Exception {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>
                <a:solidFill>
                  <a:srgbClr val="3F7F5F"/>
                </a:solidFill>
              </a:rPr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24CC-8A4F-4428-BAB0-C6B8C67A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8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5DE-A174-455C-B1E2-E540D8558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10683875" cy="13890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 Configuration with Spring Boot </a:t>
            </a:r>
            <a:r>
              <a:rPr lang="en-IN" b="1" dirty="0" err="1"/>
              <a:t>application.properties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19D4-8AE1-4AC0-A5E4-186C065695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65275"/>
            <a:ext cx="10515600" cy="4611688"/>
          </a:xfrm>
        </p:spPr>
        <p:txBody>
          <a:bodyPr/>
          <a:lstStyle/>
          <a:p>
            <a:r>
              <a:rPr lang="en-IN" dirty="0"/>
              <a:t>Spring Boot allows you to configure your application configuration using a file named </a:t>
            </a:r>
            <a:r>
              <a:rPr lang="en-IN" dirty="0" err="1"/>
              <a:t>application.properties</a:t>
            </a:r>
            <a:endParaRPr lang="en-IN" dirty="0"/>
          </a:p>
          <a:p>
            <a:r>
              <a:rPr lang="en-IN" dirty="0" err="1"/>
              <a:t>application.properties</a:t>
            </a:r>
            <a:r>
              <a:rPr lang="en-IN" dirty="0"/>
              <a:t> can reside anywhere in the </a:t>
            </a:r>
            <a:r>
              <a:rPr lang="en-IN" dirty="0" err="1"/>
              <a:t>classpath</a:t>
            </a:r>
            <a:r>
              <a:rPr lang="en-IN" dirty="0"/>
              <a:t> of the application.</a:t>
            </a:r>
          </a:p>
          <a:p>
            <a:r>
              <a:rPr lang="en-IN" dirty="0"/>
              <a:t>Following can be set</a:t>
            </a:r>
          </a:p>
          <a:p>
            <a:pPr lvl="1"/>
            <a:r>
              <a:rPr lang="en-IN" dirty="0" err="1"/>
              <a:t>server.port</a:t>
            </a:r>
            <a:endParaRPr lang="en-IN" dirty="0"/>
          </a:p>
          <a:p>
            <a:pPr lvl="1"/>
            <a:r>
              <a:rPr lang="en-IN" dirty="0"/>
              <a:t>Spring.application.name</a:t>
            </a:r>
          </a:p>
          <a:p>
            <a:pPr lvl="1"/>
            <a:r>
              <a:rPr lang="en-IN" dirty="0" err="1"/>
              <a:t>logging.level.org.springframework.web.servlet</a:t>
            </a:r>
            <a:r>
              <a:rPr lang="en-IN" dirty="0"/>
              <a:t>: DEBUG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userdefined</a:t>
            </a:r>
            <a:r>
              <a:rPr lang="en-IN" dirty="0"/>
              <a:t>-properties&gt;.&lt;value&gt;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BD04E-E564-4D8D-87D9-781A3E05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9520-73D4-4D47-8BE4-7B96B8B679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Changing the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1FF-02D4-4ECA-8F09-9BB9227CD9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051" y="1554163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application.resources</a:t>
            </a:r>
            <a:endParaRPr lang="en-IN" sz="2400" dirty="0"/>
          </a:p>
          <a:p>
            <a:pPr lvl="1"/>
            <a:r>
              <a:rPr lang="en-IN" sz="2400" dirty="0" err="1"/>
              <a:t>server.port</a:t>
            </a:r>
            <a:r>
              <a:rPr lang="en-IN" sz="2400" dirty="0"/>
              <a:t>=8888  or &lt;any port number&gt;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AA88B-ED9E-45E1-A938-90065E5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EFB-ED8C-4866-A0C8-D0E18628AA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8115" y="345440"/>
            <a:ext cx="9604375" cy="46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@Component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u="sng" dirty="0" err="1"/>
              <a:t>ConfigurationProperties</a:t>
            </a:r>
            <a:r>
              <a:rPr lang="en-IN" u="sng" dirty="0"/>
              <a:t>("limits-service")</a:t>
            </a:r>
          </a:p>
          <a:p>
            <a:pPr marL="0" indent="0">
              <a:buNone/>
            </a:pPr>
            <a:r>
              <a:rPr lang="en-IN" b="1" dirty="0"/>
              <a:t>public class Configuration {</a:t>
            </a:r>
          </a:p>
          <a:p>
            <a:pPr marL="0" indent="0">
              <a:buNone/>
            </a:pPr>
            <a:r>
              <a:rPr lang="en-IN" b="1" dirty="0"/>
              <a:t>public int </a:t>
            </a:r>
            <a:r>
              <a:rPr lang="en-IN" b="1" dirty="0" err="1"/>
              <a:t>getMaximum</a:t>
            </a:r>
            <a:r>
              <a:rPr lang="en-IN" b="1" dirty="0"/>
              <a:t>() {</a:t>
            </a:r>
          </a:p>
          <a:p>
            <a:pPr marL="0" indent="0">
              <a:buNone/>
            </a:pPr>
            <a:r>
              <a:rPr lang="en-IN" b="1" dirty="0"/>
              <a:t>return maximum;</a:t>
            </a:r>
          </a:p>
          <a:p>
            <a:pPr marL="0" indent="0">
              <a:buNone/>
            </a:pPr>
            <a:r>
              <a:rPr lang="en-IN" b="1" dirty="0"/>
              <a:t>………..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Or @Value(“${message}”)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74AB5-AD6A-49BA-ADF2-F9CC62DBE9DC}"/>
              </a:ext>
            </a:extLst>
          </p:cNvPr>
          <p:cNvSpPr/>
          <p:nvPr/>
        </p:nvSpPr>
        <p:spPr>
          <a:xfrm>
            <a:off x="6360660" y="230887"/>
            <a:ext cx="3949831" cy="2677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In </a:t>
            </a:r>
            <a:r>
              <a:rPr lang="en-IN" sz="2400" dirty="0" err="1"/>
              <a:t>application.properties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400" dirty="0"/>
              <a:t>limits-</a:t>
            </a:r>
            <a:r>
              <a:rPr lang="en-IN" sz="2400" dirty="0" err="1"/>
              <a:t>service.maximum</a:t>
            </a:r>
            <a:r>
              <a:rPr lang="en-IN" sz="2400" dirty="0"/>
              <a:t>=100</a:t>
            </a:r>
          </a:p>
          <a:p>
            <a:r>
              <a:rPr lang="en-IN" sz="2400" dirty="0"/>
              <a:t>Message=hello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B6E5C-0212-45B2-BEFB-9EF10A1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1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5B22E8-864A-4CED-BA1E-0DAC1B683205}"/>
              </a:ext>
            </a:extLst>
          </p:cNvPr>
          <p:cNvSpPr/>
          <p:nvPr/>
        </p:nvSpPr>
        <p:spPr>
          <a:xfrm>
            <a:off x="355600" y="966876"/>
            <a:ext cx="3616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//using </a:t>
            </a:r>
            <a:r>
              <a:rPr lang="en-IN" dirty="0" err="1">
                <a:solidFill>
                  <a:srgbClr val="00C832"/>
                </a:solidFill>
                <a:latin typeface="Consolas" panose="020B0609020204030204" pitchFamily="49" charset="0"/>
              </a:rPr>
              <a:t>application.yaml</a:t>
            </a:r>
            <a:endParaRPr lang="en-IN" dirty="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8088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Spring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Yaml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Example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977CA-9BC4-4013-BC35-5CA02A2CE049}"/>
              </a:ext>
            </a:extLst>
          </p:cNvPr>
          <p:cNvSpPr/>
          <p:nvPr/>
        </p:nvSpPr>
        <p:spPr>
          <a:xfrm>
            <a:off x="2184400" y="152400"/>
            <a:ext cx="416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Yaml</a:t>
            </a:r>
            <a:r>
              <a:rPr lang="en-IN" dirty="0"/>
              <a:t> for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F47EF-25C1-4BBD-A102-D52596DD5D28}"/>
              </a:ext>
            </a:extLst>
          </p:cNvPr>
          <p:cNvSpPr/>
          <p:nvPr/>
        </p:nvSpPr>
        <p:spPr>
          <a:xfrm>
            <a:off x="5740400" y="762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EnableConfigurationProperties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u="sng" dirty="0" err="1">
                <a:solidFill>
                  <a:srgbClr val="646464"/>
                </a:solidFill>
                <a:latin typeface="Consolas" panose="020B0609020204030204" pitchFamily="49" charset="0"/>
              </a:rPr>
              <a:t>ConfigurationProperties</a:t>
            </a:r>
            <a:endParaRPr lang="en-IN" u="sng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//getters and setters..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9726D-EC35-40AC-94F2-251A35B3A110}"/>
              </a:ext>
            </a:extLst>
          </p:cNvPr>
          <p:cNvSpPr/>
          <p:nvPr/>
        </p:nvSpPr>
        <p:spPr>
          <a:xfrm>
            <a:off x="701040" y="3012281"/>
            <a:ext cx="6522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YamlSupoortApplication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CommandLineRunner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Autowired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…main()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run(String...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"name1:"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.getName1()));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E0F3-DA13-4384-8534-9FF7693115E4}"/>
              </a:ext>
            </a:extLst>
          </p:cNvPr>
          <p:cNvSpPr txBox="1"/>
          <p:nvPr/>
        </p:nvSpPr>
        <p:spPr>
          <a:xfrm>
            <a:off x="6972300" y="32683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YAML is a convenient format for specifying hierarchical configuration data.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175D-F8ED-4FAA-9457-23D70241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2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931-388B-4489-98EB-4998D85938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HandsOn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E73D-765C-4411-9F26-AB68D52D67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006" y="1445854"/>
            <a:ext cx="9604375" cy="3449638"/>
          </a:xfrm>
        </p:spPr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RestController</a:t>
            </a:r>
            <a:r>
              <a:rPr lang="en-IN" dirty="0"/>
              <a:t> that reads properties defined in </a:t>
            </a:r>
            <a:r>
              <a:rPr lang="en-IN" dirty="0" err="1"/>
              <a:t>application.resources</a:t>
            </a:r>
            <a:endParaRPr lang="en-IN" dirty="0"/>
          </a:p>
          <a:p>
            <a:r>
              <a:rPr lang="en-IN" dirty="0"/>
              <a:t>Like </a:t>
            </a:r>
            <a:r>
              <a:rPr lang="en-IN" dirty="0" err="1"/>
              <a:t>server.port</a:t>
            </a:r>
            <a:r>
              <a:rPr lang="en-IN" dirty="0"/>
              <a:t>.</a:t>
            </a:r>
          </a:p>
          <a:p>
            <a:r>
              <a:rPr lang="en-IN" dirty="0"/>
              <a:t>Limits-</a:t>
            </a:r>
            <a:r>
              <a:rPr lang="en-IN" dirty="0" err="1"/>
              <a:t>service.minimum</a:t>
            </a:r>
            <a:endParaRPr lang="en-IN" dirty="0"/>
          </a:p>
          <a:p>
            <a:r>
              <a:rPr lang="en-IN" dirty="0"/>
              <a:t>Limits-</a:t>
            </a:r>
            <a:r>
              <a:rPr lang="en-IN" dirty="0" err="1"/>
              <a:t>service.maximum</a:t>
            </a:r>
            <a:endParaRPr lang="en-IN" dirty="0"/>
          </a:p>
          <a:p>
            <a:r>
              <a:rPr lang="en-IN" dirty="0" err="1"/>
              <a:t>welcome.message</a:t>
            </a:r>
            <a:endParaRPr lang="en-IN" dirty="0"/>
          </a:p>
          <a:p>
            <a:r>
              <a:rPr lang="en-IN" dirty="0" err="1"/>
              <a:t>logfile:text.txt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AC853-A906-4AA0-A6E9-FFB4A466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0B651-F0E0-4235-A170-C67EEFADDF1F}"/>
              </a:ext>
            </a:extLst>
          </p:cNvPr>
          <p:cNvSpPr txBox="1"/>
          <p:nvPr/>
        </p:nvSpPr>
        <p:spPr>
          <a:xfrm>
            <a:off x="1148080" y="1351280"/>
            <a:ext cx="895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&lt;!-- https://mvnrepository.com/artifact/org.projectlombok/lombok --&gt;</a:t>
            </a:r>
          </a:p>
          <a:p>
            <a:r>
              <a:rPr lang="en-IN" sz="2400" dirty="0"/>
              <a:t>&lt;dependency&gt;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  <a:r>
              <a:rPr lang="en-IN" sz="2400" dirty="0" err="1"/>
              <a:t>org.projectlombok</a:t>
            </a:r>
            <a:r>
              <a:rPr lang="en-IN" sz="2400" dirty="0"/>
              <a:t>&lt;/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  <a:r>
              <a:rPr lang="en-IN" sz="2400" dirty="0" err="1"/>
              <a:t>lombok</a:t>
            </a:r>
            <a:r>
              <a:rPr lang="en-IN" sz="2400" dirty="0"/>
              <a:t>&lt;/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&lt;version&gt;1.18.12&lt;/version&gt;</a:t>
            </a:r>
          </a:p>
          <a:p>
            <a:r>
              <a:rPr lang="en-IN" sz="2400" dirty="0"/>
              <a:t>    &lt;scope&gt;provided&lt;/scope&gt;</a:t>
            </a:r>
          </a:p>
          <a:p>
            <a:r>
              <a:rPr lang="en-IN" sz="2400" dirty="0"/>
              <a:t>&lt;/dependency&gt;</a:t>
            </a:r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91DCB-FB18-4029-A292-CAEF656B2D57}"/>
              </a:ext>
            </a:extLst>
          </p:cNvPr>
          <p:cNvSpPr/>
          <p:nvPr/>
        </p:nvSpPr>
        <p:spPr>
          <a:xfrm>
            <a:off x="995680" y="467360"/>
            <a:ext cx="895096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Lombok Dependency for </a:t>
            </a:r>
            <a:r>
              <a:rPr lang="en-US" dirty="0" err="1"/>
              <a:t>autogeneration</a:t>
            </a:r>
            <a:r>
              <a:rPr lang="en-US" dirty="0"/>
              <a:t> of bean methods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62C3F-E7F0-43A1-97AF-C92A4F4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1DA-C018-4E9D-8AFE-15C4116E7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462628"/>
            <a:ext cx="9625781" cy="4007772"/>
          </a:xfrm>
        </p:spPr>
        <p:txBody>
          <a:bodyPr>
            <a:noAutofit/>
          </a:bodyPr>
          <a:lstStyle/>
          <a:p>
            <a:r>
              <a:rPr lang="en-IN" sz="2800" dirty="0">
                <a:hlinkClick r:id="rId2"/>
              </a:rPr>
              <a:t>Spring Boot</a:t>
            </a:r>
            <a:r>
              <a:rPr lang="en-IN" sz="2800" dirty="0"/>
              <a:t> is a brand new framework from the team at </a:t>
            </a:r>
            <a:r>
              <a:rPr lang="en-IN" sz="2800" dirty="0">
                <a:hlinkClick r:id="rId3"/>
              </a:rPr>
              <a:t>Pivotal</a:t>
            </a:r>
            <a:r>
              <a:rPr lang="en-IN" sz="2800" dirty="0"/>
              <a:t>, designed to simplify the bootstrapping and development of a new Spring application. The framework takes an opinionated approach to configuration, freeing developers from the need to define boilerplate configuration. In that, Boot aims to be a front-runner in the ever-expanding rapid application development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9D05D-6610-41F6-933B-FB2A81B2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6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6C13-3FE6-4535-8CDC-9C8A11D9F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Thymeleaf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4EA7-1752-4901-8728-A2D263456A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640" y="1554163"/>
            <a:ext cx="9462238" cy="2225357"/>
          </a:xfrm>
        </p:spPr>
        <p:txBody>
          <a:bodyPr/>
          <a:lstStyle/>
          <a:p>
            <a:r>
              <a:rPr lang="en-IN" b="1" dirty="0" err="1"/>
              <a:t>Thymeleaf</a:t>
            </a:r>
            <a:r>
              <a:rPr lang="en-IN" dirty="0"/>
              <a:t> is a modern server-side Java template engine for both web and standalone environments.</a:t>
            </a:r>
          </a:p>
          <a:p>
            <a:r>
              <a:rPr lang="en-IN" dirty="0" err="1"/>
              <a:t>Thymeleaf's</a:t>
            </a:r>
            <a:r>
              <a:rPr lang="en-IN" dirty="0"/>
              <a:t> main goal is to bring elegant </a:t>
            </a:r>
            <a:r>
              <a:rPr lang="en-IN" i="1" dirty="0"/>
              <a:t>natural templates</a:t>
            </a:r>
            <a:r>
              <a:rPr lang="en-IN" dirty="0"/>
              <a:t> to your development workflow — HTML that can be correctly displayed in browsers and also work as static prototypes, allowing for stronger collaboration in development teams.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BF95-372E-4014-B969-B7F93129538D}"/>
              </a:ext>
            </a:extLst>
          </p:cNvPr>
          <p:cNvSpPr txBox="1"/>
          <p:nvPr/>
        </p:nvSpPr>
        <p:spPr>
          <a:xfrm>
            <a:off x="1120140" y="420565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Refer:</a:t>
            </a:r>
          </a:p>
          <a:p>
            <a:r>
              <a:rPr lang="en-IN" dirty="0"/>
              <a:t>https://www.thymeleaf.org/doc/articles/springmvcaccessdata.html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362E-45F7-43D6-9701-467F40FA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6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00808-54C4-4E5A-99F6-9B4D1F01D4B0}"/>
              </a:ext>
            </a:extLst>
          </p:cNvPr>
          <p:cNvSpPr txBox="1"/>
          <p:nvPr/>
        </p:nvSpPr>
        <p:spPr>
          <a:xfrm>
            <a:off x="5730240" y="424885"/>
            <a:ext cx="64617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thymeleaf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7034F-CD60-4C31-9831-526AEBE6D231}"/>
              </a:ext>
            </a:extLst>
          </p:cNvPr>
          <p:cNvSpPr txBox="1"/>
          <p:nvPr/>
        </p:nvSpPr>
        <p:spPr>
          <a:xfrm>
            <a:off x="571500" y="424885"/>
            <a:ext cx="61010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TestController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//@ResponseBody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start()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"login"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"/login"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4DEAF-BAF3-42AF-80CB-BA9CC58D86C2}"/>
              </a:ext>
            </a:extLst>
          </p:cNvPr>
          <p:cNvSpPr txBox="1"/>
          <p:nvPr/>
        </p:nvSpPr>
        <p:spPr>
          <a:xfrm>
            <a:off x="2915920" y="162560"/>
            <a:ext cx="38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MVC app Sample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ECF22E-5BE3-4EAE-96A1-68741DE7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8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CF9AC-A11F-49CE-8F8A-88AA4C0A3AE6}"/>
              </a:ext>
            </a:extLst>
          </p:cNvPr>
          <p:cNvSpPr txBox="1"/>
          <p:nvPr/>
        </p:nvSpPr>
        <p:spPr>
          <a:xfrm>
            <a:off x="518160" y="142239"/>
            <a:ext cx="113588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// login.html – to be placed inside templates folder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http://www.w3.org/1999/xhtml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xmlns:th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https://www.thymeleaf.org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xmlns:sec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https://www.thymeleaf.org/thymeleaf-extras-springsecurity3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 Boot Example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th:if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param.error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Invalid username and password.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th:if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param.logout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You have been logged out.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th:action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@{/login}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method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post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 Name :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username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"/&gt;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Password: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password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password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"/&gt;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submit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Sign In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"/&gt;&lt;/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3F50F-F16E-4A0B-AE67-62E6B82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6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1F846-4AB7-4275-AA56-0ED0AB547587}"/>
              </a:ext>
            </a:extLst>
          </p:cNvPr>
          <p:cNvSpPr txBox="1"/>
          <p:nvPr/>
        </p:nvSpPr>
        <p:spPr>
          <a:xfrm>
            <a:off x="1536700" y="420083"/>
            <a:ext cx="61010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//hello.html</a:t>
            </a:r>
          </a:p>
          <a:p>
            <a:pPr algn="l"/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This is hello from html file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http://www.w3.org/1999/xhtml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xmlns:th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https://www.thymeleaf.org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xmlns:sec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https://www.thymeleaf.org/thymeleaf-extras-springsecurity3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 Boot Example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th:text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param.username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99F79-E204-4BA8-858C-88AE1970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6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44674D-02A2-4343-95ED-99C1D732060E}"/>
              </a:ext>
            </a:extLst>
          </p:cNvPr>
          <p:cNvSpPr/>
          <p:nvPr/>
        </p:nvSpPr>
        <p:spPr>
          <a:xfrm>
            <a:off x="216816" y="-121292"/>
            <a:ext cx="119751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"http://www.thymeleaf.org"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/usercss.css"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th:action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"@{/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validateuser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imgcontainer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"images/avatar.jpg"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('email')}"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Email empty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"Email address"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('password')}"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Empty Password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8432B-37E6-4E43-BB6C-BB96A024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9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46F67-2106-4377-866F-4CF44004F976}"/>
              </a:ext>
            </a:extLst>
          </p:cNvPr>
          <p:cNvSpPr/>
          <p:nvPr/>
        </p:nvSpPr>
        <p:spPr>
          <a:xfrm>
            <a:off x="424206" y="1028343"/>
            <a:ext cx="8719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userform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New User?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checked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"checked"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"remember"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 Remember me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i="1" dirty="0">
                <a:solidFill>
                  <a:srgbClr val="2A00E1"/>
                </a:solidFill>
                <a:latin typeface="Consolas" panose="020B0609020204030204" pitchFamily="49" charset="0"/>
              </a:rPr>
              <a:t>#f1f1f1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cancelbtn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psw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Forgot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"#"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password?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Note: CSS in the notes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4CE4A-7F1B-4B9E-881E-2F407197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6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DA608-7CAD-4799-9371-90D324754B66}"/>
              </a:ext>
            </a:extLst>
          </p:cNvPr>
          <p:cNvSpPr/>
          <p:nvPr/>
        </p:nvSpPr>
        <p:spPr>
          <a:xfrm>
            <a:off x="447261" y="58847"/>
            <a:ext cx="56487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com.examples.HelloWorldApplication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"Email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"Password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1A410-15FA-4D11-A288-2D49AE981183}"/>
              </a:ext>
            </a:extLst>
          </p:cNvPr>
          <p:cNvSpPr/>
          <p:nvPr/>
        </p:nvSpPr>
        <p:spPr>
          <a:xfrm>
            <a:off x="7146235" y="934277"/>
            <a:ext cx="3011556" cy="154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EA6359-05BB-4C62-B03B-054B6F58C034}"/>
              </a:ext>
            </a:extLst>
          </p:cNvPr>
          <p:cNvCxnSpPr/>
          <p:nvPr/>
        </p:nvCxnSpPr>
        <p:spPr>
          <a:xfrm flipV="1">
            <a:off x="5496339" y="1381539"/>
            <a:ext cx="1610139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9900FD-E985-4C3F-BAE0-DC856FD4D631}"/>
              </a:ext>
            </a:extLst>
          </p:cNvPr>
          <p:cNvCxnSpPr/>
          <p:nvPr/>
        </p:nvCxnSpPr>
        <p:spPr>
          <a:xfrm flipV="1">
            <a:off x="6096000" y="1520687"/>
            <a:ext cx="1050235" cy="95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95A9-CDB1-46B7-B1DF-95C9F35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7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60B-25F7-4CB5-BF49-70C0D5DBDE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ACE7-F162-4850-B1F0-587DCB5701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012" y="1436022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Create a Collection of Book Objects .Create endpoints for </a:t>
            </a:r>
            <a:r>
              <a:rPr lang="en-IN" sz="2400" dirty="0" err="1"/>
              <a:t>Get,POST,PUT</a:t>
            </a:r>
            <a:r>
              <a:rPr lang="en-IN" sz="2400" dirty="0"/>
              <a:t> and DELETE and test with a Suitable REST Client</a:t>
            </a:r>
          </a:p>
          <a:p>
            <a:r>
              <a:rPr lang="en-IN" sz="2400" dirty="0"/>
              <a:t>Like </a:t>
            </a:r>
            <a:r>
              <a:rPr lang="en-IN" sz="2400" dirty="0" err="1"/>
              <a:t>PostMan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1306E-3C79-4853-B593-7B1F8669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73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508607-9FD1-47CA-96B6-FB6A03B4499B}"/>
              </a:ext>
            </a:extLst>
          </p:cNvPr>
          <p:cNvSpPr txBox="1"/>
          <p:nvPr/>
        </p:nvSpPr>
        <p:spPr>
          <a:xfrm>
            <a:off x="660400" y="101600"/>
            <a:ext cx="76809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List&lt;Book&gt;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bookList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"7886"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"Alchemist"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,150.25,100,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"Motivational"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"Think like a Monk"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,250.25,100,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"Motivational"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"2345"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"Ikigai"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,220.25,100,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"Motivational"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List&lt;Book&gt;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getAllBooks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bookList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6B16-8289-4917-B502-0B53A0406919}"/>
              </a:ext>
            </a:extLst>
          </p:cNvPr>
          <p:cNvSpPr txBox="1"/>
          <p:nvPr/>
        </p:nvSpPr>
        <p:spPr>
          <a:xfrm>
            <a:off x="7724140" y="101600"/>
            <a:ext cx="61010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stock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category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…….</a:t>
            </a:r>
          </a:p>
          <a:p>
            <a:pPr algn="l"/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….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8765-2A14-46CC-BFAE-0BD27810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7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90B0A-D9A7-423A-962D-E55F64F0C365}"/>
              </a:ext>
            </a:extLst>
          </p:cNvPr>
          <p:cNvSpPr txBox="1"/>
          <p:nvPr/>
        </p:nvSpPr>
        <p:spPr>
          <a:xfrm>
            <a:off x="876300" y="1001881"/>
            <a:ext cx="61010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"/books"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BookController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http://localhost:8081/books/hello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"Hello! This is my First Rest Service"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A3219-8BB0-4EA0-B79D-3CDAB445466F}"/>
              </a:ext>
            </a:extLst>
          </p:cNvPr>
          <p:cNvSpPr txBox="1"/>
          <p:nvPr/>
        </p:nvSpPr>
        <p:spPr>
          <a:xfrm>
            <a:off x="1838960" y="213360"/>
            <a:ext cx="5618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a </a:t>
            </a:r>
            <a:r>
              <a:rPr lang="en-US" dirty="0" err="1"/>
              <a:t>RestController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8B344-59FC-4592-8C49-D0E2EA4C7F53}"/>
              </a:ext>
            </a:extLst>
          </p:cNvPr>
          <p:cNvSpPr txBox="1"/>
          <p:nvPr/>
        </p:nvSpPr>
        <p:spPr>
          <a:xfrm>
            <a:off x="6177280" y="1001881"/>
            <a:ext cx="498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is coupled to a view component created in the same application.</a:t>
            </a:r>
          </a:p>
          <a:p>
            <a:r>
              <a:rPr lang="en-US" dirty="0"/>
              <a:t>(based on Monolithic Architecture)</a:t>
            </a:r>
          </a:p>
          <a:p>
            <a:endParaRPr lang="en-US" dirty="0"/>
          </a:p>
          <a:p>
            <a:r>
              <a:rPr lang="en-US" dirty="0" err="1"/>
              <a:t>RestController</a:t>
            </a:r>
            <a:r>
              <a:rPr lang="en-US" dirty="0"/>
              <a:t> returns and exposes data in JSON format to other applications and is based on SOA.</a:t>
            </a:r>
          </a:p>
          <a:p>
            <a:r>
              <a:rPr lang="en-US" dirty="0"/>
              <a:t>(</a:t>
            </a:r>
            <a:r>
              <a:rPr lang="en-US" dirty="0" err="1"/>
              <a:t>ServiceOrientedArchitecture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700D-5E0B-4D6B-9D20-2CEC9ED6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179B-1F49-41A6-939F-28EE39F0F6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Advantages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1B3-12AC-4FC2-8B56-DB77163E23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33513"/>
            <a:ext cx="10515600" cy="4743450"/>
          </a:xfrm>
        </p:spPr>
        <p:txBody>
          <a:bodyPr>
            <a:normAutofit/>
          </a:bodyPr>
          <a:lstStyle/>
          <a:p>
            <a:r>
              <a:rPr lang="en-IN" sz="2400" dirty="0"/>
              <a:t>Create stand-alone Spring applications that can be started using java -jar.</a:t>
            </a:r>
          </a:p>
          <a:p>
            <a:r>
              <a:rPr lang="en-IN" sz="2400" dirty="0"/>
              <a:t>Embed Tomcat, Jetty or Undertow directly. You don't need to deploy WAR files.</a:t>
            </a:r>
          </a:p>
          <a:p>
            <a:r>
              <a:rPr lang="en-IN" sz="2400" dirty="0"/>
              <a:t>It provides opinionated 'starter' POMs to simplify your Maven configuration.</a:t>
            </a:r>
          </a:p>
          <a:p>
            <a:r>
              <a:rPr lang="en-IN" sz="2400" dirty="0"/>
              <a:t>It automatically configure Spring whenever possible.</a:t>
            </a:r>
          </a:p>
          <a:p>
            <a:r>
              <a:rPr lang="en-IN" sz="2400" dirty="0"/>
              <a:t>It provides production-ready features such as metrics, health checks and externalized configuration.</a:t>
            </a:r>
          </a:p>
          <a:p>
            <a:r>
              <a:rPr lang="en-IN" sz="2400" dirty="0"/>
              <a:t>Absolutely no code generation and no requirement for XML configuration.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F2CBB-24D2-4BBC-8D4A-B7FFB13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5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E59C64-D672-4E0E-8EB8-D9B1EF919072}"/>
              </a:ext>
            </a:extLst>
          </p:cNvPr>
          <p:cNvSpPr txBox="1"/>
          <p:nvPr/>
        </p:nvSpPr>
        <p:spPr>
          <a:xfrm>
            <a:off x="805180" y="278904"/>
            <a:ext cx="70078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"/getbooks"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List&lt;Book&gt;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.getAllBooks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"/getbook/isbn/{isbn}"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localhost:8081/books/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getbook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isbn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/1234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"isbn"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.getBook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"/addbook"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AAAB5-63BC-4F7D-B2B0-40FDCAFDD0CD}"/>
              </a:ext>
            </a:extLst>
          </p:cNvPr>
          <p:cNvSpPr txBox="1"/>
          <p:nvPr/>
        </p:nvSpPr>
        <p:spPr>
          <a:xfrm>
            <a:off x="6443980" y="278904"/>
            <a:ext cx="6101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"/deletebook/isbn/{isbn}"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"isbn"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bookData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.deleteBook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11CAE-9033-4C6D-A4C0-30AE804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2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8B405-5C94-42A7-B522-B1FCEE912367}"/>
              </a:ext>
            </a:extLst>
          </p:cNvPr>
          <p:cNvSpPr txBox="1"/>
          <p:nvPr/>
        </p:nvSpPr>
        <p:spPr>
          <a:xfrm>
            <a:off x="2865120" y="680720"/>
            <a:ext cx="66751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Profiling in Spring Boot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F41DC-1DC0-4654-9430-961AF0CE4DF5}"/>
              </a:ext>
            </a:extLst>
          </p:cNvPr>
          <p:cNvSpPr txBox="1"/>
          <p:nvPr/>
        </p:nvSpPr>
        <p:spPr>
          <a:xfrm>
            <a:off x="388620" y="1513116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Spring Profiles provide a way to segregate parts of your application configuration and make it only available in certain environments. Any @Component or @Configuration can be marked with @Profile to limit when it is loaded: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E46E-E5B5-4E87-B8E1-24EE67BD1369}"/>
              </a:ext>
            </a:extLst>
          </p:cNvPr>
          <p:cNvSpPr txBox="1"/>
          <p:nvPr/>
        </p:nvSpPr>
        <p:spPr>
          <a:xfrm>
            <a:off x="6657340" y="1397675"/>
            <a:ext cx="4335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@Configuration</a:t>
            </a:r>
          </a:p>
          <a:p>
            <a:r>
              <a:rPr lang="en-IN" dirty="0"/>
              <a:t>@Profile("production")</a:t>
            </a:r>
          </a:p>
          <a:p>
            <a:r>
              <a:rPr lang="en-IN" dirty="0"/>
              <a:t>public class </a:t>
            </a:r>
            <a:r>
              <a:rPr lang="en-IN" dirty="0" err="1"/>
              <a:t>ProductionConfiguration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3BC485-6521-4494-B297-334F7A86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" y="3785151"/>
            <a:ext cx="2723823" cy="2616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spring.profiles.active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=production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1D858-B5B3-4AA4-84C5-4AF2F2301DC2}"/>
              </a:ext>
            </a:extLst>
          </p:cNvPr>
          <p:cNvSpPr txBox="1"/>
          <p:nvPr/>
        </p:nvSpPr>
        <p:spPr>
          <a:xfrm>
            <a:off x="3596640" y="3915956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in </a:t>
            </a:r>
            <a:r>
              <a:rPr lang="en-US" dirty="0" err="1"/>
              <a:t>application.properties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C1C5A-3C81-45BC-8B8D-F3FC05550CE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966720" y="3915956"/>
            <a:ext cx="6299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EC52294-E92D-4B08-A31D-83596541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01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A7705-B7E3-4716-B2D7-211CCEDA215C}"/>
              </a:ext>
            </a:extLst>
          </p:cNvPr>
          <p:cNvSpPr txBox="1"/>
          <p:nvPr/>
        </p:nvSpPr>
        <p:spPr>
          <a:xfrm>
            <a:off x="596900" y="243116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MyProfile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8FEC9-1A57-46FB-B677-17725AF2FAAA}"/>
              </a:ext>
            </a:extLst>
          </p:cNvPr>
          <p:cNvSpPr txBox="1"/>
          <p:nvPr/>
        </p:nvSpPr>
        <p:spPr>
          <a:xfrm>
            <a:off x="596900" y="1929120"/>
            <a:ext cx="57124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@Profile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"dev"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DevProfile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MyProfile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process()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is Dev Profile"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B45C0-5F83-4F8E-BFFE-1D22AA064612}"/>
              </a:ext>
            </a:extLst>
          </p:cNvPr>
          <p:cNvSpPr txBox="1"/>
          <p:nvPr/>
        </p:nvSpPr>
        <p:spPr>
          <a:xfrm>
            <a:off x="5041900" y="5845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spring.profiles.active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dev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E40BB-7EAF-4ADD-AABC-3670D4904720}"/>
              </a:ext>
            </a:extLst>
          </p:cNvPr>
          <p:cNvSpPr txBox="1"/>
          <p:nvPr/>
        </p:nvSpPr>
        <p:spPr>
          <a:xfrm>
            <a:off x="6309360" y="612844"/>
            <a:ext cx="61518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SpringBootBasicsApplication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 implements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CommandLineRunner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MyProfile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profile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SpringBootBasicsApplication.</a:t>
            </a:r>
            <a:r>
              <a:rPr lang="en-US" sz="1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CommandLineRunner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getCommandLineRunner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algn="l"/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profile.process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();}}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CF43C8-FA24-4137-B33E-E47A7F09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C6F29-BA4F-438F-B219-48548075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5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2B3-8376-4D92-839D-FF6B4B22B1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Prerequisite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B92E-F4A0-4C25-89AE-8D2A993382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347" y="1704181"/>
            <a:ext cx="9604375" cy="3449638"/>
          </a:xfrm>
        </p:spPr>
        <p:txBody>
          <a:bodyPr>
            <a:noAutofit/>
          </a:bodyPr>
          <a:lstStyle/>
          <a:p>
            <a:r>
              <a:rPr lang="en-IN" sz="2400" dirty="0"/>
              <a:t>To create a Spring Boot application following are the prerequisites. In this tutorial, we will use Spring Tool Suite IDE.</a:t>
            </a:r>
          </a:p>
          <a:p>
            <a:r>
              <a:rPr lang="en-IN" sz="2400" dirty="0"/>
              <a:t>Java 1.8</a:t>
            </a:r>
          </a:p>
          <a:p>
            <a:r>
              <a:rPr lang="en-IN" sz="2400" dirty="0"/>
              <a:t>Gradle 2.3+ or Maven 3.0+</a:t>
            </a:r>
          </a:p>
          <a:p>
            <a:r>
              <a:rPr lang="en-IN" sz="2400" dirty="0"/>
              <a:t>Spring Framework 5.0.0.BUILD-SNAPSHOT</a:t>
            </a:r>
          </a:p>
          <a:p>
            <a:r>
              <a:rPr lang="en-IN" sz="2400" dirty="0"/>
              <a:t>An IDE (Spring Tool Suit) is recommended.</a:t>
            </a:r>
          </a:p>
          <a:p>
            <a:r>
              <a:rPr lang="en-IN" sz="2400" dirty="0"/>
              <a:t>Or Eclipse with Spring boot plugin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E5A0-7DFB-40D1-B71F-42ACF17B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120C-D3E2-4DD1-9CDF-7745BF692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892E-FBD3-4357-B13F-5014E1669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2700"/>
            <a:ext cx="10769600" cy="4894263"/>
          </a:xfrm>
        </p:spPr>
        <p:txBody>
          <a:bodyPr>
            <a:normAutofit/>
          </a:bodyPr>
          <a:lstStyle/>
          <a:p>
            <a:r>
              <a:rPr lang="en-IN" dirty="0"/>
              <a:t>Web Development</a:t>
            </a:r>
          </a:p>
          <a:p>
            <a:r>
              <a:rPr lang="en-IN" dirty="0" err="1"/>
              <a:t>SpringApplication</a:t>
            </a:r>
            <a:endParaRPr lang="en-IN" dirty="0"/>
          </a:p>
          <a:p>
            <a:r>
              <a:rPr lang="en-IN" dirty="0"/>
              <a:t>Application events and listeners</a:t>
            </a:r>
          </a:p>
          <a:p>
            <a:r>
              <a:rPr lang="en-IN" dirty="0"/>
              <a:t>Admin features</a:t>
            </a:r>
          </a:p>
          <a:p>
            <a:r>
              <a:rPr lang="en-IN" dirty="0"/>
              <a:t>Externalized Configuration</a:t>
            </a:r>
          </a:p>
          <a:p>
            <a:r>
              <a:rPr lang="en-IN" dirty="0"/>
              <a:t>Properties Files</a:t>
            </a:r>
          </a:p>
          <a:p>
            <a:r>
              <a:rPr lang="en-IN" dirty="0"/>
              <a:t>YAML Support</a:t>
            </a:r>
          </a:p>
          <a:p>
            <a:r>
              <a:rPr lang="en-IN" dirty="0"/>
              <a:t>Type-safe Configuration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Security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8530E-81A5-43B9-B2C8-37EDD35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A4A0-F338-4389-982D-EC9FB0CF4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7B0B-0670-46BA-A83C-F1101A8D89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187" y="1455686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There are multiple approaches to create Spring Boot project. We can use any of the following approach to create application.</a:t>
            </a:r>
          </a:p>
          <a:p>
            <a:r>
              <a:rPr lang="en-IN" sz="2400" dirty="0"/>
              <a:t>Spring Maven Project</a:t>
            </a:r>
          </a:p>
          <a:p>
            <a:r>
              <a:rPr lang="en-IN" sz="2400" dirty="0"/>
              <a:t>Spring Starter Project Wizard</a:t>
            </a:r>
          </a:p>
          <a:p>
            <a:r>
              <a:rPr lang="en-IN" sz="2400" dirty="0"/>
              <a:t>Spring Initializer – spring.start.io</a:t>
            </a:r>
          </a:p>
          <a:p>
            <a:r>
              <a:rPr lang="en-IN" sz="2400" dirty="0"/>
              <a:t>Spring Boot CLI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9B64-264C-4E22-97FD-EF515A8F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8BA8F-9ED2-4985-8194-1FC6D5380600}"/>
              </a:ext>
            </a:extLst>
          </p:cNvPr>
          <p:cNvSpPr txBox="1"/>
          <p:nvPr/>
        </p:nvSpPr>
        <p:spPr>
          <a:xfrm>
            <a:off x="2194560" y="782320"/>
            <a:ext cx="648208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Bootstrapping a Spring boot Application</a:t>
            </a:r>
            <a:endParaRPr lang="en-IN" sz="32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6793D4-65EA-4287-9FA3-38BB5B22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2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526AB-CAEB-46F7-9B4A-23A3D203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CD18E-B9D1-428E-9DC4-E269730C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5440"/>
            <a:ext cx="9987280" cy="38747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9AA3E-2E8F-4DE5-B7C9-E682A4EE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3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B3C60-FFCB-4822-A914-1648090B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52" y="-254000"/>
            <a:ext cx="8081245" cy="6969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7407F-379C-4246-9F2F-6A568D7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54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10029</TotalTime>
  <Words>2647</Words>
  <Application>Microsoft Office PowerPoint</Application>
  <PresentationFormat>Widescreen</PresentationFormat>
  <Paragraphs>483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Raleway</vt:lpstr>
      <vt:lpstr>Gallery</vt:lpstr>
      <vt:lpstr>Spring Boot</vt:lpstr>
      <vt:lpstr>PowerPoint Presentation</vt:lpstr>
      <vt:lpstr>Advantages of Spring Boot </vt:lpstr>
      <vt:lpstr>Prerequisite of Spring Boot </vt:lpstr>
      <vt:lpstr>Spring Boot Features </vt:lpstr>
      <vt:lpstr>Spring Boot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Configuration with Spring Boot application.properties </vt:lpstr>
      <vt:lpstr>Changing the server port</vt:lpstr>
      <vt:lpstr>PowerPoint Presentation</vt:lpstr>
      <vt:lpstr>PowerPoint Presentation</vt:lpstr>
      <vt:lpstr>HandsOn</vt:lpstr>
      <vt:lpstr>PowerPoint Presentation</vt:lpstr>
      <vt:lpstr>Thymeleaf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Radha V Krishna</dc:creator>
  <cp:lastModifiedBy>Radha V krishna</cp:lastModifiedBy>
  <cp:revision>48</cp:revision>
  <dcterms:created xsi:type="dcterms:W3CDTF">2018-08-03T21:28:55Z</dcterms:created>
  <dcterms:modified xsi:type="dcterms:W3CDTF">2022-02-18T03:26:30Z</dcterms:modified>
</cp:coreProperties>
</file>