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3" r:id="rId3"/>
    <p:sldId id="257" r:id="rId4"/>
    <p:sldId id="258" r:id="rId5"/>
    <p:sldId id="259" r:id="rId6"/>
    <p:sldId id="260" r:id="rId7"/>
    <p:sldId id="261" r:id="rId8"/>
    <p:sldId id="262" r:id="rId9"/>
    <p:sldId id="265" r:id="rId10"/>
    <p:sldId id="272" r:id="rId11"/>
    <p:sldId id="264" r:id="rId12"/>
    <p:sldId id="266" r:id="rId13"/>
    <p:sldId id="268" r:id="rId14"/>
    <p:sldId id="269" r:id="rId15"/>
    <p:sldId id="270"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05:09:38.346"/>
    </inkml:context>
    <inkml:brush xml:id="br0">
      <inkml:brushProperty name="width" value="0.05" units="cm"/>
      <inkml:brushProperty name="height" value="0.05" units="cm"/>
      <inkml:brushProperty name="color" value="#B4C3DA"/>
      <inkml:brushProperty name="inkEffects" value="silver"/>
      <inkml:brushProperty name="anchorX" value="0"/>
      <inkml:brushProperty name="anchorY" value="0"/>
      <inkml:brushProperty name="scaleFactor" value="0.5"/>
    </inkml:brush>
  </inkml:definitions>
  <inkml:trace contextRef="#ctx0" brushRef="#br0">200 56 9776,'0'0'0,"-5"0"-1991,-1 0 1740,1-1 302,-4 0-244,-4-2 241,1 1-530,1 0 613,-1-1-644,-3-1 641,2 0-566,3 1 545,-1-1-524,-1 0 521,2 0-156,2 1 52,1 1 0,-1-2 0,2 2 9,1 0-12,0 0 14,0 0-14,1 0 14,1 1-14,0 1 14,2-1-14,0 1 145,1 0-13,2 0-172,0 0 139,0 0-117,1 1 116,3 0-119,-1 0 120,0 0-120,3 0 129,4 1-132,-1 0 69,-1 0-50,3 0 49,6 1-52,-3 0 409,-2-1-510,3 0 569,4 2-572,-2-1 555,-5 0-549,5 1 546,5 1-546,-3 0 406,-3-1-366,4 1 346,6 1-346,-3-1 281,-4 0-263,4 0 263,8 1-265,-4-1 612,-6-2-711,7 2 769,8 1-772,-4-1 662,-6-2-630,7 2 614,10 0-614,-6-1 521,-7-1-494,7 0 489,9 0-492,-7-1 242,-8-1-170,8 0 143,9 0-145,-7-1 109,-7 1-99,8-1 94,10 1-94,-6 0 234,-9 0-274,12 1 303,17 0-305,-7 0 110,-10 0-54,8 1 26,10 0-26,-10 0 8,-11 0-3,6 0 9,8 1-12,-8 1 5,-12-2-2,8 2 9,10 2-12,-9-1 51,-10 0-61,3-1 66,3 2-66,-9-1 141,-9-2-163,6 1 183,7 0-185,-6-1 420,-7-1-487,12 1 529,16 0-532,-4 0 179,-8-1-77,9 1 26,12 0-26,-8-1 372,-12 0-471,8-1 520,8 1-520,-8 0 333,-12-1-280,10 1 263,12 1-265,-8 0 341,-11-1-363,11 1 374,12 0-374,-9 0 234,-10 0-194,10-1 183,14-1-185,-9 0 233,-12-1-247,13 0 263,14 1-265,-9-1 210,-14 0-194,12-1 196,14 0-199,-12 1 209,-13-1-212,13 1 223,19 2-225,-12-1 152,-13 1-131,13-1 120,16 0-120,-12 0 73,-16-2-60,13 1 54,19 0-54,-13-1 82,-15 1-90,12-1 94,14 0-94,-13 0 57,-16 0-46,12 0 40,16-1-40,-14 1 58,-15-1-63,10 1 66,11-1-66,-13 1 48,-14-1-43,6 0 40,8 1-40,-13 1 12,-12-1-4,3 1 0,3-1 0,-9 1 9,-10-1-12,-2 0 23,-6 0-25,-7 0 36,-7 0-39,-1 0 49,-4 0-52,-3 0 73,-1 0-78,-3 0 89,0 0-92,-1 0 38,0 0-22,-6-2 14,-9-2-14,-15-4-13164,0-1 11796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05:09:39.847"/>
    </inkml:context>
    <inkml:brush xml:id="br0">
      <inkml:brushProperty name="width" value="0.05" units="cm"/>
      <inkml:brushProperty name="height" value="0.05" units="cm"/>
      <inkml:brushProperty name="color" value="#B4C3DA"/>
      <inkml:brushProperty name="inkEffects" value="silver"/>
      <inkml:brushProperty name="anchorX" value="-7338.9043"/>
      <inkml:brushProperty name="anchorY" value="-1106.71729"/>
      <inkml:brushProperty name="scaleFactor" value="0.5"/>
    </inkml:brush>
  </inkml:definitions>
  <inkml:trace contextRef="#ctx0" brushRef="#br0">1 0 1176,'0'0'0,"46"4"0,-11-2 1055,-3 0-1357,17 1 1517,23 1-1519,-6 0 1072,-10-1-944,17 1 889,21 2-891,-11-1 1032,-15 0-1072,16 0 1092,18 1-1092,-12-1 719,-17-1-613,14 1 560,20 0-560,-15-1 616,-17-1-632,14 1 640,19 0-640,-15 0 369,-18 0-292,15 0 263,17 2-265,-14-1 518,-18 0-590,14 1 636,18-1-639,-15 0 201,-18-1-76,15 1 14,20 1-14,-15 0 611,-17-2-781,14 2 866,18 1-866,-15-1 801,-18-1-783,15 1 783,19 1-785,-15-1 758,-18-2-750,14 1 756,19 0-759,-16-1 713,-18-1-700,14 1 694,14 0-694,-14 1 619,-18-2-597,11 0 586,13 1-586,-14-2 446,-17 1-406,10-1 386,11 1-386,-14-1 349,-14 0-339,5 1 343,4-1-345,-12 0 318,-13 0-310,2 0 316,-1 0-319,-8 0 516,-9-1-572,-2 1 600,-3-1-600,-7 0 646,-4-1-659,0 1 666,-1-1-666,-2 0 592,-2 0-571,-1 0 569,1 0-572,-1 0 565,-2 0-562,0 0 559,0 0-558,-1 0 493,1 0-475,-2 0 466,1 0-12,-3 0-425,0 0 423,1 0-452,-4 0 475,-3 0-478,0 0 480,0 1-480,-2-1 490,-5 0-493,1 0 456,2 0-445,-8 0 440,-14-1-440,1 0 207,5 0-140,-15-4 106,-21-8-106,14 1-7508,-6-1-1171,-44-12 7208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05:09:40.824"/>
    </inkml:context>
    <inkml:brush xml:id="br0">
      <inkml:brushProperty name="width" value="0.05" units="cm"/>
      <inkml:brushProperty name="height" value="0.05" units="cm"/>
      <inkml:brushProperty name="color" value="#B4C3DA"/>
      <inkml:brushProperty name="inkEffects" value="silver"/>
      <inkml:brushProperty name="anchorX" value="-13102.59668"/>
      <inkml:brushProperty name="anchorY" value="-2161.24634"/>
      <inkml:brushProperty name="scaleFactor" value="0.5"/>
    </inkml:brush>
  </inkml:definitions>
  <inkml:trace contextRef="#ctx0" brushRef="#br0">0 3 1800,'0'0'0,"12"-1"0,-3 0 775,0 0-997,1 2 1108,2 3-1108,-2 0 1080,-3 1-1072,4 1 1077,4 1-1079,-1-1 837,-2-1-767,7 1 732,9 2-732,-2-2 807,-3 0-829,7 1 849,13 2-852,-5-1 733,-5-2-698,8 4 680,11 1-680,-6-1 502,-8-1-451,10 1 436,11 2-439,-6-1 449,-10-3-452,15 4 454,22 6-454,-8-2 137,-11-3-46,14 2 9,19 2-12,-12-3 378,-16-3-482,17-1 543,22-3-545,-13-2 500,-16-2-487,16-1 480,22-1-480,-15-1 349,-18 0-312,17-2 303,21-1-305,-16 0 288,-19 0-283,18 0 280,24 0-280,-15 0 233,-21 1-220,18-1 223,24 1-225,-17 1 208,-23 0-203,20 0 209,21 2-212,-17 1 438,-23-1-502,19 2 534,24 1-534,-19 0 217,-21 0-126,19 2 80,25 2-80,-19-1 201,-22 0-236,21 1 263,27 2-265,-19 0 80,-24-3-27,24 3 0,29 3 0,-19-2-159,-26-1 204,25-1-217,31 0 215,95 3-9463,-23-2 8186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5358B-71D1-4133-8EEF-C4223975A3B7}" type="datetimeFigureOut">
              <a:rPr lang="en-IN" smtClean="0"/>
              <a:t>04-03-2022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4483D-2DB8-4B3C-9F65-0FA7910D5367}" type="slidenum">
              <a:rPr lang="en-IN" smtClean="0"/>
              <a:t>‹#›</a:t>
            </a:fld>
            <a:endParaRPr lang="en-IN"/>
          </a:p>
        </p:txBody>
      </p:sp>
    </p:spTree>
    <p:extLst>
      <p:ext uri="{BB962C8B-B14F-4D97-AF65-F5344CB8AC3E}">
        <p14:creationId xmlns:p14="http://schemas.microsoft.com/office/powerpoint/2010/main" val="373210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3053A8-F8B1-4E7C-9089-C312E54E1997}" type="datetime1">
              <a:rPr lang="en-IN" smtClean="0"/>
              <a:t>04-03-2022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Prepared By Radha V Krishna</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81634B8-3353-41A9-98D3-C629539B5EE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6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E8AC5-FCBD-44F5-A5FA-31683F15910F}" type="datetime1">
              <a:rPr lang="en-IN" smtClean="0"/>
              <a:t>04-03-2022</a:t>
            </a:fld>
            <a:endParaRPr lang="en-IN"/>
          </a:p>
        </p:txBody>
      </p:sp>
      <p:sp>
        <p:nvSpPr>
          <p:cNvPr id="5" name="Footer Placeholder 4"/>
          <p:cNvSpPr>
            <a:spLocks noGrp="1"/>
          </p:cNvSpPr>
          <p:nvPr>
            <p:ph type="ftr" sz="quarter" idx="11"/>
          </p:nvPr>
        </p:nvSpPr>
        <p:spPr/>
        <p:txBody>
          <a:bodyPr/>
          <a:lstStyle/>
          <a:p>
            <a:r>
              <a:rPr lang="en-US"/>
              <a:t>Prepared By Radha V Krishna</a:t>
            </a:r>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53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59F61-4159-43A5-A063-0ACC3BC9EE79}" type="datetime1">
              <a:rPr lang="en-IN" smtClean="0"/>
              <a:t>04-03-2022</a:t>
            </a:fld>
            <a:endParaRPr lang="en-IN"/>
          </a:p>
        </p:txBody>
      </p:sp>
      <p:sp>
        <p:nvSpPr>
          <p:cNvPr id="5" name="Footer Placeholder 4"/>
          <p:cNvSpPr>
            <a:spLocks noGrp="1"/>
          </p:cNvSpPr>
          <p:nvPr>
            <p:ph type="ftr" sz="quarter" idx="11"/>
          </p:nvPr>
        </p:nvSpPr>
        <p:spPr/>
        <p:txBody>
          <a:bodyPr/>
          <a:lstStyle/>
          <a:p>
            <a:r>
              <a:rPr lang="en-US"/>
              <a:t>Prepared By Radha V Krishna</a:t>
            </a:r>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27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443-841D-4F13-9EA5-CBC9C4A3AFF2}" type="datetime1">
              <a:rPr lang="en-IN" smtClean="0"/>
              <a:t>04-03-2022</a:t>
            </a:fld>
            <a:endParaRPr lang="en-IN"/>
          </a:p>
        </p:txBody>
      </p:sp>
      <p:sp>
        <p:nvSpPr>
          <p:cNvPr id="5" name="Footer Placeholder 4"/>
          <p:cNvSpPr>
            <a:spLocks noGrp="1"/>
          </p:cNvSpPr>
          <p:nvPr>
            <p:ph type="ftr" sz="quarter" idx="11"/>
          </p:nvPr>
        </p:nvSpPr>
        <p:spPr/>
        <p:txBody>
          <a:bodyPr/>
          <a:lstStyle/>
          <a:p>
            <a:r>
              <a:rPr lang="en-US"/>
              <a:t>Prepared By Radha V Krishna</a:t>
            </a:r>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64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CDE95-774C-4A61-A0DD-DD718515F4A9}" type="datetime1">
              <a:rPr lang="en-IN" smtClean="0"/>
              <a:t>04-03-2022</a:t>
            </a:fld>
            <a:endParaRPr lang="en-IN"/>
          </a:p>
        </p:txBody>
      </p:sp>
      <p:sp>
        <p:nvSpPr>
          <p:cNvPr id="5" name="Footer Placeholder 4"/>
          <p:cNvSpPr>
            <a:spLocks noGrp="1"/>
          </p:cNvSpPr>
          <p:nvPr>
            <p:ph type="ftr" sz="quarter" idx="11"/>
          </p:nvPr>
        </p:nvSpPr>
        <p:spPr/>
        <p:txBody>
          <a:bodyPr/>
          <a:lstStyle/>
          <a:p>
            <a:r>
              <a:rPr lang="en-US"/>
              <a:t>Prepared By Radha V Krishna</a:t>
            </a:r>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527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E0D51-DCA3-4239-9FFA-F489A0A7C013}" type="datetime1">
              <a:rPr lang="en-IN" smtClean="0"/>
              <a:t>04-03-2022</a:t>
            </a:fld>
            <a:endParaRPr lang="en-IN"/>
          </a:p>
        </p:txBody>
      </p:sp>
      <p:sp>
        <p:nvSpPr>
          <p:cNvPr id="6" name="Footer Placeholder 5"/>
          <p:cNvSpPr>
            <a:spLocks noGrp="1"/>
          </p:cNvSpPr>
          <p:nvPr>
            <p:ph type="ftr" sz="quarter" idx="11"/>
          </p:nvPr>
        </p:nvSpPr>
        <p:spPr/>
        <p:txBody>
          <a:bodyPr/>
          <a:lstStyle/>
          <a:p>
            <a:r>
              <a:rPr lang="en-US"/>
              <a:t>Prepared By Radha V Krishna</a:t>
            </a:r>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9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10B80-837D-45E5-9A38-5AF527D1F954}" type="datetime1">
              <a:rPr lang="en-IN" smtClean="0"/>
              <a:t>04-03-2022</a:t>
            </a:fld>
            <a:endParaRPr lang="en-IN"/>
          </a:p>
        </p:txBody>
      </p:sp>
      <p:sp>
        <p:nvSpPr>
          <p:cNvPr id="8" name="Footer Placeholder 7"/>
          <p:cNvSpPr>
            <a:spLocks noGrp="1"/>
          </p:cNvSpPr>
          <p:nvPr>
            <p:ph type="ftr" sz="quarter" idx="11"/>
          </p:nvPr>
        </p:nvSpPr>
        <p:spPr/>
        <p:txBody>
          <a:bodyPr/>
          <a:lstStyle/>
          <a:p>
            <a:r>
              <a:rPr lang="en-US"/>
              <a:t>Prepared By Radha V Krishna</a:t>
            </a:r>
            <a:endParaRPr lang="en-IN"/>
          </a:p>
        </p:txBody>
      </p:sp>
      <p:sp>
        <p:nvSpPr>
          <p:cNvPr id="9" name="Slide Number Placeholder 8"/>
          <p:cNvSpPr>
            <a:spLocks noGrp="1"/>
          </p:cNvSpPr>
          <p:nvPr>
            <p:ph type="sldNum" sz="quarter" idx="12"/>
          </p:nvPr>
        </p:nvSpPr>
        <p:spPr/>
        <p:txBody>
          <a:bodyPr/>
          <a:lstStyle/>
          <a:p>
            <a:fld id="{281634B8-3353-41A9-98D3-C629539B5EE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005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3E63F-6568-4C18-BEF0-50AA10122EA4}" type="datetime1">
              <a:rPr lang="en-IN" smtClean="0"/>
              <a:t>04-03-2022</a:t>
            </a:fld>
            <a:endParaRPr lang="en-IN"/>
          </a:p>
        </p:txBody>
      </p:sp>
      <p:sp>
        <p:nvSpPr>
          <p:cNvPr id="4" name="Footer Placeholder 3"/>
          <p:cNvSpPr>
            <a:spLocks noGrp="1"/>
          </p:cNvSpPr>
          <p:nvPr>
            <p:ph type="ftr" sz="quarter" idx="11"/>
          </p:nvPr>
        </p:nvSpPr>
        <p:spPr/>
        <p:txBody>
          <a:bodyPr/>
          <a:lstStyle/>
          <a:p>
            <a:r>
              <a:rPr lang="en-US"/>
              <a:t>Prepared By Radha V Krishna</a:t>
            </a:r>
            <a:endParaRPr lang="en-IN"/>
          </a:p>
        </p:txBody>
      </p:sp>
      <p:sp>
        <p:nvSpPr>
          <p:cNvPr id="5" name="Slide Number Placeholder 4"/>
          <p:cNvSpPr>
            <a:spLocks noGrp="1"/>
          </p:cNvSpPr>
          <p:nvPr>
            <p:ph type="sldNum" sz="quarter" idx="12"/>
          </p:nvPr>
        </p:nvSpPr>
        <p:spPr/>
        <p:txBody>
          <a:bodyPr/>
          <a:lstStyle/>
          <a:p>
            <a:fld id="{281634B8-3353-41A9-98D3-C629539B5EE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55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B3EDE-CD43-4FA3-A5F2-ADF78E224EF5}" type="datetime1">
              <a:rPr lang="en-IN" smtClean="0"/>
              <a:t>04-03-2022</a:t>
            </a:fld>
            <a:endParaRPr lang="en-IN"/>
          </a:p>
        </p:txBody>
      </p:sp>
      <p:sp>
        <p:nvSpPr>
          <p:cNvPr id="3" name="Footer Placeholder 2"/>
          <p:cNvSpPr>
            <a:spLocks noGrp="1"/>
          </p:cNvSpPr>
          <p:nvPr>
            <p:ph type="ftr" sz="quarter" idx="11"/>
          </p:nvPr>
        </p:nvSpPr>
        <p:spPr/>
        <p:txBody>
          <a:bodyPr/>
          <a:lstStyle/>
          <a:p>
            <a:r>
              <a:rPr lang="en-US"/>
              <a:t>Prepared By Radha V Krishna</a:t>
            </a:r>
            <a:endParaRPr lang="en-IN"/>
          </a:p>
        </p:txBody>
      </p:sp>
      <p:sp>
        <p:nvSpPr>
          <p:cNvPr id="4" name="Slide Number Placeholder 3"/>
          <p:cNvSpPr>
            <a:spLocks noGrp="1"/>
          </p:cNvSpPr>
          <p:nvPr>
            <p:ph type="sldNum" sz="quarter" idx="12"/>
          </p:nvPr>
        </p:nvSpPr>
        <p:spPr/>
        <p:txBody>
          <a:bodyPr/>
          <a:lstStyle/>
          <a:p>
            <a:fld id="{281634B8-3353-41A9-98D3-C629539B5EED}" type="slidenum">
              <a:rPr lang="en-IN" smtClean="0"/>
              <a:t>‹#›</a:t>
            </a:fld>
            <a:endParaRPr lang="en-IN"/>
          </a:p>
        </p:txBody>
      </p:sp>
    </p:spTree>
    <p:extLst>
      <p:ext uri="{BB962C8B-B14F-4D97-AF65-F5344CB8AC3E}">
        <p14:creationId xmlns:p14="http://schemas.microsoft.com/office/powerpoint/2010/main" val="82152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5FC5E-BE82-4B26-9BE8-055E21614150}" type="datetime1">
              <a:rPr lang="en-IN" smtClean="0"/>
              <a:t>04-03-2022</a:t>
            </a:fld>
            <a:endParaRPr lang="en-IN"/>
          </a:p>
        </p:txBody>
      </p:sp>
      <p:sp>
        <p:nvSpPr>
          <p:cNvPr id="6" name="Footer Placeholder 5"/>
          <p:cNvSpPr>
            <a:spLocks noGrp="1"/>
          </p:cNvSpPr>
          <p:nvPr>
            <p:ph type="ftr" sz="quarter" idx="11"/>
          </p:nvPr>
        </p:nvSpPr>
        <p:spPr/>
        <p:txBody>
          <a:bodyPr/>
          <a:lstStyle/>
          <a:p>
            <a:r>
              <a:rPr lang="en-US"/>
              <a:t>Prepared By Radha V Krishna</a:t>
            </a:r>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87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B29CC1-1380-412C-BF4D-85E424D9134E}" type="datetime1">
              <a:rPr lang="en-IN" smtClean="0"/>
              <a:t>04-03-2022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Prepared By Radha V Krishna</a:t>
            </a:r>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90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6EF2ED-F15D-483F-AEE7-4E31D28DBEEB}" type="datetime1">
              <a:rPr lang="en-IN" smtClean="0"/>
              <a:t>04-03-2022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Prepared By Radha V Krishna</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1634B8-3353-41A9-98D3-C629539B5EE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27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earchsecurity.techtarget.com/definition/authentication" TargetMode="External"/><Relationship Id="rId2" Type="http://schemas.openxmlformats.org/officeDocument/2006/relationships/hyperlink" Target="https://whatis.techtarget.com/definition/token" TargetMode="External"/><Relationship Id="rId1" Type="http://schemas.openxmlformats.org/officeDocument/2006/relationships/slideLayout" Target="../slideLayouts/slideLayout7.xml"/><Relationship Id="rId4" Type="http://schemas.openxmlformats.org/officeDocument/2006/relationships/hyperlink" Target="https://searchsoftwarequality.techtarget.com/definition/authorization"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38FC-96EB-4F97-AA33-9435D4F325DC}"/>
              </a:ext>
            </a:extLst>
          </p:cNvPr>
          <p:cNvSpPr>
            <a:spLocks noGrp="1"/>
          </p:cNvSpPr>
          <p:nvPr>
            <p:ph type="ctrTitle"/>
          </p:nvPr>
        </p:nvSpPr>
        <p:spPr/>
        <p:txBody>
          <a:bodyPr/>
          <a:lstStyle/>
          <a:p>
            <a:r>
              <a:rPr lang="en-IN" dirty="0" err="1"/>
              <a:t>SpringBoot</a:t>
            </a:r>
            <a:r>
              <a:rPr lang="en-IN" dirty="0"/>
              <a:t> Security</a:t>
            </a:r>
          </a:p>
        </p:txBody>
      </p:sp>
      <p:sp>
        <p:nvSpPr>
          <p:cNvPr id="4" name="Footer Placeholder 3">
            <a:extLst>
              <a:ext uri="{FF2B5EF4-FFF2-40B4-BE49-F238E27FC236}">
                <a16:creationId xmlns:a16="http://schemas.microsoft.com/office/drawing/2014/main" id="{A79230D1-D72C-432C-81A2-1184CEC5F6E4}"/>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563545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5988D-EDDF-4677-88BB-52043954FAC2}"/>
              </a:ext>
            </a:extLst>
          </p:cNvPr>
          <p:cNvSpPr txBox="1"/>
          <p:nvPr/>
        </p:nvSpPr>
        <p:spPr>
          <a:xfrm>
            <a:off x="1193006" y="1237000"/>
            <a:ext cx="6100762" cy="2031325"/>
          </a:xfrm>
          <a:prstGeom prst="rect">
            <a:avLst/>
          </a:prstGeom>
          <a:noFill/>
        </p:spPr>
        <p:txBody>
          <a:bodyPr wrap="square">
            <a:spAutoFit/>
          </a:bodyPr>
          <a:lstStyle/>
          <a:p>
            <a:pPr algn="l"/>
            <a:r>
              <a:rPr lang="en-IN" sz="1800" dirty="0">
                <a:solidFill>
                  <a:srgbClr val="268BD2"/>
                </a:solidFill>
                <a:latin typeface="Consolas" panose="020B0609020204030204" pitchFamily="49" charset="0"/>
              </a:rPr>
              <a:t>server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port</a:t>
            </a:r>
            <a:r>
              <a:rPr lang="en-IN" sz="1800" dirty="0">
                <a:solidFill>
                  <a:srgbClr val="000000"/>
                </a:solidFill>
                <a:latin typeface="Consolas" panose="020B0609020204030204" pitchFamily="49" charset="0"/>
              </a:rPr>
              <a:t>: </a:t>
            </a:r>
            <a:r>
              <a:rPr lang="en-IN" sz="1800" dirty="0">
                <a:solidFill>
                  <a:srgbClr val="D33682"/>
                </a:solidFill>
                <a:latin typeface="Consolas" panose="020B0609020204030204" pitchFamily="49" charset="0"/>
              </a:rPr>
              <a:t>8443</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ssl</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key-alias</a:t>
            </a:r>
            <a:r>
              <a:rPr lang="en-IN" sz="1800" dirty="0">
                <a:solidFill>
                  <a:srgbClr val="000000"/>
                </a:solidFill>
                <a:latin typeface="Consolas" panose="020B0609020204030204" pitchFamily="49" charset="0"/>
              </a:rPr>
              <a:t>: </a:t>
            </a:r>
            <a:r>
              <a:rPr lang="en-IN" sz="1800" dirty="0" err="1">
                <a:solidFill>
                  <a:srgbClr val="2AA198"/>
                </a:solidFill>
                <a:latin typeface="Consolas" panose="020B0609020204030204" pitchFamily="49" charset="0"/>
              </a:rPr>
              <a:t>springboot</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key-store</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classpath:springboot.p12</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key-store-password</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password</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key-password</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password</a:t>
            </a:r>
            <a:r>
              <a:rPr lang="en-IN" sz="1800" dirty="0">
                <a:solidFill>
                  <a:srgbClr val="000000"/>
                </a:solidFill>
                <a:latin typeface="Consolas" panose="020B0609020204030204" pitchFamily="49" charset="0"/>
              </a:rPr>
              <a:t> </a:t>
            </a:r>
            <a:endParaRPr lang="en-IN" dirty="0"/>
          </a:p>
        </p:txBody>
      </p:sp>
      <p:sp>
        <p:nvSpPr>
          <p:cNvPr id="4" name="TextBox 3">
            <a:extLst>
              <a:ext uri="{FF2B5EF4-FFF2-40B4-BE49-F238E27FC236}">
                <a16:creationId xmlns:a16="http://schemas.microsoft.com/office/drawing/2014/main" id="{F84B1DBE-A4B9-4978-BF74-3D2062EF28BD}"/>
              </a:ext>
            </a:extLst>
          </p:cNvPr>
          <p:cNvSpPr txBox="1"/>
          <p:nvPr/>
        </p:nvSpPr>
        <p:spPr>
          <a:xfrm>
            <a:off x="1000125" y="361950"/>
            <a:ext cx="6210300" cy="369332"/>
          </a:xfrm>
          <a:prstGeom prst="rect">
            <a:avLst/>
          </a:prstGeom>
          <a:noFill/>
        </p:spPr>
        <p:txBody>
          <a:bodyPr wrap="square" rtlCol="0">
            <a:spAutoFit/>
          </a:bodyPr>
          <a:lstStyle/>
          <a:p>
            <a:r>
              <a:rPr lang="en-US" dirty="0"/>
              <a:t>Enabling HTTPs</a:t>
            </a:r>
            <a:endParaRPr lang="en-IN" dirty="0"/>
          </a:p>
        </p:txBody>
      </p:sp>
      <p:sp>
        <p:nvSpPr>
          <p:cNvPr id="6" name="TextBox 5">
            <a:extLst>
              <a:ext uri="{FF2B5EF4-FFF2-40B4-BE49-F238E27FC236}">
                <a16:creationId xmlns:a16="http://schemas.microsoft.com/office/drawing/2014/main" id="{6740AA91-94A0-4811-BC06-58B34BD6B6A1}"/>
              </a:ext>
            </a:extLst>
          </p:cNvPr>
          <p:cNvSpPr txBox="1"/>
          <p:nvPr/>
        </p:nvSpPr>
        <p:spPr>
          <a:xfrm>
            <a:off x="488155" y="3589676"/>
            <a:ext cx="9865519" cy="1477328"/>
          </a:xfrm>
          <a:prstGeom prst="rect">
            <a:avLst/>
          </a:prstGeom>
          <a:noFill/>
        </p:spPr>
        <p:txBody>
          <a:bodyPr wrap="square">
            <a:spAutoFit/>
          </a:bodyPr>
          <a:lstStyle/>
          <a:p>
            <a:r>
              <a:rPr lang="en-IN" dirty="0" err="1"/>
              <a:t>keytool</a:t>
            </a:r>
            <a:r>
              <a:rPr lang="en-IN" dirty="0"/>
              <a:t> -</a:t>
            </a:r>
            <a:r>
              <a:rPr lang="en-IN" dirty="0" err="1"/>
              <a:t>genkeypair</a:t>
            </a:r>
            <a:r>
              <a:rPr lang="en-IN" dirty="0"/>
              <a:t> -alias </a:t>
            </a:r>
            <a:r>
              <a:rPr lang="en-IN" dirty="0" err="1"/>
              <a:t>springboot</a:t>
            </a:r>
            <a:r>
              <a:rPr lang="en-IN" dirty="0"/>
              <a:t> -</a:t>
            </a:r>
            <a:r>
              <a:rPr lang="en-IN" dirty="0" err="1"/>
              <a:t>keyalg</a:t>
            </a:r>
            <a:r>
              <a:rPr lang="en-IN" dirty="0"/>
              <a:t> RSA -</a:t>
            </a:r>
            <a:r>
              <a:rPr lang="en-IN" dirty="0" err="1"/>
              <a:t>keysize</a:t>
            </a:r>
            <a:r>
              <a:rPr lang="en-IN" dirty="0"/>
              <a:t> 4096 -</a:t>
            </a:r>
            <a:r>
              <a:rPr lang="en-IN" dirty="0" err="1"/>
              <a:t>storetype</a:t>
            </a:r>
            <a:r>
              <a:rPr lang="en-IN" dirty="0"/>
              <a:t> JKS -keystore </a:t>
            </a:r>
            <a:r>
              <a:rPr lang="en-IN" dirty="0" err="1"/>
              <a:t>springboot.jks</a:t>
            </a:r>
            <a:r>
              <a:rPr lang="en-IN" dirty="0"/>
              <a:t> -validity 3650 -</a:t>
            </a:r>
            <a:r>
              <a:rPr lang="en-IN" dirty="0" err="1"/>
              <a:t>storepass</a:t>
            </a:r>
            <a:r>
              <a:rPr lang="en-IN" dirty="0"/>
              <a:t> password</a:t>
            </a:r>
          </a:p>
          <a:p>
            <a:endParaRPr lang="en-IN" dirty="0"/>
          </a:p>
          <a:p>
            <a:r>
              <a:rPr lang="en-IN" dirty="0" err="1"/>
              <a:t>keytool</a:t>
            </a:r>
            <a:r>
              <a:rPr lang="en-IN" dirty="0"/>
              <a:t> -</a:t>
            </a:r>
            <a:r>
              <a:rPr lang="en-IN" dirty="0" err="1"/>
              <a:t>genkeypair</a:t>
            </a:r>
            <a:r>
              <a:rPr lang="en-IN" dirty="0"/>
              <a:t> -alias </a:t>
            </a:r>
            <a:r>
              <a:rPr lang="en-IN" dirty="0" err="1"/>
              <a:t>springboot</a:t>
            </a:r>
            <a:r>
              <a:rPr lang="en-IN" dirty="0"/>
              <a:t> -</a:t>
            </a:r>
            <a:r>
              <a:rPr lang="en-IN" dirty="0" err="1"/>
              <a:t>keyalg</a:t>
            </a:r>
            <a:r>
              <a:rPr lang="en-IN" dirty="0"/>
              <a:t> RSA -</a:t>
            </a:r>
            <a:r>
              <a:rPr lang="en-IN" dirty="0" err="1"/>
              <a:t>keysize</a:t>
            </a:r>
            <a:r>
              <a:rPr lang="en-IN" dirty="0"/>
              <a:t> 4096 -</a:t>
            </a:r>
            <a:r>
              <a:rPr lang="en-IN" dirty="0" err="1"/>
              <a:t>storetype</a:t>
            </a:r>
            <a:r>
              <a:rPr lang="en-IN" dirty="0"/>
              <a:t> PKCS12 -keystore springboot.p12 -validity 3650 -</a:t>
            </a:r>
            <a:r>
              <a:rPr lang="en-IN" dirty="0" err="1"/>
              <a:t>storepass</a:t>
            </a:r>
            <a:r>
              <a:rPr lang="en-IN" dirty="0"/>
              <a:t> password</a:t>
            </a:r>
          </a:p>
        </p:txBody>
      </p:sp>
      <p:sp>
        <p:nvSpPr>
          <p:cNvPr id="7" name="TextBox 6">
            <a:extLst>
              <a:ext uri="{FF2B5EF4-FFF2-40B4-BE49-F238E27FC236}">
                <a16:creationId xmlns:a16="http://schemas.microsoft.com/office/drawing/2014/main" id="{A9EEB23F-CD6A-410C-B454-E238F83B65CE}"/>
              </a:ext>
            </a:extLst>
          </p:cNvPr>
          <p:cNvSpPr txBox="1"/>
          <p:nvPr/>
        </p:nvSpPr>
        <p:spPr>
          <a:xfrm>
            <a:off x="5857875" y="5067004"/>
            <a:ext cx="5991225" cy="369332"/>
          </a:xfrm>
          <a:prstGeom prst="rect">
            <a:avLst/>
          </a:prstGeom>
          <a:noFill/>
        </p:spPr>
        <p:txBody>
          <a:bodyPr wrap="square" rtlCol="0">
            <a:spAutoFit/>
          </a:bodyPr>
          <a:lstStyle/>
          <a:p>
            <a:r>
              <a:rPr lang="en-US" dirty="0"/>
              <a:t>Public key cryptographic standards</a:t>
            </a:r>
            <a:endParaRPr lang="en-IN" dirty="0"/>
          </a:p>
        </p:txBody>
      </p:sp>
      <p:cxnSp>
        <p:nvCxnSpPr>
          <p:cNvPr id="9" name="Straight Arrow Connector 8">
            <a:extLst>
              <a:ext uri="{FF2B5EF4-FFF2-40B4-BE49-F238E27FC236}">
                <a16:creationId xmlns:a16="http://schemas.microsoft.com/office/drawing/2014/main" id="{4DDB55A2-7470-4D8F-9E47-9C4155295DD1}"/>
              </a:ext>
            </a:extLst>
          </p:cNvPr>
          <p:cNvCxnSpPr>
            <a:cxnSpLocks/>
          </p:cNvCxnSpPr>
          <p:nvPr/>
        </p:nvCxnSpPr>
        <p:spPr>
          <a:xfrm flipH="1">
            <a:off x="7400925" y="4751607"/>
            <a:ext cx="214312" cy="315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E438009-65D6-474E-A9FC-E82D749085CD}"/>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3983712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F8D83F-69A8-427B-926C-77EF67CAFC19}"/>
              </a:ext>
            </a:extLst>
          </p:cNvPr>
          <p:cNvSpPr/>
          <p:nvPr/>
        </p:nvSpPr>
        <p:spPr>
          <a:xfrm>
            <a:off x="172720" y="94179"/>
            <a:ext cx="6096000" cy="2585323"/>
          </a:xfrm>
          <a:prstGeom prst="rect">
            <a:avLst/>
          </a:prstGeom>
        </p:spPr>
        <p:txBody>
          <a:bodyPr>
            <a:spAutoFit/>
          </a:bodyPr>
          <a:lstStyle/>
          <a:p>
            <a:r>
              <a:rPr lang="en-IN" dirty="0">
                <a:solidFill>
                  <a:srgbClr val="6C6C6C"/>
                </a:solidFill>
                <a:latin typeface="Arial" panose="020B0604020202020204" pitchFamily="34" charset="0"/>
              </a:rPr>
              <a:t>OAuth (Open Authorization) is an open standard for </a:t>
            </a:r>
            <a:r>
              <a:rPr lang="en-IN" u="sng" dirty="0">
                <a:solidFill>
                  <a:srgbClr val="00B3AC"/>
                </a:solidFill>
                <a:latin typeface="Arial" panose="020B0604020202020204" pitchFamily="34" charset="0"/>
                <a:hlinkClick r:id="rId2"/>
              </a:rPr>
              <a:t>token</a:t>
            </a:r>
            <a:r>
              <a:rPr lang="en-IN" dirty="0">
                <a:solidFill>
                  <a:srgbClr val="6C6C6C"/>
                </a:solidFill>
                <a:latin typeface="Arial" panose="020B0604020202020204" pitchFamily="34" charset="0"/>
              </a:rPr>
              <a:t>-based </a:t>
            </a:r>
            <a:r>
              <a:rPr lang="en-IN" u="sng" dirty="0">
                <a:solidFill>
                  <a:srgbClr val="00B3AC"/>
                </a:solidFill>
                <a:latin typeface="Arial" panose="020B0604020202020204" pitchFamily="34" charset="0"/>
                <a:hlinkClick r:id="rId3"/>
              </a:rPr>
              <a:t>authentication</a:t>
            </a:r>
            <a:r>
              <a:rPr lang="en-IN" dirty="0">
                <a:solidFill>
                  <a:srgbClr val="6C6C6C"/>
                </a:solidFill>
                <a:latin typeface="Arial" panose="020B0604020202020204" pitchFamily="34" charset="0"/>
              </a:rPr>
              <a:t> and </a:t>
            </a:r>
            <a:r>
              <a:rPr lang="en-IN" u="sng" dirty="0">
                <a:solidFill>
                  <a:srgbClr val="00B3AC"/>
                </a:solidFill>
                <a:latin typeface="Arial" panose="020B0604020202020204" pitchFamily="34" charset="0"/>
                <a:hlinkClick r:id="rId4"/>
              </a:rPr>
              <a:t>authorization</a:t>
            </a:r>
            <a:r>
              <a:rPr lang="en-IN" dirty="0">
                <a:solidFill>
                  <a:srgbClr val="6C6C6C"/>
                </a:solidFill>
                <a:latin typeface="Arial" panose="020B0604020202020204" pitchFamily="34" charset="0"/>
              </a:rPr>
              <a:t> on the Internet.</a:t>
            </a:r>
          </a:p>
          <a:p>
            <a:r>
              <a:rPr lang="en-IN" dirty="0">
                <a:solidFill>
                  <a:srgbClr val="6C6C6C"/>
                </a:solidFill>
                <a:latin typeface="Arial" panose="020B0604020202020204" pitchFamily="34" charset="0"/>
              </a:rPr>
              <a:t>OAuth, which is pronounced "oh-auth," allows an end user's account information to be used by third-party services, such as Facebook, without exposing the user's password. OAuth acts as an intermediary on behalf of the end user, providing the service with an access </a:t>
            </a:r>
            <a:r>
              <a:rPr lang="en-IN" u="sng" dirty="0">
                <a:solidFill>
                  <a:srgbClr val="00B3AC"/>
                </a:solidFill>
                <a:latin typeface="Arial" panose="020B0604020202020204" pitchFamily="34" charset="0"/>
                <a:hlinkClick r:id="rId2"/>
              </a:rPr>
              <a:t>token</a:t>
            </a:r>
            <a:r>
              <a:rPr lang="en-IN" dirty="0">
                <a:solidFill>
                  <a:srgbClr val="6C6C6C"/>
                </a:solidFill>
                <a:latin typeface="Arial" panose="020B0604020202020204" pitchFamily="34" charset="0"/>
              </a:rPr>
              <a:t> that authorizes specific account information to be shared. The process for obtaining the token is called a </a:t>
            </a:r>
            <a:r>
              <a:rPr lang="en-IN" i="1" dirty="0">
                <a:solidFill>
                  <a:srgbClr val="6C6C6C"/>
                </a:solidFill>
                <a:latin typeface="Arial" panose="020B0604020202020204" pitchFamily="34" charset="0"/>
              </a:rPr>
              <a:t>flow.</a:t>
            </a:r>
            <a:endParaRPr lang="en-IN" b="0" i="0" dirty="0">
              <a:solidFill>
                <a:srgbClr val="6C6C6C"/>
              </a:solidFill>
              <a:effectLst/>
              <a:latin typeface="Arial" panose="020B0604020202020204" pitchFamily="34" charset="0"/>
            </a:endParaRPr>
          </a:p>
        </p:txBody>
      </p:sp>
      <p:sp>
        <p:nvSpPr>
          <p:cNvPr id="3" name="Rectangle 2">
            <a:extLst>
              <a:ext uri="{FF2B5EF4-FFF2-40B4-BE49-F238E27FC236}">
                <a16:creationId xmlns:a16="http://schemas.microsoft.com/office/drawing/2014/main" id="{A312B1D0-93C6-40CF-B36A-313FC047DB41}"/>
              </a:ext>
            </a:extLst>
          </p:cNvPr>
          <p:cNvSpPr/>
          <p:nvPr/>
        </p:nvSpPr>
        <p:spPr>
          <a:xfrm>
            <a:off x="873760" y="3167856"/>
            <a:ext cx="6096000" cy="1477328"/>
          </a:xfrm>
          <a:prstGeom prst="rect">
            <a:avLst/>
          </a:prstGeom>
        </p:spPr>
        <p:txBody>
          <a:bodyPr>
            <a:spAutoFit/>
          </a:bodyPr>
          <a:lstStyle/>
          <a:p>
            <a:r>
              <a:rPr lang="en-IN" dirty="0">
                <a:solidFill>
                  <a:srgbClr val="212234"/>
                </a:solidFill>
                <a:latin typeface="proxima-nova"/>
              </a:rPr>
              <a:t>OAuth doesn’t share password data but instead uses authorization tokens to prove an identity between consumers and service providers. OAuth is an authentication protocol that allows you to approve one application interacting with another on your behalf without giving away your password.</a:t>
            </a:r>
            <a:endParaRPr lang="en-IN" dirty="0"/>
          </a:p>
        </p:txBody>
      </p:sp>
      <p:sp>
        <p:nvSpPr>
          <p:cNvPr id="4" name="Footer Placeholder 3">
            <a:extLst>
              <a:ext uri="{FF2B5EF4-FFF2-40B4-BE49-F238E27FC236}">
                <a16:creationId xmlns:a16="http://schemas.microsoft.com/office/drawing/2014/main" id="{16D1AA53-8C19-48DC-A4C5-30272B39958D}"/>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120206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33C2-A33A-434C-B23C-7E23D432C465}"/>
              </a:ext>
            </a:extLst>
          </p:cNvPr>
          <p:cNvSpPr>
            <a:spLocks noGrp="1"/>
          </p:cNvSpPr>
          <p:nvPr>
            <p:ph type="title"/>
          </p:nvPr>
        </p:nvSpPr>
        <p:spPr/>
        <p:txBody>
          <a:bodyPr/>
          <a:lstStyle/>
          <a:p>
            <a:r>
              <a:rPr lang="en-US" dirty="0" err="1"/>
              <a:t>JWt</a:t>
            </a:r>
            <a:r>
              <a:rPr lang="en-US" dirty="0"/>
              <a:t> – Json Web token</a:t>
            </a:r>
            <a:endParaRPr lang="en-IN" dirty="0"/>
          </a:p>
        </p:txBody>
      </p:sp>
      <p:sp>
        <p:nvSpPr>
          <p:cNvPr id="4" name="TextBox 3">
            <a:extLst>
              <a:ext uri="{FF2B5EF4-FFF2-40B4-BE49-F238E27FC236}">
                <a16:creationId xmlns:a16="http://schemas.microsoft.com/office/drawing/2014/main" id="{5524BB68-D25A-4E1C-A46E-87B8659BDBD2}"/>
              </a:ext>
            </a:extLst>
          </p:cNvPr>
          <p:cNvSpPr txBox="1"/>
          <p:nvPr/>
        </p:nvSpPr>
        <p:spPr>
          <a:xfrm>
            <a:off x="1451579" y="2238375"/>
            <a:ext cx="7892446" cy="1938992"/>
          </a:xfrm>
          <a:prstGeom prst="rect">
            <a:avLst/>
          </a:prstGeom>
          <a:noFill/>
        </p:spPr>
        <p:txBody>
          <a:bodyPr wrap="square">
            <a:spAutoFit/>
          </a:bodyPr>
          <a:lstStyle/>
          <a:p>
            <a:r>
              <a:rPr lang="en-US" sz="2000" b="0" i="0" dirty="0">
                <a:solidFill>
                  <a:srgbClr val="5C666F"/>
                </a:solidFill>
                <a:effectLst/>
                <a:latin typeface="Bell MT" panose="02020503060305020303" pitchFamily="18" charset="0"/>
              </a:rPr>
              <a:t>JSON Web Token (JWT) is an open standard (</a:t>
            </a:r>
            <a:r>
              <a:rPr lang="en-US" sz="2000" b="0" i="0" u="none" strike="noStrike" dirty="0">
                <a:solidFill>
                  <a:srgbClr val="0094C1"/>
                </a:solidFill>
                <a:effectLst/>
                <a:latin typeface="Bell MT" panose="02020503060305020303" pitchFamily="18" charset="0"/>
                <a:hlinkClick r:id="rId2"/>
              </a:rPr>
              <a:t>RFC 7519</a:t>
            </a:r>
            <a:r>
              <a:rPr lang="en-US" sz="2000" b="0" i="0" dirty="0">
                <a:solidFill>
                  <a:srgbClr val="5C666F"/>
                </a:solidFill>
                <a:effectLst/>
                <a:latin typeface="Bell MT" panose="02020503060305020303" pitchFamily="18" charset="0"/>
              </a:rPr>
              <a:t>) that defines a compact and self-contained way for securely transmitting information between parties as a JSON object. This information can be verified and trusted because it is digitally signed. JWTs can be signed using a secret (with the </a:t>
            </a:r>
            <a:r>
              <a:rPr lang="en-US" sz="2000" b="1" i="0" dirty="0">
                <a:solidFill>
                  <a:srgbClr val="333333"/>
                </a:solidFill>
                <a:effectLst/>
                <a:latin typeface="Bell MT" panose="02020503060305020303" pitchFamily="18" charset="0"/>
              </a:rPr>
              <a:t>HMAC</a:t>
            </a:r>
            <a:r>
              <a:rPr lang="en-US" sz="2000" b="0" i="0" dirty="0">
                <a:solidFill>
                  <a:srgbClr val="5C666F"/>
                </a:solidFill>
                <a:effectLst/>
                <a:latin typeface="Bell MT" panose="02020503060305020303" pitchFamily="18" charset="0"/>
              </a:rPr>
              <a:t> algorithm) or a public/private key pair using </a:t>
            </a:r>
            <a:r>
              <a:rPr lang="en-US" sz="2000" b="1" i="0" dirty="0">
                <a:solidFill>
                  <a:srgbClr val="333333"/>
                </a:solidFill>
                <a:effectLst/>
                <a:latin typeface="Bell MT" panose="02020503060305020303" pitchFamily="18" charset="0"/>
              </a:rPr>
              <a:t>RSA</a:t>
            </a:r>
            <a:r>
              <a:rPr lang="en-US" sz="2000" b="0" i="0" dirty="0">
                <a:solidFill>
                  <a:srgbClr val="5C666F"/>
                </a:solidFill>
                <a:effectLst/>
                <a:latin typeface="Bell MT" panose="02020503060305020303" pitchFamily="18" charset="0"/>
              </a:rPr>
              <a:t> or </a:t>
            </a:r>
            <a:r>
              <a:rPr lang="en-US" sz="2000" b="1" i="0" dirty="0">
                <a:solidFill>
                  <a:srgbClr val="333333"/>
                </a:solidFill>
                <a:effectLst/>
                <a:latin typeface="Bell MT" panose="02020503060305020303" pitchFamily="18" charset="0"/>
              </a:rPr>
              <a:t>ECDSA</a:t>
            </a:r>
            <a:r>
              <a:rPr lang="en-US" sz="2000" b="0" i="0" dirty="0">
                <a:solidFill>
                  <a:srgbClr val="5C666F"/>
                </a:solidFill>
                <a:effectLst/>
                <a:latin typeface="Bell MT" panose="02020503060305020303" pitchFamily="18" charset="0"/>
              </a:rPr>
              <a:t>.</a:t>
            </a:r>
            <a:endParaRPr lang="en-IN" sz="2000" dirty="0">
              <a:latin typeface="Bell MT" panose="02020503060305020303" pitchFamily="18" charset="0"/>
            </a:endParaRPr>
          </a:p>
        </p:txBody>
      </p:sp>
      <p:sp>
        <p:nvSpPr>
          <p:cNvPr id="3" name="Footer Placeholder 2">
            <a:extLst>
              <a:ext uri="{FF2B5EF4-FFF2-40B4-BE49-F238E27FC236}">
                <a16:creationId xmlns:a16="http://schemas.microsoft.com/office/drawing/2014/main" id="{DE9108C2-83B5-47D7-BC9C-0A855451E23C}"/>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96900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F97E00-5D3C-431E-8E27-88E797EA3465}"/>
              </a:ext>
            </a:extLst>
          </p:cNvPr>
          <p:cNvSpPr/>
          <p:nvPr/>
        </p:nvSpPr>
        <p:spPr>
          <a:xfrm>
            <a:off x="8248650" y="142875"/>
            <a:ext cx="3248025" cy="5705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AC198E-0196-4E0C-BCF1-30C3030E7469}"/>
              </a:ext>
            </a:extLst>
          </p:cNvPr>
          <p:cNvSpPr/>
          <p:nvPr/>
        </p:nvSpPr>
        <p:spPr>
          <a:xfrm>
            <a:off x="8753475" y="1114425"/>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authenticate/</a:t>
            </a:r>
            <a:r>
              <a:rPr lang="en-US" dirty="0" err="1"/>
              <a:t>api</a:t>
            </a:r>
            <a:endParaRPr lang="en-IN" dirty="0"/>
          </a:p>
        </p:txBody>
      </p:sp>
      <p:sp>
        <p:nvSpPr>
          <p:cNvPr id="5" name="Rectangle 4">
            <a:extLst>
              <a:ext uri="{FF2B5EF4-FFF2-40B4-BE49-F238E27FC236}">
                <a16:creationId xmlns:a16="http://schemas.microsoft.com/office/drawing/2014/main" id="{4DB4A87B-945A-4D2F-94FE-5F0559E48CB7}"/>
              </a:ext>
            </a:extLst>
          </p:cNvPr>
          <p:cNvSpPr/>
          <p:nvPr/>
        </p:nvSpPr>
        <p:spPr>
          <a:xfrm>
            <a:off x="8753475" y="2328862"/>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a:t>
            </a:r>
            <a:r>
              <a:rPr lang="en-US" dirty="0" err="1"/>
              <a:t>api</a:t>
            </a:r>
            <a:endParaRPr lang="en-IN" dirty="0"/>
          </a:p>
        </p:txBody>
      </p:sp>
      <p:sp>
        <p:nvSpPr>
          <p:cNvPr id="6" name="Rectangle 5">
            <a:extLst>
              <a:ext uri="{FF2B5EF4-FFF2-40B4-BE49-F238E27FC236}">
                <a16:creationId xmlns:a16="http://schemas.microsoft.com/office/drawing/2014/main" id="{ABB93BAC-0462-4AA6-8467-C4E3C29BC5D5}"/>
              </a:ext>
            </a:extLst>
          </p:cNvPr>
          <p:cNvSpPr/>
          <p:nvPr/>
        </p:nvSpPr>
        <p:spPr>
          <a:xfrm>
            <a:off x="8753475" y="3640931"/>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r>
              <a:rPr lang="en-US" dirty="0" err="1"/>
              <a:t>api</a:t>
            </a:r>
            <a:endParaRPr lang="en-IN" dirty="0"/>
          </a:p>
        </p:txBody>
      </p:sp>
      <p:sp>
        <p:nvSpPr>
          <p:cNvPr id="7" name="Rectangle 6">
            <a:extLst>
              <a:ext uri="{FF2B5EF4-FFF2-40B4-BE49-F238E27FC236}">
                <a16:creationId xmlns:a16="http://schemas.microsoft.com/office/drawing/2014/main" id="{D1C59DFD-7FB2-4DF7-BD04-F626A6B453CB}"/>
              </a:ext>
            </a:extLst>
          </p:cNvPr>
          <p:cNvSpPr/>
          <p:nvPr/>
        </p:nvSpPr>
        <p:spPr>
          <a:xfrm>
            <a:off x="628650" y="800099"/>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 login</a:t>
            </a:r>
          </a:p>
          <a:p>
            <a:pPr algn="ctr"/>
            <a:r>
              <a:rPr lang="en-US" dirty="0"/>
              <a:t>(sends username &amp; password</a:t>
            </a:r>
            <a:endParaRPr lang="en-IN" dirty="0"/>
          </a:p>
        </p:txBody>
      </p:sp>
      <p:cxnSp>
        <p:nvCxnSpPr>
          <p:cNvPr id="9" name="Straight Arrow Connector 8">
            <a:extLst>
              <a:ext uri="{FF2B5EF4-FFF2-40B4-BE49-F238E27FC236}">
                <a16:creationId xmlns:a16="http://schemas.microsoft.com/office/drawing/2014/main" id="{C188DAF9-D4CA-42D3-A183-A4470D0CD931}"/>
              </a:ext>
            </a:extLst>
          </p:cNvPr>
          <p:cNvCxnSpPr>
            <a:cxnSpLocks/>
            <a:stCxn id="7" idx="3"/>
          </p:cNvCxnSpPr>
          <p:nvPr/>
        </p:nvCxnSpPr>
        <p:spPr>
          <a:xfrm>
            <a:off x="3228975" y="1262062"/>
            <a:ext cx="5448300"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8A21967-99C0-4B21-AE50-9444753426AA}"/>
              </a:ext>
            </a:extLst>
          </p:cNvPr>
          <p:cNvSpPr/>
          <p:nvPr/>
        </p:nvSpPr>
        <p:spPr>
          <a:xfrm>
            <a:off x="704849" y="3938587"/>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-buy</a:t>
            </a:r>
          </a:p>
          <a:p>
            <a:pPr algn="ctr"/>
            <a:r>
              <a:rPr lang="en-US" dirty="0"/>
              <a:t>(sends username &amp; password</a:t>
            </a:r>
            <a:endParaRPr lang="en-IN" dirty="0"/>
          </a:p>
        </p:txBody>
      </p:sp>
      <p:cxnSp>
        <p:nvCxnSpPr>
          <p:cNvPr id="13" name="Straight Arrow Connector 12">
            <a:extLst>
              <a:ext uri="{FF2B5EF4-FFF2-40B4-BE49-F238E27FC236}">
                <a16:creationId xmlns:a16="http://schemas.microsoft.com/office/drawing/2014/main" id="{44B62562-4805-4E08-BD66-88EA768F0FBB}"/>
              </a:ext>
            </a:extLst>
          </p:cNvPr>
          <p:cNvCxnSpPr>
            <a:stCxn id="11" idx="3"/>
          </p:cNvCxnSpPr>
          <p:nvPr/>
        </p:nvCxnSpPr>
        <p:spPr>
          <a:xfrm flipV="1">
            <a:off x="3305174" y="4329113"/>
            <a:ext cx="5448301" cy="7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25B9C9-E600-4F23-8A8D-7FBFDCFC754F}"/>
              </a:ext>
            </a:extLst>
          </p:cNvPr>
          <p:cNvSpPr/>
          <p:nvPr/>
        </p:nvSpPr>
        <p:spPr>
          <a:xfrm>
            <a:off x="628651" y="2412207"/>
            <a:ext cx="2600324" cy="105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-browse</a:t>
            </a:r>
          </a:p>
          <a:p>
            <a:pPr algn="ctr"/>
            <a:r>
              <a:rPr lang="en-US" dirty="0"/>
              <a:t>(sends username &amp; password</a:t>
            </a:r>
            <a:endParaRPr lang="en-IN" dirty="0"/>
          </a:p>
        </p:txBody>
      </p:sp>
      <p:cxnSp>
        <p:nvCxnSpPr>
          <p:cNvPr id="16" name="Straight Arrow Connector 15">
            <a:extLst>
              <a:ext uri="{FF2B5EF4-FFF2-40B4-BE49-F238E27FC236}">
                <a16:creationId xmlns:a16="http://schemas.microsoft.com/office/drawing/2014/main" id="{3F72BB4F-F535-400F-B99B-D97F8F52BB08}"/>
              </a:ext>
            </a:extLst>
          </p:cNvPr>
          <p:cNvCxnSpPr>
            <a:cxnSpLocks/>
            <a:stCxn id="14" idx="3"/>
          </p:cNvCxnSpPr>
          <p:nvPr/>
        </p:nvCxnSpPr>
        <p:spPr>
          <a:xfrm flipV="1">
            <a:off x="3228975" y="2647950"/>
            <a:ext cx="5448300" cy="28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3FB1533-6DEE-4D41-99AB-F48B9E52650F}"/>
              </a:ext>
            </a:extLst>
          </p:cNvPr>
          <p:cNvSpPr/>
          <p:nvPr/>
        </p:nvSpPr>
        <p:spPr>
          <a:xfrm>
            <a:off x="8677275" y="347664"/>
            <a:ext cx="2381250" cy="669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 App (Server app)</a:t>
            </a:r>
            <a:endParaRPr lang="en-IN" dirty="0"/>
          </a:p>
        </p:txBody>
      </p:sp>
      <p:sp>
        <p:nvSpPr>
          <p:cNvPr id="2" name="Footer Placeholder 1">
            <a:extLst>
              <a:ext uri="{FF2B5EF4-FFF2-40B4-BE49-F238E27FC236}">
                <a16:creationId xmlns:a16="http://schemas.microsoft.com/office/drawing/2014/main" id="{A77C99BC-E442-45F8-A5CE-6D9AD82CFDBD}"/>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267921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D5208-FB23-4A85-B327-0FC753E422E8}"/>
              </a:ext>
            </a:extLst>
          </p:cNvPr>
          <p:cNvSpPr txBox="1"/>
          <p:nvPr/>
        </p:nvSpPr>
        <p:spPr>
          <a:xfrm>
            <a:off x="228600" y="428625"/>
            <a:ext cx="4145755" cy="369332"/>
          </a:xfrm>
          <a:prstGeom prst="rect">
            <a:avLst/>
          </a:prstGeom>
          <a:noFill/>
        </p:spPr>
        <p:txBody>
          <a:bodyPr wrap="square" rtlCol="0">
            <a:spAutoFit/>
          </a:bodyPr>
          <a:lstStyle/>
          <a:p>
            <a:r>
              <a:rPr lang="en-US" dirty="0"/>
              <a:t>Browser</a:t>
            </a:r>
            <a:endParaRPr lang="en-IN" dirty="0"/>
          </a:p>
        </p:txBody>
      </p:sp>
      <p:sp>
        <p:nvSpPr>
          <p:cNvPr id="3" name="Rectangle 2">
            <a:extLst>
              <a:ext uri="{FF2B5EF4-FFF2-40B4-BE49-F238E27FC236}">
                <a16:creationId xmlns:a16="http://schemas.microsoft.com/office/drawing/2014/main" id="{84F97E00-5D3C-431E-8E27-88E797EA3465}"/>
              </a:ext>
            </a:extLst>
          </p:cNvPr>
          <p:cNvSpPr/>
          <p:nvPr/>
        </p:nvSpPr>
        <p:spPr>
          <a:xfrm>
            <a:off x="8248650" y="142875"/>
            <a:ext cx="3248025" cy="5705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AC198E-0196-4E0C-BCF1-30C3030E7469}"/>
              </a:ext>
            </a:extLst>
          </p:cNvPr>
          <p:cNvSpPr/>
          <p:nvPr/>
        </p:nvSpPr>
        <p:spPr>
          <a:xfrm>
            <a:off x="8791575" y="828674"/>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authenticate/</a:t>
            </a:r>
            <a:r>
              <a:rPr lang="en-US" dirty="0" err="1"/>
              <a:t>api</a:t>
            </a:r>
            <a:endParaRPr lang="en-IN" dirty="0"/>
          </a:p>
        </p:txBody>
      </p:sp>
      <p:sp>
        <p:nvSpPr>
          <p:cNvPr id="5" name="Rectangle 4">
            <a:extLst>
              <a:ext uri="{FF2B5EF4-FFF2-40B4-BE49-F238E27FC236}">
                <a16:creationId xmlns:a16="http://schemas.microsoft.com/office/drawing/2014/main" id="{4DB4A87B-945A-4D2F-94FE-5F0559E48CB7}"/>
              </a:ext>
            </a:extLst>
          </p:cNvPr>
          <p:cNvSpPr/>
          <p:nvPr/>
        </p:nvSpPr>
        <p:spPr>
          <a:xfrm>
            <a:off x="8753475" y="2328862"/>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a:t>
            </a:r>
            <a:r>
              <a:rPr lang="en-US" dirty="0" err="1"/>
              <a:t>api</a:t>
            </a:r>
            <a:endParaRPr lang="en-IN" dirty="0"/>
          </a:p>
        </p:txBody>
      </p:sp>
      <p:sp>
        <p:nvSpPr>
          <p:cNvPr id="6" name="Rectangle 5">
            <a:extLst>
              <a:ext uri="{FF2B5EF4-FFF2-40B4-BE49-F238E27FC236}">
                <a16:creationId xmlns:a16="http://schemas.microsoft.com/office/drawing/2014/main" id="{ABB93BAC-0462-4AA6-8467-C4E3C29BC5D5}"/>
              </a:ext>
            </a:extLst>
          </p:cNvPr>
          <p:cNvSpPr/>
          <p:nvPr/>
        </p:nvSpPr>
        <p:spPr>
          <a:xfrm>
            <a:off x="8753475" y="3640931"/>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r>
              <a:rPr lang="en-US" dirty="0" err="1"/>
              <a:t>api</a:t>
            </a:r>
            <a:endParaRPr lang="en-IN" dirty="0"/>
          </a:p>
        </p:txBody>
      </p:sp>
      <p:sp>
        <p:nvSpPr>
          <p:cNvPr id="7" name="Rectangle 6">
            <a:extLst>
              <a:ext uri="{FF2B5EF4-FFF2-40B4-BE49-F238E27FC236}">
                <a16:creationId xmlns:a16="http://schemas.microsoft.com/office/drawing/2014/main" id="{D1C59DFD-7FB2-4DF7-BD04-F626A6B453CB}"/>
              </a:ext>
            </a:extLst>
          </p:cNvPr>
          <p:cNvSpPr/>
          <p:nvPr/>
        </p:nvSpPr>
        <p:spPr>
          <a:xfrm>
            <a:off x="628650" y="800099"/>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 login</a:t>
            </a:r>
          </a:p>
          <a:p>
            <a:pPr algn="ctr"/>
            <a:r>
              <a:rPr lang="en-US" dirty="0"/>
              <a:t>(sends username &amp; password</a:t>
            </a:r>
            <a:endParaRPr lang="en-IN" dirty="0"/>
          </a:p>
        </p:txBody>
      </p:sp>
      <p:cxnSp>
        <p:nvCxnSpPr>
          <p:cNvPr id="9" name="Straight Arrow Connector 8">
            <a:extLst>
              <a:ext uri="{FF2B5EF4-FFF2-40B4-BE49-F238E27FC236}">
                <a16:creationId xmlns:a16="http://schemas.microsoft.com/office/drawing/2014/main" id="{C188DAF9-D4CA-42D3-A183-A4470D0CD931}"/>
              </a:ext>
            </a:extLst>
          </p:cNvPr>
          <p:cNvCxnSpPr>
            <a:cxnSpLocks/>
          </p:cNvCxnSpPr>
          <p:nvPr/>
        </p:nvCxnSpPr>
        <p:spPr>
          <a:xfrm flipV="1">
            <a:off x="3267075" y="1025128"/>
            <a:ext cx="5486399" cy="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8A21967-99C0-4B21-AE50-9444753426AA}"/>
              </a:ext>
            </a:extLst>
          </p:cNvPr>
          <p:cNvSpPr/>
          <p:nvPr/>
        </p:nvSpPr>
        <p:spPr>
          <a:xfrm>
            <a:off x="704849" y="3938587"/>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-buy</a:t>
            </a:r>
          </a:p>
          <a:p>
            <a:pPr algn="ctr"/>
            <a:r>
              <a:rPr lang="en-US" dirty="0"/>
              <a:t>(sends username &amp; password</a:t>
            </a:r>
            <a:endParaRPr lang="en-IN" dirty="0"/>
          </a:p>
        </p:txBody>
      </p:sp>
      <p:cxnSp>
        <p:nvCxnSpPr>
          <p:cNvPr id="13" name="Straight Arrow Connector 12">
            <a:extLst>
              <a:ext uri="{FF2B5EF4-FFF2-40B4-BE49-F238E27FC236}">
                <a16:creationId xmlns:a16="http://schemas.microsoft.com/office/drawing/2014/main" id="{44B62562-4805-4E08-BD66-88EA768F0FBB}"/>
              </a:ext>
            </a:extLst>
          </p:cNvPr>
          <p:cNvCxnSpPr>
            <a:stCxn id="11" idx="3"/>
          </p:cNvCxnSpPr>
          <p:nvPr/>
        </p:nvCxnSpPr>
        <p:spPr>
          <a:xfrm flipV="1">
            <a:off x="3305174" y="4329113"/>
            <a:ext cx="5448301" cy="7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25B9C9-E600-4F23-8A8D-7FBFDCFC754F}"/>
              </a:ext>
            </a:extLst>
          </p:cNvPr>
          <p:cNvSpPr/>
          <p:nvPr/>
        </p:nvSpPr>
        <p:spPr>
          <a:xfrm>
            <a:off x="604837" y="2251472"/>
            <a:ext cx="2600324" cy="105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-browse</a:t>
            </a:r>
          </a:p>
          <a:p>
            <a:pPr algn="ctr"/>
            <a:r>
              <a:rPr lang="en-US" dirty="0"/>
              <a:t>(sends JWT token)</a:t>
            </a:r>
            <a:endParaRPr lang="en-IN" dirty="0"/>
          </a:p>
        </p:txBody>
      </p:sp>
      <p:cxnSp>
        <p:nvCxnSpPr>
          <p:cNvPr id="16" name="Straight Arrow Connector 15">
            <a:extLst>
              <a:ext uri="{FF2B5EF4-FFF2-40B4-BE49-F238E27FC236}">
                <a16:creationId xmlns:a16="http://schemas.microsoft.com/office/drawing/2014/main" id="{3F72BB4F-F535-400F-B99B-D97F8F52BB08}"/>
              </a:ext>
            </a:extLst>
          </p:cNvPr>
          <p:cNvCxnSpPr>
            <a:cxnSpLocks/>
            <a:stCxn id="14" idx="3"/>
          </p:cNvCxnSpPr>
          <p:nvPr/>
        </p:nvCxnSpPr>
        <p:spPr>
          <a:xfrm flipV="1">
            <a:off x="3205161" y="2745553"/>
            <a:ext cx="5548313" cy="3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3FB1533-6DEE-4D41-99AB-F48B9E52650F}"/>
              </a:ext>
            </a:extLst>
          </p:cNvPr>
          <p:cNvSpPr/>
          <p:nvPr/>
        </p:nvSpPr>
        <p:spPr>
          <a:xfrm>
            <a:off x="8515350" y="347664"/>
            <a:ext cx="2543175" cy="319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 App (Server app)</a:t>
            </a:r>
            <a:endParaRPr lang="en-IN" dirty="0"/>
          </a:p>
        </p:txBody>
      </p:sp>
      <p:cxnSp>
        <p:nvCxnSpPr>
          <p:cNvPr id="8" name="Straight Arrow Connector 7">
            <a:extLst>
              <a:ext uri="{FF2B5EF4-FFF2-40B4-BE49-F238E27FC236}">
                <a16:creationId xmlns:a16="http://schemas.microsoft.com/office/drawing/2014/main" id="{85F96306-3926-4069-99F8-9329057BFF9D}"/>
              </a:ext>
            </a:extLst>
          </p:cNvPr>
          <p:cNvCxnSpPr>
            <a:cxnSpLocks/>
          </p:cNvCxnSpPr>
          <p:nvPr/>
        </p:nvCxnSpPr>
        <p:spPr>
          <a:xfrm flipH="1" flipV="1">
            <a:off x="3228975" y="1476376"/>
            <a:ext cx="5562600" cy="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CA2345-A0A5-47C8-B28D-6A9BCB0ACBEB}"/>
              </a:ext>
            </a:extLst>
          </p:cNvPr>
          <p:cNvSpPr txBox="1"/>
          <p:nvPr/>
        </p:nvSpPr>
        <p:spPr>
          <a:xfrm>
            <a:off x="4938712" y="1152615"/>
            <a:ext cx="1781175" cy="369332"/>
          </a:xfrm>
          <a:prstGeom prst="rect">
            <a:avLst/>
          </a:prstGeom>
          <a:noFill/>
        </p:spPr>
        <p:txBody>
          <a:bodyPr wrap="square" rtlCol="0">
            <a:spAutoFit/>
          </a:bodyPr>
          <a:lstStyle/>
          <a:p>
            <a:r>
              <a:rPr lang="en-US" dirty="0"/>
              <a:t>Token </a:t>
            </a:r>
            <a:endParaRPr lang="en-IN" dirty="0"/>
          </a:p>
        </p:txBody>
      </p:sp>
      <p:sp>
        <p:nvSpPr>
          <p:cNvPr id="18" name="TextBox 17">
            <a:extLst>
              <a:ext uri="{FF2B5EF4-FFF2-40B4-BE49-F238E27FC236}">
                <a16:creationId xmlns:a16="http://schemas.microsoft.com/office/drawing/2014/main" id="{7B1ACF5B-7C34-4C2A-AA3D-740F3921D148}"/>
              </a:ext>
            </a:extLst>
          </p:cNvPr>
          <p:cNvSpPr txBox="1"/>
          <p:nvPr/>
        </p:nvSpPr>
        <p:spPr>
          <a:xfrm>
            <a:off x="4812506" y="3998001"/>
            <a:ext cx="1781175" cy="369332"/>
          </a:xfrm>
          <a:prstGeom prst="rect">
            <a:avLst/>
          </a:prstGeom>
          <a:noFill/>
        </p:spPr>
        <p:txBody>
          <a:bodyPr wrap="square" rtlCol="0">
            <a:spAutoFit/>
          </a:bodyPr>
          <a:lstStyle/>
          <a:p>
            <a:r>
              <a:rPr lang="en-US" dirty="0"/>
              <a:t>Token </a:t>
            </a:r>
            <a:endParaRPr lang="en-IN" dirty="0"/>
          </a:p>
        </p:txBody>
      </p:sp>
      <p:sp>
        <p:nvSpPr>
          <p:cNvPr id="19" name="TextBox 18">
            <a:extLst>
              <a:ext uri="{FF2B5EF4-FFF2-40B4-BE49-F238E27FC236}">
                <a16:creationId xmlns:a16="http://schemas.microsoft.com/office/drawing/2014/main" id="{CFC7C56A-3068-4CE3-B1CE-EF907384FC09}"/>
              </a:ext>
            </a:extLst>
          </p:cNvPr>
          <p:cNvSpPr txBox="1"/>
          <p:nvPr/>
        </p:nvSpPr>
        <p:spPr>
          <a:xfrm>
            <a:off x="4812505" y="2441735"/>
            <a:ext cx="1781175" cy="369332"/>
          </a:xfrm>
          <a:prstGeom prst="rect">
            <a:avLst/>
          </a:prstGeom>
          <a:noFill/>
        </p:spPr>
        <p:txBody>
          <a:bodyPr wrap="square" rtlCol="0">
            <a:spAutoFit/>
          </a:bodyPr>
          <a:lstStyle/>
          <a:p>
            <a:r>
              <a:rPr lang="en-US" dirty="0"/>
              <a:t>Token </a:t>
            </a:r>
            <a:endParaRPr lang="en-IN" dirty="0"/>
          </a:p>
        </p:txBody>
      </p:sp>
      <p:sp>
        <p:nvSpPr>
          <p:cNvPr id="12" name="Footer Placeholder 11">
            <a:extLst>
              <a:ext uri="{FF2B5EF4-FFF2-40B4-BE49-F238E27FC236}">
                <a16:creationId xmlns:a16="http://schemas.microsoft.com/office/drawing/2014/main" id="{6AD2F4F3-A318-4532-B09C-F5774E5407A1}"/>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142363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61E54-8686-4F6D-B415-C2A1CD84F560}"/>
              </a:ext>
            </a:extLst>
          </p:cNvPr>
          <p:cNvPicPr>
            <a:picLocks noChangeAspect="1"/>
          </p:cNvPicPr>
          <p:nvPr/>
        </p:nvPicPr>
        <p:blipFill>
          <a:blip r:embed="rId2"/>
          <a:stretch>
            <a:fillRect/>
          </a:stretch>
        </p:blipFill>
        <p:spPr>
          <a:xfrm>
            <a:off x="7153276" y="59788"/>
            <a:ext cx="2762250" cy="1411267"/>
          </a:xfrm>
          <a:prstGeom prst="rect">
            <a:avLst/>
          </a:prstGeom>
        </p:spPr>
      </p:pic>
      <p:pic>
        <p:nvPicPr>
          <p:cNvPr id="5" name="Picture 4">
            <a:extLst>
              <a:ext uri="{FF2B5EF4-FFF2-40B4-BE49-F238E27FC236}">
                <a16:creationId xmlns:a16="http://schemas.microsoft.com/office/drawing/2014/main" id="{888210F6-8312-4430-82AA-7710AD95088F}"/>
              </a:ext>
            </a:extLst>
          </p:cNvPr>
          <p:cNvPicPr>
            <a:picLocks noChangeAspect="1"/>
          </p:cNvPicPr>
          <p:nvPr/>
        </p:nvPicPr>
        <p:blipFill>
          <a:blip r:embed="rId3"/>
          <a:stretch>
            <a:fillRect/>
          </a:stretch>
        </p:blipFill>
        <p:spPr>
          <a:xfrm>
            <a:off x="7153275" y="1471055"/>
            <a:ext cx="2381250" cy="1685949"/>
          </a:xfrm>
          <a:prstGeom prst="rect">
            <a:avLst/>
          </a:prstGeom>
        </p:spPr>
      </p:pic>
      <p:pic>
        <p:nvPicPr>
          <p:cNvPr id="7" name="Picture 6">
            <a:extLst>
              <a:ext uri="{FF2B5EF4-FFF2-40B4-BE49-F238E27FC236}">
                <a16:creationId xmlns:a16="http://schemas.microsoft.com/office/drawing/2014/main" id="{0602F00F-974E-416C-ADDD-674869CB0113}"/>
              </a:ext>
            </a:extLst>
          </p:cNvPr>
          <p:cNvPicPr>
            <a:picLocks noChangeAspect="1"/>
          </p:cNvPicPr>
          <p:nvPr/>
        </p:nvPicPr>
        <p:blipFill>
          <a:blip r:embed="rId4"/>
          <a:stretch>
            <a:fillRect/>
          </a:stretch>
        </p:blipFill>
        <p:spPr>
          <a:xfrm>
            <a:off x="7153276" y="3157005"/>
            <a:ext cx="3571874" cy="2596096"/>
          </a:xfrm>
          <a:prstGeom prst="rect">
            <a:avLst/>
          </a:prstGeom>
        </p:spPr>
      </p:pic>
      <p:pic>
        <p:nvPicPr>
          <p:cNvPr id="9" name="Picture 8">
            <a:extLst>
              <a:ext uri="{FF2B5EF4-FFF2-40B4-BE49-F238E27FC236}">
                <a16:creationId xmlns:a16="http://schemas.microsoft.com/office/drawing/2014/main" id="{5467168D-90F2-4C8A-BC33-B8F67D714D2A}"/>
              </a:ext>
            </a:extLst>
          </p:cNvPr>
          <p:cNvPicPr>
            <a:picLocks noChangeAspect="1"/>
          </p:cNvPicPr>
          <p:nvPr/>
        </p:nvPicPr>
        <p:blipFill>
          <a:blip r:embed="rId5"/>
          <a:stretch>
            <a:fillRect/>
          </a:stretch>
        </p:blipFill>
        <p:spPr>
          <a:xfrm>
            <a:off x="1" y="342900"/>
            <a:ext cx="6578592" cy="3019425"/>
          </a:xfrm>
          <a:prstGeom prst="rect">
            <a:avLst/>
          </a:prstGeom>
        </p:spPr>
      </p:pic>
      <p:sp>
        <p:nvSpPr>
          <p:cNvPr id="2" name="Footer Placeholder 1">
            <a:extLst>
              <a:ext uri="{FF2B5EF4-FFF2-40B4-BE49-F238E27FC236}">
                <a16:creationId xmlns:a16="http://schemas.microsoft.com/office/drawing/2014/main" id="{28BD8B47-FC67-4448-A3B3-50C432162641}"/>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162296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F5A2BD-8577-490D-8863-04150EABB805}"/>
              </a:ext>
            </a:extLst>
          </p:cNvPr>
          <p:cNvSpPr>
            <a:spLocks noGrp="1"/>
          </p:cNvSpPr>
          <p:nvPr>
            <p:ph type="ftr" sz="quarter" idx="11"/>
          </p:nvPr>
        </p:nvSpPr>
        <p:spPr/>
        <p:txBody>
          <a:bodyPr/>
          <a:lstStyle/>
          <a:p>
            <a:r>
              <a:rPr lang="en-US"/>
              <a:t>Prepared By Radha V Krishna</a:t>
            </a:r>
            <a:endParaRPr lang="en-IN"/>
          </a:p>
        </p:txBody>
      </p:sp>
      <p:sp>
        <p:nvSpPr>
          <p:cNvPr id="4" name="TextBox 3">
            <a:extLst>
              <a:ext uri="{FF2B5EF4-FFF2-40B4-BE49-F238E27FC236}">
                <a16:creationId xmlns:a16="http://schemas.microsoft.com/office/drawing/2014/main" id="{15EEE979-1DD4-45E2-8B9C-70846E8D6623}"/>
              </a:ext>
            </a:extLst>
          </p:cNvPr>
          <p:cNvSpPr txBox="1"/>
          <p:nvPr/>
        </p:nvSpPr>
        <p:spPr>
          <a:xfrm>
            <a:off x="935831" y="638508"/>
            <a:ext cx="9894094" cy="1200329"/>
          </a:xfrm>
          <a:prstGeom prst="rect">
            <a:avLst/>
          </a:prstGeom>
          <a:noFill/>
        </p:spPr>
        <p:txBody>
          <a:bodyPr wrap="square">
            <a:spAutoFit/>
          </a:bodyPr>
          <a:lstStyle/>
          <a:p>
            <a:r>
              <a:rPr lang="en-US" b="0" i="0" dirty="0">
                <a:solidFill>
                  <a:srgbClr val="002636"/>
                </a:solidFill>
                <a:effectLst/>
                <a:latin typeface="Source Sans Pro" panose="020B0503030403020204" pitchFamily="34" charset="0"/>
              </a:rPr>
              <a:t>The OAuth (open authorization) protocol was developed by the Internet Engineering Task Force and enables secure delegated access. It lets an application access a resource that is controlled by someone else (end user). This kind of access requires </a:t>
            </a:r>
            <a:r>
              <a:rPr lang="en-US" b="1" i="0" dirty="0">
                <a:solidFill>
                  <a:srgbClr val="002636"/>
                </a:solidFill>
                <a:effectLst/>
                <a:latin typeface="Source Sans Pro" panose="020B0503030403020204" pitchFamily="34" charset="0"/>
              </a:rPr>
              <a:t>Tokens,</a:t>
            </a:r>
            <a:r>
              <a:rPr lang="en-US" b="0" i="0" dirty="0">
                <a:solidFill>
                  <a:srgbClr val="002636"/>
                </a:solidFill>
                <a:effectLst/>
                <a:latin typeface="Source Sans Pro" panose="020B0503030403020204" pitchFamily="34" charset="0"/>
              </a:rPr>
              <a:t> which represent delegated right of access.</a:t>
            </a:r>
            <a:endParaRPr lang="en-IN" dirty="0"/>
          </a:p>
        </p:txBody>
      </p:sp>
      <p:pic>
        <p:nvPicPr>
          <p:cNvPr id="1026" name="Picture 2" descr="A simple diagram showing the OAuth 2.0 flow for authorization.">
            <a:extLst>
              <a:ext uri="{FF2B5EF4-FFF2-40B4-BE49-F238E27FC236}">
                <a16:creationId xmlns:a16="http://schemas.microsoft.com/office/drawing/2014/main" id="{C41CC182-8C2B-400A-A7D1-DD38C795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681801"/>
            <a:ext cx="5915024" cy="406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25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C865DB-29D4-4293-83D6-48500AB94C47}"/>
              </a:ext>
            </a:extLst>
          </p:cNvPr>
          <p:cNvSpPr>
            <a:spLocks noGrp="1"/>
          </p:cNvSpPr>
          <p:nvPr>
            <p:ph type="title"/>
          </p:nvPr>
        </p:nvSpPr>
        <p:spPr/>
        <p:txBody>
          <a:bodyPr/>
          <a:lstStyle/>
          <a:p>
            <a:r>
              <a:rPr lang="en-US" dirty="0"/>
              <a:t>SSO – Single Sign On</a:t>
            </a:r>
            <a:endParaRPr lang="en-IN" dirty="0"/>
          </a:p>
        </p:txBody>
      </p:sp>
      <p:sp>
        <p:nvSpPr>
          <p:cNvPr id="2" name="Footer Placeholder 1">
            <a:extLst>
              <a:ext uri="{FF2B5EF4-FFF2-40B4-BE49-F238E27FC236}">
                <a16:creationId xmlns:a16="http://schemas.microsoft.com/office/drawing/2014/main" id="{38335F68-420C-48CC-9CA0-4A1CA1431A4A}"/>
              </a:ext>
            </a:extLst>
          </p:cNvPr>
          <p:cNvSpPr>
            <a:spLocks noGrp="1"/>
          </p:cNvSpPr>
          <p:nvPr>
            <p:ph type="ftr" sz="quarter" idx="11"/>
          </p:nvPr>
        </p:nvSpPr>
        <p:spPr/>
        <p:txBody>
          <a:bodyPr/>
          <a:lstStyle/>
          <a:p>
            <a:r>
              <a:rPr lang="en-US"/>
              <a:t>Prepared By Radha V Krishna</a:t>
            </a:r>
            <a:endParaRPr lang="en-IN"/>
          </a:p>
        </p:txBody>
      </p:sp>
      <p:sp>
        <p:nvSpPr>
          <p:cNvPr id="5" name="TextBox 4">
            <a:extLst>
              <a:ext uri="{FF2B5EF4-FFF2-40B4-BE49-F238E27FC236}">
                <a16:creationId xmlns:a16="http://schemas.microsoft.com/office/drawing/2014/main" id="{079B0AAF-EAFB-480D-A594-702F34C8A9E8}"/>
              </a:ext>
            </a:extLst>
          </p:cNvPr>
          <p:cNvSpPr txBox="1"/>
          <p:nvPr/>
        </p:nvSpPr>
        <p:spPr>
          <a:xfrm>
            <a:off x="6324653" y="237648"/>
            <a:ext cx="6315021" cy="1477328"/>
          </a:xfrm>
          <a:prstGeom prst="rect">
            <a:avLst/>
          </a:prstGeom>
          <a:noFill/>
        </p:spPr>
        <p:txBody>
          <a:bodyPr wrap="square">
            <a:spAutoFit/>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org.springframework.cloud</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spring-cloud-starter-oauth2</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1FB475C8-1CFB-4B85-932A-47ACB8DA198D}"/>
              </a:ext>
            </a:extLst>
          </p:cNvPr>
          <p:cNvSpPr txBox="1"/>
          <p:nvPr/>
        </p:nvSpPr>
        <p:spPr>
          <a:xfrm>
            <a:off x="1066800" y="2124074"/>
            <a:ext cx="8677275" cy="3495675"/>
          </a:xfrm>
          <a:prstGeom prst="rect">
            <a:avLst/>
          </a:prstGeom>
          <a:noFill/>
        </p:spPr>
        <p:txBody>
          <a:bodyPr wrap="square">
            <a:spAutoFit/>
          </a:bodyPr>
          <a:lstStyle/>
          <a:p>
            <a:pPr algn="l"/>
            <a:r>
              <a:rPr lang="en-IN" sz="1800" dirty="0">
                <a:solidFill>
                  <a:srgbClr val="268BD2"/>
                </a:solidFill>
                <a:latin typeface="Consolas" panose="020B0609020204030204" pitchFamily="49" charset="0"/>
              </a:rPr>
              <a:t>security</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oauth2</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client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clientId</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fb1ff2ecaa7e72b4f75c</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clientSecret</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c3d1cefad1616fdad55f60cf7811e0d4785eee3d</a:t>
            </a:r>
            <a:r>
              <a:rPr lang="en-IN" sz="1800" dirty="0">
                <a:solidFill>
                  <a:srgbClr val="000000"/>
                </a:solidFill>
                <a:latin typeface="Consolas" panose="020B0609020204030204" pitchFamily="49" charset="0"/>
              </a:rPr>
              <a:t> </a:t>
            </a:r>
          </a:p>
          <a:p>
            <a:pPr algn="l"/>
            <a:r>
              <a:rPr lang="it-IT" sz="1800" dirty="0">
                <a:solidFill>
                  <a:srgbClr val="000000"/>
                </a:solidFill>
                <a:latin typeface="Consolas" panose="020B0609020204030204" pitchFamily="49" charset="0"/>
              </a:rPr>
              <a:t>      </a:t>
            </a:r>
            <a:r>
              <a:rPr lang="it-IT" sz="1800" dirty="0">
                <a:solidFill>
                  <a:srgbClr val="268BD2"/>
                </a:solidFill>
                <a:latin typeface="Consolas" panose="020B0609020204030204" pitchFamily="49" charset="0"/>
              </a:rPr>
              <a:t>accessTokenUri</a:t>
            </a:r>
            <a:r>
              <a:rPr lang="it-IT" sz="1800" dirty="0">
                <a:solidFill>
                  <a:srgbClr val="000000"/>
                </a:solidFill>
                <a:latin typeface="Consolas" panose="020B0609020204030204" pitchFamily="49" charset="0"/>
              </a:rPr>
              <a:t>: </a:t>
            </a:r>
            <a:r>
              <a:rPr lang="it-IT" sz="1800" dirty="0">
                <a:solidFill>
                  <a:srgbClr val="2AA198"/>
                </a:solidFill>
                <a:latin typeface="Consolas" panose="020B0609020204030204" pitchFamily="49" charset="0"/>
              </a:rPr>
              <a:t>https://github.com/login/oauth/access_token</a:t>
            </a:r>
          </a:p>
          <a:p>
            <a:pPr algn="l"/>
            <a:r>
              <a:rPr lang="en-US" sz="1800" dirty="0">
                <a:solidFill>
                  <a:srgbClr val="000000"/>
                </a:solidFill>
                <a:latin typeface="Consolas" panose="020B0609020204030204" pitchFamily="49" charset="0"/>
              </a:rPr>
              <a:t>      </a:t>
            </a:r>
            <a:r>
              <a:rPr lang="en-US" sz="1800" dirty="0" err="1">
                <a:solidFill>
                  <a:srgbClr val="268BD2"/>
                </a:solidFill>
                <a:latin typeface="Consolas" panose="020B0609020204030204" pitchFamily="49" charset="0"/>
              </a:rPr>
              <a:t>userAuthorizationUri</a:t>
            </a:r>
            <a:r>
              <a:rPr lang="en-US" sz="1800" dirty="0">
                <a:solidFill>
                  <a:srgbClr val="000000"/>
                </a:solidFill>
                <a:latin typeface="Consolas" panose="020B0609020204030204" pitchFamily="49" charset="0"/>
              </a:rPr>
              <a:t>: </a:t>
            </a:r>
            <a:r>
              <a:rPr lang="en-US" sz="1800" dirty="0">
                <a:solidFill>
                  <a:srgbClr val="2AA198"/>
                </a:solidFill>
                <a:latin typeface="Consolas" panose="020B0609020204030204" pitchFamily="49" charset="0"/>
              </a:rPr>
              <a:t>https://github.com/login/oauth/authorize</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clientAuthenticationScheme</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form</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resource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userInfoUri</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https://api.github.com/user</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preferTokenInfo</a:t>
            </a:r>
            <a:r>
              <a:rPr lang="en-IN" sz="1800" dirty="0">
                <a:solidFill>
                  <a:srgbClr val="000000"/>
                </a:solidFill>
                <a:latin typeface="Consolas" panose="020B0609020204030204" pitchFamily="49" charset="0"/>
              </a:rPr>
              <a:t>: </a:t>
            </a:r>
            <a:r>
              <a:rPr lang="en-IN" sz="1800" dirty="0">
                <a:solidFill>
                  <a:srgbClr val="B58900"/>
                </a:solidFill>
                <a:latin typeface="Consolas" panose="020B0609020204030204" pitchFamily="49" charset="0"/>
              </a:rPr>
              <a:t>false</a:t>
            </a:r>
            <a:endParaRPr lang="en-IN" dirty="0"/>
          </a:p>
        </p:txBody>
      </p:sp>
    </p:spTree>
    <p:extLst>
      <p:ext uri="{BB962C8B-B14F-4D97-AF65-F5344CB8AC3E}">
        <p14:creationId xmlns:p14="http://schemas.microsoft.com/office/powerpoint/2010/main" val="6420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89D278C-9A8A-40CE-AEC1-561A84AD7023}"/>
              </a:ext>
            </a:extLst>
          </p:cNvPr>
          <p:cNvSpPr>
            <a:spLocks noGrp="1"/>
          </p:cNvSpPr>
          <p:nvPr>
            <p:ph type="ftr" sz="quarter" idx="11"/>
          </p:nvPr>
        </p:nvSpPr>
        <p:spPr/>
        <p:txBody>
          <a:bodyPr/>
          <a:lstStyle/>
          <a:p>
            <a:r>
              <a:rPr lang="en-US"/>
              <a:t>Prepared By Radha V Krishna</a:t>
            </a:r>
            <a:endParaRPr lang="en-IN"/>
          </a:p>
        </p:txBody>
      </p:sp>
      <p:sp>
        <p:nvSpPr>
          <p:cNvPr id="5" name="TextBox 4">
            <a:extLst>
              <a:ext uri="{FF2B5EF4-FFF2-40B4-BE49-F238E27FC236}">
                <a16:creationId xmlns:a16="http://schemas.microsoft.com/office/drawing/2014/main" id="{D6EB451D-2C5D-42AA-A429-27FD45AB727C}"/>
              </a:ext>
            </a:extLst>
          </p:cNvPr>
          <p:cNvSpPr txBox="1"/>
          <p:nvPr/>
        </p:nvSpPr>
        <p:spPr>
          <a:xfrm>
            <a:off x="733426" y="1085850"/>
            <a:ext cx="8417718" cy="2308324"/>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@RestController</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MyController</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@GetMapping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sayHelloOauth2(Principal </a:t>
            </a:r>
            <a:r>
              <a:rPr lang="en-US" sz="1800" b="1" dirty="0">
                <a:solidFill>
                  <a:srgbClr val="6A3E3E"/>
                </a:solidFill>
                <a:latin typeface="Consolas" panose="020B0609020204030204" pitchFamily="49" charset="0"/>
              </a:rPr>
              <a:t>principal</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principal</a:t>
            </a:r>
            <a:r>
              <a:rPr lang="en-US" sz="1800" b="1" dirty="0" err="1">
                <a:solidFill>
                  <a:srgbClr val="000000"/>
                </a:solidFill>
                <a:latin typeface="Consolas" panose="020B0609020204030204" pitchFamily="49" charset="0"/>
              </a:rPr>
              <a:t>.getName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 Welcome Oauth2 Cloud"</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DA20992B-EC71-4AF1-8437-CC4627B27077}"/>
              </a:ext>
            </a:extLst>
          </p:cNvPr>
          <p:cNvSpPr txBox="1"/>
          <p:nvPr/>
        </p:nvSpPr>
        <p:spPr>
          <a:xfrm>
            <a:off x="564356" y="4192071"/>
            <a:ext cx="6100762" cy="369332"/>
          </a:xfrm>
          <a:prstGeom prst="rect">
            <a:avLst/>
          </a:prstGeom>
          <a:noFill/>
        </p:spPr>
        <p:txBody>
          <a:bodyPr wrap="square">
            <a:spAutoFit/>
          </a:bodyPr>
          <a:lstStyle/>
          <a:p>
            <a:r>
              <a:rPr lang="en-IN" sz="1800" dirty="0">
                <a:solidFill>
                  <a:srgbClr val="646464"/>
                </a:solidFill>
                <a:latin typeface="Consolas" panose="020B0609020204030204" pitchFamily="49" charset="0"/>
              </a:rPr>
              <a:t>@EnableOAuth2Sso in the application</a:t>
            </a:r>
            <a:endParaRPr lang="en-IN" dirty="0"/>
          </a:p>
        </p:txBody>
      </p:sp>
    </p:spTree>
    <p:extLst>
      <p:ext uri="{BB962C8B-B14F-4D97-AF65-F5344CB8AC3E}">
        <p14:creationId xmlns:p14="http://schemas.microsoft.com/office/powerpoint/2010/main" val="106976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FD5A0-BEC8-4AD5-8D80-0771E5E77F4D}"/>
              </a:ext>
            </a:extLst>
          </p:cNvPr>
          <p:cNvSpPr txBox="1"/>
          <p:nvPr/>
        </p:nvSpPr>
        <p:spPr>
          <a:xfrm>
            <a:off x="895350" y="428626"/>
            <a:ext cx="10534650" cy="3046988"/>
          </a:xfrm>
          <a:prstGeom prst="rect">
            <a:avLst/>
          </a:prstGeom>
          <a:noFill/>
        </p:spPr>
        <p:txBody>
          <a:bodyPr wrap="square">
            <a:spAutoFit/>
          </a:bodyPr>
          <a:lstStyle/>
          <a:p>
            <a:r>
              <a:rPr lang="en-US" sz="3200" b="0" i="0" dirty="0">
                <a:solidFill>
                  <a:srgbClr val="202124"/>
                </a:solidFill>
                <a:effectLst/>
                <a:latin typeface="arial" panose="020B0604020202020204" pitchFamily="34" charset="0"/>
              </a:rPr>
              <a:t>Spring Security is a </a:t>
            </a:r>
            <a:r>
              <a:rPr lang="en-US" sz="3200" b="1" i="0" dirty="0">
                <a:solidFill>
                  <a:srgbClr val="202124"/>
                </a:solidFill>
                <a:effectLst/>
                <a:latin typeface="arial" panose="020B0604020202020204" pitchFamily="34" charset="0"/>
              </a:rPr>
              <a:t>powerful and highly customizable authentication and access-control framework</a:t>
            </a:r>
            <a:r>
              <a:rPr lang="en-US" sz="3200" b="0" i="0" dirty="0">
                <a:solidFill>
                  <a:srgbClr val="202124"/>
                </a:solidFill>
                <a:effectLst/>
                <a:latin typeface="arial" panose="020B0604020202020204" pitchFamily="34" charset="0"/>
              </a:rPr>
              <a:t>. It is the de-facto standard for securing Spring-based applications. Spring Security is a framework that focuses on providing both authentication and authorization to Java applications.</a:t>
            </a:r>
            <a:endParaRPr lang="en-IN" sz="3200" dirty="0"/>
          </a:p>
        </p:txBody>
      </p:sp>
      <p:sp>
        <p:nvSpPr>
          <p:cNvPr id="6" name="Footer Placeholder 5">
            <a:extLst>
              <a:ext uri="{FF2B5EF4-FFF2-40B4-BE49-F238E27FC236}">
                <a16:creationId xmlns:a16="http://schemas.microsoft.com/office/drawing/2014/main" id="{58F43FB2-CF55-4346-A3CE-37708F1C4001}"/>
              </a:ext>
            </a:extLst>
          </p:cNvPr>
          <p:cNvSpPr>
            <a:spLocks noGrp="1"/>
          </p:cNvSpPr>
          <p:nvPr>
            <p:ph type="ftr" sz="quarter" idx="11"/>
          </p:nvPr>
        </p:nvSpPr>
        <p:spPr/>
        <p:txBody>
          <a:bodyPr/>
          <a:lstStyle/>
          <a:p>
            <a:r>
              <a:rPr lang="en-US"/>
              <a:t>Prepared By Radha V Krishna</a:t>
            </a:r>
            <a:endParaRPr lang="en-IN"/>
          </a:p>
        </p:txBody>
      </p:sp>
      <p:grpSp>
        <p:nvGrpSpPr>
          <p:cNvPr id="4" name="Group 3">
            <a:extLst>
              <a:ext uri="{FF2B5EF4-FFF2-40B4-BE49-F238E27FC236}">
                <a16:creationId xmlns:a16="http://schemas.microsoft.com/office/drawing/2014/main" id="{A7F2F152-130A-4127-8992-5DA9EAFEA70B}"/>
              </a:ext>
            </a:extLst>
          </p:cNvPr>
          <p:cNvGrpSpPr/>
          <p:nvPr/>
        </p:nvGrpSpPr>
        <p:grpSpPr>
          <a:xfrm>
            <a:off x="8323890" y="905610"/>
            <a:ext cx="3061440" cy="122760"/>
            <a:chOff x="8323890" y="905610"/>
            <a:chExt cx="3061440" cy="1227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E9987596-60AC-4FC2-AEE0-88C9A2C7F433}"/>
                    </a:ext>
                  </a:extLst>
                </p14:cNvPr>
                <p14:cNvContentPartPr/>
                <p14:nvPr/>
              </p14:nvContentPartPr>
              <p14:xfrm>
                <a:off x="8323890" y="905610"/>
                <a:ext cx="2438640" cy="122760"/>
              </p14:xfrm>
            </p:contentPart>
          </mc:Choice>
          <mc:Fallback xmlns="">
            <p:pic>
              <p:nvPicPr>
                <p:cNvPr id="2" name="Ink 1">
                  <a:extLst>
                    <a:ext uri="{FF2B5EF4-FFF2-40B4-BE49-F238E27FC236}">
                      <a16:creationId xmlns:a16="http://schemas.microsoft.com/office/drawing/2014/main" id="{E9987596-60AC-4FC2-AEE0-88C9A2C7F433}"/>
                    </a:ext>
                  </a:extLst>
                </p:cNvPr>
                <p:cNvPicPr/>
                <p:nvPr/>
              </p:nvPicPr>
              <p:blipFill>
                <a:blip r:embed="rId3"/>
                <a:stretch>
                  <a:fillRect/>
                </a:stretch>
              </p:blipFill>
              <p:spPr>
                <a:xfrm>
                  <a:off x="8314890" y="896610"/>
                  <a:ext cx="2456280" cy="14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4DB52CF7-18E1-4DE2-A098-AA3BB77282B3}"/>
                    </a:ext>
                  </a:extLst>
                </p14:cNvPr>
                <p14:cNvContentPartPr/>
                <p14:nvPr/>
              </p14:nvContentPartPr>
              <p14:xfrm>
                <a:off x="9430170" y="914610"/>
                <a:ext cx="1955160" cy="100800"/>
              </p14:xfrm>
            </p:contentPart>
          </mc:Choice>
          <mc:Fallback xmlns="">
            <p:pic>
              <p:nvPicPr>
                <p:cNvPr id="3" name="Ink 2">
                  <a:extLst>
                    <a:ext uri="{FF2B5EF4-FFF2-40B4-BE49-F238E27FC236}">
                      <a16:creationId xmlns:a16="http://schemas.microsoft.com/office/drawing/2014/main" id="{4DB52CF7-18E1-4DE2-A098-AA3BB77282B3}"/>
                    </a:ext>
                  </a:extLst>
                </p:cNvPr>
                <p:cNvPicPr/>
                <p:nvPr/>
              </p:nvPicPr>
              <p:blipFill>
                <a:blip r:embed="rId5"/>
                <a:stretch>
                  <a:fillRect/>
                </a:stretch>
              </p:blipFill>
              <p:spPr>
                <a:xfrm>
                  <a:off x="9421530" y="905610"/>
                  <a:ext cx="1972800" cy="1184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Ink 6">
                <a:extLst>
                  <a:ext uri="{FF2B5EF4-FFF2-40B4-BE49-F238E27FC236}">
                    <a16:creationId xmlns:a16="http://schemas.microsoft.com/office/drawing/2014/main" id="{0836E458-5314-4287-93DE-DEFD2BEAFCE2}"/>
                  </a:ext>
                </a:extLst>
              </p14:cNvPr>
              <p14:cNvContentPartPr/>
              <p14:nvPr/>
            </p14:nvContentPartPr>
            <p14:xfrm>
              <a:off x="860010" y="1456770"/>
              <a:ext cx="2370240" cy="164160"/>
            </p14:xfrm>
          </p:contentPart>
        </mc:Choice>
        <mc:Fallback xmlns="">
          <p:pic>
            <p:nvPicPr>
              <p:cNvPr id="7" name="Ink 6">
                <a:extLst>
                  <a:ext uri="{FF2B5EF4-FFF2-40B4-BE49-F238E27FC236}">
                    <a16:creationId xmlns:a16="http://schemas.microsoft.com/office/drawing/2014/main" id="{0836E458-5314-4287-93DE-DEFD2BEAFCE2}"/>
                  </a:ext>
                </a:extLst>
              </p:cNvPr>
              <p:cNvPicPr/>
              <p:nvPr/>
            </p:nvPicPr>
            <p:blipFill>
              <a:blip r:embed="rId7"/>
              <a:stretch>
                <a:fillRect/>
              </a:stretch>
            </p:blipFill>
            <p:spPr>
              <a:xfrm>
                <a:off x="851010" y="1447770"/>
                <a:ext cx="2387880" cy="181800"/>
              </a:xfrm>
              <a:prstGeom prst="rect">
                <a:avLst/>
              </a:prstGeom>
            </p:spPr>
          </p:pic>
        </mc:Fallback>
      </mc:AlternateContent>
    </p:spTree>
    <p:extLst>
      <p:ext uri="{BB962C8B-B14F-4D97-AF65-F5344CB8AC3E}">
        <p14:creationId xmlns:p14="http://schemas.microsoft.com/office/powerpoint/2010/main" val="91468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05F23-3A4B-43F0-B9A0-BE73AAB2BFCF}"/>
              </a:ext>
            </a:extLst>
          </p:cNvPr>
          <p:cNvSpPr>
            <a:spLocks noGrp="1"/>
          </p:cNvSpPr>
          <p:nvPr>
            <p:ph idx="4294967295"/>
          </p:nvPr>
        </p:nvSpPr>
        <p:spPr>
          <a:xfrm>
            <a:off x="0" y="171450"/>
            <a:ext cx="10855325" cy="5294313"/>
          </a:xfrm>
        </p:spPr>
        <p:txBody>
          <a:bodyPr>
            <a:normAutofit lnSpcReduction="10000"/>
          </a:bodyPr>
          <a:lstStyle/>
          <a:p>
            <a:r>
              <a:rPr lang="en-IN" dirty="0"/>
              <a:t>Default Security </a:t>
            </a:r>
            <a:r>
              <a:rPr lang="en-IN" dirty="0" err="1"/>
              <a:t>SetUp</a:t>
            </a:r>
            <a:endParaRPr lang="en-IN" dirty="0"/>
          </a:p>
          <a:p>
            <a:pPr marL="0" indent="0">
              <a:buNone/>
            </a:pPr>
            <a:endParaRPr lang="en-IN" dirty="0"/>
          </a:p>
          <a:p>
            <a:pPr marL="0" indent="0">
              <a:buNone/>
            </a:pPr>
            <a:r>
              <a:rPr lang="en-IN" dirty="0"/>
              <a:t>&lt;dependency&gt;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&gt;spring-boot-starter-security&lt;/</a:t>
            </a:r>
            <a:r>
              <a:rPr lang="en-IN" dirty="0" err="1"/>
              <a:t>artifactId</a:t>
            </a:r>
            <a:r>
              <a:rPr lang="en-IN" dirty="0"/>
              <a:t>&gt;</a:t>
            </a:r>
          </a:p>
          <a:p>
            <a:pPr marL="0" indent="0">
              <a:buNone/>
            </a:pPr>
            <a:r>
              <a:rPr lang="en-IN" dirty="0"/>
              <a:t>&lt;/dependency&gt;</a:t>
            </a:r>
          </a:p>
          <a:p>
            <a:pPr marL="0" indent="0">
              <a:buNone/>
            </a:pPr>
            <a:endParaRPr lang="en-IN" dirty="0"/>
          </a:p>
          <a:p>
            <a:pPr marL="0" indent="0">
              <a:buNone/>
            </a:pPr>
            <a:r>
              <a:rPr lang="en-IN" dirty="0"/>
              <a:t>a default password is randomly generated and printed in the console log:</a:t>
            </a:r>
          </a:p>
          <a:p>
            <a:pPr marL="0" indent="0">
              <a:buNone/>
            </a:pPr>
            <a:endParaRPr lang="en-IN" dirty="0"/>
          </a:p>
          <a:p>
            <a:pPr marL="0" indent="0">
              <a:buNone/>
            </a:pPr>
            <a:r>
              <a:rPr lang="en-IN" dirty="0"/>
              <a:t>Using default security password: c8be15de-4488-4490-9dc6-fab3f91435c6</a:t>
            </a:r>
          </a:p>
          <a:p>
            <a:pPr marL="0" indent="0">
              <a:buNone/>
            </a:pPr>
            <a:r>
              <a:rPr lang="en-IN" dirty="0"/>
              <a:t>Username is user</a:t>
            </a:r>
          </a:p>
          <a:p>
            <a:pPr marL="0" indent="0">
              <a:buNone/>
            </a:pPr>
            <a:endParaRPr lang="en-IN" dirty="0"/>
          </a:p>
          <a:p>
            <a:pPr marL="0" indent="0">
              <a:buNone/>
            </a:pPr>
            <a:endParaRPr lang="en-IN" dirty="0"/>
          </a:p>
          <a:p>
            <a:endParaRPr lang="en-IN" dirty="0"/>
          </a:p>
        </p:txBody>
      </p:sp>
      <p:sp>
        <p:nvSpPr>
          <p:cNvPr id="2" name="Footer Placeholder 1">
            <a:extLst>
              <a:ext uri="{FF2B5EF4-FFF2-40B4-BE49-F238E27FC236}">
                <a16:creationId xmlns:a16="http://schemas.microsoft.com/office/drawing/2014/main" id="{4FCB0395-9BF0-4C59-8A39-20ED9FEA7380}"/>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301503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F2D728-1EA3-4FF6-A2CD-8D6075E2AC5E}"/>
              </a:ext>
            </a:extLst>
          </p:cNvPr>
          <p:cNvSpPr/>
          <p:nvPr/>
        </p:nvSpPr>
        <p:spPr>
          <a:xfrm>
            <a:off x="552449" y="429310"/>
            <a:ext cx="6010275" cy="1200329"/>
          </a:xfrm>
          <a:prstGeom prst="rect">
            <a:avLst/>
          </a:prstGeom>
        </p:spPr>
        <p:txBody>
          <a:bodyPr wrap="square">
            <a:spAutoFit/>
          </a:bodyPr>
          <a:lstStyle/>
          <a:p>
            <a:r>
              <a:rPr lang="en-IN" dirty="0"/>
              <a:t>In </a:t>
            </a:r>
            <a:r>
              <a:rPr lang="en-IN" dirty="0" err="1"/>
              <a:t>application.properties</a:t>
            </a:r>
            <a:r>
              <a:rPr lang="en-IN" dirty="0"/>
              <a:t> username and password can be set.</a:t>
            </a:r>
          </a:p>
          <a:p>
            <a:endParaRPr lang="en-IN" dirty="0"/>
          </a:p>
          <a:p>
            <a:r>
              <a:rPr lang="en-IN" dirty="0"/>
              <a:t>spring.security.user.name</a:t>
            </a:r>
          </a:p>
          <a:p>
            <a:r>
              <a:rPr lang="en-IN" dirty="0" err="1"/>
              <a:t>spring.security.user.password</a:t>
            </a:r>
            <a:endParaRPr lang="en-IN" dirty="0"/>
          </a:p>
        </p:txBody>
      </p:sp>
      <p:sp>
        <p:nvSpPr>
          <p:cNvPr id="6" name="Rectangle 5">
            <a:extLst>
              <a:ext uri="{FF2B5EF4-FFF2-40B4-BE49-F238E27FC236}">
                <a16:creationId xmlns:a16="http://schemas.microsoft.com/office/drawing/2014/main" id="{8F36A0DC-B4F7-4420-A683-236B8AFAD684}"/>
              </a:ext>
            </a:extLst>
          </p:cNvPr>
          <p:cNvSpPr/>
          <p:nvPr/>
        </p:nvSpPr>
        <p:spPr>
          <a:xfrm>
            <a:off x="552448" y="1888690"/>
            <a:ext cx="9315451" cy="2045136"/>
          </a:xfrm>
          <a:prstGeom prst="rect">
            <a:avLst/>
          </a:prstGeom>
        </p:spPr>
        <p:txBody>
          <a:bodyPr wrap="square">
            <a:spAutoFit/>
          </a:bodyPr>
          <a:lstStyle/>
          <a:p>
            <a:r>
              <a:rPr lang="en-IN" dirty="0"/>
              <a:t>@</a:t>
            </a:r>
            <a:r>
              <a:rPr lang="en-IN" dirty="0" err="1"/>
              <a:t>SpringBootApplication</a:t>
            </a:r>
            <a:r>
              <a:rPr lang="en-IN" dirty="0"/>
              <a:t>(exclude = { </a:t>
            </a:r>
            <a:r>
              <a:rPr lang="en-IN" dirty="0" err="1"/>
              <a:t>SecurityAutoConfiguration.class</a:t>
            </a:r>
            <a:r>
              <a:rPr lang="en-IN" dirty="0"/>
              <a:t> })</a:t>
            </a:r>
          </a:p>
          <a:p>
            <a:r>
              <a:rPr lang="en-IN" dirty="0"/>
              <a:t>public class </a:t>
            </a:r>
            <a:r>
              <a:rPr lang="en-IN" dirty="0" err="1"/>
              <a:t>SpringBootSecurityApplication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SpringBootSecurityApplication.class</a:t>
            </a:r>
            <a:r>
              <a:rPr lang="en-IN" dirty="0"/>
              <a:t>, </a:t>
            </a:r>
            <a:r>
              <a:rPr lang="en-IN" dirty="0" err="1"/>
              <a:t>args</a:t>
            </a:r>
            <a:r>
              <a:rPr lang="en-IN" dirty="0"/>
              <a:t>);</a:t>
            </a:r>
          </a:p>
          <a:p>
            <a:r>
              <a:rPr lang="en-IN" dirty="0"/>
              <a:t>    }</a:t>
            </a:r>
          </a:p>
          <a:p>
            <a:r>
              <a:rPr lang="en-IN" dirty="0"/>
              <a:t>}</a:t>
            </a:r>
          </a:p>
        </p:txBody>
      </p:sp>
      <p:sp>
        <p:nvSpPr>
          <p:cNvPr id="7" name="Rectangle 6">
            <a:extLst>
              <a:ext uri="{FF2B5EF4-FFF2-40B4-BE49-F238E27FC236}">
                <a16:creationId xmlns:a16="http://schemas.microsoft.com/office/drawing/2014/main" id="{6A19C3A3-F31B-4FF8-8913-E844AE0F1D58}"/>
              </a:ext>
            </a:extLst>
          </p:cNvPr>
          <p:cNvSpPr/>
          <p:nvPr/>
        </p:nvSpPr>
        <p:spPr>
          <a:xfrm>
            <a:off x="7658100" y="1629639"/>
            <a:ext cx="3838575" cy="818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Disables the auto configuration</a:t>
            </a:r>
          </a:p>
        </p:txBody>
      </p:sp>
      <p:sp>
        <p:nvSpPr>
          <p:cNvPr id="8" name="Rectangle 7">
            <a:extLst>
              <a:ext uri="{FF2B5EF4-FFF2-40B4-BE49-F238E27FC236}">
                <a16:creationId xmlns:a16="http://schemas.microsoft.com/office/drawing/2014/main" id="{5DE241AE-78AE-4034-B293-748DD76141E8}"/>
              </a:ext>
            </a:extLst>
          </p:cNvPr>
          <p:cNvSpPr/>
          <p:nvPr/>
        </p:nvSpPr>
        <p:spPr>
          <a:xfrm>
            <a:off x="3390900" y="4132335"/>
            <a:ext cx="8420100" cy="646331"/>
          </a:xfrm>
          <a:prstGeom prst="rect">
            <a:avLst/>
          </a:prstGeom>
        </p:spPr>
        <p:txBody>
          <a:bodyPr wrap="square">
            <a:spAutoFit/>
          </a:bodyPr>
          <a:lstStyle/>
          <a:p>
            <a:r>
              <a:rPr lang="en-IN" dirty="0" err="1">
                <a:solidFill>
                  <a:srgbClr val="3F7F5F"/>
                </a:solidFill>
                <a:latin typeface="Consolas" panose="020B0609020204030204" pitchFamily="49" charset="0"/>
              </a:rPr>
              <a:t>spring.autoconfigure.exclude</a:t>
            </a:r>
            <a:r>
              <a:rPr lang="en-IN" dirty="0">
                <a:solidFill>
                  <a:srgbClr val="3F7F5F"/>
                </a:solidFill>
                <a:latin typeface="Consolas" panose="020B0609020204030204" pitchFamily="49" charset="0"/>
              </a:rPr>
              <a:t>=org.springframework.boot.autoconfigure.security.SecurityAutoConfiguration</a:t>
            </a:r>
          </a:p>
        </p:txBody>
      </p:sp>
      <p:cxnSp>
        <p:nvCxnSpPr>
          <p:cNvPr id="12" name="Straight Arrow Connector 11">
            <a:extLst>
              <a:ext uri="{FF2B5EF4-FFF2-40B4-BE49-F238E27FC236}">
                <a16:creationId xmlns:a16="http://schemas.microsoft.com/office/drawing/2014/main" id="{409D23D9-1B8A-4279-91C3-4A7ADB02DB7D}"/>
              </a:ext>
            </a:extLst>
          </p:cNvPr>
          <p:cNvCxnSpPr/>
          <p:nvPr/>
        </p:nvCxnSpPr>
        <p:spPr>
          <a:xfrm flipV="1">
            <a:off x="8712200" y="2447925"/>
            <a:ext cx="169333" cy="168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8FF7DF-162D-4F0E-8DA3-22593EFD4183}"/>
              </a:ext>
            </a:extLst>
          </p:cNvPr>
          <p:cNvCxnSpPr/>
          <p:nvPr/>
        </p:nvCxnSpPr>
        <p:spPr>
          <a:xfrm>
            <a:off x="6256867" y="2252133"/>
            <a:ext cx="1401233"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F5A25C23-1A80-4422-BB39-BBF16DBC91B5}"/>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85590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920648-55EF-4519-ADAC-00FC7934B948}"/>
              </a:ext>
            </a:extLst>
          </p:cNvPr>
          <p:cNvSpPr/>
          <p:nvPr/>
        </p:nvSpPr>
        <p:spPr>
          <a:xfrm>
            <a:off x="409575" y="1428750"/>
            <a:ext cx="7677150" cy="1754326"/>
          </a:xfrm>
          <a:prstGeom prst="rect">
            <a:avLst/>
          </a:prstGeom>
        </p:spPr>
        <p:txBody>
          <a:bodyPr wrap="square">
            <a:spAutoFit/>
          </a:bodyPr>
          <a:lstStyle/>
          <a:p>
            <a:endParaRPr lang="en-IN" dirty="0">
              <a:solidFill>
                <a:srgbClr val="000000"/>
              </a:solidFill>
              <a:latin typeface="Consolas" panose="020B0609020204030204" pitchFamily="49" charset="0"/>
            </a:endParaRPr>
          </a:p>
          <a:p>
            <a:r>
              <a:rPr lang="en-IN" dirty="0" err="1">
                <a:solidFill>
                  <a:srgbClr val="000000"/>
                </a:solidFill>
                <a:latin typeface="Consolas" panose="020B0609020204030204" pitchFamily="49" charset="0"/>
              </a:rPr>
              <a:t>Userdefined</a:t>
            </a:r>
            <a:r>
              <a:rPr lang="en-IN" dirty="0">
                <a:solidFill>
                  <a:srgbClr val="000000"/>
                </a:solidFill>
                <a:latin typeface="Consolas" panose="020B0609020204030204" pitchFamily="49" charset="0"/>
              </a:rPr>
              <a:t> credentials can be set in </a:t>
            </a:r>
            <a:r>
              <a:rPr lang="en-IN" dirty="0" err="1">
                <a:solidFill>
                  <a:srgbClr val="000000"/>
                </a:solidFill>
                <a:latin typeface="Consolas" panose="020B0609020204030204" pitchFamily="49" charset="0"/>
              </a:rPr>
              <a:t>application.properties</a:t>
            </a:r>
            <a:r>
              <a:rPr lang="en-IN" dirty="0">
                <a:solidFill>
                  <a:srgbClr val="000000"/>
                </a:solidFill>
                <a:latin typeface="Consolas" panose="020B0609020204030204" pitchFamily="49" charset="0"/>
              </a:rPr>
              <a:t>.</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spring.security.user.name=</a:t>
            </a:r>
            <a:r>
              <a:rPr lang="en-IN" dirty="0">
                <a:solidFill>
                  <a:srgbClr val="2A00FF"/>
                </a:solidFill>
                <a:latin typeface="Consolas" panose="020B0609020204030204" pitchFamily="49" charset="0"/>
              </a:rPr>
              <a:t>user1</a:t>
            </a:r>
          </a:p>
          <a:p>
            <a:r>
              <a:rPr lang="en-IN" dirty="0" err="1">
                <a:solidFill>
                  <a:srgbClr val="000000"/>
                </a:solidFill>
                <a:latin typeface="Consolas" panose="020B0609020204030204" pitchFamily="49" charset="0"/>
              </a:rPr>
              <a:t>spring.security.user.password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password</a:t>
            </a:r>
            <a:endParaRPr lang="en-IN" dirty="0"/>
          </a:p>
        </p:txBody>
      </p:sp>
      <p:sp>
        <p:nvSpPr>
          <p:cNvPr id="3" name="Footer Placeholder 2">
            <a:extLst>
              <a:ext uri="{FF2B5EF4-FFF2-40B4-BE49-F238E27FC236}">
                <a16:creationId xmlns:a16="http://schemas.microsoft.com/office/drawing/2014/main" id="{0B891A4E-CA10-4D7B-BEF3-3CF7219599A9}"/>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34458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83BDEC-9426-4B85-BDDE-E4B0DF4C2516}"/>
              </a:ext>
            </a:extLst>
          </p:cNvPr>
          <p:cNvSpPr/>
          <p:nvPr/>
        </p:nvSpPr>
        <p:spPr>
          <a:xfrm>
            <a:off x="304799" y="137370"/>
            <a:ext cx="7572375" cy="5078313"/>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EnableWebSecurity</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MySecurityConfiguration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extends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WebSecurityConfigurerAdapter</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CDD51835-7E34-4FDC-9CC3-7A17814116BB}"/>
              </a:ext>
            </a:extLst>
          </p:cNvPr>
          <p:cNvSpPr/>
          <p:nvPr/>
        </p:nvSpPr>
        <p:spPr>
          <a:xfrm>
            <a:off x="4686301" y="2457450"/>
            <a:ext cx="453390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Authenticates for any </a:t>
            </a:r>
            <a:r>
              <a:rPr lang="en-IN" dirty="0" err="1"/>
              <a:t>url</a:t>
            </a:r>
            <a:r>
              <a:rPr lang="en-IN" dirty="0"/>
              <a:t> and for any use with form based authentication.</a:t>
            </a:r>
          </a:p>
        </p:txBody>
      </p:sp>
      <p:cxnSp>
        <p:nvCxnSpPr>
          <p:cNvPr id="5" name="Straight Arrow Connector 4">
            <a:extLst>
              <a:ext uri="{FF2B5EF4-FFF2-40B4-BE49-F238E27FC236}">
                <a16:creationId xmlns:a16="http://schemas.microsoft.com/office/drawing/2014/main" id="{52AA2717-954D-4679-8FB3-5690F3351761}"/>
              </a:ext>
            </a:extLst>
          </p:cNvPr>
          <p:cNvCxnSpPr>
            <a:cxnSpLocks/>
          </p:cNvCxnSpPr>
          <p:nvPr/>
        </p:nvCxnSpPr>
        <p:spPr>
          <a:xfrm flipV="1">
            <a:off x="2381250" y="2857501"/>
            <a:ext cx="2286000" cy="57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F58796E-E343-4649-9219-14E2136CE299}"/>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344756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B903F-54F2-42AA-B46B-0CA5AE987DFD}"/>
              </a:ext>
            </a:extLst>
          </p:cNvPr>
          <p:cNvSpPr/>
          <p:nvPr/>
        </p:nvSpPr>
        <p:spPr>
          <a:xfrm>
            <a:off x="371475" y="73253"/>
            <a:ext cx="4638675" cy="5536971"/>
          </a:xfrm>
          <a:prstGeom prst="rect">
            <a:avLst/>
          </a:prstGeom>
        </p:spPr>
        <p:txBody>
          <a:bodyPr wrap="square">
            <a:spAutoFit/>
          </a:bodyPr>
          <a:lstStyle/>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"/hello/user"</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err="1">
                <a:solidFill>
                  <a:srgbClr val="6A3E3E"/>
                </a:solidFill>
                <a:latin typeface="Consolas" panose="020B0609020204030204" pitchFamily="49" charset="0"/>
              </a:rPr>
              <a:t>httpSecurity</a:t>
            </a:r>
            <a:r>
              <a:rPr lang="en-IN" dirty="0" err="1">
                <a:solidFill>
                  <a:srgbClr val="000000"/>
                </a:solidFill>
                <a:latin typeface="Consolas" panose="020B0609020204030204" pitchFamily="49" charset="0"/>
              </a:rPr>
              <a:t>.csrf</a:t>
            </a:r>
            <a:r>
              <a:rPr lang="en-IN" dirty="0">
                <a:solidFill>
                  <a:srgbClr val="000000"/>
                </a:solidFill>
                <a:latin typeface="Consolas" panose="020B0609020204030204" pitchFamily="49" charset="0"/>
              </a:rPr>
              <a:t>().disable();</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p:txBody>
      </p:sp>
      <p:sp>
        <p:nvSpPr>
          <p:cNvPr id="3" name="Rectangle 2">
            <a:extLst>
              <a:ext uri="{FF2B5EF4-FFF2-40B4-BE49-F238E27FC236}">
                <a16:creationId xmlns:a16="http://schemas.microsoft.com/office/drawing/2014/main" id="{DA504AFB-FD64-49DC-BE23-2F93D5B42D1A}"/>
              </a:ext>
            </a:extLst>
          </p:cNvPr>
          <p:cNvSpPr/>
          <p:nvPr/>
        </p:nvSpPr>
        <p:spPr>
          <a:xfrm>
            <a:off x="5400675" y="471518"/>
            <a:ext cx="6096000" cy="4524315"/>
          </a:xfrm>
          <a:prstGeom prst="rect">
            <a:avLst/>
          </a:prstGeom>
        </p:spPr>
        <p:txBody>
          <a:bodyPr>
            <a:spAutoFit/>
          </a:bodyPr>
          <a:lstStyle/>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AuthenticationManagerBuilder</a:t>
            </a:r>
            <a:r>
              <a:rPr lang="en-IN" b="1" dirty="0">
                <a:solidFill>
                  <a:srgbClr val="000000"/>
                </a:solidFill>
                <a:latin typeface="Consolas" panose="020B0609020204030204" pitchFamily="49" charset="0"/>
              </a:rPr>
              <a:t> </a:t>
            </a:r>
            <a:r>
              <a:rPr lang="en-IN" b="1" dirty="0">
                <a:solidFill>
                  <a:srgbClr val="6A3E3E"/>
                </a:solidFill>
                <a:latin typeface="Consolas" panose="020B0609020204030204" pitchFamily="49" charset="0"/>
              </a:rPr>
              <a:t>auth</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a:solidFill>
                  <a:srgbClr val="6A3E3E"/>
                </a:solidFill>
                <a:latin typeface="Consolas" panose="020B0609020204030204" pitchFamily="49" charset="0"/>
              </a:rPr>
              <a:t>auth</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inMemoryAuthentication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}user1"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Footer Placeholder 3">
            <a:extLst>
              <a:ext uri="{FF2B5EF4-FFF2-40B4-BE49-F238E27FC236}">
                <a16:creationId xmlns:a16="http://schemas.microsoft.com/office/drawing/2014/main" id="{B69AF899-4B58-4B60-BC08-25E3A1E3C48C}"/>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47050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D0E1D-9737-40F0-A2C0-A036201BF9AD}"/>
              </a:ext>
            </a:extLst>
          </p:cNvPr>
          <p:cNvSpPr/>
          <p:nvPr/>
        </p:nvSpPr>
        <p:spPr>
          <a:xfrm>
            <a:off x="895350" y="256818"/>
            <a:ext cx="6096000" cy="5078313"/>
          </a:xfrm>
          <a:prstGeom prst="rect">
            <a:avLst/>
          </a:prstGeom>
        </p:spPr>
        <p:txBody>
          <a:bodyPr>
            <a:spAutoFit/>
          </a:bodyPr>
          <a:lstStyle/>
          <a:p>
            <a:r>
              <a:rPr lang="en-IN" b="1" dirty="0">
                <a:solidFill>
                  <a:srgbClr val="7F0055"/>
                </a:solidFill>
                <a:latin typeface="Consolas" panose="020B0609020204030204" pitchFamily="49" charset="0"/>
              </a:rPr>
              <a:t>//Example 2</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"/hello/user"</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hasAnyRole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err="1">
                <a:solidFill>
                  <a:srgbClr val="6A3E3E"/>
                </a:solidFill>
                <a:latin typeface="Consolas" panose="020B0609020204030204" pitchFamily="49" charset="0"/>
              </a:rPr>
              <a:t>httpSecurity</a:t>
            </a:r>
            <a:r>
              <a:rPr lang="en-IN" dirty="0" err="1">
                <a:solidFill>
                  <a:srgbClr val="000000"/>
                </a:solidFill>
                <a:latin typeface="Consolas" panose="020B0609020204030204" pitchFamily="49" charset="0"/>
              </a:rPr>
              <a:t>.csrf</a:t>
            </a:r>
            <a:r>
              <a:rPr lang="en-IN" dirty="0">
                <a:solidFill>
                  <a:srgbClr val="000000"/>
                </a:solidFill>
                <a:latin typeface="Consolas" panose="020B0609020204030204" pitchFamily="49" charset="0"/>
              </a:rPr>
              <a:t>().disable();</a:t>
            </a:r>
          </a:p>
          <a:p>
            <a:r>
              <a:rPr lang="en-IN" dirty="0">
                <a:solidFill>
                  <a:srgbClr val="000000"/>
                </a:solidFill>
                <a:latin typeface="Consolas" panose="020B0609020204030204" pitchFamily="49" charset="0"/>
              </a:rPr>
              <a:t>}</a:t>
            </a:r>
            <a:endParaRPr lang="en-IN" dirty="0"/>
          </a:p>
        </p:txBody>
      </p:sp>
      <p:sp>
        <p:nvSpPr>
          <p:cNvPr id="3" name="Footer Placeholder 2">
            <a:extLst>
              <a:ext uri="{FF2B5EF4-FFF2-40B4-BE49-F238E27FC236}">
                <a16:creationId xmlns:a16="http://schemas.microsoft.com/office/drawing/2014/main" id="{352B7919-1DE6-40CE-8148-98CEFE6CC156}"/>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62979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A1318-30BD-4BEF-88BB-1466DB8B4D05}"/>
              </a:ext>
            </a:extLst>
          </p:cNvPr>
          <p:cNvSpPr/>
          <p:nvPr/>
        </p:nvSpPr>
        <p:spPr>
          <a:xfrm>
            <a:off x="1581150" y="85725"/>
            <a:ext cx="52578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Authentication using </a:t>
            </a:r>
            <a:r>
              <a:rPr lang="en-IN" dirty="0" err="1"/>
              <a:t>Jdbc</a:t>
            </a:r>
            <a:r>
              <a:rPr lang="en-IN" dirty="0"/>
              <a:t> (h2 database)</a:t>
            </a:r>
          </a:p>
        </p:txBody>
      </p:sp>
      <p:sp>
        <p:nvSpPr>
          <p:cNvPr id="3" name="Rectangle 2">
            <a:extLst>
              <a:ext uri="{FF2B5EF4-FFF2-40B4-BE49-F238E27FC236}">
                <a16:creationId xmlns:a16="http://schemas.microsoft.com/office/drawing/2014/main" id="{CFBD8524-7E91-433A-95EA-173A4DB78BC6}"/>
              </a:ext>
            </a:extLst>
          </p:cNvPr>
          <p:cNvSpPr/>
          <p:nvPr/>
        </p:nvSpPr>
        <p:spPr>
          <a:xfrm>
            <a:off x="114300" y="600076"/>
            <a:ext cx="11544299" cy="5209247"/>
          </a:xfrm>
          <a:prstGeom prst="rect">
            <a:avLst/>
          </a:prstGeom>
        </p:spPr>
        <p:txBody>
          <a:bodyPr wrap="square">
            <a:spAutoFit/>
          </a:bodyPr>
          <a:lstStyle/>
          <a:p>
            <a:pPr>
              <a:lnSpc>
                <a:spcPct val="107000"/>
              </a:lnSpc>
              <a:spcAft>
                <a:spcPts val="800"/>
              </a:spcAft>
            </a:pPr>
            <a:r>
              <a:rPr lang="en-IN" sz="1800" dirty="0">
                <a:solidFill>
                  <a:srgbClr val="646464"/>
                </a:solidFill>
                <a:effectLst/>
                <a:latin typeface="Consolas" panose="020B0609020204030204" pitchFamily="49" charset="0"/>
                <a:ea typeface="Calibri" panose="020F0502020204030204" pitchFamily="34" charset="0"/>
                <a:cs typeface="Consolas" panose="020B0609020204030204" pitchFamily="49" charset="0"/>
              </a:rPr>
              <a:t>@Autowired</a:t>
            </a:r>
            <a:r>
              <a:rPr lang="en-IN"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private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MyUserDetailsService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userDetailsService</a:t>
            </a:r>
            <a:r>
              <a:rPr lang="en-IN" sz="18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rgbClr val="646464"/>
              </a:solidFill>
              <a:latin typeface="Consolas" panose="020B0609020204030204" pitchFamily="49" charset="0"/>
            </a:endParaRPr>
          </a:p>
          <a:p>
            <a:r>
              <a:rPr lang="en-IN" dirty="0">
                <a:solidFill>
                  <a:srgbClr val="646464"/>
                </a:solidFill>
                <a:latin typeface="Consolas" panose="020B0609020204030204" pitchFamily="49" charset="0"/>
              </a:rPr>
              <a:t>@Override</a:t>
            </a:r>
          </a:p>
          <a:p>
            <a:pPr>
              <a:lnSpc>
                <a:spcPct val="107000"/>
              </a:lnSpc>
              <a:spcAft>
                <a:spcPts val="800"/>
              </a:spcAft>
            </a:pP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public</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void</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configure(</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AuthenticationManagerBuilder</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auth</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throws</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Exception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auth</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.userDetailsService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userDetailsService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 calls </a:t>
            </a:r>
            <a:r>
              <a:rPr lang="en-IN" sz="1800" dirty="0" err="1">
                <a:solidFill>
                  <a:srgbClr val="3F7F5F"/>
                </a:solidFill>
                <a:effectLst/>
                <a:latin typeface="Consolas" panose="020B0609020204030204" pitchFamily="49" charset="0"/>
                <a:ea typeface="Calibri" panose="020F0502020204030204" pitchFamily="34" charset="0"/>
                <a:cs typeface="Consolas" panose="020B0609020204030204" pitchFamily="49" charset="0"/>
              </a:rPr>
              <a:t>loadUserByUsername</a:t>
            </a:r>
            <a:r>
              <a:rPr lang="en-IN" sz="1800"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(String </a:t>
            </a:r>
            <a:r>
              <a:rPr lang="en-IN" sz="1800" u="sng"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username</a:t>
            </a:r>
            <a:r>
              <a:rPr lang="en-IN" sz="1800"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 returns the User object with other values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passwordEncoder</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passwordEncoder</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Footer Placeholder 3">
            <a:extLst>
              <a:ext uri="{FF2B5EF4-FFF2-40B4-BE49-F238E27FC236}">
                <a16:creationId xmlns:a16="http://schemas.microsoft.com/office/drawing/2014/main" id="{7A1F9361-9143-45E9-AD33-9E786285A57F}"/>
              </a:ext>
            </a:extLst>
          </p:cNvPr>
          <p:cNvSpPr>
            <a:spLocks noGrp="1"/>
          </p:cNvSpPr>
          <p:nvPr>
            <p:ph type="ftr" sz="quarter" idx="11"/>
          </p:nvPr>
        </p:nvSpPr>
        <p:spPr/>
        <p:txBody>
          <a:bodyPr/>
          <a:lstStyle/>
          <a:p>
            <a:r>
              <a:rPr lang="en-US"/>
              <a:t>Prepared By Radha V Krishna</a:t>
            </a:r>
            <a:endParaRPr lang="en-IN"/>
          </a:p>
        </p:txBody>
      </p:sp>
    </p:spTree>
    <p:extLst>
      <p:ext uri="{BB962C8B-B14F-4D97-AF65-F5344CB8AC3E}">
        <p14:creationId xmlns:p14="http://schemas.microsoft.com/office/powerpoint/2010/main" val="37109591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9549</TotalTime>
  <Words>1147</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Bell MT</vt:lpstr>
      <vt:lpstr>Calibri</vt:lpstr>
      <vt:lpstr>Consolas</vt:lpstr>
      <vt:lpstr>Gill Sans MT</vt:lpstr>
      <vt:lpstr>proxima-nova</vt:lpstr>
      <vt:lpstr>Source Sans Pro</vt:lpstr>
      <vt:lpstr>Gallery</vt:lpstr>
      <vt:lpstr>SpringBoot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JWt – Json Web token</vt:lpstr>
      <vt:lpstr>PowerPoint Presentation</vt:lpstr>
      <vt:lpstr>PowerPoint Presentation</vt:lpstr>
      <vt:lpstr>PowerPoint Presentation</vt:lpstr>
      <vt:lpstr>PowerPoint Presentation</vt:lpstr>
      <vt:lpstr>SSO – Single Sign 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 Security</dc:title>
  <dc:creator>Radha V Krishna</dc:creator>
  <cp:lastModifiedBy>Radha V krishna</cp:lastModifiedBy>
  <cp:revision>31</cp:revision>
  <dcterms:created xsi:type="dcterms:W3CDTF">2019-09-19T13:41:30Z</dcterms:created>
  <dcterms:modified xsi:type="dcterms:W3CDTF">2022-03-04T16:30:41Z</dcterms:modified>
</cp:coreProperties>
</file>