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5" r:id="rId9"/>
    <p:sldId id="264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7" d="100"/>
          <a:sy n="67" d="100"/>
        </p:scale>
        <p:origin x="8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10C7DF-746A-4719-99E6-9C94B3A8897D}" type="datetimeFigureOut">
              <a:rPr lang="en-IN" smtClean="0"/>
              <a:t>07-02-2022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03B280-6058-4146-B99E-221BC01CB0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31346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9A0FF-9A5B-4CE6-934F-CD0B49C6F7F2}" type="datetime1">
              <a:rPr lang="en-IN" smtClean="0"/>
              <a:t>07-02-2022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r>
              <a:rPr lang="en-US"/>
              <a:t>Prepared by Radha V krishna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FFE3CF59-14A4-4CED-B95C-7EEBBDE42642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071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97763-DCC0-44A1-BF02-A1B057499E3A}" type="datetime1">
              <a:rPr lang="en-IN" smtClean="0"/>
              <a:t>07-02-2022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Radha V krishna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3CF59-14A4-4CED-B95C-7EEBBDE42642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8940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EE4EA-21FD-405B-B638-529E1EC91CDE}" type="datetime1">
              <a:rPr lang="en-IN" smtClean="0"/>
              <a:t>07-02-2022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Radha V krishna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3CF59-14A4-4CED-B95C-7EEBBDE42642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5229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C409A-8ADC-467D-BC67-2BD44E4DE42F}" type="datetime1">
              <a:rPr lang="en-IN" smtClean="0"/>
              <a:t>07-02-2022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Radha V krishna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3CF59-14A4-4CED-B95C-7EEBBDE42642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5910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CB4DD-D32E-4AC4-BE4B-C88AC2746A3A}" type="datetime1">
              <a:rPr lang="en-IN" smtClean="0"/>
              <a:t>07-02-2022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Radha V krishna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3CF59-14A4-4CED-B95C-7EEBBDE42642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0975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13B09-A4B9-41B3-BCB9-9EC4712C5FDC}" type="datetime1">
              <a:rPr lang="en-IN" smtClean="0"/>
              <a:t>07-02-2022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Radha V krishna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3CF59-14A4-4CED-B95C-7EEBBDE42642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8596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CFB6D-F4EC-4951-8EFC-6C30CF13B3C4}" type="datetime1">
              <a:rPr lang="en-IN" smtClean="0"/>
              <a:t>07-02-2022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Radha V krishna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3CF59-14A4-4CED-B95C-7EEBBDE42642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1365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7E606-CA18-410D-81BB-38F98158FB77}" type="datetime1">
              <a:rPr lang="en-IN" smtClean="0"/>
              <a:t>07-02-2022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Radha V krishna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3CF59-14A4-4CED-B95C-7EEBBDE42642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6963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A4E57-A0D1-452A-8CCF-3E70F7018E92}" type="datetime1">
              <a:rPr lang="en-IN" smtClean="0"/>
              <a:t>07-02-2022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Radha V krishna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3CF59-14A4-4CED-B95C-7EEBBDE426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3827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D983B-9F8C-45AA-8FFC-FE6B1EC1EB14}" type="datetime1">
              <a:rPr lang="en-IN" smtClean="0"/>
              <a:t>07-02-2022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Radha V krishna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3CF59-14A4-4CED-B95C-7EEBBDE42642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4020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8DCDE4FB-C830-4510-8509-736B27568FA5}" type="datetime1">
              <a:rPr lang="en-IN" smtClean="0"/>
              <a:t>07-02-2022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r>
              <a:rPr lang="en-US"/>
              <a:t>Prepared by Radha V krishna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3CF59-14A4-4CED-B95C-7EEBBDE42642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1426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BBBFFD-F470-48F2-82D8-C21AFDCE626C}" type="datetime1">
              <a:rPr lang="en-IN" smtClean="0"/>
              <a:t>07-02-2022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Prepared by Radha V krishna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FFE3CF59-14A4-4CED-B95C-7EEBBDE42642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4591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aeldung.com/transaction-configuration-with-jpa-and-spring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BF6A4-F346-41DD-A157-492FA72B91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Transactions in Spring Boot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4D3ADE-2C64-4434-B4DE-2DD3DFFFFD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588FD9-CB28-4DB0-A31D-02E13472A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Radha V krishna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80876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4123075-7430-4595-9F5E-25516ECDB995}"/>
              </a:ext>
            </a:extLst>
          </p:cNvPr>
          <p:cNvSpPr txBox="1"/>
          <p:nvPr/>
        </p:nvSpPr>
        <p:spPr>
          <a:xfrm>
            <a:off x="247651" y="1129397"/>
            <a:ext cx="932497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1F7199"/>
                </a:solidFill>
                <a:effectLst/>
                <a:latin typeface="Source Code Pro" panose="020B0604020202020204" pitchFamily="49" charset="0"/>
              </a:rPr>
              <a:t>@Transactional(isolation = </a:t>
            </a:r>
            <a:r>
              <a:rPr lang="en-US" b="0" i="0" dirty="0" err="1">
                <a:solidFill>
                  <a:srgbClr val="1F7199"/>
                </a:solidFill>
                <a:effectLst/>
                <a:latin typeface="Source Code Pro" panose="020B0604020202020204" pitchFamily="49" charset="0"/>
              </a:rPr>
              <a:t>Isolation.READ_UNCOMMITTED</a:t>
            </a:r>
            <a:r>
              <a:rPr lang="en-US" b="0" i="0" dirty="0">
                <a:solidFill>
                  <a:srgbClr val="1F7199"/>
                </a:solidFill>
                <a:effectLst/>
                <a:latin typeface="Source Code Pro" panose="020B0604020202020204" pitchFamily="49" charset="0"/>
              </a:rPr>
              <a:t>)</a:t>
            </a:r>
          </a:p>
          <a:p>
            <a:endParaRPr lang="en-US" dirty="0">
              <a:solidFill>
                <a:srgbClr val="1F7199"/>
              </a:solidFill>
              <a:latin typeface="Source Code Pro" panose="020B0604020202020204" pitchFamily="49" charset="0"/>
            </a:endParaRPr>
          </a:p>
          <a:p>
            <a:pPr algn="l"/>
            <a:r>
              <a:rPr lang="en-US" b="0" i="1" dirty="0">
                <a:solidFill>
                  <a:srgbClr val="000000"/>
                </a:solidFill>
                <a:effectLst/>
                <a:latin typeface="Raleway" pitchFamily="2" charset="0"/>
              </a:rPr>
              <a:t>READ_UNCOMMITTED</a:t>
            </a:r>
            <a:r>
              <a:rPr lang="en-US" b="0" i="0" dirty="0">
                <a:solidFill>
                  <a:srgbClr val="000000"/>
                </a:solidFill>
                <a:effectLst/>
                <a:latin typeface="Raleway" pitchFamily="2" charset="0"/>
              </a:rPr>
              <a:t> is the lowest isolation level and allows for the most concurrent access.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Raleway" pitchFamily="2" charset="0"/>
              </a:rPr>
              <a:t>As a result, it suffers from all three mentioned concurrency side effects. A transaction with this isolation reads uncommitted data of other concurrent transactions. Also, both non-repeatable and phantom reads can happen. Thus we can get a different result on re-read of a row or re-execution of a range query.</a:t>
            </a: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D0E01A-523B-482E-8193-828A614E3C7B}"/>
              </a:ext>
            </a:extLst>
          </p:cNvPr>
          <p:cNvSpPr txBox="1"/>
          <p:nvPr/>
        </p:nvSpPr>
        <p:spPr>
          <a:xfrm>
            <a:off x="3105150" y="390525"/>
            <a:ext cx="6181725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Setting Isolation levels </a:t>
            </a:r>
            <a:endParaRPr lang="en-IN" sz="24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852023-400C-4181-A46F-A191C03D2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Radha V krishna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85719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D2676EF-29D9-435F-A08A-5A2DF5CC340B}"/>
              </a:ext>
            </a:extLst>
          </p:cNvPr>
          <p:cNvSpPr txBox="1"/>
          <p:nvPr/>
        </p:nvSpPr>
        <p:spPr>
          <a:xfrm>
            <a:off x="361950" y="609601"/>
            <a:ext cx="88272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1F7199"/>
                </a:solidFill>
                <a:effectLst/>
                <a:latin typeface="Source Code Pro" panose="020B0509030403020204" pitchFamily="49" charset="0"/>
              </a:rPr>
              <a:t>@Transactional(isolation = </a:t>
            </a:r>
            <a:r>
              <a:rPr lang="en-US" b="0" i="0" dirty="0" err="1">
                <a:solidFill>
                  <a:srgbClr val="1F7199"/>
                </a:solidFill>
                <a:effectLst/>
                <a:latin typeface="Source Code Pro" panose="020B0509030403020204" pitchFamily="49" charset="0"/>
              </a:rPr>
              <a:t>Isolation.READ_COMMITTED</a:t>
            </a:r>
            <a:r>
              <a:rPr lang="en-US" b="0" i="0" dirty="0">
                <a:solidFill>
                  <a:srgbClr val="1F7199"/>
                </a:solidFill>
                <a:effectLst/>
                <a:latin typeface="Source Code Pro" panose="020B0509030403020204" pitchFamily="49" charset="0"/>
              </a:rPr>
              <a:t>)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4890A7-FFDC-46C6-AE6B-928B9ED31896}"/>
              </a:ext>
            </a:extLst>
          </p:cNvPr>
          <p:cNvSpPr txBox="1"/>
          <p:nvPr/>
        </p:nvSpPr>
        <p:spPr>
          <a:xfrm>
            <a:off x="361950" y="1237000"/>
            <a:ext cx="968454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Raleway" pitchFamily="2" charset="0"/>
              </a:rPr>
              <a:t>The second level of isolation, </a:t>
            </a:r>
            <a:r>
              <a:rPr lang="en-US" b="0" i="1" dirty="0">
                <a:solidFill>
                  <a:srgbClr val="000000"/>
                </a:solidFill>
                <a:effectLst/>
                <a:latin typeface="Raleway" pitchFamily="2" charset="0"/>
              </a:rPr>
              <a:t>READ_COMMITTED,</a:t>
            </a:r>
            <a:r>
              <a:rPr lang="en-US" b="0" i="0" dirty="0">
                <a:solidFill>
                  <a:srgbClr val="000000"/>
                </a:solidFill>
                <a:effectLst/>
                <a:latin typeface="Raleway" pitchFamily="2" charset="0"/>
              </a:rPr>
              <a:t> prevents dirty reads.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Raleway" pitchFamily="2" charset="0"/>
              </a:rPr>
              <a:t>The rest of the concurrency side effects could still happen. So uncommitted changes in concurrent transactions have no impact on us, but if a transaction commits its changes, our result could change by re-querying.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B1A566-D1C0-4A75-9BA3-28A704D440D0}"/>
              </a:ext>
            </a:extLst>
          </p:cNvPr>
          <p:cNvSpPr txBox="1"/>
          <p:nvPr/>
        </p:nvSpPr>
        <p:spPr>
          <a:xfrm>
            <a:off x="361950" y="2586722"/>
            <a:ext cx="86653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 dirty="0">
                <a:solidFill>
                  <a:srgbClr val="1F7199"/>
                </a:solidFill>
                <a:effectLst/>
                <a:latin typeface="Source Code Pro" panose="020B0509030403020204" pitchFamily="49" charset="0"/>
              </a:rPr>
              <a:t>@Transactional(isolation = </a:t>
            </a:r>
            <a:r>
              <a:rPr lang="en-IN" b="0" i="0" dirty="0" err="1">
                <a:solidFill>
                  <a:srgbClr val="1F7199"/>
                </a:solidFill>
                <a:effectLst/>
                <a:latin typeface="Source Code Pro" panose="020B0509030403020204" pitchFamily="49" charset="0"/>
              </a:rPr>
              <a:t>Isolation.REPEATABLE_READ</a:t>
            </a:r>
            <a:r>
              <a:rPr lang="en-IN" b="0" i="0" dirty="0">
                <a:solidFill>
                  <a:srgbClr val="1F7199"/>
                </a:solidFill>
                <a:effectLst/>
                <a:latin typeface="Source Code Pro" panose="020B0509030403020204" pitchFamily="49" charset="0"/>
              </a:rPr>
              <a:t>)</a:t>
            </a:r>
            <a:r>
              <a:rPr lang="en-IN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08BA3E-286F-4AE4-9A64-406828139AF1}"/>
              </a:ext>
            </a:extLst>
          </p:cNvPr>
          <p:cNvSpPr txBox="1"/>
          <p:nvPr/>
        </p:nvSpPr>
        <p:spPr>
          <a:xfrm>
            <a:off x="361950" y="3238500"/>
            <a:ext cx="10696575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Raleway" pitchFamily="2" charset="0"/>
              </a:rPr>
              <a:t>The third level of isolation, </a:t>
            </a:r>
            <a:r>
              <a:rPr lang="en-US" b="0" i="1" dirty="0">
                <a:solidFill>
                  <a:srgbClr val="000000"/>
                </a:solidFill>
                <a:effectLst/>
                <a:latin typeface="Raleway" pitchFamily="2" charset="0"/>
              </a:rPr>
              <a:t>REPEATABLE_READ,</a:t>
            </a:r>
            <a:r>
              <a:rPr lang="en-US" b="0" i="0" dirty="0">
                <a:solidFill>
                  <a:srgbClr val="000000"/>
                </a:solidFill>
                <a:effectLst/>
                <a:latin typeface="Raleway" pitchFamily="2" charset="0"/>
              </a:rPr>
              <a:t> prevents dirty, and non-repeatable reads. So we are not affected by uncommitted changes in concurrent transactions.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Raleway" pitchFamily="2" charset="0"/>
              </a:rPr>
              <a:t>Also, when we re-query for a row, we don't get a different result. However, in the re-execution of range-queries, we may get newly added or removed rows.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Raleway" pitchFamily="2" charset="0"/>
              </a:rPr>
              <a:t>Moreover, it is the lowest required level to prevent the lost update. The lost update occurs when two or more concurrent transactions read and update the same row. </a:t>
            </a:r>
            <a:r>
              <a:rPr lang="en-US" b="0" i="1" dirty="0">
                <a:solidFill>
                  <a:srgbClr val="000000"/>
                </a:solidFill>
                <a:effectLst/>
                <a:latin typeface="Raleway" pitchFamily="2" charset="0"/>
              </a:rPr>
              <a:t>REPEATABLE_READ </a:t>
            </a:r>
            <a:r>
              <a:rPr lang="en-US" b="0" i="0" dirty="0">
                <a:solidFill>
                  <a:srgbClr val="000000"/>
                </a:solidFill>
                <a:effectLst/>
                <a:latin typeface="Raleway" pitchFamily="2" charset="0"/>
              </a:rPr>
              <a:t>does not allow simultaneous access to a row at all. Hence the lost update can't happen.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F7008307-F59F-4B5B-924D-52C824A53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Radha V krishna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35347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672D2C3-41FE-4333-AA26-0426F155B850}"/>
              </a:ext>
            </a:extLst>
          </p:cNvPr>
          <p:cNvSpPr txBox="1"/>
          <p:nvPr/>
        </p:nvSpPr>
        <p:spPr>
          <a:xfrm>
            <a:off x="631030" y="710298"/>
            <a:ext cx="80748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 dirty="0">
                <a:solidFill>
                  <a:srgbClr val="1F7199"/>
                </a:solidFill>
                <a:effectLst/>
                <a:latin typeface="Source Code Pro" panose="020B0509030403020204" pitchFamily="49" charset="0"/>
              </a:rPr>
              <a:t>@Transactional(isolation = </a:t>
            </a:r>
            <a:r>
              <a:rPr lang="en-IN" b="0" i="0" dirty="0" err="1">
                <a:solidFill>
                  <a:srgbClr val="1F7199"/>
                </a:solidFill>
                <a:effectLst/>
                <a:latin typeface="Source Code Pro" panose="020B0509030403020204" pitchFamily="49" charset="0"/>
              </a:rPr>
              <a:t>Isolation.SERIALIZABLE</a:t>
            </a:r>
            <a:r>
              <a:rPr lang="en-IN" b="0" i="0" dirty="0">
                <a:solidFill>
                  <a:srgbClr val="1F7199"/>
                </a:solidFill>
                <a:effectLst/>
                <a:latin typeface="Source Code Pro" panose="020B0509030403020204" pitchFamily="49" charset="0"/>
              </a:rPr>
              <a:t>)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96A163-52C8-44C1-A6C3-FF7DED7F1A28}"/>
              </a:ext>
            </a:extLst>
          </p:cNvPr>
          <p:cNvSpPr txBox="1"/>
          <p:nvPr/>
        </p:nvSpPr>
        <p:spPr>
          <a:xfrm>
            <a:off x="476250" y="1400176"/>
            <a:ext cx="867489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1" dirty="0">
                <a:solidFill>
                  <a:srgbClr val="000000"/>
                </a:solidFill>
                <a:effectLst/>
                <a:latin typeface="Raleway" pitchFamily="2" charset="0"/>
              </a:rPr>
              <a:t>SERIALIZABLE</a:t>
            </a:r>
            <a:r>
              <a:rPr lang="en-US" b="0" i="0" dirty="0">
                <a:solidFill>
                  <a:srgbClr val="000000"/>
                </a:solidFill>
                <a:effectLst/>
                <a:latin typeface="Raleway" pitchFamily="2" charset="0"/>
              </a:rPr>
              <a:t> is the highest level of isolation. It prevents all mentioned concurrency side effects, but can lead to the lowest concurrent access rate because it executes concurrent calls sequentially.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Raleway" pitchFamily="2" charset="0"/>
              </a:rPr>
              <a:t>In other words, concurrent execution of a group of serializable transactions has the same result as executing them in serial.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3F12BD-9F87-4856-90FC-45420B6C0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Radha V krishna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91303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8C2F4E4-F806-461B-A4EA-3B909596E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12" y="376237"/>
            <a:ext cx="12068175" cy="6105525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B589CF-0E90-42BF-81C1-71DF167CB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Radha V krishna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3524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9ECBF-0703-4AA5-A380-898CB717F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@Transactional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0D7C48-F761-4C55-AA32-354E4F4378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Raleway" pitchFamily="2" charset="0"/>
              </a:rPr>
              <a:t>We can use </a:t>
            </a:r>
            <a:r>
              <a:rPr lang="en-US" b="0" i="1" u="none" strike="noStrike" dirty="0">
                <a:solidFill>
                  <a:srgbClr val="267438"/>
                </a:solidFill>
                <a:effectLst/>
                <a:latin typeface="Raleway" pitchFamily="2" charset="0"/>
                <a:hlinkClick r:id="rId2"/>
              </a:rPr>
              <a:t>@Transactional</a:t>
            </a:r>
            <a:r>
              <a:rPr lang="en-US" b="0" i="1" dirty="0">
                <a:solidFill>
                  <a:srgbClr val="000000"/>
                </a:solidFill>
                <a:effectLst/>
                <a:latin typeface="Raleway" pitchFamily="2" charset="0"/>
              </a:rPr>
              <a:t> </a:t>
            </a:r>
            <a:r>
              <a:rPr lang="en-US" b="0" i="0" dirty="0">
                <a:solidFill>
                  <a:srgbClr val="000000"/>
                </a:solidFill>
                <a:effectLst/>
                <a:latin typeface="Raleway" pitchFamily="2" charset="0"/>
              </a:rPr>
              <a:t>to wrap a method in a database transaction.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Raleway" pitchFamily="2" charset="0"/>
              </a:rPr>
              <a:t>It allows us to set propagation, isolation, timeout, read-only, and rollback conditions for our transaction</a:t>
            </a: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7A91A8-428B-47B7-A361-5ABD0D8C4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Radha V krishna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1273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09694-450E-4D7A-8480-51FA57AC4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transaction propagation?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036AA-D173-4B11-A2AD-71F683465A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Transaction Propagation indicates if any component or service will or will not participate in transaction and how will it </a:t>
            </a:r>
            <a:r>
              <a:rPr lang="en-US" b="1" i="0" dirty="0">
                <a:solidFill>
                  <a:srgbClr val="333333"/>
                </a:solidFill>
                <a:effectLst/>
                <a:latin typeface="-apple-system"/>
              </a:rPr>
              <a:t>behave if the calling </a:t>
            </a:r>
            <a:r>
              <a:rPr lang="en-US" b="1" i="0" dirty="0" err="1">
                <a:solidFill>
                  <a:srgbClr val="333333"/>
                </a:solidFill>
                <a:effectLst/>
                <a:latin typeface="-apple-system"/>
              </a:rPr>
              <a:t>calling</a:t>
            </a:r>
            <a:r>
              <a:rPr lang="en-US" b="1" i="0" dirty="0">
                <a:solidFill>
                  <a:srgbClr val="333333"/>
                </a:solidFill>
                <a:effectLst/>
                <a:latin typeface="-apple-system"/>
              </a:rPr>
              <a:t> component/service already has or does not have a transaction created already.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BDC02D0-DBF7-40F7-8FD5-3F63D83AC6C3}"/>
              </a:ext>
            </a:extLst>
          </p:cNvPr>
          <p:cNvSpPr/>
          <p:nvPr/>
        </p:nvSpPr>
        <p:spPr>
          <a:xfrm>
            <a:off x="1285875" y="3819525"/>
            <a:ext cx="2266950" cy="118472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F18A63-020A-4E68-97F5-5A90B6144CA2}"/>
              </a:ext>
            </a:extLst>
          </p:cNvPr>
          <p:cNvSpPr/>
          <p:nvPr/>
        </p:nvSpPr>
        <p:spPr>
          <a:xfrm>
            <a:off x="4876800" y="3819525"/>
            <a:ext cx="2562225" cy="118472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UserService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971D0F5-D7B5-4384-950A-5F9A814B0B65}"/>
              </a:ext>
            </a:extLst>
          </p:cNvPr>
          <p:cNvSpPr/>
          <p:nvPr/>
        </p:nvSpPr>
        <p:spPr>
          <a:xfrm>
            <a:off x="8562975" y="3819525"/>
            <a:ext cx="2491879" cy="11049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NotificationService</a:t>
            </a:r>
            <a:endParaRPr lang="en-IN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34F4049-DAD5-4755-9F08-8722AABC782C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3552825" y="4411886"/>
            <a:ext cx="13239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45DD5E4-A4EC-44EE-B1E9-F20AAB0EACAB}"/>
              </a:ext>
            </a:extLst>
          </p:cNvPr>
          <p:cNvCxnSpPr>
            <a:cxnSpLocks/>
          </p:cNvCxnSpPr>
          <p:nvPr/>
        </p:nvCxnSpPr>
        <p:spPr>
          <a:xfrm>
            <a:off x="7439025" y="4404172"/>
            <a:ext cx="1123950" cy="7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D871471B-2CF5-42B9-AD47-43EFBE88A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Radha V krishna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5147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2199C-3F16-4ADF-8A4B-FF750F669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Propagation levels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8107C-E473-4C16-A6B2-7C5702EA56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33333"/>
                </a:solidFill>
                <a:effectLst/>
                <a:latin typeface="-apple-system"/>
              </a:rPr>
              <a:t>REQUIRED</a:t>
            </a:r>
          </a:p>
          <a:p>
            <a:r>
              <a:rPr lang="en-US" b="1" i="0" dirty="0">
                <a:solidFill>
                  <a:srgbClr val="333333"/>
                </a:solidFill>
                <a:effectLst/>
                <a:latin typeface="-apple-system"/>
              </a:rPr>
              <a:t>REQUIRES_NEW</a:t>
            </a:r>
            <a:endParaRPr lang="en-US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33333"/>
                </a:solidFill>
                <a:effectLst/>
                <a:latin typeface="-apple-system"/>
              </a:rPr>
              <a:t>SUPPORTS</a:t>
            </a:r>
          </a:p>
          <a:p>
            <a:r>
              <a:rPr lang="en-US" b="1" i="0" dirty="0">
                <a:solidFill>
                  <a:srgbClr val="333333"/>
                </a:solidFill>
                <a:effectLst/>
                <a:latin typeface="-apple-system"/>
              </a:rPr>
              <a:t>MANDATORY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33333"/>
                </a:solidFill>
                <a:effectLst/>
                <a:latin typeface="-apple-system"/>
              </a:rPr>
              <a:t>NOT_SUPPORTED</a:t>
            </a:r>
            <a:endParaRPr lang="en-US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33333"/>
                </a:solidFill>
                <a:effectLst/>
                <a:latin typeface="-apple-system"/>
              </a:rPr>
              <a:t>NEVER</a:t>
            </a:r>
            <a:endParaRPr lang="en-US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333333"/>
                </a:solidFill>
                <a:latin typeface="-apple-system"/>
              </a:rPr>
              <a:t>NESTED</a:t>
            </a:r>
            <a:endParaRPr lang="en-US" b="0" i="0" dirty="0">
              <a:solidFill>
                <a:srgbClr val="333333"/>
              </a:solidFill>
              <a:effectLst/>
              <a:latin typeface="-apple-system"/>
            </a:endParaRP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7C6948-AE07-4F6F-BD06-260A57A9E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Radha V krishna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5672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45DA8A-867B-4F5E-A3B7-579FD32C9FD6}"/>
              </a:ext>
            </a:extLst>
          </p:cNvPr>
          <p:cNvSpPr txBox="1"/>
          <p:nvPr/>
        </p:nvSpPr>
        <p:spPr>
          <a:xfrm>
            <a:off x="800099" y="161925"/>
            <a:ext cx="100107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REQUIRED</a:t>
            </a:r>
          </a:p>
          <a:p>
            <a:r>
              <a:rPr lang="en-US" b="0" i="1" dirty="0">
                <a:solidFill>
                  <a:srgbClr val="000000"/>
                </a:solidFill>
                <a:effectLst/>
                <a:latin typeface="Raleway" pitchFamily="2" charset="0"/>
              </a:rPr>
              <a:t>REQUIRED</a:t>
            </a:r>
            <a:r>
              <a:rPr lang="en-US" b="0" i="0" dirty="0">
                <a:solidFill>
                  <a:srgbClr val="000000"/>
                </a:solidFill>
                <a:effectLst/>
                <a:latin typeface="Raleway" pitchFamily="2" charset="0"/>
              </a:rPr>
              <a:t> is the default propagation. Spring checks if there is an active transaction, and if nothing exists, it creates a new one. Otherwise, the business logic appends to the currently active transaction: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71F54B-FA52-4EC4-9B5A-0746DCF05429}"/>
              </a:ext>
            </a:extLst>
          </p:cNvPr>
          <p:cNvSpPr txBox="1"/>
          <p:nvPr/>
        </p:nvSpPr>
        <p:spPr>
          <a:xfrm>
            <a:off x="800099" y="3357473"/>
            <a:ext cx="976312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Raleway" pitchFamily="2" charset="0"/>
              </a:rPr>
              <a:t>SUPPORTS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Raleway" pitchFamily="2" charset="0"/>
              </a:rPr>
              <a:t>For </a:t>
            </a:r>
            <a:r>
              <a:rPr lang="en-US" b="0" i="1" dirty="0">
                <a:solidFill>
                  <a:srgbClr val="000000"/>
                </a:solidFill>
                <a:effectLst/>
                <a:latin typeface="Raleway" pitchFamily="2" charset="0"/>
              </a:rPr>
              <a:t>SUPPORTS</a:t>
            </a:r>
            <a:r>
              <a:rPr lang="en-US" b="0" i="0" dirty="0">
                <a:solidFill>
                  <a:srgbClr val="000000"/>
                </a:solidFill>
                <a:effectLst/>
                <a:latin typeface="Raleway" pitchFamily="2" charset="0"/>
              </a:rPr>
              <a:t>, Spring first checks if an active transaction exists. If a transaction exists, then the existing transaction will be used. If there isn't a transaction, it is executed non-transactional: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36192B-2A23-43A9-8C0F-10A44E694EE3}"/>
              </a:ext>
            </a:extLst>
          </p:cNvPr>
          <p:cNvSpPr txBox="1"/>
          <p:nvPr/>
        </p:nvSpPr>
        <p:spPr>
          <a:xfrm>
            <a:off x="800099" y="4900523"/>
            <a:ext cx="913447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Raleway" pitchFamily="2" charset="0"/>
              </a:rPr>
              <a:t>MANDATORY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Raleway" pitchFamily="2" charset="0"/>
              </a:rPr>
              <a:t>When the propagation is </a:t>
            </a:r>
            <a:r>
              <a:rPr lang="en-US" b="0" i="1" dirty="0">
                <a:solidFill>
                  <a:srgbClr val="000000"/>
                </a:solidFill>
                <a:effectLst/>
                <a:latin typeface="Raleway" pitchFamily="2" charset="0"/>
              </a:rPr>
              <a:t>MANDATORY</a:t>
            </a:r>
            <a:r>
              <a:rPr lang="en-US" b="0" i="0" dirty="0">
                <a:solidFill>
                  <a:srgbClr val="000000"/>
                </a:solidFill>
                <a:effectLst/>
                <a:latin typeface="Raleway" pitchFamily="2" charset="0"/>
              </a:rPr>
              <a:t>, if there is an active transaction, then it will be used. If there isn't an active transaction, then Spring throws an exception: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D619E11-08C9-48C2-8AB0-AC13DFCE76DA}"/>
              </a:ext>
            </a:extLst>
          </p:cNvPr>
          <p:cNvSpPr txBox="1"/>
          <p:nvPr/>
        </p:nvSpPr>
        <p:spPr>
          <a:xfrm>
            <a:off x="800099" y="1801118"/>
            <a:ext cx="890587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Raleway" pitchFamily="2" charset="0"/>
              </a:rPr>
              <a:t>REQUIRES_NEW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Raleway" pitchFamily="2" charset="0"/>
              </a:rPr>
              <a:t>When the propagation is </a:t>
            </a:r>
            <a:r>
              <a:rPr lang="en-US" b="0" i="1" dirty="0">
                <a:solidFill>
                  <a:srgbClr val="000000"/>
                </a:solidFill>
                <a:effectLst/>
                <a:latin typeface="Raleway" pitchFamily="2" charset="0"/>
              </a:rPr>
              <a:t>REQUIRES_NEW</a:t>
            </a:r>
            <a:r>
              <a:rPr lang="en-US" b="0" i="0" dirty="0">
                <a:solidFill>
                  <a:srgbClr val="000000"/>
                </a:solidFill>
                <a:effectLst/>
                <a:latin typeface="Raleway" pitchFamily="2" charset="0"/>
              </a:rPr>
              <a:t>, Spring suspends the current transaction if it exists, and then creates a new one:</a:t>
            </a:r>
            <a:endParaRPr lang="en-IN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EA08DCD7-68CC-4769-9B1B-085F342E9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Radha V krishna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6938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8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7F8894E-84E2-465F-9AC7-1B41D25C3BF1}"/>
              </a:ext>
            </a:extLst>
          </p:cNvPr>
          <p:cNvSpPr txBox="1"/>
          <p:nvPr/>
        </p:nvSpPr>
        <p:spPr>
          <a:xfrm>
            <a:off x="869156" y="647997"/>
            <a:ext cx="884634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Raleway" pitchFamily="2" charset="0"/>
              </a:rPr>
              <a:t>NOT_SUPPORTED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Raleway" pitchFamily="2" charset="0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Raleway" pitchFamily="2" charset="0"/>
              </a:rPr>
              <a:t>If a current transaction exists, first Spring suspends it, and then the business logic is executed without a transaction: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D074CC-189D-4B52-A9FA-8252C07966D5}"/>
              </a:ext>
            </a:extLst>
          </p:cNvPr>
          <p:cNvSpPr txBox="1"/>
          <p:nvPr/>
        </p:nvSpPr>
        <p:spPr>
          <a:xfrm>
            <a:off x="781049" y="2291447"/>
            <a:ext cx="926782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Raleway" pitchFamily="2" charset="0"/>
              </a:rPr>
              <a:t>NEVER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Raleway" pitchFamily="2" charset="0"/>
              </a:rPr>
              <a:t>For transactional logic with </a:t>
            </a:r>
            <a:r>
              <a:rPr lang="en-US" b="0" i="1" dirty="0">
                <a:solidFill>
                  <a:srgbClr val="000000"/>
                </a:solidFill>
                <a:effectLst/>
                <a:latin typeface="Raleway" pitchFamily="2" charset="0"/>
              </a:rPr>
              <a:t>NEVER</a:t>
            </a:r>
            <a:r>
              <a:rPr lang="en-US" b="0" i="0" dirty="0">
                <a:solidFill>
                  <a:srgbClr val="000000"/>
                </a:solidFill>
                <a:effectLst/>
                <a:latin typeface="Raleway" pitchFamily="2" charset="0"/>
              </a:rPr>
              <a:t> propagation, Spring throws an exception if there's an active transaction: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9300FD-0728-41C5-85F3-6284BC8D6DA3}"/>
              </a:ext>
            </a:extLst>
          </p:cNvPr>
          <p:cNvSpPr txBox="1"/>
          <p:nvPr/>
        </p:nvSpPr>
        <p:spPr>
          <a:xfrm>
            <a:off x="781049" y="3429000"/>
            <a:ext cx="902017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Raleway" pitchFamily="2" charset="0"/>
              </a:rPr>
              <a:t>NESTED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Raleway" pitchFamily="2" charset="0"/>
              </a:rPr>
              <a:t>For </a:t>
            </a:r>
            <a:r>
              <a:rPr lang="en-US" b="0" i="1" dirty="0">
                <a:solidFill>
                  <a:srgbClr val="000000"/>
                </a:solidFill>
                <a:effectLst/>
                <a:latin typeface="Raleway" pitchFamily="2" charset="0"/>
              </a:rPr>
              <a:t>NESTED</a:t>
            </a:r>
            <a:r>
              <a:rPr lang="en-US" b="0" i="0" dirty="0">
                <a:solidFill>
                  <a:srgbClr val="000000"/>
                </a:solidFill>
                <a:effectLst/>
                <a:latin typeface="Raleway" pitchFamily="2" charset="0"/>
              </a:rPr>
              <a:t> propagation, Spring checks if a transaction exists, and if so, it marks a save point. This means that if our business logic execution throws an exception, then the transaction rollbacks to this save point. If there's no active transaction, it works like </a:t>
            </a:r>
            <a:r>
              <a:rPr lang="en-US" b="0" i="1" dirty="0">
                <a:solidFill>
                  <a:srgbClr val="000000"/>
                </a:solidFill>
                <a:effectLst/>
                <a:latin typeface="Raleway" pitchFamily="2" charset="0"/>
              </a:rPr>
              <a:t>REQUIRED</a:t>
            </a:r>
            <a:r>
              <a:rPr lang="en-US" b="0" i="0" dirty="0">
                <a:solidFill>
                  <a:srgbClr val="000000"/>
                </a:solidFill>
                <a:effectLst/>
                <a:latin typeface="Raleway" pitchFamily="2" charset="0"/>
              </a:rPr>
              <a:t>.</a:t>
            </a:r>
            <a:endParaRPr lang="en-IN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583B0F3-B9D0-437D-A4DE-052D3CB41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Radha V krishna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205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B4F5356-D4C6-411C-89CD-245442A41B98}"/>
              </a:ext>
            </a:extLst>
          </p:cNvPr>
          <p:cNvSpPr txBox="1"/>
          <p:nvPr/>
        </p:nvSpPr>
        <p:spPr>
          <a:xfrm>
            <a:off x="190499" y="276226"/>
            <a:ext cx="1181100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Raleway" pitchFamily="2" charset="0"/>
              </a:rPr>
              <a:t>Isolation is one of the common ACID properties: Atomicity, Consistency, Isolation, and Durability. Isolation describes how changes applied by concurrent transactions are visible to each other.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Raleway" pitchFamily="2" charset="0"/>
              </a:rPr>
              <a:t>Each isolation level prevents zero or more concurrency side effects on a transaction: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1" i="0" dirty="0">
              <a:solidFill>
                <a:srgbClr val="000000"/>
              </a:solidFill>
              <a:effectLst/>
              <a:latin typeface="Raleway" pitchFamily="2" charset="0"/>
            </a:endParaRPr>
          </a:p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Raleway" pitchFamily="2" charset="0"/>
              </a:rPr>
              <a:t>Dirty read:</a:t>
            </a:r>
            <a:r>
              <a:rPr lang="en-US" b="0" i="0" dirty="0">
                <a:solidFill>
                  <a:srgbClr val="000000"/>
                </a:solidFill>
                <a:effectLst/>
                <a:latin typeface="Raleway" pitchFamily="2" charset="0"/>
              </a:rPr>
              <a:t> read the uncommitted change of a concurrent transaction</a:t>
            </a:r>
          </a:p>
        </p:txBody>
      </p:sp>
      <p:pic>
        <p:nvPicPr>
          <p:cNvPr id="2050" name="Picture 2" descr="Example for Dirty reads [4] | Download Scientific Diagram">
            <a:extLst>
              <a:ext uri="{FF2B5EF4-FFF2-40B4-BE49-F238E27FC236}">
                <a16:creationId xmlns:a16="http://schemas.microsoft.com/office/drawing/2014/main" id="{A0CB82C3-1D91-4C9A-824D-76A5973977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755617"/>
            <a:ext cx="6276975" cy="399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9CB5E1-DC12-409E-A774-FF434C76F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Radha V krishna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2950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Example for Non-Repeatable Read[7] VII. CONCLUSION AND FUTURE WORK In... |  Download Scientific Diagram">
            <a:extLst>
              <a:ext uri="{FF2B5EF4-FFF2-40B4-BE49-F238E27FC236}">
                <a16:creationId xmlns:a16="http://schemas.microsoft.com/office/drawing/2014/main" id="{BDFD9FCA-56E3-448F-B08D-39FA893734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7055" y="1114425"/>
            <a:ext cx="6376270" cy="4047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FBCC7A1-8888-4942-812D-BEB3C25556DF}"/>
              </a:ext>
            </a:extLst>
          </p:cNvPr>
          <p:cNvSpPr txBox="1"/>
          <p:nvPr/>
        </p:nvSpPr>
        <p:spPr>
          <a:xfrm>
            <a:off x="1457325" y="247650"/>
            <a:ext cx="58959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Non Repeatable Reads</a:t>
            </a:r>
          </a:p>
          <a:p>
            <a:r>
              <a:rPr lang="en-US" sz="1600" b="0" i="0" dirty="0">
                <a:solidFill>
                  <a:srgbClr val="000000"/>
                </a:solidFill>
                <a:effectLst/>
                <a:latin typeface="Raleway" pitchFamily="2" charset="0"/>
              </a:rPr>
              <a:t>get different value on re-read of a row if a concurrent transaction updates the same row and commits</a:t>
            </a:r>
            <a:endParaRPr lang="en-IN" sz="16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2E4539-95EB-4D48-8360-257B84D08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Radha V krishna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67884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Example for Phantom Reads[6] | Download Scientific Diagram">
            <a:extLst>
              <a:ext uri="{FF2B5EF4-FFF2-40B4-BE49-F238E27FC236}">
                <a16:creationId xmlns:a16="http://schemas.microsoft.com/office/drawing/2014/main" id="{2323FCF7-F01B-4F38-BDEA-187935F41D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0" y="1428412"/>
            <a:ext cx="5810250" cy="3667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DB590F6-1B5B-4816-B331-13EFB7232253}"/>
              </a:ext>
            </a:extLst>
          </p:cNvPr>
          <p:cNvSpPr txBox="1"/>
          <p:nvPr/>
        </p:nvSpPr>
        <p:spPr>
          <a:xfrm>
            <a:off x="2038350" y="197365"/>
            <a:ext cx="67437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Phantom Reads</a:t>
            </a:r>
          </a:p>
          <a:p>
            <a:r>
              <a:rPr lang="en-US" sz="1600" b="0" i="0" dirty="0">
                <a:solidFill>
                  <a:srgbClr val="000000"/>
                </a:solidFill>
                <a:effectLst/>
                <a:latin typeface="Raleway" pitchFamily="2" charset="0"/>
              </a:rPr>
              <a:t>get different rows after re-execution of a range query if another transaction adds or removes some rows in the range and commits</a:t>
            </a:r>
            <a:endParaRPr lang="en-IN" sz="16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73F38A-7877-4C3B-A492-1B3EF685D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Radha V krishna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819588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400</TotalTime>
  <Words>837</Words>
  <Application>Microsoft Office PowerPoint</Application>
  <PresentationFormat>Widescreen</PresentationFormat>
  <Paragraphs>68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-apple-system</vt:lpstr>
      <vt:lpstr>Arial</vt:lpstr>
      <vt:lpstr>Calibri</vt:lpstr>
      <vt:lpstr>Gill Sans MT</vt:lpstr>
      <vt:lpstr>Raleway</vt:lpstr>
      <vt:lpstr>Source Code Pro</vt:lpstr>
      <vt:lpstr>Gallery</vt:lpstr>
      <vt:lpstr>Transactions in Spring Boot</vt:lpstr>
      <vt:lpstr>What is @Transactional</vt:lpstr>
      <vt:lpstr>What is transaction propagation?</vt:lpstr>
      <vt:lpstr>Propagation levels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Transactions in Spring Boot</dc:title>
  <dc:creator>Radha V krishna</dc:creator>
  <cp:lastModifiedBy>Radha V krishna</cp:lastModifiedBy>
  <cp:revision>4</cp:revision>
  <dcterms:created xsi:type="dcterms:W3CDTF">2022-02-07T07:21:08Z</dcterms:created>
  <dcterms:modified xsi:type="dcterms:W3CDTF">2022-02-07T14:01:42Z</dcterms:modified>
</cp:coreProperties>
</file>