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3" r:id="rId3"/>
    <p:sldId id="266" r:id="rId4"/>
    <p:sldId id="272" r:id="rId5"/>
    <p:sldId id="273" r:id="rId6"/>
    <p:sldId id="267" r:id="rId7"/>
    <p:sldId id="268" r:id="rId8"/>
    <p:sldId id="269" r:id="rId9"/>
    <p:sldId id="270" r:id="rId10"/>
    <p:sldId id="274" r:id="rId11"/>
    <p:sldId id="275" r:id="rId12"/>
    <p:sldId id="277" r:id="rId13"/>
    <p:sldId id="278" r:id="rId14"/>
    <p:sldId id="279" r:id="rId15"/>
    <p:sldId id="280" r:id="rId16"/>
    <p:sldId id="282" r:id="rId17"/>
    <p:sldId id="281"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0BDC-B2E4-4564-9BA5-7C832E0265BC}" type="datetimeFigureOut">
              <a:rPr lang="en-IN" smtClean="0"/>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9D585-9BF8-4E6F-B74A-43E099A13266}" type="slidenum">
              <a:rPr lang="en-IN" smtClean="0"/>
              <a:t>‹#›</a:t>
            </a:fld>
            <a:endParaRPr lang="en-IN"/>
          </a:p>
        </p:txBody>
      </p:sp>
    </p:spTree>
    <p:extLst>
      <p:ext uri="{BB962C8B-B14F-4D97-AF65-F5344CB8AC3E}">
        <p14:creationId xmlns:p14="http://schemas.microsoft.com/office/powerpoint/2010/main" val="253530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denotfound.com/spring-kafka-consumer-producer-example.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ww.allprogrammingtutorials.com/tutorials/changing-replication-factor-of-topic-in-kafka.php" TargetMode="External"/><Relationship Id="rId4" Type="http://schemas.openxmlformats.org/officeDocument/2006/relationships/hyperlink" Target="https://cloud.spring.io/spring-cloud-static/spring-cloud-stream-binder-kafka/2.1.0.RC1/multi/multi__partitioning_with_the_kafka_binder.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ctivemq.apache.org/components/classic/download/"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localhost:816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https://codenotfound.com/spring-kafka-consumer-producer-example.html</a:t>
            </a:r>
            <a:endParaRPr lang="en-IN" dirty="0"/>
          </a:p>
          <a:p>
            <a:r>
              <a:rPr lang="en-IN" dirty="0">
                <a:hlinkClick r:id="rId4"/>
              </a:rPr>
              <a:t>https://cloud.spring.io/spring-cloud-static/spring-cloud-stream-binder-kafka/2.1.0.RC1/multi/multi__partitioning_with_the_kafka_binder.html</a:t>
            </a:r>
            <a:endParaRPr lang="en-IN" dirty="0"/>
          </a:p>
          <a:p>
            <a:r>
              <a:rPr lang="en-IN" dirty="0">
                <a:hlinkClick r:id="rId5"/>
              </a:rPr>
              <a:t>https://www.allprogrammingtutorials.com/tutorials/changing-replication-factor-of-topic-in-kafka.php</a:t>
            </a:r>
            <a:endParaRPr lang="en-IN" dirty="0"/>
          </a:p>
          <a:p>
            <a:endParaRPr lang="en-IN" dirty="0"/>
          </a:p>
        </p:txBody>
      </p:sp>
      <p:sp>
        <p:nvSpPr>
          <p:cNvPr id="4" name="Slide Number Placeholder 3"/>
          <p:cNvSpPr>
            <a:spLocks noGrp="1"/>
          </p:cNvSpPr>
          <p:nvPr>
            <p:ph type="sldNum" sz="quarter" idx="5"/>
          </p:nvPr>
        </p:nvSpPr>
        <p:spPr/>
        <p:txBody>
          <a:bodyPr/>
          <a:lstStyle/>
          <a:p>
            <a:fld id="{E6D9D585-9BF8-4E6F-B74A-43E099A13266}" type="slidenum">
              <a:rPr lang="en-IN" smtClean="0"/>
              <a:t>12</a:t>
            </a:fld>
            <a:endParaRPr lang="en-IN"/>
          </a:p>
        </p:txBody>
      </p:sp>
    </p:spTree>
    <p:extLst>
      <p:ext uri="{BB962C8B-B14F-4D97-AF65-F5344CB8AC3E}">
        <p14:creationId xmlns:p14="http://schemas.microsoft.com/office/powerpoint/2010/main" val="334406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https://activemq.apache.org/components/classic/download/</a:t>
            </a:r>
            <a:endParaRPr lang="en-IN" dirty="0"/>
          </a:p>
          <a:p>
            <a:r>
              <a:rPr lang="en-IN" dirty="0"/>
              <a:t>To start </a:t>
            </a:r>
            <a:r>
              <a:rPr lang="en-IN" dirty="0" err="1"/>
              <a:t>activemq</a:t>
            </a:r>
            <a:r>
              <a:rPr lang="en-IN" dirty="0"/>
              <a:t> : </a:t>
            </a:r>
            <a:r>
              <a:rPr lang="en-IN" dirty="0" err="1"/>
              <a:t>activemq</a:t>
            </a:r>
            <a:r>
              <a:rPr lang="en-IN" dirty="0"/>
              <a:t> start</a:t>
            </a:r>
          </a:p>
          <a:p>
            <a:r>
              <a:rPr lang="en-IN" dirty="0"/>
              <a:t>Admin console: </a:t>
            </a:r>
            <a:r>
              <a:rPr lang="en-IN" dirty="0">
                <a:hlinkClick r:id="rId4"/>
              </a:rPr>
              <a:t>http://localhost:8161/</a:t>
            </a:r>
            <a:endParaRPr lang="en-IN" dirty="0"/>
          </a:p>
        </p:txBody>
      </p:sp>
      <p:sp>
        <p:nvSpPr>
          <p:cNvPr id="4" name="Slide Number Placeholder 3"/>
          <p:cNvSpPr>
            <a:spLocks noGrp="1"/>
          </p:cNvSpPr>
          <p:nvPr>
            <p:ph type="sldNum" sz="quarter" idx="5"/>
          </p:nvPr>
        </p:nvSpPr>
        <p:spPr/>
        <p:txBody>
          <a:bodyPr/>
          <a:lstStyle/>
          <a:p>
            <a:fld id="{E6D9D585-9BF8-4E6F-B74A-43E099A13266}" type="slidenum">
              <a:rPr lang="en-IN" smtClean="0"/>
              <a:t>17</a:t>
            </a:fld>
            <a:endParaRPr lang="en-IN"/>
          </a:p>
        </p:txBody>
      </p:sp>
    </p:spTree>
    <p:extLst>
      <p:ext uri="{BB962C8B-B14F-4D97-AF65-F5344CB8AC3E}">
        <p14:creationId xmlns:p14="http://schemas.microsoft.com/office/powerpoint/2010/main" val="99596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afka.apache.org/documentation/streams/" TargetMode="External"/><Relationship Id="rId2" Type="http://schemas.openxmlformats.org/officeDocument/2006/relationships/hyperlink" Target="https://www.confluent.io/blog/publishing-apache-kafka-new-york-times/" TargetMode="External"/><Relationship Id="rId1" Type="http://schemas.openxmlformats.org/officeDocument/2006/relationships/slideLayout" Target="../slideLayouts/slideLayout7.xml"/><Relationship Id="rId4" Type="http://schemas.openxmlformats.org/officeDocument/2006/relationships/hyperlink" Target="https://www.confluent.io/blog/real-time-financial-alerts-rabobank-apache-kafkas-streams-ap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161/" TargetMode="External"/><Relationship Id="rId2" Type="http://schemas.openxmlformats.org/officeDocument/2006/relationships/hyperlink" Target="https://activemq.apache.org/components/classic/download/"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gineering.linkedin.com/distributed-systems/log-what-every-software-engineer-should-know-about-real-time-datas-unifying"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139C-4508-4EAC-9C34-895B163C9D09}"/>
              </a:ext>
            </a:extLst>
          </p:cNvPr>
          <p:cNvSpPr>
            <a:spLocks noGrp="1"/>
          </p:cNvSpPr>
          <p:nvPr>
            <p:ph type="ctrTitle"/>
          </p:nvPr>
        </p:nvSpPr>
        <p:spPr/>
        <p:txBody>
          <a:bodyPr>
            <a:normAutofit/>
          </a:bodyPr>
          <a:lstStyle/>
          <a:p>
            <a:r>
              <a:rPr lang="en-IN" sz="4400" dirty="0"/>
              <a:t>KAFKA Messaging systems</a:t>
            </a:r>
          </a:p>
        </p:txBody>
      </p:sp>
      <p:sp>
        <p:nvSpPr>
          <p:cNvPr id="3" name="Subtitle 2">
            <a:extLst>
              <a:ext uri="{FF2B5EF4-FFF2-40B4-BE49-F238E27FC236}">
                <a16:creationId xmlns:a16="http://schemas.microsoft.com/office/drawing/2014/main" id="{F247417F-319D-484E-821E-1AB40AE802BB}"/>
              </a:ext>
            </a:extLst>
          </p:cNvPr>
          <p:cNvSpPr>
            <a:spLocks noGrp="1"/>
          </p:cNvSpPr>
          <p:nvPr>
            <p:ph type="subTitle" idx="1"/>
          </p:nvPr>
        </p:nvSpPr>
        <p:spPr/>
        <p:txBody>
          <a:bodyPr/>
          <a:lstStyle/>
          <a:p>
            <a:r>
              <a:rPr lang="en-IN" dirty="0"/>
              <a:t>With Kafka</a:t>
            </a:r>
          </a:p>
        </p:txBody>
      </p:sp>
    </p:spTree>
    <p:extLst>
      <p:ext uri="{BB962C8B-B14F-4D97-AF65-F5344CB8AC3E}">
        <p14:creationId xmlns:p14="http://schemas.microsoft.com/office/powerpoint/2010/main" val="83681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02659A-63C1-46E2-9953-1C10F9F75B34}"/>
              </a:ext>
            </a:extLst>
          </p:cNvPr>
          <p:cNvSpPr/>
          <p:nvPr/>
        </p:nvSpPr>
        <p:spPr>
          <a:xfrm>
            <a:off x="2695575" y="276225"/>
            <a:ext cx="58293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Real time Use cases of Kafka</a:t>
            </a:r>
          </a:p>
        </p:txBody>
      </p:sp>
      <p:sp>
        <p:nvSpPr>
          <p:cNvPr id="3" name="Rectangle 2">
            <a:extLst>
              <a:ext uri="{FF2B5EF4-FFF2-40B4-BE49-F238E27FC236}">
                <a16:creationId xmlns:a16="http://schemas.microsoft.com/office/drawing/2014/main" id="{AC13C217-6652-414A-9B38-918A353E8C89}"/>
              </a:ext>
            </a:extLst>
          </p:cNvPr>
          <p:cNvSpPr/>
          <p:nvPr/>
        </p:nvSpPr>
        <p:spPr>
          <a:xfrm>
            <a:off x="590550" y="1482848"/>
            <a:ext cx="6096000" cy="646331"/>
          </a:xfrm>
          <a:prstGeom prst="rect">
            <a:avLst/>
          </a:prstGeom>
        </p:spPr>
        <p:txBody>
          <a:bodyPr>
            <a:spAutoFit/>
          </a:bodyPr>
          <a:lstStyle/>
          <a:p>
            <a:r>
              <a:rPr lang="en-IN" dirty="0">
                <a:hlinkClick r:id="rId2"/>
              </a:rPr>
              <a:t>https://www.confluent.io/blog/publishing-apache-kafka-new-york-times/</a:t>
            </a:r>
            <a:endParaRPr lang="en-IN" dirty="0"/>
          </a:p>
        </p:txBody>
      </p:sp>
      <p:sp>
        <p:nvSpPr>
          <p:cNvPr id="4" name="Rectangle 3">
            <a:extLst>
              <a:ext uri="{FF2B5EF4-FFF2-40B4-BE49-F238E27FC236}">
                <a16:creationId xmlns:a16="http://schemas.microsoft.com/office/drawing/2014/main" id="{940E08A1-5D55-4976-906E-BC6BF07729CD}"/>
              </a:ext>
            </a:extLst>
          </p:cNvPr>
          <p:cNvSpPr/>
          <p:nvPr/>
        </p:nvSpPr>
        <p:spPr>
          <a:xfrm>
            <a:off x="660859" y="2274836"/>
            <a:ext cx="4698081" cy="369332"/>
          </a:xfrm>
          <a:prstGeom prst="rect">
            <a:avLst/>
          </a:prstGeom>
        </p:spPr>
        <p:txBody>
          <a:bodyPr wrap="none">
            <a:spAutoFit/>
          </a:bodyPr>
          <a:lstStyle/>
          <a:p>
            <a:r>
              <a:rPr lang="en-IN" dirty="0">
                <a:hlinkClick r:id="rId3"/>
              </a:rPr>
              <a:t>https://kafka.apache.org/documentation/streams/</a:t>
            </a:r>
            <a:endParaRPr lang="en-IN" dirty="0"/>
          </a:p>
        </p:txBody>
      </p:sp>
      <p:sp>
        <p:nvSpPr>
          <p:cNvPr id="5" name="Rectangle 4">
            <a:extLst>
              <a:ext uri="{FF2B5EF4-FFF2-40B4-BE49-F238E27FC236}">
                <a16:creationId xmlns:a16="http://schemas.microsoft.com/office/drawing/2014/main" id="{24DC5865-386F-4E36-8D6E-7F095EBE8916}"/>
              </a:ext>
            </a:extLst>
          </p:cNvPr>
          <p:cNvSpPr/>
          <p:nvPr/>
        </p:nvSpPr>
        <p:spPr>
          <a:xfrm>
            <a:off x="660859" y="2877235"/>
            <a:ext cx="6096000" cy="646331"/>
          </a:xfrm>
          <a:prstGeom prst="rect">
            <a:avLst/>
          </a:prstGeom>
        </p:spPr>
        <p:txBody>
          <a:bodyPr>
            <a:spAutoFit/>
          </a:bodyPr>
          <a:lstStyle/>
          <a:p>
            <a:r>
              <a:rPr lang="en-IN" dirty="0">
                <a:hlinkClick r:id="rId4"/>
              </a:rPr>
              <a:t>https://www.confluent.io/blog/real-time-financial-alerts-rabobank-apache-kafkas-streams-api/</a:t>
            </a:r>
            <a:endParaRPr lang="en-IN" dirty="0"/>
          </a:p>
        </p:txBody>
      </p:sp>
    </p:spTree>
    <p:extLst>
      <p:ext uri="{BB962C8B-B14F-4D97-AF65-F5344CB8AC3E}">
        <p14:creationId xmlns:p14="http://schemas.microsoft.com/office/powerpoint/2010/main" val="277528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3C9553-FE81-4CBE-9181-78902EC0F80F}"/>
              </a:ext>
            </a:extLst>
          </p:cNvPr>
          <p:cNvSpPr/>
          <p:nvPr/>
        </p:nvSpPr>
        <p:spPr>
          <a:xfrm>
            <a:off x="361950" y="116265"/>
            <a:ext cx="6096000" cy="3139321"/>
          </a:xfrm>
          <a:prstGeom prst="rect">
            <a:avLst/>
          </a:prstGeom>
        </p:spPr>
        <p:txBody>
          <a:bodyPr>
            <a:spAutoFit/>
          </a:bodyPr>
          <a:lstStyle/>
          <a:p>
            <a:r>
              <a:rPr lang="en-IN" dirty="0"/>
              <a:t>1.	Start Zookeeper. (zookeeper is built in Kafka- so no need to install again)</a:t>
            </a:r>
          </a:p>
          <a:p>
            <a:r>
              <a:rPr lang="en-IN" dirty="0"/>
              <a:t>	be inside </a:t>
            </a:r>
            <a:r>
              <a:rPr lang="en-IN" dirty="0" err="1"/>
              <a:t>kafka</a:t>
            </a:r>
            <a:r>
              <a:rPr lang="en-IN" dirty="0"/>
              <a:t> directory.</a:t>
            </a:r>
          </a:p>
          <a:p>
            <a:r>
              <a:rPr lang="en-IN" dirty="0"/>
              <a:t>	bin\windows\zookeeper-server-start config\</a:t>
            </a:r>
            <a:r>
              <a:rPr lang="en-IN" dirty="0" err="1"/>
              <a:t>zookeeper.properties</a:t>
            </a:r>
            <a:r>
              <a:rPr lang="en-IN" dirty="0"/>
              <a:t>.</a:t>
            </a:r>
          </a:p>
          <a:p>
            <a:r>
              <a:rPr lang="en-IN" dirty="0"/>
              <a:t>	(starts in localhost port 2181)</a:t>
            </a:r>
          </a:p>
          <a:p>
            <a:endParaRPr lang="en-IN" dirty="0"/>
          </a:p>
          <a:p>
            <a:r>
              <a:rPr lang="en-IN" dirty="0"/>
              <a:t>2.	Start Kafka Server</a:t>
            </a:r>
          </a:p>
          <a:p>
            <a:endParaRPr lang="en-IN" dirty="0"/>
          </a:p>
          <a:p>
            <a:r>
              <a:rPr lang="en-IN" dirty="0"/>
              <a:t>start </a:t>
            </a:r>
            <a:r>
              <a:rPr lang="en-IN" dirty="0" err="1"/>
              <a:t>kafka</a:t>
            </a:r>
            <a:r>
              <a:rPr lang="en-IN" dirty="0"/>
              <a:t> server</a:t>
            </a:r>
          </a:p>
          <a:p>
            <a:r>
              <a:rPr lang="en-IN" dirty="0"/>
              <a:t>bin\windows\</a:t>
            </a:r>
            <a:r>
              <a:rPr lang="en-IN" dirty="0" err="1"/>
              <a:t>kafka</a:t>
            </a:r>
            <a:r>
              <a:rPr lang="en-IN" dirty="0"/>
              <a:t>-server-start config\</a:t>
            </a:r>
            <a:r>
              <a:rPr lang="en-IN" dirty="0" err="1"/>
              <a:t>server.properties</a:t>
            </a:r>
            <a:endParaRPr lang="en-IN" dirty="0"/>
          </a:p>
        </p:txBody>
      </p:sp>
      <p:sp>
        <p:nvSpPr>
          <p:cNvPr id="6" name="Rectangle 5">
            <a:extLst>
              <a:ext uri="{FF2B5EF4-FFF2-40B4-BE49-F238E27FC236}">
                <a16:creationId xmlns:a16="http://schemas.microsoft.com/office/drawing/2014/main" id="{EE6D821A-334C-4079-A718-4A3998DE3834}"/>
              </a:ext>
            </a:extLst>
          </p:cNvPr>
          <p:cNvSpPr/>
          <p:nvPr/>
        </p:nvSpPr>
        <p:spPr>
          <a:xfrm>
            <a:off x="657225" y="3810685"/>
            <a:ext cx="6096000" cy="646331"/>
          </a:xfrm>
          <a:prstGeom prst="rect">
            <a:avLst/>
          </a:prstGeom>
        </p:spPr>
        <p:txBody>
          <a:bodyPr>
            <a:spAutoFit/>
          </a:bodyPr>
          <a:lstStyle/>
          <a:p>
            <a:r>
              <a:rPr lang="en-IN" dirty="0"/>
              <a:t># Listing topics</a:t>
            </a:r>
          </a:p>
          <a:p>
            <a:r>
              <a:rPr lang="en-IN" dirty="0"/>
              <a:t>bin\windows\kafka-topics.bat --list --zookeeper localhost:2181</a:t>
            </a:r>
          </a:p>
        </p:txBody>
      </p:sp>
      <p:sp>
        <p:nvSpPr>
          <p:cNvPr id="7" name="Rectangle 6">
            <a:extLst>
              <a:ext uri="{FF2B5EF4-FFF2-40B4-BE49-F238E27FC236}">
                <a16:creationId xmlns:a16="http://schemas.microsoft.com/office/drawing/2014/main" id="{FC1F02A9-0B58-484F-8D7D-CF61F0AFDFDF}"/>
              </a:ext>
            </a:extLst>
          </p:cNvPr>
          <p:cNvSpPr/>
          <p:nvPr/>
        </p:nvSpPr>
        <p:spPr>
          <a:xfrm>
            <a:off x="828675" y="4688949"/>
            <a:ext cx="6096000" cy="923330"/>
          </a:xfrm>
          <a:prstGeom prst="rect">
            <a:avLst/>
          </a:prstGeom>
        </p:spPr>
        <p:txBody>
          <a:bodyPr wrap="square">
            <a:spAutoFit/>
          </a:bodyPr>
          <a:lstStyle/>
          <a:p>
            <a:r>
              <a:rPr lang="en-IN" dirty="0"/>
              <a:t>//creating a topic</a:t>
            </a:r>
          </a:p>
          <a:p>
            <a:r>
              <a:rPr lang="en-IN" dirty="0" err="1"/>
              <a:t>kafka</a:t>
            </a:r>
            <a:r>
              <a:rPr lang="en-IN" dirty="0"/>
              <a:t>-topics --create --bootstrap-server localhost:9092 --replication-factor 1 --partitions 1 --topic </a:t>
            </a:r>
            <a:r>
              <a:rPr lang="en-IN" dirty="0" err="1"/>
              <a:t>testingtopic</a:t>
            </a:r>
            <a:endParaRPr lang="en-IN" dirty="0"/>
          </a:p>
        </p:txBody>
      </p:sp>
      <p:sp>
        <p:nvSpPr>
          <p:cNvPr id="8" name="Rectangle 7">
            <a:extLst>
              <a:ext uri="{FF2B5EF4-FFF2-40B4-BE49-F238E27FC236}">
                <a16:creationId xmlns:a16="http://schemas.microsoft.com/office/drawing/2014/main" id="{9A98D07F-2E09-4CA7-BAA6-CC029EE1D75A}"/>
              </a:ext>
            </a:extLst>
          </p:cNvPr>
          <p:cNvSpPr/>
          <p:nvPr/>
        </p:nvSpPr>
        <p:spPr>
          <a:xfrm>
            <a:off x="5267325" y="647731"/>
            <a:ext cx="6096000" cy="2031325"/>
          </a:xfrm>
          <a:prstGeom prst="rect">
            <a:avLst/>
          </a:prstGeom>
        </p:spPr>
        <p:txBody>
          <a:bodyPr>
            <a:spAutoFit/>
          </a:bodyPr>
          <a:lstStyle/>
          <a:p>
            <a:r>
              <a:rPr lang="en-IN" dirty="0"/>
              <a:t>#Producer</a:t>
            </a:r>
          </a:p>
          <a:p>
            <a:r>
              <a:rPr lang="en-IN" dirty="0"/>
              <a:t>bin\windows\</a:t>
            </a:r>
            <a:r>
              <a:rPr lang="en-IN" dirty="0" err="1"/>
              <a:t>kafka</a:t>
            </a:r>
            <a:r>
              <a:rPr lang="en-IN" dirty="0"/>
              <a:t>-console-producer --broker-list localhost:9092 --topic test</a:t>
            </a:r>
          </a:p>
          <a:p>
            <a:endParaRPr lang="en-IN" dirty="0"/>
          </a:p>
          <a:p>
            <a:r>
              <a:rPr lang="en-IN" dirty="0"/>
              <a:t>#consumer</a:t>
            </a:r>
          </a:p>
          <a:p>
            <a:r>
              <a:rPr lang="en-IN" dirty="0"/>
              <a:t>bin\windows\kafka-console-consumer.bat --bootstrap-server localhost:9092 --topic </a:t>
            </a:r>
            <a:r>
              <a:rPr lang="en-IN" dirty="0" err="1"/>
              <a:t>testingtopic</a:t>
            </a:r>
            <a:r>
              <a:rPr lang="en-IN" dirty="0"/>
              <a:t> --from-beginning</a:t>
            </a:r>
          </a:p>
        </p:txBody>
      </p:sp>
      <p:sp>
        <p:nvSpPr>
          <p:cNvPr id="9" name="Rectangle 8">
            <a:extLst>
              <a:ext uri="{FF2B5EF4-FFF2-40B4-BE49-F238E27FC236}">
                <a16:creationId xmlns:a16="http://schemas.microsoft.com/office/drawing/2014/main" id="{C8576CCA-04AC-4B37-9894-934E10C3C2BD}"/>
              </a:ext>
            </a:extLst>
          </p:cNvPr>
          <p:cNvSpPr/>
          <p:nvPr/>
        </p:nvSpPr>
        <p:spPr>
          <a:xfrm>
            <a:off x="5562600" y="3071471"/>
            <a:ext cx="6096000" cy="923330"/>
          </a:xfrm>
          <a:prstGeom prst="rect">
            <a:avLst/>
          </a:prstGeom>
        </p:spPr>
        <p:txBody>
          <a:bodyPr>
            <a:spAutoFit/>
          </a:bodyPr>
          <a:lstStyle/>
          <a:p>
            <a:r>
              <a:rPr lang="en-IN" dirty="0"/>
              <a:t>#delete topic</a:t>
            </a:r>
          </a:p>
          <a:p>
            <a:r>
              <a:rPr lang="en-IN" dirty="0"/>
              <a:t>kafka-run-class.bat </a:t>
            </a:r>
            <a:r>
              <a:rPr lang="en-IN" dirty="0" err="1"/>
              <a:t>kafka.admin.TopicCommand</a:t>
            </a:r>
            <a:r>
              <a:rPr lang="en-IN" dirty="0"/>
              <a:t> --delete --topic test --zookeeper localhost:2181</a:t>
            </a:r>
          </a:p>
        </p:txBody>
      </p:sp>
    </p:spTree>
    <p:extLst>
      <p:ext uri="{BB962C8B-B14F-4D97-AF65-F5344CB8AC3E}">
        <p14:creationId xmlns:p14="http://schemas.microsoft.com/office/powerpoint/2010/main" val="1739361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CC11AA-F8CF-48E2-AA57-0CD562AE5EDF}"/>
              </a:ext>
            </a:extLst>
          </p:cNvPr>
          <p:cNvSpPr/>
          <p:nvPr/>
        </p:nvSpPr>
        <p:spPr>
          <a:xfrm>
            <a:off x="3305175" y="152400"/>
            <a:ext cx="521017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Creating a Kafka Producer in Spring Boot </a:t>
            </a:r>
          </a:p>
        </p:txBody>
      </p:sp>
      <p:sp>
        <p:nvSpPr>
          <p:cNvPr id="4" name="Rectangle 3">
            <a:extLst>
              <a:ext uri="{FF2B5EF4-FFF2-40B4-BE49-F238E27FC236}">
                <a16:creationId xmlns:a16="http://schemas.microsoft.com/office/drawing/2014/main" id="{CDF4ADDA-9484-40FE-8B25-23FB0313364A}"/>
              </a:ext>
            </a:extLst>
          </p:cNvPr>
          <p:cNvSpPr/>
          <p:nvPr/>
        </p:nvSpPr>
        <p:spPr>
          <a:xfrm>
            <a:off x="438150" y="956786"/>
            <a:ext cx="6096000" cy="1477328"/>
          </a:xfrm>
          <a:prstGeom prst="rect">
            <a:avLst/>
          </a:prstGeom>
        </p:spPr>
        <p:txBody>
          <a:bodyPr>
            <a:spAutoFit/>
          </a:bodyPr>
          <a:lstStyle/>
          <a:p>
            <a:r>
              <a:rPr lang="en-IN" dirty="0"/>
              <a:t>1.	Create a </a:t>
            </a:r>
            <a:r>
              <a:rPr lang="en-IN" dirty="0" err="1"/>
              <a:t>SpringBootStarter</a:t>
            </a:r>
            <a:r>
              <a:rPr lang="en-IN" dirty="0"/>
              <a:t> Project with following dependencies.</a:t>
            </a:r>
          </a:p>
          <a:p>
            <a:r>
              <a:rPr lang="en-IN" dirty="0"/>
              <a:t>	a	web</a:t>
            </a:r>
          </a:p>
          <a:p>
            <a:r>
              <a:rPr lang="en-IN" dirty="0"/>
              <a:t>	b	dev tools</a:t>
            </a:r>
          </a:p>
          <a:p>
            <a:r>
              <a:rPr lang="en-IN" dirty="0"/>
              <a:t>	c	</a:t>
            </a:r>
            <a:r>
              <a:rPr lang="en-IN" dirty="0" err="1"/>
              <a:t>kafka</a:t>
            </a:r>
            <a:endParaRPr lang="en-IN" dirty="0"/>
          </a:p>
        </p:txBody>
      </p:sp>
      <p:sp>
        <p:nvSpPr>
          <p:cNvPr id="5" name="Rectangle 4">
            <a:extLst>
              <a:ext uri="{FF2B5EF4-FFF2-40B4-BE49-F238E27FC236}">
                <a16:creationId xmlns:a16="http://schemas.microsoft.com/office/drawing/2014/main" id="{975EA364-89CC-417D-A78B-E6A50DD4248D}"/>
              </a:ext>
            </a:extLst>
          </p:cNvPr>
          <p:cNvSpPr/>
          <p:nvPr/>
        </p:nvSpPr>
        <p:spPr>
          <a:xfrm>
            <a:off x="5162550" y="1585943"/>
            <a:ext cx="6096000" cy="4524315"/>
          </a:xfrm>
          <a:prstGeom prst="rect">
            <a:avLst/>
          </a:prstGeom>
        </p:spPr>
        <p:txBody>
          <a:bodyPr>
            <a:spAutoFit/>
          </a:bodyPr>
          <a:lstStyle/>
          <a:p>
            <a:r>
              <a:rPr lang="en-IN" dirty="0"/>
              <a:t>2.	Create a </a:t>
            </a:r>
            <a:r>
              <a:rPr lang="en-IN" dirty="0" err="1"/>
              <a:t>RestController</a:t>
            </a:r>
            <a:r>
              <a:rPr lang="en-IN" dirty="0"/>
              <a:t> class </a:t>
            </a:r>
            <a:r>
              <a:rPr lang="en-IN" dirty="0" err="1"/>
              <a:t>Eg.Producer</a:t>
            </a:r>
            <a:endParaRPr lang="en-IN" dirty="0"/>
          </a:p>
          <a:p>
            <a:r>
              <a:rPr lang="en-IN" dirty="0"/>
              <a:t>@</a:t>
            </a:r>
            <a:r>
              <a:rPr lang="en-IN" dirty="0" err="1"/>
              <a:t>RestController</a:t>
            </a:r>
            <a:endParaRPr lang="en-IN" dirty="0"/>
          </a:p>
          <a:p>
            <a:r>
              <a:rPr lang="en-IN" dirty="0"/>
              <a:t>public class Producer {</a:t>
            </a:r>
          </a:p>
          <a:p>
            <a:r>
              <a:rPr lang="en-IN" dirty="0"/>
              <a:t>	</a:t>
            </a:r>
          </a:p>
          <a:p>
            <a:r>
              <a:rPr lang="en-IN" dirty="0"/>
              <a:t>	private static final String TOPIC = "</a:t>
            </a:r>
            <a:r>
              <a:rPr lang="en-IN" dirty="0" err="1"/>
              <a:t>Kafka_Topic</a:t>
            </a:r>
            <a:r>
              <a:rPr lang="en-IN" dirty="0"/>
              <a:t>";</a:t>
            </a:r>
          </a:p>
          <a:p>
            <a:r>
              <a:rPr lang="en-IN" dirty="0"/>
              <a:t>	@</a:t>
            </a:r>
            <a:r>
              <a:rPr lang="en-IN" dirty="0" err="1"/>
              <a:t>Autowired</a:t>
            </a:r>
            <a:endParaRPr lang="en-IN" dirty="0"/>
          </a:p>
          <a:p>
            <a:r>
              <a:rPr lang="en-IN" dirty="0"/>
              <a:t>	</a:t>
            </a:r>
            <a:r>
              <a:rPr lang="en-IN" dirty="0" err="1"/>
              <a:t>KafkaTemplate</a:t>
            </a:r>
            <a:r>
              <a:rPr lang="en-IN" dirty="0"/>
              <a:t>&lt;String, Item&gt; </a:t>
            </a:r>
            <a:r>
              <a:rPr lang="en-IN" dirty="0" err="1"/>
              <a:t>kafkaTemplate</a:t>
            </a:r>
            <a:r>
              <a:rPr lang="en-IN" dirty="0"/>
              <a:t>;</a:t>
            </a:r>
          </a:p>
          <a:p>
            <a:r>
              <a:rPr lang="en-IN" dirty="0"/>
              <a:t>	</a:t>
            </a:r>
          </a:p>
          <a:p>
            <a:r>
              <a:rPr lang="en-IN" dirty="0"/>
              <a:t>	@</a:t>
            </a:r>
            <a:r>
              <a:rPr lang="en-IN" dirty="0" err="1"/>
              <a:t>GetMapping</a:t>
            </a:r>
            <a:r>
              <a:rPr lang="en-IN" dirty="0"/>
              <a:t>("/post/{message}")</a:t>
            </a:r>
          </a:p>
          <a:p>
            <a:r>
              <a:rPr lang="en-IN" dirty="0"/>
              <a:t>	public String post(@</a:t>
            </a:r>
            <a:r>
              <a:rPr lang="en-IN" dirty="0" err="1"/>
              <a:t>PathVariable</a:t>
            </a:r>
            <a:r>
              <a:rPr lang="en-IN" dirty="0"/>
              <a:t>("message") String message)</a:t>
            </a:r>
          </a:p>
          <a:p>
            <a:r>
              <a:rPr lang="en-IN" dirty="0"/>
              <a:t>	{</a:t>
            </a:r>
          </a:p>
          <a:p>
            <a:r>
              <a:rPr lang="en-IN" dirty="0"/>
              <a:t>		</a:t>
            </a:r>
            <a:r>
              <a:rPr lang="en-IN" dirty="0" err="1"/>
              <a:t>kafkaTemplate.send</a:t>
            </a:r>
            <a:r>
              <a:rPr lang="en-IN" dirty="0"/>
              <a:t>(TOPIC, message);</a:t>
            </a:r>
          </a:p>
          <a:p>
            <a:r>
              <a:rPr lang="en-IN" dirty="0"/>
              <a:t>		return "Message Sent Successfully";</a:t>
            </a:r>
          </a:p>
          <a:p>
            <a:r>
              <a:rPr lang="en-IN" dirty="0"/>
              <a:t>	}</a:t>
            </a:r>
          </a:p>
          <a:p>
            <a:r>
              <a:rPr lang="en-IN" dirty="0"/>
              <a:t>}</a:t>
            </a:r>
          </a:p>
        </p:txBody>
      </p:sp>
      <p:sp>
        <p:nvSpPr>
          <p:cNvPr id="6" name="Rectangle: Rounded Corners 5">
            <a:extLst>
              <a:ext uri="{FF2B5EF4-FFF2-40B4-BE49-F238E27FC236}">
                <a16:creationId xmlns:a16="http://schemas.microsoft.com/office/drawing/2014/main" id="{C4C89EEB-0511-4E37-9463-BA8C32F7CC3A}"/>
              </a:ext>
            </a:extLst>
          </p:cNvPr>
          <p:cNvSpPr/>
          <p:nvPr/>
        </p:nvSpPr>
        <p:spPr>
          <a:xfrm>
            <a:off x="514351" y="2838450"/>
            <a:ext cx="3676649" cy="1981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Message is published to a topic called </a:t>
            </a:r>
            <a:r>
              <a:rPr lang="en-IN" dirty="0" err="1"/>
              <a:t>Kafka_Topic</a:t>
            </a:r>
            <a:r>
              <a:rPr lang="en-IN" dirty="0"/>
              <a: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6960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7E960-04BE-4413-B4D2-D534D0E08122}"/>
              </a:ext>
            </a:extLst>
          </p:cNvPr>
          <p:cNvSpPr/>
          <p:nvPr/>
        </p:nvSpPr>
        <p:spPr>
          <a:xfrm>
            <a:off x="3305175" y="152400"/>
            <a:ext cx="521017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Creating a Kafka Producer in Spring Boot that send an Object in Json format</a:t>
            </a:r>
          </a:p>
        </p:txBody>
      </p:sp>
      <p:sp>
        <p:nvSpPr>
          <p:cNvPr id="3" name="Rectangle 2">
            <a:extLst>
              <a:ext uri="{FF2B5EF4-FFF2-40B4-BE49-F238E27FC236}">
                <a16:creationId xmlns:a16="http://schemas.microsoft.com/office/drawing/2014/main" id="{F533A0CC-9041-4D9F-A428-0F99A310BC7A}"/>
              </a:ext>
            </a:extLst>
          </p:cNvPr>
          <p:cNvSpPr/>
          <p:nvPr/>
        </p:nvSpPr>
        <p:spPr>
          <a:xfrm>
            <a:off x="114300" y="762001"/>
            <a:ext cx="12077700" cy="5632311"/>
          </a:xfrm>
          <a:prstGeom prst="rect">
            <a:avLst/>
          </a:prstGeom>
        </p:spPr>
        <p:txBody>
          <a:bodyPr wrap="square">
            <a:spAutoFit/>
          </a:bodyPr>
          <a:lstStyle/>
          <a:p>
            <a:r>
              <a:rPr lang="en-IN" dirty="0">
                <a:solidFill>
                  <a:srgbClr val="646464"/>
                </a:solidFill>
                <a:latin typeface="Consolas" panose="020B0609020204030204" pitchFamily="49" charset="0"/>
              </a:rPr>
              <a:t>@Configuration</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ProducerConfiguration</a:t>
            </a:r>
            <a:r>
              <a:rPr lang="en-IN" b="1" dirty="0">
                <a:solidFill>
                  <a:srgbClr val="000000"/>
                </a:solidFill>
                <a:latin typeface="Consolas" panose="020B0609020204030204" pitchFamily="49" charset="0"/>
              </a:rPr>
              <a:t> {</a:t>
            </a: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ProducerFactory</a:t>
            </a:r>
            <a:r>
              <a:rPr lang="en-IN" b="1" dirty="0">
                <a:solidFill>
                  <a:srgbClr val="000000"/>
                </a:solidFill>
                <a:latin typeface="Consolas" panose="020B0609020204030204" pitchFamily="49" charset="0"/>
              </a:rPr>
              <a:t>&lt;String, Item&gt; </a:t>
            </a:r>
            <a:r>
              <a:rPr lang="en-IN" b="1" u="sng" dirty="0" err="1">
                <a:solidFill>
                  <a:srgbClr val="0000C0"/>
                </a:solidFill>
                <a:latin typeface="Consolas" panose="020B0609020204030204" pitchFamily="49" charset="0"/>
              </a:rPr>
              <a:t>producerFactory</a:t>
            </a:r>
            <a:r>
              <a:rPr lang="en-IN" b="1" u="sng"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ProducerFactory</a:t>
            </a:r>
            <a:r>
              <a:rPr lang="en-IN" b="1" dirty="0">
                <a:solidFill>
                  <a:srgbClr val="000000"/>
                </a:solidFill>
                <a:latin typeface="Consolas" panose="020B0609020204030204" pitchFamily="49" charset="0"/>
              </a:rPr>
              <a:t>&lt;String, Item&gt; </a:t>
            </a:r>
            <a:r>
              <a:rPr lang="en-IN" b="1" dirty="0" err="1">
                <a:solidFill>
                  <a:srgbClr val="000000"/>
                </a:solidFill>
                <a:latin typeface="Consolas" panose="020B0609020204030204" pitchFamily="49" charset="0"/>
              </a:rPr>
              <a:t>getProducerFactory</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Map&lt;</a:t>
            </a:r>
            <a:r>
              <a:rPr lang="en-IN" dirty="0" err="1">
                <a:solidFill>
                  <a:srgbClr val="000000"/>
                </a:solidFill>
                <a:latin typeface="Consolas" panose="020B0609020204030204" pitchFamily="49" charset="0"/>
              </a:rPr>
              <a:t>String,Object</a:t>
            </a:r>
            <a:r>
              <a:rPr lang="en-IN" dirty="0">
                <a:solidFill>
                  <a:srgbClr val="000000"/>
                </a:solidFill>
                <a:latin typeface="Consolas" panose="020B0609020204030204" pitchFamily="49" charset="0"/>
              </a:rPr>
              <a:t>&gt; </a:t>
            </a:r>
            <a:r>
              <a:rPr lang="en-IN" dirty="0">
                <a:solidFill>
                  <a:srgbClr val="6A3E3E"/>
                </a:solidFill>
                <a:latin typeface="Consolas" panose="020B0609020204030204" pitchFamily="49" charset="0"/>
              </a:rPr>
              <a:t>configs</a:t>
            </a:r>
            <a:r>
              <a:rPr lang="en-IN" dirty="0">
                <a:solidFill>
                  <a:srgbClr val="000000"/>
                </a:solidFill>
                <a:latin typeface="Consolas" panose="020B0609020204030204" pitchFamily="49" charset="0"/>
              </a:rPr>
              <a:t>=</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HashMap&lt;&gt;();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(ProducerConfig.</a:t>
            </a:r>
            <a:r>
              <a:rPr lang="en-IN" b="1" i="1" dirty="0">
                <a:solidFill>
                  <a:srgbClr val="0000C0"/>
                </a:solidFill>
                <a:latin typeface="Consolas" panose="020B0609020204030204" pitchFamily="49" charset="0"/>
              </a:rPr>
              <a:t>BOOTSTRAP_SERVERS_CONFIG</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"localhost:9092"</a:t>
            </a:r>
            <a:r>
              <a:rPr lang="en-IN" b="1" i="1"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ProducerConfig.</a:t>
            </a:r>
            <a:r>
              <a:rPr lang="en-IN" b="1" i="1" dirty="0" err="1">
                <a:solidFill>
                  <a:srgbClr val="0000C0"/>
                </a:solidFill>
                <a:latin typeface="Consolas" panose="020B0609020204030204" pitchFamily="49" charset="0"/>
              </a:rPr>
              <a:t>KEY_SERIALIZER_CLASS_CONFIG</a:t>
            </a:r>
            <a:r>
              <a:rPr lang="en-IN" b="1" i="1" dirty="0">
                <a:solidFill>
                  <a:srgbClr val="000000"/>
                </a:solidFill>
                <a:latin typeface="Consolas" panose="020B0609020204030204" pitchFamily="49" charset="0"/>
              </a:rPr>
              <a:t>, </a:t>
            </a:r>
            <a:r>
              <a:rPr lang="en-IN" b="1" i="1" dirty="0" err="1">
                <a:solidFill>
                  <a:srgbClr val="000000"/>
                </a:solidFill>
                <a:latin typeface="Consolas" panose="020B0609020204030204" pitchFamily="49" charset="0"/>
              </a:rPr>
              <a:t>StringSerializer.</a:t>
            </a:r>
            <a:r>
              <a:rPr lang="en-IN" b="1" i="1" dirty="0" err="1">
                <a:solidFill>
                  <a:srgbClr val="7F0055"/>
                </a:solidFill>
                <a:latin typeface="Consolas" panose="020B0609020204030204" pitchFamily="49" charset="0"/>
              </a:rPr>
              <a:t>class</a:t>
            </a:r>
            <a:r>
              <a:rPr lang="en-IN" b="1" i="1"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ProducerConfig.</a:t>
            </a:r>
            <a:r>
              <a:rPr lang="en-IN" b="1" i="1" dirty="0" err="1">
                <a:solidFill>
                  <a:srgbClr val="0000C0"/>
                </a:solidFill>
                <a:latin typeface="Consolas" panose="020B0609020204030204" pitchFamily="49" charset="0"/>
              </a:rPr>
              <a:t>VALUE_SERIALIZER_CLASS_CONFIG</a:t>
            </a:r>
            <a:r>
              <a:rPr lang="en-IN" b="1" i="1" dirty="0">
                <a:solidFill>
                  <a:srgbClr val="000000"/>
                </a:solidFill>
                <a:latin typeface="Consolas" panose="020B0609020204030204" pitchFamily="49" charset="0"/>
              </a:rPr>
              <a:t>, </a:t>
            </a:r>
            <a:r>
              <a:rPr lang="en-IN" b="1" i="1" dirty="0" err="1">
                <a:solidFill>
                  <a:srgbClr val="000000"/>
                </a:solidFill>
                <a:latin typeface="Consolas" panose="020B0609020204030204" pitchFamily="49" charset="0"/>
              </a:rPr>
              <a:t>JsonSerializer.</a:t>
            </a:r>
            <a:r>
              <a:rPr lang="en-IN" b="1" i="1" dirty="0" err="1">
                <a:solidFill>
                  <a:srgbClr val="7F0055"/>
                </a:solidFill>
                <a:latin typeface="Consolas" panose="020B0609020204030204" pitchFamily="49" charset="0"/>
              </a:rPr>
              <a:t>class</a:t>
            </a:r>
            <a:r>
              <a:rPr lang="en-IN" b="1" i="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DefaultKafkaProducerFactory</a:t>
            </a:r>
            <a:r>
              <a:rPr lang="en-IN" b="1" dirty="0">
                <a:solidFill>
                  <a:srgbClr val="000000"/>
                </a:solidFill>
                <a:latin typeface="Consolas" panose="020B0609020204030204" pitchFamily="49" charset="0"/>
              </a:rPr>
              <a:t>&lt;&gt;(</a:t>
            </a:r>
            <a:r>
              <a:rPr lang="en-IN" b="1" dirty="0">
                <a:solidFill>
                  <a:srgbClr val="6A3E3E"/>
                </a:solidFill>
                <a:latin typeface="Consolas" panose="020B0609020204030204" pitchFamily="49" charset="0"/>
              </a:rPr>
              <a:t>configs</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@Bean</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KafkaTemplate</a:t>
            </a:r>
            <a:r>
              <a:rPr lang="en-IN" b="1" dirty="0">
                <a:solidFill>
                  <a:srgbClr val="000000"/>
                </a:solidFill>
                <a:latin typeface="Consolas" panose="020B0609020204030204" pitchFamily="49" charset="0"/>
              </a:rPr>
              <a:t>&lt;</a:t>
            </a:r>
            <a:r>
              <a:rPr lang="en-IN" b="1" dirty="0" err="1">
                <a:solidFill>
                  <a:srgbClr val="000000"/>
                </a:solidFill>
                <a:latin typeface="Consolas" panose="020B0609020204030204" pitchFamily="49" charset="0"/>
              </a:rPr>
              <a:t>String,Item</a:t>
            </a:r>
            <a:r>
              <a:rPr lang="en-IN" b="1" dirty="0">
                <a:solidFill>
                  <a:srgbClr val="000000"/>
                </a:solidFill>
                <a:latin typeface="Consolas" panose="020B0609020204030204" pitchFamily="49" charset="0"/>
              </a:rPr>
              <a:t>&gt; </a:t>
            </a:r>
            <a:r>
              <a:rPr lang="en-IN" b="1" dirty="0" err="1">
                <a:solidFill>
                  <a:srgbClr val="000000"/>
                </a:solidFill>
                <a:latin typeface="Consolas" panose="020B0609020204030204" pitchFamily="49" charset="0"/>
              </a:rPr>
              <a:t>getKafkaTemplate</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KafkaTemplate</a:t>
            </a:r>
            <a:r>
              <a:rPr lang="en-IN" b="1" dirty="0">
                <a:solidFill>
                  <a:srgbClr val="000000"/>
                </a:solidFill>
                <a:latin typeface="Consolas" panose="020B0609020204030204" pitchFamily="49" charset="0"/>
              </a:rPr>
              <a:t>&lt;&gt;(</a:t>
            </a:r>
            <a:r>
              <a:rPr lang="en-IN" b="1" dirty="0" err="1">
                <a:solidFill>
                  <a:srgbClr val="000000"/>
                </a:solidFill>
                <a:latin typeface="Consolas" panose="020B0609020204030204" pitchFamily="49" charset="0"/>
              </a:rPr>
              <a:t>getProducerFactory</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05950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BB5DF-36B6-4944-91C7-A2EAE4B2FCFF}"/>
              </a:ext>
            </a:extLst>
          </p:cNvPr>
          <p:cNvSpPr/>
          <p:nvPr/>
        </p:nvSpPr>
        <p:spPr>
          <a:xfrm>
            <a:off x="2113280" y="264160"/>
            <a:ext cx="6837680" cy="772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SpringBoot</a:t>
            </a:r>
            <a:r>
              <a:rPr lang="en-IN" dirty="0"/>
              <a:t> with </a:t>
            </a:r>
            <a:r>
              <a:rPr lang="en-IN" dirty="0" err="1"/>
              <a:t>inmemory</a:t>
            </a:r>
            <a:r>
              <a:rPr lang="en-IN" dirty="0"/>
              <a:t> </a:t>
            </a:r>
            <a:r>
              <a:rPr lang="en-IN" dirty="0" err="1"/>
              <a:t>activemq</a:t>
            </a:r>
            <a:endParaRPr lang="en-IN" dirty="0"/>
          </a:p>
        </p:txBody>
      </p:sp>
      <p:sp>
        <p:nvSpPr>
          <p:cNvPr id="3" name="Rectangle 2">
            <a:extLst>
              <a:ext uri="{FF2B5EF4-FFF2-40B4-BE49-F238E27FC236}">
                <a16:creationId xmlns:a16="http://schemas.microsoft.com/office/drawing/2014/main" id="{EC9A5FDA-0467-48D6-8EF4-AF01BB1A0DA9}"/>
              </a:ext>
            </a:extLst>
          </p:cNvPr>
          <p:cNvSpPr/>
          <p:nvPr/>
        </p:nvSpPr>
        <p:spPr>
          <a:xfrm>
            <a:off x="1381760" y="1036320"/>
            <a:ext cx="8971280" cy="4937760"/>
          </a:xfrm>
          <a:prstGeom prst="rect">
            <a:avLst/>
          </a:prstGeom>
        </p:spPr>
        <p:txBody>
          <a:bodyPr wrap="square">
            <a:spAutoFit/>
          </a:bodyPr>
          <a:lstStyle/>
          <a:p>
            <a:r>
              <a:rPr lang="en-IN" dirty="0"/>
              <a:t>Steps</a:t>
            </a:r>
          </a:p>
          <a:p>
            <a:endParaRPr lang="en-IN" dirty="0"/>
          </a:p>
          <a:p>
            <a:r>
              <a:rPr lang="en-IN" dirty="0"/>
              <a:t>1	Add dependencies</a:t>
            </a:r>
          </a:p>
          <a:p>
            <a:r>
              <a:rPr lang="en-IN" dirty="0"/>
              <a:t>		- web and </a:t>
            </a:r>
            <a:r>
              <a:rPr lang="en-IN" dirty="0" err="1"/>
              <a:t>activemq</a:t>
            </a:r>
            <a:endParaRPr lang="en-IN" dirty="0"/>
          </a:p>
          <a:p>
            <a:r>
              <a:rPr lang="en-IN" dirty="0"/>
              <a:t>2	in </a:t>
            </a:r>
            <a:r>
              <a:rPr lang="en-IN" dirty="0" err="1"/>
              <a:t>application.resources</a:t>
            </a:r>
            <a:endParaRPr lang="en-IN" dirty="0"/>
          </a:p>
          <a:p>
            <a:r>
              <a:rPr lang="en-IN" dirty="0"/>
              <a:t>		spring.activemq.in-memory=true</a:t>
            </a:r>
          </a:p>
          <a:p>
            <a:r>
              <a:rPr lang="en-IN" dirty="0"/>
              <a:t>		</a:t>
            </a:r>
            <a:r>
              <a:rPr lang="en-IN" dirty="0" err="1"/>
              <a:t>spring.activemq.pool.enabled</a:t>
            </a:r>
            <a:r>
              <a:rPr lang="en-IN" dirty="0"/>
              <a:t>=false</a:t>
            </a:r>
          </a:p>
          <a:p>
            <a:r>
              <a:rPr lang="en-IN" dirty="0"/>
              <a:t>		</a:t>
            </a:r>
            <a:r>
              <a:rPr lang="en-IN" dirty="0" err="1"/>
              <a:t>server.port</a:t>
            </a:r>
            <a:r>
              <a:rPr lang="en-IN" dirty="0"/>
              <a:t>=8081</a:t>
            </a:r>
          </a:p>
          <a:p>
            <a:r>
              <a:rPr lang="en-IN" dirty="0"/>
              <a:t>3	Create a Configuration Class</a:t>
            </a:r>
          </a:p>
          <a:p>
            <a:r>
              <a:rPr lang="en-IN" dirty="0"/>
              <a:t>		@</a:t>
            </a:r>
            <a:r>
              <a:rPr lang="en-IN" dirty="0" err="1"/>
              <a:t>EnableJms</a:t>
            </a:r>
            <a:endParaRPr lang="en-IN" dirty="0"/>
          </a:p>
          <a:p>
            <a:r>
              <a:rPr lang="en-IN" dirty="0"/>
              <a:t>		@Configuration</a:t>
            </a:r>
          </a:p>
          <a:p>
            <a:r>
              <a:rPr lang="en-IN" dirty="0"/>
              <a:t>		public class </a:t>
            </a:r>
            <a:r>
              <a:rPr lang="en-IN" dirty="0" err="1"/>
              <a:t>MessageConfiguration</a:t>
            </a:r>
            <a:r>
              <a:rPr lang="en-IN" dirty="0"/>
              <a:t> {</a:t>
            </a:r>
          </a:p>
          <a:p>
            <a:r>
              <a:rPr lang="en-IN" dirty="0"/>
              <a:t>		@Bean</a:t>
            </a:r>
          </a:p>
          <a:p>
            <a:r>
              <a:rPr lang="en-IN" dirty="0"/>
              <a:t>    		public Queue queue() {</a:t>
            </a:r>
          </a:p>
          <a:p>
            <a:r>
              <a:rPr lang="en-IN" dirty="0"/>
              <a:t>        	return new </a:t>
            </a:r>
            <a:r>
              <a:rPr lang="en-IN" dirty="0" err="1"/>
              <a:t>ActiveMQQueue</a:t>
            </a:r>
            <a:r>
              <a:rPr lang="en-IN" dirty="0"/>
              <a:t>("</a:t>
            </a:r>
            <a:r>
              <a:rPr lang="en-IN" dirty="0" err="1"/>
              <a:t>myqueue</a:t>
            </a:r>
            <a:r>
              <a:rPr lang="en-IN" dirty="0"/>
              <a:t>");</a:t>
            </a:r>
          </a:p>
          <a:p>
            <a:r>
              <a:rPr lang="en-IN" dirty="0"/>
              <a:t>   		 }	</a:t>
            </a:r>
          </a:p>
          <a:p>
            <a:r>
              <a:rPr lang="en-IN" dirty="0"/>
              <a:t>}</a:t>
            </a:r>
          </a:p>
        </p:txBody>
      </p:sp>
    </p:spTree>
    <p:extLst>
      <p:ext uri="{BB962C8B-B14F-4D97-AF65-F5344CB8AC3E}">
        <p14:creationId xmlns:p14="http://schemas.microsoft.com/office/powerpoint/2010/main" val="223599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BE61628-E361-4005-B5B8-BFCD9DC3481A}"/>
              </a:ext>
            </a:extLst>
          </p:cNvPr>
          <p:cNvSpPr/>
          <p:nvPr/>
        </p:nvSpPr>
        <p:spPr>
          <a:xfrm>
            <a:off x="4866640" y="193040"/>
            <a:ext cx="6380480" cy="2468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2ECF6034-0152-477D-B97B-05D5E7B2B7E9}"/>
              </a:ext>
            </a:extLst>
          </p:cNvPr>
          <p:cNvSpPr/>
          <p:nvPr/>
        </p:nvSpPr>
        <p:spPr>
          <a:xfrm>
            <a:off x="538480" y="193040"/>
            <a:ext cx="9032240" cy="4801314"/>
          </a:xfrm>
          <a:prstGeom prst="rect">
            <a:avLst/>
          </a:prstGeom>
        </p:spPr>
        <p:txBody>
          <a:bodyPr wrap="square">
            <a:spAutoFit/>
          </a:bodyPr>
          <a:lstStyle/>
          <a:p>
            <a:r>
              <a:rPr lang="en-IN" dirty="0">
                <a:solidFill>
                  <a:srgbClr val="646464"/>
                </a:solidFill>
                <a:latin typeface="Consolas" panose="020B0609020204030204" pitchFamily="49" charset="0"/>
              </a:rPr>
              <a:t>//Producer</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RestController</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Producer {</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Autowired</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JmsTemplate</a:t>
            </a:r>
            <a:r>
              <a:rPr lang="en-IN" b="1" dirty="0">
                <a:solidFill>
                  <a:srgbClr val="000000"/>
                </a:solidFill>
                <a:latin typeface="Consolas" panose="020B0609020204030204" pitchFamily="49" charset="0"/>
              </a:rPr>
              <a:t> </a:t>
            </a:r>
            <a:r>
              <a:rPr lang="en-IN" b="1" dirty="0" err="1">
                <a:solidFill>
                  <a:srgbClr val="0000C0"/>
                </a:solidFill>
                <a:latin typeface="Consolas" panose="020B0609020204030204" pitchFamily="49" charset="0"/>
              </a:rPr>
              <a:t>jmsTemplate</a:t>
            </a:r>
            <a:r>
              <a:rPr lang="en-IN" b="1" dirty="0">
                <a:solidFill>
                  <a:srgbClr val="000000"/>
                </a:solidFill>
                <a:latin typeface="Consolas" panose="020B0609020204030204" pitchFamily="49" charset="0"/>
              </a:rPr>
              <a:t>;</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Autowired</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Queue </a:t>
            </a:r>
            <a:r>
              <a:rPr lang="en-IN" b="1" dirty="0" err="1">
                <a:solidFill>
                  <a:srgbClr val="0000C0"/>
                </a:solidFill>
                <a:latin typeface="Consolas" panose="020B0609020204030204" pitchFamily="49" charset="0"/>
              </a:rPr>
              <a:t>queue</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GetMapping</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"/publish/{message}"</a:t>
            </a:r>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String </a:t>
            </a:r>
            <a:r>
              <a:rPr lang="en-IN" b="1" dirty="0" err="1">
                <a:solidFill>
                  <a:srgbClr val="000000"/>
                </a:solidFill>
                <a:latin typeface="Consolas" panose="020B0609020204030204" pitchFamily="49" charset="0"/>
              </a:rPr>
              <a:t>publishMessage</a:t>
            </a:r>
            <a:r>
              <a:rPr lang="en-IN" b="1" dirty="0">
                <a:solidFill>
                  <a:srgbClr val="000000"/>
                </a:solidFill>
                <a:latin typeface="Consolas" panose="020B0609020204030204" pitchFamily="49" charset="0"/>
              </a:rPr>
              <a:t>(</a:t>
            </a:r>
            <a:r>
              <a:rPr lang="en-IN" b="1" dirty="0">
                <a:solidFill>
                  <a:srgbClr val="646464"/>
                </a:solidFill>
                <a:latin typeface="Consolas" panose="020B0609020204030204" pitchFamily="49" charset="0"/>
              </a:rPr>
              <a:t>@</a:t>
            </a:r>
            <a:r>
              <a:rPr lang="en-IN" b="1" dirty="0" err="1">
                <a:solidFill>
                  <a:srgbClr val="646464"/>
                </a:solidFill>
                <a:latin typeface="Consolas" panose="020B0609020204030204" pitchFamily="49" charset="0"/>
              </a:rPr>
              <a:t>PathVariable</a:t>
            </a:r>
            <a:r>
              <a:rPr lang="en-IN" b="1" dirty="0">
                <a:solidFill>
                  <a:srgbClr val="000000"/>
                </a:solidFill>
                <a:latin typeface="Consolas" panose="020B0609020204030204" pitchFamily="49" charset="0"/>
              </a:rPr>
              <a:t>(</a:t>
            </a:r>
            <a:r>
              <a:rPr lang="en-IN" b="1" dirty="0">
                <a:solidFill>
                  <a:srgbClr val="2A00FF"/>
                </a:solidFill>
                <a:latin typeface="Consolas" panose="020B0609020204030204" pitchFamily="49" charset="0"/>
              </a:rPr>
              <a:t>"message"</a:t>
            </a:r>
            <a:r>
              <a:rPr lang="en-IN" b="1" dirty="0">
                <a:solidFill>
                  <a:srgbClr val="000000"/>
                </a:solidFill>
                <a:latin typeface="Consolas" panose="020B0609020204030204" pitchFamily="49" charset="0"/>
              </a:rPr>
              <a:t>) String </a:t>
            </a:r>
            <a:r>
              <a:rPr lang="en-IN" b="1" dirty="0">
                <a:solidFill>
                  <a:srgbClr val="6A3E3E"/>
                </a:solidFill>
                <a:latin typeface="Consolas" panose="020B0609020204030204" pitchFamily="49" charset="0"/>
              </a:rPr>
              <a:t>message</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err="1">
                <a:solidFill>
                  <a:srgbClr val="0000C0"/>
                </a:solidFill>
                <a:latin typeface="Consolas" panose="020B0609020204030204" pitchFamily="49" charset="0"/>
              </a:rPr>
              <a:t>jmsTemplate</a:t>
            </a:r>
            <a:r>
              <a:rPr lang="en-IN" dirty="0" err="1">
                <a:solidFill>
                  <a:srgbClr val="000000"/>
                </a:solidFill>
                <a:latin typeface="Consolas" panose="020B0609020204030204" pitchFamily="49" charset="0"/>
              </a:rPr>
              <a:t>.convertAndSend</a:t>
            </a:r>
            <a:r>
              <a:rPr lang="en-IN" dirty="0">
                <a:solidFill>
                  <a:srgbClr val="000000"/>
                </a:solidFill>
                <a:latin typeface="Consolas" panose="020B0609020204030204" pitchFamily="49" charset="0"/>
              </a:rPr>
              <a:t>(</a:t>
            </a:r>
            <a:r>
              <a:rPr lang="en-IN" dirty="0">
                <a:solidFill>
                  <a:srgbClr val="0000C0"/>
                </a:solidFill>
                <a:latin typeface="Consolas" panose="020B0609020204030204" pitchFamily="49" charset="0"/>
              </a:rPr>
              <a:t>queue</a:t>
            </a:r>
            <a:r>
              <a:rPr lang="en-IN" dirty="0">
                <a:solidFill>
                  <a:srgbClr val="000000"/>
                </a:solidFill>
                <a:latin typeface="Consolas" panose="020B0609020204030204" pitchFamily="49" charset="0"/>
              </a:rPr>
              <a:t>, </a:t>
            </a:r>
            <a:r>
              <a:rPr lang="en-IN" dirty="0">
                <a:solidFill>
                  <a:srgbClr val="6A3E3E"/>
                </a:solidFill>
                <a:latin typeface="Consolas" panose="020B0609020204030204" pitchFamily="49" charset="0"/>
              </a:rPr>
              <a:t>message</a:t>
            </a:r>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2A00FF"/>
                </a:solidFill>
                <a:latin typeface="Consolas" panose="020B0609020204030204" pitchFamily="49" charset="0"/>
              </a:rPr>
              <a:t>"Message published </a:t>
            </a:r>
            <a:r>
              <a:rPr lang="en-IN" b="1" dirty="0" err="1">
                <a:solidFill>
                  <a:srgbClr val="2A00FF"/>
                </a:solidFill>
                <a:latin typeface="Consolas" panose="020B0609020204030204" pitchFamily="49" charset="0"/>
              </a:rPr>
              <a:t>Sucessfully</a:t>
            </a:r>
            <a:r>
              <a:rPr lang="en-IN" b="1" dirty="0">
                <a:solidFill>
                  <a:srgbClr val="2A00FF"/>
                </a:solidFill>
                <a:latin typeface="Consolas" panose="020B0609020204030204" pitchFamily="49" charset="0"/>
              </a:rPr>
              <a:t>"</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4" name="Rectangle 3">
            <a:extLst>
              <a:ext uri="{FF2B5EF4-FFF2-40B4-BE49-F238E27FC236}">
                <a16:creationId xmlns:a16="http://schemas.microsoft.com/office/drawing/2014/main" id="{EB8DE142-A35B-4E43-BFFA-841068015BCA}"/>
              </a:ext>
            </a:extLst>
          </p:cNvPr>
          <p:cNvSpPr/>
          <p:nvPr/>
        </p:nvSpPr>
        <p:spPr>
          <a:xfrm>
            <a:off x="4927600" y="193040"/>
            <a:ext cx="6096000" cy="2308324"/>
          </a:xfrm>
          <a:prstGeom prst="rect">
            <a:avLst/>
          </a:prstGeom>
        </p:spPr>
        <p:txBody>
          <a:bodyPr>
            <a:spAutoFit/>
          </a:bodyPr>
          <a:lstStyle/>
          <a:p>
            <a:r>
              <a:rPr lang="en-IN" dirty="0">
                <a:solidFill>
                  <a:srgbClr val="646464"/>
                </a:solidFill>
                <a:latin typeface="Consolas" panose="020B0609020204030204" pitchFamily="49" charset="0"/>
              </a:rPr>
              <a:t>@Component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Consumer {</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JmsListener</a:t>
            </a:r>
            <a:r>
              <a:rPr lang="en-IN" dirty="0">
                <a:solidFill>
                  <a:srgbClr val="000000"/>
                </a:solidFill>
                <a:latin typeface="Consolas" panose="020B0609020204030204" pitchFamily="49" charset="0"/>
              </a:rPr>
              <a:t>(destination = </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myqueue</a:t>
            </a:r>
            <a:r>
              <a:rPr lang="en-IN" dirty="0">
                <a:solidFill>
                  <a:srgbClr val="2A00FF"/>
                </a:solidFill>
                <a:latin typeface="Consolas" panose="020B0609020204030204" pitchFamily="49" charset="0"/>
              </a:rPr>
              <a: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listener(String </a:t>
            </a:r>
            <a:r>
              <a:rPr lang="en-IN" b="1" dirty="0">
                <a:solidFill>
                  <a:srgbClr val="6A3E3E"/>
                </a:solidFill>
                <a:latin typeface="Consolas" panose="020B0609020204030204" pitchFamily="49" charset="0"/>
              </a:rPr>
              <a:t>message</a:t>
            </a:r>
            <a:r>
              <a:rPr lang="en-IN" b="1"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"Received Message: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message</a:t>
            </a:r>
            <a:r>
              <a:rPr lang="en-IN" b="1" i="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174153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BB5DF-36B6-4944-91C7-A2EAE4B2FCFF}"/>
              </a:ext>
            </a:extLst>
          </p:cNvPr>
          <p:cNvSpPr/>
          <p:nvPr/>
        </p:nvSpPr>
        <p:spPr>
          <a:xfrm>
            <a:off x="2113280" y="264160"/>
            <a:ext cx="6837680" cy="772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SpringBoot</a:t>
            </a:r>
            <a:r>
              <a:rPr lang="en-IN" dirty="0"/>
              <a:t> with standalone </a:t>
            </a:r>
            <a:r>
              <a:rPr lang="en-IN" dirty="0" err="1"/>
              <a:t>activemq</a:t>
            </a:r>
            <a:endParaRPr lang="en-IN" dirty="0"/>
          </a:p>
        </p:txBody>
      </p:sp>
      <p:sp>
        <p:nvSpPr>
          <p:cNvPr id="3" name="Rectangle 2">
            <a:extLst>
              <a:ext uri="{FF2B5EF4-FFF2-40B4-BE49-F238E27FC236}">
                <a16:creationId xmlns:a16="http://schemas.microsoft.com/office/drawing/2014/main" id="{EC9A5FDA-0467-48D6-8EF4-AF01BB1A0DA9}"/>
              </a:ext>
            </a:extLst>
          </p:cNvPr>
          <p:cNvSpPr/>
          <p:nvPr/>
        </p:nvSpPr>
        <p:spPr>
          <a:xfrm>
            <a:off x="1381760" y="1036320"/>
            <a:ext cx="8971280" cy="2862322"/>
          </a:xfrm>
          <a:prstGeom prst="rect">
            <a:avLst/>
          </a:prstGeom>
        </p:spPr>
        <p:txBody>
          <a:bodyPr wrap="square">
            <a:spAutoFit/>
          </a:bodyPr>
          <a:lstStyle/>
          <a:p>
            <a:r>
              <a:rPr lang="en-IN" dirty="0"/>
              <a:t>Steps</a:t>
            </a:r>
          </a:p>
          <a:p>
            <a:endParaRPr lang="en-IN" dirty="0"/>
          </a:p>
          <a:p>
            <a:r>
              <a:rPr lang="en-IN" dirty="0"/>
              <a:t>1	Add dependencies</a:t>
            </a:r>
          </a:p>
          <a:p>
            <a:r>
              <a:rPr lang="en-IN" dirty="0"/>
              <a:t>		- web and </a:t>
            </a:r>
            <a:r>
              <a:rPr lang="en-IN" dirty="0" err="1"/>
              <a:t>activemq</a:t>
            </a:r>
            <a:endParaRPr lang="en-IN" dirty="0"/>
          </a:p>
          <a:p>
            <a:r>
              <a:rPr lang="en-IN" dirty="0"/>
              <a:t>2	in </a:t>
            </a:r>
            <a:r>
              <a:rPr lang="en-IN" dirty="0" err="1"/>
              <a:t>application.resources</a:t>
            </a:r>
            <a:endParaRPr lang="en-IN" dirty="0"/>
          </a:p>
          <a:p>
            <a:r>
              <a:rPr lang="en-IN" dirty="0"/>
              <a:t>		spring.activemq.in-memory=false</a:t>
            </a:r>
          </a:p>
          <a:p>
            <a:r>
              <a:rPr lang="en-IN" dirty="0"/>
              <a:t>		</a:t>
            </a:r>
            <a:r>
              <a:rPr lang="en-IN" dirty="0" err="1"/>
              <a:t>spring.activemq.pool.enabled</a:t>
            </a:r>
            <a:r>
              <a:rPr lang="en-IN" dirty="0"/>
              <a:t>=false</a:t>
            </a:r>
          </a:p>
          <a:p>
            <a:r>
              <a:rPr lang="en-IN" dirty="0"/>
              <a:t>		</a:t>
            </a:r>
            <a:r>
              <a:rPr lang="en-IN" dirty="0" err="1"/>
              <a:t>server.port</a:t>
            </a:r>
            <a:r>
              <a:rPr lang="en-IN" dirty="0"/>
              <a:t>=8081</a:t>
            </a:r>
          </a:p>
          <a:p>
            <a:r>
              <a:rPr lang="en-IN" u="sng" dirty="0"/>
              <a:t>		</a:t>
            </a:r>
            <a:r>
              <a:rPr lang="en-IN" u="sng" dirty="0" err="1"/>
              <a:t>activemq.broker-url</a:t>
            </a:r>
            <a:r>
              <a:rPr lang="en-IN" u="sng" dirty="0"/>
              <a:t>=tcp://localhost:61616</a:t>
            </a:r>
            <a:endParaRPr lang="en-IN" dirty="0"/>
          </a:p>
          <a:p>
            <a:endParaRPr lang="en-IN" dirty="0"/>
          </a:p>
        </p:txBody>
      </p:sp>
      <p:sp>
        <p:nvSpPr>
          <p:cNvPr id="4" name="Rectangle 3">
            <a:extLst>
              <a:ext uri="{FF2B5EF4-FFF2-40B4-BE49-F238E27FC236}">
                <a16:creationId xmlns:a16="http://schemas.microsoft.com/office/drawing/2014/main" id="{CB14F89A-14B0-4750-9828-EAA195480E19}"/>
              </a:ext>
            </a:extLst>
          </p:cNvPr>
          <p:cNvSpPr/>
          <p:nvPr/>
        </p:nvSpPr>
        <p:spPr>
          <a:xfrm>
            <a:off x="1737360" y="4209137"/>
            <a:ext cx="6096000" cy="1200329"/>
          </a:xfrm>
          <a:prstGeom prst="rect">
            <a:avLst/>
          </a:prstGeom>
        </p:spPr>
        <p:txBody>
          <a:bodyPr>
            <a:spAutoFit/>
          </a:bodyPr>
          <a:lstStyle/>
          <a:p>
            <a:r>
              <a:rPr lang="en-IN" dirty="0">
                <a:hlinkClick r:id="rId2"/>
              </a:rPr>
              <a:t>Installation and apache </a:t>
            </a:r>
            <a:r>
              <a:rPr lang="en-IN" dirty="0" err="1">
                <a:hlinkClick r:id="rId2"/>
              </a:rPr>
              <a:t>activemq</a:t>
            </a:r>
            <a:endParaRPr lang="en-IN" dirty="0">
              <a:hlinkClick r:id="rId2"/>
            </a:endParaRPr>
          </a:p>
          <a:p>
            <a:r>
              <a:rPr lang="en-IN" dirty="0">
                <a:hlinkClick r:id="rId2"/>
              </a:rPr>
              <a:t>https://activemq.apache.org/components/classic/download/</a:t>
            </a:r>
            <a:endParaRPr lang="en-IN" dirty="0"/>
          </a:p>
          <a:p>
            <a:r>
              <a:rPr lang="en-IN" dirty="0"/>
              <a:t>To start </a:t>
            </a:r>
            <a:r>
              <a:rPr lang="en-IN" dirty="0" err="1"/>
              <a:t>activemq</a:t>
            </a:r>
            <a:r>
              <a:rPr lang="en-IN" dirty="0"/>
              <a:t> : </a:t>
            </a:r>
            <a:r>
              <a:rPr lang="en-IN" dirty="0" err="1"/>
              <a:t>activemq</a:t>
            </a:r>
            <a:r>
              <a:rPr lang="en-IN" dirty="0"/>
              <a:t> start</a:t>
            </a:r>
          </a:p>
          <a:p>
            <a:r>
              <a:rPr lang="en-IN" dirty="0"/>
              <a:t>Admin console: </a:t>
            </a:r>
            <a:r>
              <a:rPr lang="en-IN" dirty="0">
                <a:hlinkClick r:id="rId3"/>
              </a:rPr>
              <a:t>http://localhost:8161/</a:t>
            </a:r>
            <a:endParaRPr lang="en-IN" dirty="0"/>
          </a:p>
        </p:txBody>
      </p:sp>
    </p:spTree>
    <p:extLst>
      <p:ext uri="{BB962C8B-B14F-4D97-AF65-F5344CB8AC3E}">
        <p14:creationId xmlns:p14="http://schemas.microsoft.com/office/powerpoint/2010/main" val="250935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5C8A06-07FC-4837-A6F9-89BD898AADB1}"/>
              </a:ext>
            </a:extLst>
          </p:cNvPr>
          <p:cNvSpPr/>
          <p:nvPr/>
        </p:nvSpPr>
        <p:spPr>
          <a:xfrm>
            <a:off x="629920" y="0"/>
            <a:ext cx="9591040" cy="6463308"/>
          </a:xfrm>
          <a:prstGeom prst="rect">
            <a:avLst/>
          </a:prstGeom>
        </p:spPr>
        <p:txBody>
          <a:bodyPr wrap="square">
            <a:spAutoFit/>
          </a:bodyPr>
          <a:lstStyle/>
          <a:p>
            <a:r>
              <a:rPr lang="en-IN" dirty="0"/>
              <a:t>//Create a Configuration Class</a:t>
            </a:r>
          </a:p>
          <a:p>
            <a:r>
              <a:rPr lang="en-IN" dirty="0"/>
              <a:t>		@</a:t>
            </a:r>
            <a:r>
              <a:rPr lang="en-IN" dirty="0" err="1"/>
              <a:t>EnableJms</a:t>
            </a:r>
            <a:endParaRPr lang="en-IN" dirty="0"/>
          </a:p>
          <a:p>
            <a:r>
              <a:rPr lang="en-IN" dirty="0"/>
              <a:t>		@Configuration</a:t>
            </a:r>
          </a:p>
          <a:p>
            <a:r>
              <a:rPr lang="en-IN" dirty="0"/>
              <a:t>public class </a:t>
            </a:r>
            <a:r>
              <a:rPr lang="en-IN" dirty="0" err="1"/>
              <a:t>MessageConfiguration</a:t>
            </a:r>
            <a:r>
              <a:rPr lang="en-IN" dirty="0"/>
              <a:t> {</a:t>
            </a:r>
          </a:p>
          <a:p>
            <a:r>
              <a:rPr lang="en-IN" dirty="0"/>
              <a:t>@Value("${</a:t>
            </a:r>
            <a:r>
              <a:rPr lang="en-IN" dirty="0" err="1"/>
              <a:t>activemq.broker-url</a:t>
            </a:r>
            <a:r>
              <a:rPr lang="en-IN" dirty="0"/>
              <a:t>}")</a:t>
            </a:r>
          </a:p>
          <a:p>
            <a:r>
              <a:rPr lang="en-IN" b="1" dirty="0"/>
              <a:t>private String </a:t>
            </a:r>
            <a:r>
              <a:rPr lang="en-IN" b="1" dirty="0" err="1"/>
              <a:t>brokerUrl</a:t>
            </a:r>
            <a:r>
              <a:rPr lang="en-IN" b="1" dirty="0"/>
              <a:t>;</a:t>
            </a:r>
          </a:p>
          <a:p>
            <a:endParaRPr lang="en-IN" dirty="0"/>
          </a:p>
          <a:p>
            <a:r>
              <a:rPr lang="en-IN" dirty="0"/>
              <a:t>    @Bean</a:t>
            </a:r>
          </a:p>
          <a:p>
            <a:r>
              <a:rPr lang="en-IN" dirty="0"/>
              <a:t>    </a:t>
            </a:r>
            <a:r>
              <a:rPr lang="en-IN" b="1" dirty="0"/>
              <a:t>public Queue queue() {</a:t>
            </a:r>
          </a:p>
          <a:p>
            <a:r>
              <a:rPr lang="en-IN" dirty="0"/>
              <a:t>        </a:t>
            </a:r>
            <a:r>
              <a:rPr lang="en-IN" b="1" dirty="0"/>
              <a:t>return new </a:t>
            </a:r>
            <a:r>
              <a:rPr lang="en-IN" b="1" dirty="0" err="1"/>
              <a:t>ActiveMQQueue</a:t>
            </a:r>
            <a:r>
              <a:rPr lang="en-IN" b="1" dirty="0"/>
              <a:t>("queue3");</a:t>
            </a:r>
          </a:p>
          <a:p>
            <a:r>
              <a:rPr lang="en-IN" dirty="0"/>
              <a:t>    }</a:t>
            </a:r>
          </a:p>
          <a:p>
            <a:endParaRPr lang="en-IN" dirty="0"/>
          </a:p>
          <a:p>
            <a:r>
              <a:rPr lang="en-IN" dirty="0"/>
              <a:t>    @Bean</a:t>
            </a:r>
          </a:p>
          <a:p>
            <a:r>
              <a:rPr lang="en-IN" dirty="0"/>
              <a:t>    </a:t>
            </a:r>
            <a:r>
              <a:rPr lang="en-IN" b="1" dirty="0"/>
              <a:t>public </a:t>
            </a:r>
            <a:r>
              <a:rPr lang="en-IN" b="1" dirty="0" err="1"/>
              <a:t>ActiveMQConnectionFactory</a:t>
            </a:r>
            <a:r>
              <a:rPr lang="en-IN" b="1" dirty="0"/>
              <a:t> </a:t>
            </a:r>
            <a:r>
              <a:rPr lang="en-IN" b="1" dirty="0" err="1"/>
              <a:t>activeMQConnectionFactory</a:t>
            </a:r>
            <a:r>
              <a:rPr lang="en-IN" b="1" dirty="0"/>
              <a:t>() {</a:t>
            </a:r>
          </a:p>
          <a:p>
            <a:r>
              <a:rPr lang="en-IN" dirty="0"/>
              <a:t>        </a:t>
            </a:r>
            <a:r>
              <a:rPr lang="en-IN" dirty="0" err="1"/>
              <a:t>ActiveMQConnectionFactory</a:t>
            </a:r>
            <a:r>
              <a:rPr lang="en-IN" dirty="0"/>
              <a:t> factory = </a:t>
            </a:r>
            <a:r>
              <a:rPr lang="en-IN" b="1" dirty="0"/>
              <a:t>new </a:t>
            </a:r>
            <a:r>
              <a:rPr lang="en-IN" b="1" dirty="0" err="1"/>
              <a:t>ActiveMQConnectionFactory</a:t>
            </a:r>
            <a:r>
              <a:rPr lang="en-IN" b="1" dirty="0"/>
              <a:t>();</a:t>
            </a:r>
          </a:p>
          <a:p>
            <a:r>
              <a:rPr lang="en-IN" dirty="0"/>
              <a:t>        </a:t>
            </a:r>
            <a:r>
              <a:rPr lang="en-IN" dirty="0" err="1"/>
              <a:t>factory.setBrokerURL</a:t>
            </a:r>
            <a:r>
              <a:rPr lang="en-IN" dirty="0"/>
              <a:t>(</a:t>
            </a:r>
            <a:r>
              <a:rPr lang="en-IN" dirty="0" err="1"/>
              <a:t>brokerUrl</a:t>
            </a:r>
            <a:r>
              <a:rPr lang="en-IN" dirty="0"/>
              <a:t>);</a:t>
            </a:r>
          </a:p>
          <a:p>
            <a:r>
              <a:rPr lang="en-IN" dirty="0"/>
              <a:t>        </a:t>
            </a:r>
            <a:r>
              <a:rPr lang="en-IN" b="1" dirty="0"/>
              <a:t>return factory;</a:t>
            </a:r>
          </a:p>
          <a:p>
            <a:r>
              <a:rPr lang="en-IN" dirty="0"/>
              <a:t>    }</a:t>
            </a:r>
          </a:p>
          <a:p>
            <a:endParaRPr lang="en-IN" dirty="0"/>
          </a:p>
          <a:p>
            <a:r>
              <a:rPr lang="en-IN" dirty="0"/>
              <a:t>    @Bean</a:t>
            </a:r>
          </a:p>
          <a:p>
            <a:r>
              <a:rPr lang="en-IN" dirty="0"/>
              <a:t>    </a:t>
            </a:r>
            <a:r>
              <a:rPr lang="en-IN" b="1" dirty="0"/>
              <a:t>public </a:t>
            </a:r>
            <a:r>
              <a:rPr lang="en-IN" b="1" dirty="0" err="1"/>
              <a:t>JmsTemplate</a:t>
            </a:r>
            <a:r>
              <a:rPr lang="en-IN" b="1" dirty="0"/>
              <a:t> </a:t>
            </a:r>
            <a:r>
              <a:rPr lang="en-IN" b="1" dirty="0" err="1"/>
              <a:t>jmsTemplate</a:t>
            </a:r>
            <a:r>
              <a:rPr lang="en-IN" b="1" dirty="0"/>
              <a:t>() {</a:t>
            </a:r>
          </a:p>
          <a:p>
            <a:r>
              <a:rPr lang="en-IN" dirty="0"/>
              <a:t>        </a:t>
            </a:r>
            <a:r>
              <a:rPr lang="en-IN" b="1" dirty="0"/>
              <a:t>return new </a:t>
            </a:r>
            <a:r>
              <a:rPr lang="en-IN" b="1" dirty="0" err="1"/>
              <a:t>JmsTemplate</a:t>
            </a:r>
            <a:r>
              <a:rPr lang="en-IN" b="1" dirty="0"/>
              <a:t>(</a:t>
            </a:r>
            <a:r>
              <a:rPr lang="en-IN" b="1" dirty="0" err="1"/>
              <a:t>activeMQConnectionFactory</a:t>
            </a:r>
            <a:r>
              <a:rPr lang="en-IN" b="1" dirty="0"/>
              <a:t>());</a:t>
            </a:r>
          </a:p>
          <a:p>
            <a:r>
              <a:rPr lang="en-IN" dirty="0"/>
              <a:t>    }}</a:t>
            </a:r>
          </a:p>
        </p:txBody>
      </p:sp>
    </p:spTree>
    <p:extLst>
      <p:ext uri="{BB962C8B-B14F-4D97-AF65-F5344CB8AC3E}">
        <p14:creationId xmlns:p14="http://schemas.microsoft.com/office/powerpoint/2010/main" val="67176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E3FA1A-4C10-4990-B636-16B8C64EBD26}"/>
              </a:ext>
            </a:extLst>
          </p:cNvPr>
          <p:cNvSpPr/>
          <p:nvPr/>
        </p:nvSpPr>
        <p:spPr>
          <a:xfrm>
            <a:off x="238125" y="523875"/>
            <a:ext cx="9991725" cy="3416320"/>
          </a:xfrm>
          <a:prstGeom prst="rect">
            <a:avLst/>
          </a:prstGeom>
        </p:spPr>
        <p:txBody>
          <a:bodyPr wrap="square">
            <a:spAutoFit/>
          </a:bodyPr>
          <a:lstStyle/>
          <a:p>
            <a:r>
              <a:rPr lang="en-IN" sz="2400" dirty="0" err="1">
                <a:solidFill>
                  <a:srgbClr val="212529"/>
                </a:solidFill>
                <a:latin typeface="+mj-lt"/>
              </a:rPr>
              <a:t>ZooKeeper</a:t>
            </a:r>
            <a:r>
              <a:rPr lang="en-IN" sz="2400" dirty="0">
                <a:solidFill>
                  <a:srgbClr val="212529"/>
                </a:solidFill>
                <a:latin typeface="+mj-lt"/>
              </a:rPr>
              <a:t> is a centralized service for maintaining configuration information, naming, providing distributed synchronization, and providing group services. All of these kinds of services are used in some form or another by distributed applications. Each 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Even when done correctly, different implementations of these services lead to management complexity when the applications are deployed.</a:t>
            </a:r>
            <a:endParaRPr lang="en-IN" sz="2400" dirty="0">
              <a:latin typeface="+mj-lt"/>
            </a:endParaRPr>
          </a:p>
        </p:txBody>
      </p:sp>
    </p:spTree>
    <p:extLst>
      <p:ext uri="{BB962C8B-B14F-4D97-AF65-F5344CB8AC3E}">
        <p14:creationId xmlns:p14="http://schemas.microsoft.com/office/powerpoint/2010/main" val="104908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E5F85B-5137-4CA4-AACB-293A25ADF9D7}"/>
              </a:ext>
            </a:extLst>
          </p:cNvPr>
          <p:cNvSpPr/>
          <p:nvPr/>
        </p:nvSpPr>
        <p:spPr>
          <a:xfrm>
            <a:off x="3894395" y="233279"/>
            <a:ext cx="3482685" cy="584775"/>
          </a:xfrm>
          <a:prstGeom prst="rect">
            <a:avLst/>
          </a:prstGeom>
        </p:spPr>
        <p:txBody>
          <a:bodyPr wrap="none">
            <a:spAutoFit/>
          </a:bodyPr>
          <a:lstStyle/>
          <a:p>
            <a:r>
              <a:rPr lang="en-IN" sz="3200" dirty="0"/>
              <a:t>MESSAGE BROKER</a:t>
            </a:r>
          </a:p>
        </p:txBody>
      </p:sp>
      <p:sp>
        <p:nvSpPr>
          <p:cNvPr id="11" name="Rectangle 10">
            <a:extLst>
              <a:ext uri="{FF2B5EF4-FFF2-40B4-BE49-F238E27FC236}">
                <a16:creationId xmlns:a16="http://schemas.microsoft.com/office/drawing/2014/main" id="{58B4EDA1-3E9A-4C1E-9AEC-DFC0E3E21644}"/>
              </a:ext>
            </a:extLst>
          </p:cNvPr>
          <p:cNvSpPr/>
          <p:nvPr/>
        </p:nvSpPr>
        <p:spPr>
          <a:xfrm>
            <a:off x="876326" y="1369858"/>
            <a:ext cx="6267424" cy="2308324"/>
          </a:xfrm>
          <a:prstGeom prst="rect">
            <a:avLst/>
          </a:prstGeom>
        </p:spPr>
        <p:txBody>
          <a:bodyPr wrap="square">
            <a:spAutoFit/>
          </a:bodyPr>
          <a:lstStyle/>
          <a:p>
            <a:r>
              <a:rPr lang="en-IN" dirty="0">
                <a:solidFill>
                  <a:srgbClr val="00253E"/>
                </a:solidFill>
                <a:latin typeface="+mj-lt"/>
              </a:rPr>
              <a:t>Apache Kafka is developed in Scala and </a:t>
            </a:r>
            <a:r>
              <a:rPr lang="en-IN" dirty="0">
                <a:solidFill>
                  <a:srgbClr val="00A390"/>
                </a:solidFill>
                <a:latin typeface="+mj-lt"/>
                <a:hlinkClick r:id="rId2"/>
              </a:rPr>
              <a:t>started out at LinkedIn</a:t>
            </a:r>
            <a:r>
              <a:rPr lang="en-IN" dirty="0">
                <a:solidFill>
                  <a:srgbClr val="00253E"/>
                </a:solidFill>
                <a:latin typeface="+mj-lt"/>
              </a:rPr>
              <a:t> as a way to connect different internal systems. At the time, LinkedIn was moving to a more distributed architecture and needed to reimagine capabilities like data integration and </a:t>
            </a:r>
            <a:r>
              <a:rPr lang="en-IN" dirty="0" err="1">
                <a:solidFill>
                  <a:srgbClr val="00253E"/>
                </a:solidFill>
                <a:latin typeface="+mj-lt"/>
              </a:rPr>
              <a:t>realtime</a:t>
            </a:r>
            <a:r>
              <a:rPr lang="en-IN" dirty="0">
                <a:solidFill>
                  <a:srgbClr val="00253E"/>
                </a:solidFill>
                <a:latin typeface="+mj-lt"/>
              </a:rPr>
              <a:t> stream processing, breaking away from previously monolithic approaches to these problems. Kafka is well adopted today within the Apache Software Foundation ecosystem of products and is particularly useful in event-driven architecture.</a:t>
            </a:r>
            <a:endParaRPr lang="en-IN" dirty="0">
              <a:latin typeface="+mj-lt"/>
            </a:endParaRPr>
          </a:p>
        </p:txBody>
      </p:sp>
      <p:pic>
        <p:nvPicPr>
          <p:cNvPr id="4098" name="Picture 2" descr="Image result for kafka messaging system">
            <a:extLst>
              <a:ext uri="{FF2B5EF4-FFF2-40B4-BE49-F238E27FC236}">
                <a16:creationId xmlns:a16="http://schemas.microsoft.com/office/drawing/2014/main" id="{6D00EBF7-4BE8-4A19-9B1C-9793787A9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087" y="4696402"/>
            <a:ext cx="1200727" cy="1200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B174B9E-D7E3-4736-A052-63DF3814B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6796" y="397164"/>
            <a:ext cx="3848588" cy="170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43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Rabbit messaging system">
            <a:extLst>
              <a:ext uri="{FF2B5EF4-FFF2-40B4-BE49-F238E27FC236}">
                <a16:creationId xmlns:a16="http://schemas.microsoft.com/office/drawing/2014/main" id="{47386C08-584C-4F73-8C7F-9D504D50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473" y="0"/>
            <a:ext cx="9743065" cy="7136324"/>
          </a:xfrm>
          <a:prstGeom prst="rect">
            <a:avLst/>
          </a:prstGeom>
          <a:solidFill>
            <a:schemeClr val="accent1">
              <a:lumMod val="60000"/>
              <a:lumOff val="40000"/>
            </a:schemeClr>
          </a:solidFill>
          <a:effectLst>
            <a:glow rad="330200">
              <a:schemeClr val="accent3">
                <a:lumMod val="50000"/>
                <a:alpha val="37000"/>
              </a:schemeClr>
            </a:glow>
            <a:outerShdw blurRad="50800" dist="50800" dir="5400000" algn="ctr" rotWithShape="0">
              <a:schemeClr val="accent1">
                <a:lumMod val="60000"/>
                <a:lumOff val="40000"/>
              </a:schemeClr>
            </a:outerShdw>
          </a:effectLst>
        </p:spPr>
      </p:pic>
    </p:spTree>
    <p:extLst>
      <p:ext uri="{BB962C8B-B14F-4D97-AF65-F5344CB8AC3E}">
        <p14:creationId xmlns:p14="http://schemas.microsoft.com/office/powerpoint/2010/main" val="388657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EE97-A0C1-43A3-94F4-B2DFC09138FA}"/>
              </a:ext>
            </a:extLst>
          </p:cNvPr>
          <p:cNvSpPr>
            <a:spLocks noGrp="1"/>
          </p:cNvSpPr>
          <p:nvPr>
            <p:ph type="title" idx="4294967295"/>
          </p:nvPr>
        </p:nvSpPr>
        <p:spPr>
          <a:xfrm>
            <a:off x="2587625" y="204788"/>
            <a:ext cx="9604375" cy="1049337"/>
          </a:xfrm>
        </p:spPr>
        <p:txBody>
          <a:bodyPr/>
          <a:lstStyle/>
          <a:p>
            <a:r>
              <a:rPr lang="en-IN" dirty="0"/>
              <a:t>Kafka Features</a:t>
            </a:r>
          </a:p>
        </p:txBody>
      </p:sp>
      <p:sp>
        <p:nvSpPr>
          <p:cNvPr id="3" name="Rectangle 2">
            <a:extLst>
              <a:ext uri="{FF2B5EF4-FFF2-40B4-BE49-F238E27FC236}">
                <a16:creationId xmlns:a16="http://schemas.microsoft.com/office/drawing/2014/main" id="{B7D956A5-A307-4EA4-8B92-98B6BAC4D45C}"/>
              </a:ext>
            </a:extLst>
          </p:cNvPr>
          <p:cNvSpPr/>
          <p:nvPr/>
        </p:nvSpPr>
        <p:spPr>
          <a:xfrm>
            <a:off x="413354" y="729456"/>
            <a:ext cx="5187346" cy="4524315"/>
          </a:xfrm>
          <a:prstGeom prst="rect">
            <a:avLst/>
          </a:prstGeom>
        </p:spPr>
        <p:txBody>
          <a:bodyPr wrap="square">
            <a:spAutoFit/>
          </a:bodyPr>
          <a:lstStyle/>
          <a:p>
            <a:r>
              <a:rPr lang="en-IN" b="1" dirty="0">
                <a:solidFill>
                  <a:srgbClr val="0B5394"/>
                </a:solidFill>
                <a:latin typeface="Verdana" panose="020B0604030504040204" pitchFamily="34" charset="0"/>
              </a:rPr>
              <a:t>1. Scalability</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can handle scalability in all the four dimensions, i.e., event producers, event processors, event consumers and event connectors. In other words, Kafka scales easily without downtime. </a:t>
            </a:r>
            <a:br>
              <a:rPr lang="en-IN" dirty="0"/>
            </a:br>
            <a:br>
              <a:rPr lang="en-IN" dirty="0">
                <a:solidFill>
                  <a:srgbClr val="000000"/>
                </a:solidFill>
                <a:latin typeface="Verdana" panose="020B0604030504040204" pitchFamily="34" charset="0"/>
              </a:rPr>
            </a:br>
            <a:r>
              <a:rPr lang="en-IN" b="1" dirty="0">
                <a:solidFill>
                  <a:srgbClr val="0B5394"/>
                </a:solidFill>
                <a:latin typeface="Verdana" panose="020B0604030504040204" pitchFamily="34" charset="0"/>
              </a:rPr>
              <a:t>2. High-Volume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can work with a huge volume of data streams, easily.</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t>
            </a:r>
            <a:br>
              <a:rPr lang="en-IN" dirty="0"/>
            </a:br>
            <a:r>
              <a:rPr lang="en-IN" b="1" dirty="0">
                <a:solidFill>
                  <a:srgbClr val="0B5394"/>
                </a:solidFill>
                <a:latin typeface="Verdana" panose="020B0604030504040204" pitchFamily="34" charset="0"/>
              </a:rPr>
              <a:t>3. Data Transformations</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offers provisions for deriving new data streams using the data streams from producers.</a:t>
            </a:r>
            <a:endParaRPr lang="en-IN" dirty="0"/>
          </a:p>
        </p:txBody>
      </p:sp>
      <p:sp>
        <p:nvSpPr>
          <p:cNvPr id="4" name="Rectangle 3">
            <a:extLst>
              <a:ext uri="{FF2B5EF4-FFF2-40B4-BE49-F238E27FC236}">
                <a16:creationId xmlns:a16="http://schemas.microsoft.com/office/drawing/2014/main" id="{A560B795-736F-4268-A474-70E149601D67}"/>
              </a:ext>
            </a:extLst>
          </p:cNvPr>
          <p:cNvSpPr/>
          <p:nvPr/>
        </p:nvSpPr>
        <p:spPr>
          <a:xfrm>
            <a:off x="5600700" y="865751"/>
            <a:ext cx="6096000" cy="923330"/>
          </a:xfrm>
          <a:prstGeom prst="rect">
            <a:avLst/>
          </a:prstGeom>
        </p:spPr>
        <p:txBody>
          <a:bodyPr>
            <a:spAutoFit/>
          </a:bodyPr>
          <a:lstStyle/>
          <a:p>
            <a:r>
              <a:rPr lang="en-IN" b="1" dirty="0">
                <a:solidFill>
                  <a:srgbClr val="0B5394"/>
                </a:solidFill>
                <a:latin typeface="Verdana" panose="020B0604030504040204" pitchFamily="34" charset="0"/>
              </a:rPr>
              <a:t>4. Fault Tolerance</a:t>
            </a:r>
            <a:br>
              <a:rPr lang="en-IN" dirty="0"/>
            </a:br>
            <a:r>
              <a:rPr lang="en-IN" dirty="0">
                <a:solidFill>
                  <a:srgbClr val="000000"/>
                </a:solidFill>
                <a:latin typeface="Verdana" panose="020B0604030504040204" pitchFamily="34" charset="0"/>
              </a:rPr>
              <a:t>     Apache Kafka clusters can handle failures with the masters and databases.</a:t>
            </a:r>
            <a:endParaRPr lang="en-IN" dirty="0"/>
          </a:p>
        </p:txBody>
      </p:sp>
      <p:sp>
        <p:nvSpPr>
          <p:cNvPr id="5" name="Rectangle 4">
            <a:extLst>
              <a:ext uri="{FF2B5EF4-FFF2-40B4-BE49-F238E27FC236}">
                <a16:creationId xmlns:a16="http://schemas.microsoft.com/office/drawing/2014/main" id="{729B53C6-5E32-486C-9739-1683108F31FA}"/>
              </a:ext>
            </a:extLst>
          </p:cNvPr>
          <p:cNvSpPr/>
          <p:nvPr/>
        </p:nvSpPr>
        <p:spPr>
          <a:xfrm>
            <a:off x="5600700" y="1988379"/>
            <a:ext cx="6096000" cy="923330"/>
          </a:xfrm>
          <a:prstGeom prst="rect">
            <a:avLst/>
          </a:prstGeom>
        </p:spPr>
        <p:txBody>
          <a:bodyPr>
            <a:spAutoFit/>
          </a:bodyPr>
          <a:lstStyle/>
          <a:p>
            <a:r>
              <a:rPr lang="en-IN" b="1" dirty="0">
                <a:solidFill>
                  <a:srgbClr val="0B5394"/>
                </a:solidFill>
                <a:latin typeface="Verdana" panose="020B0604030504040204" pitchFamily="34" charset="0"/>
              </a:rPr>
              <a:t>5. Reliability</a:t>
            </a:r>
            <a:br>
              <a:rPr lang="en-IN" dirty="0"/>
            </a:br>
            <a:r>
              <a:rPr lang="en-IN" dirty="0">
                <a:solidFill>
                  <a:srgbClr val="000000"/>
                </a:solidFill>
                <a:latin typeface="Verdana" panose="020B0604030504040204" pitchFamily="34" charset="0"/>
              </a:rPr>
              <a:t>     Since Apache Kafka is distributed, partitioned, replicated, and fault tolerant, it is very reliable.</a:t>
            </a:r>
            <a:endParaRPr lang="en-IN" dirty="0"/>
          </a:p>
        </p:txBody>
      </p:sp>
      <p:sp>
        <p:nvSpPr>
          <p:cNvPr id="6" name="Rectangle 5">
            <a:extLst>
              <a:ext uri="{FF2B5EF4-FFF2-40B4-BE49-F238E27FC236}">
                <a16:creationId xmlns:a16="http://schemas.microsoft.com/office/drawing/2014/main" id="{515DBE33-F694-4286-8919-9206FF870DFC}"/>
              </a:ext>
            </a:extLst>
          </p:cNvPr>
          <p:cNvSpPr/>
          <p:nvPr/>
        </p:nvSpPr>
        <p:spPr>
          <a:xfrm>
            <a:off x="5600700" y="3111007"/>
            <a:ext cx="6096000" cy="1200329"/>
          </a:xfrm>
          <a:prstGeom prst="rect">
            <a:avLst/>
          </a:prstGeom>
        </p:spPr>
        <p:txBody>
          <a:bodyPr>
            <a:spAutoFit/>
          </a:bodyPr>
          <a:lstStyle/>
          <a:p>
            <a:r>
              <a:rPr lang="en-IN" b="1" dirty="0">
                <a:solidFill>
                  <a:srgbClr val="0B5394"/>
                </a:solidFill>
                <a:latin typeface="Verdana" panose="020B0604030504040204" pitchFamily="34" charset="0"/>
              </a:rPr>
              <a:t>6. Durability</a:t>
            </a:r>
            <a:br>
              <a:rPr lang="en-IN" dirty="0"/>
            </a:br>
            <a:r>
              <a:rPr lang="en-IN" dirty="0">
                <a:solidFill>
                  <a:srgbClr val="000000"/>
                </a:solidFill>
                <a:latin typeface="Verdana" panose="020B0604030504040204" pitchFamily="34" charset="0"/>
              </a:rPr>
              <a:t>     Apache Kafka is durable because it uses Distributed commit logs, which means messages persist on disk as fast as possible.</a:t>
            </a:r>
            <a:endParaRPr lang="en-IN" dirty="0"/>
          </a:p>
        </p:txBody>
      </p:sp>
    </p:spTree>
    <p:extLst>
      <p:ext uri="{BB962C8B-B14F-4D97-AF65-F5344CB8AC3E}">
        <p14:creationId xmlns:p14="http://schemas.microsoft.com/office/powerpoint/2010/main" val="248880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47C5C-6C7E-42BC-B1E2-264E07566D46}"/>
              </a:ext>
            </a:extLst>
          </p:cNvPr>
          <p:cNvSpPr/>
          <p:nvPr/>
        </p:nvSpPr>
        <p:spPr>
          <a:xfrm>
            <a:off x="495300" y="278964"/>
            <a:ext cx="6096000" cy="2585323"/>
          </a:xfrm>
          <a:prstGeom prst="rect">
            <a:avLst/>
          </a:prstGeom>
        </p:spPr>
        <p:txBody>
          <a:bodyPr>
            <a:spAutoFit/>
          </a:bodyPr>
          <a:lstStyle/>
          <a:p>
            <a:r>
              <a:rPr lang="en-IN" b="1" dirty="0">
                <a:solidFill>
                  <a:srgbClr val="0B5394"/>
                </a:solidFill>
                <a:latin typeface="Verdana" panose="020B0604030504040204" pitchFamily="34" charset="0"/>
              </a:rPr>
              <a:t>7. Performance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For both publishing and subscribing messages, Kafka has high throughput. Even if many TBs of messages are stored, it maintains stable performance.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t>
            </a:r>
            <a:br>
              <a:rPr lang="en-IN" dirty="0"/>
            </a:br>
            <a:r>
              <a:rPr lang="en-IN" b="1" dirty="0">
                <a:solidFill>
                  <a:srgbClr val="0B5394"/>
                </a:solidFill>
                <a:latin typeface="Verdana" panose="020B0604030504040204" pitchFamily="34" charset="0"/>
              </a:rPr>
              <a:t>8. Zero Downtime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is very fast and guarantees zero downtime and zero data loss.</a:t>
            </a:r>
            <a:endParaRPr lang="en-IN" dirty="0"/>
          </a:p>
        </p:txBody>
      </p:sp>
    </p:spTree>
    <p:extLst>
      <p:ext uri="{BB962C8B-B14F-4D97-AF65-F5344CB8AC3E}">
        <p14:creationId xmlns:p14="http://schemas.microsoft.com/office/powerpoint/2010/main" val="51631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E98EC2-D4B7-4CD6-990D-E3FEE3008B3E}"/>
              </a:ext>
            </a:extLst>
          </p:cNvPr>
          <p:cNvSpPr/>
          <p:nvPr/>
        </p:nvSpPr>
        <p:spPr>
          <a:xfrm>
            <a:off x="3943350" y="266700"/>
            <a:ext cx="474345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Kafka Terminology</a:t>
            </a:r>
          </a:p>
        </p:txBody>
      </p:sp>
      <p:sp>
        <p:nvSpPr>
          <p:cNvPr id="3" name="Rectangle 2">
            <a:extLst>
              <a:ext uri="{FF2B5EF4-FFF2-40B4-BE49-F238E27FC236}">
                <a16:creationId xmlns:a16="http://schemas.microsoft.com/office/drawing/2014/main" id="{6D6C606D-2065-4172-A2BD-EBCF0A405A0F}"/>
              </a:ext>
            </a:extLst>
          </p:cNvPr>
          <p:cNvSpPr/>
          <p:nvPr/>
        </p:nvSpPr>
        <p:spPr>
          <a:xfrm>
            <a:off x="447675" y="1313587"/>
            <a:ext cx="6096000" cy="1754326"/>
          </a:xfrm>
          <a:prstGeom prst="rect">
            <a:avLst/>
          </a:prstGeom>
        </p:spPr>
        <p:txBody>
          <a:bodyPr>
            <a:spAutoFit/>
          </a:bodyPr>
          <a:lstStyle/>
          <a:p>
            <a:r>
              <a:rPr lang="en-IN" b="1" dirty="0">
                <a:solidFill>
                  <a:srgbClr val="0B5394"/>
                </a:solidFill>
                <a:latin typeface="Verdana" panose="020B0604030504040204" pitchFamily="34" charset="0"/>
              </a:rPr>
              <a:t>1. Kafka Broker</a:t>
            </a:r>
            <a:br>
              <a:rPr lang="en-IN" dirty="0"/>
            </a:br>
            <a:r>
              <a:rPr lang="en-IN" dirty="0">
                <a:solidFill>
                  <a:srgbClr val="000000"/>
                </a:solidFill>
                <a:latin typeface="Verdana" panose="020B0604030504040204" pitchFamily="34" charset="0"/>
              </a:rPr>
              <a:t>     There are one or more servers available in Apache Kafka cluster, basically, these servers (each) are what we call a</a:t>
            </a:r>
            <a:r>
              <a:rPr lang="en-IN" b="1" dirty="0">
                <a:solidFill>
                  <a:srgbClr val="000000"/>
                </a:solidFill>
                <a:latin typeface="Verdana" panose="020B0604030504040204" pitchFamily="34" charset="0"/>
              </a:rPr>
              <a:t> broker. </a:t>
            </a:r>
            <a:r>
              <a:rPr lang="en-IN" dirty="0">
                <a:solidFill>
                  <a:srgbClr val="000000"/>
                </a:solidFill>
                <a:latin typeface="Verdana" panose="020B0604030504040204" pitchFamily="34" charset="0"/>
              </a:rPr>
              <a:t>A </a:t>
            </a:r>
            <a:r>
              <a:rPr lang="en-IN" b="1" dirty="0">
                <a:solidFill>
                  <a:srgbClr val="000000"/>
                </a:solidFill>
                <a:latin typeface="Verdana" panose="020B0604030504040204" pitchFamily="34" charset="0"/>
              </a:rPr>
              <a:t>Kafka server</a:t>
            </a:r>
            <a:r>
              <a:rPr lang="en-IN" dirty="0">
                <a:solidFill>
                  <a:srgbClr val="000000"/>
                </a:solidFill>
                <a:latin typeface="Verdana" panose="020B0604030504040204" pitchFamily="34" charset="0"/>
              </a:rPr>
              <a:t>, a </a:t>
            </a:r>
            <a:r>
              <a:rPr lang="en-IN" b="1" dirty="0">
                <a:solidFill>
                  <a:srgbClr val="000000"/>
                </a:solidFill>
                <a:latin typeface="Verdana" panose="020B0604030504040204" pitchFamily="34" charset="0"/>
              </a:rPr>
              <a:t>Kafka broker</a:t>
            </a:r>
            <a:r>
              <a:rPr lang="en-IN" dirty="0">
                <a:solidFill>
                  <a:srgbClr val="000000"/>
                </a:solidFill>
                <a:latin typeface="Verdana" panose="020B0604030504040204" pitchFamily="34" charset="0"/>
              </a:rPr>
              <a:t> and a </a:t>
            </a:r>
            <a:r>
              <a:rPr lang="en-IN" b="1" dirty="0">
                <a:solidFill>
                  <a:srgbClr val="000000"/>
                </a:solidFill>
                <a:latin typeface="Verdana" panose="020B0604030504040204" pitchFamily="34" charset="0"/>
              </a:rPr>
              <a:t>Kafka node</a:t>
            </a:r>
            <a:r>
              <a:rPr lang="en-IN" dirty="0">
                <a:solidFill>
                  <a:srgbClr val="000000"/>
                </a:solidFill>
                <a:latin typeface="Verdana" panose="020B0604030504040204" pitchFamily="34" charset="0"/>
              </a:rPr>
              <a:t> all refer to the same concept and are synonyms.</a:t>
            </a:r>
            <a:endParaRPr lang="en-IN" dirty="0"/>
          </a:p>
        </p:txBody>
      </p:sp>
      <p:sp>
        <p:nvSpPr>
          <p:cNvPr id="4" name="Rectangle 3">
            <a:extLst>
              <a:ext uri="{FF2B5EF4-FFF2-40B4-BE49-F238E27FC236}">
                <a16:creationId xmlns:a16="http://schemas.microsoft.com/office/drawing/2014/main" id="{19AD79DE-4669-48BC-B537-CADB37FED300}"/>
              </a:ext>
            </a:extLst>
          </p:cNvPr>
          <p:cNvSpPr/>
          <p:nvPr/>
        </p:nvSpPr>
        <p:spPr>
          <a:xfrm>
            <a:off x="447675" y="3429000"/>
            <a:ext cx="5562600" cy="2295525"/>
          </a:xfrm>
          <a:prstGeom prst="rect">
            <a:avLst/>
          </a:prstGeom>
        </p:spPr>
        <p:txBody>
          <a:bodyPr wrap="square">
            <a:spAutoFit/>
          </a:bodyPr>
          <a:lstStyle/>
          <a:p>
            <a:r>
              <a:rPr lang="en-IN" b="1" dirty="0">
                <a:solidFill>
                  <a:srgbClr val="0B5394"/>
                </a:solidFill>
                <a:latin typeface="Verdana" panose="020B0604030504040204" pitchFamily="34" charset="0"/>
              </a:rPr>
              <a:t>2. Kafka Topics</a:t>
            </a:r>
            <a:br>
              <a:rPr lang="en-IN" dirty="0"/>
            </a:br>
            <a:r>
              <a:rPr lang="en-IN" dirty="0">
                <a:solidFill>
                  <a:srgbClr val="000000"/>
                </a:solidFill>
                <a:latin typeface="Verdana" panose="020B0604030504040204" pitchFamily="34" charset="0"/>
              </a:rPr>
              <a:t>     A topic is a category of messages in Kafka. The producers publish the messages into topics and the consumers read the messages from topics. Data is stored in topics. A topic is divided into one or more partitions. In addition, all Kafka messages are generally organized into Kafka topics.</a:t>
            </a:r>
            <a:endParaRPr lang="en-IN" dirty="0"/>
          </a:p>
        </p:txBody>
      </p:sp>
      <p:sp>
        <p:nvSpPr>
          <p:cNvPr id="5" name="Rectangle 4">
            <a:extLst>
              <a:ext uri="{FF2B5EF4-FFF2-40B4-BE49-F238E27FC236}">
                <a16:creationId xmlns:a16="http://schemas.microsoft.com/office/drawing/2014/main" id="{0A0721C3-1341-4279-89F9-17D9C0D846C6}"/>
              </a:ext>
            </a:extLst>
          </p:cNvPr>
          <p:cNvSpPr/>
          <p:nvPr/>
        </p:nvSpPr>
        <p:spPr>
          <a:xfrm>
            <a:off x="6096000" y="1775251"/>
            <a:ext cx="6096000" cy="2585323"/>
          </a:xfrm>
          <a:prstGeom prst="rect">
            <a:avLst/>
          </a:prstGeom>
        </p:spPr>
        <p:txBody>
          <a:bodyPr>
            <a:spAutoFit/>
          </a:bodyPr>
          <a:lstStyle/>
          <a:p>
            <a:r>
              <a:rPr lang="en-IN" b="1" dirty="0">
                <a:solidFill>
                  <a:srgbClr val="0B5394"/>
                </a:solidFill>
                <a:latin typeface="Verdana" panose="020B0604030504040204" pitchFamily="34" charset="0"/>
              </a:rPr>
              <a:t>3. Kafka Partitions</a:t>
            </a:r>
            <a:br>
              <a:rPr lang="en-IN" dirty="0"/>
            </a:br>
            <a:r>
              <a:rPr lang="en-IN" dirty="0">
                <a:solidFill>
                  <a:srgbClr val="000000"/>
                </a:solidFill>
                <a:latin typeface="Verdana" panose="020B0604030504040204" pitchFamily="34" charset="0"/>
              </a:rPr>
              <a:t>     Kafka topics are divided into a number of partitions, which contains messages in an unchangeable sequence. Each message in a partition is assigned and identified by its unique offset. A topic can also have multiple partition logs like the click-topic has in the image to the right. This allows for multiple consumers to read from a topic in parallel.</a:t>
            </a:r>
            <a:endParaRPr lang="en-IN" dirty="0"/>
          </a:p>
        </p:txBody>
      </p:sp>
    </p:spTree>
    <p:extLst>
      <p:ext uri="{BB962C8B-B14F-4D97-AF65-F5344CB8AC3E}">
        <p14:creationId xmlns:p14="http://schemas.microsoft.com/office/powerpoint/2010/main" val="386491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784D46-3129-4697-8C49-4D9B84B421FF}"/>
              </a:ext>
            </a:extLst>
          </p:cNvPr>
          <p:cNvSpPr/>
          <p:nvPr/>
        </p:nvSpPr>
        <p:spPr>
          <a:xfrm>
            <a:off x="285750" y="307539"/>
            <a:ext cx="6096000" cy="2585323"/>
          </a:xfrm>
          <a:prstGeom prst="rect">
            <a:avLst/>
          </a:prstGeom>
        </p:spPr>
        <p:txBody>
          <a:bodyPr>
            <a:spAutoFit/>
          </a:bodyPr>
          <a:lstStyle/>
          <a:p>
            <a:r>
              <a:rPr lang="en-IN" b="1" dirty="0">
                <a:solidFill>
                  <a:srgbClr val="0B5394"/>
                </a:solidFill>
                <a:latin typeface="Verdana" panose="020B0604030504040204" pitchFamily="34" charset="0"/>
              </a:rPr>
              <a:t>4. Kafka Producers</a:t>
            </a:r>
            <a:br>
              <a:rPr lang="en-IN" dirty="0"/>
            </a:b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Producers</a:t>
            </a:r>
            <a:r>
              <a:rPr lang="en-IN" dirty="0">
                <a:solidFill>
                  <a:srgbClr val="000000"/>
                </a:solidFill>
                <a:latin typeface="Verdana" panose="020B0604030504040204" pitchFamily="34" charset="0"/>
              </a:rPr>
              <a:t> are the publisher of messages to one or more Kafka topics. Producers send data to Kafka brokers. Every time a producer publishes a message to a broker, the broker simply appends the message to the last segment file. Actually, the message will be appended to a partition. Producer can also send messages to a partition of their choice.</a:t>
            </a:r>
            <a:endParaRPr lang="en-IN" dirty="0"/>
          </a:p>
        </p:txBody>
      </p:sp>
      <p:sp>
        <p:nvSpPr>
          <p:cNvPr id="3" name="Rectangle 2">
            <a:extLst>
              <a:ext uri="{FF2B5EF4-FFF2-40B4-BE49-F238E27FC236}">
                <a16:creationId xmlns:a16="http://schemas.microsoft.com/office/drawing/2014/main" id="{2F4F03B6-FA60-4DE1-BEDA-F9AE30F3FE87}"/>
              </a:ext>
            </a:extLst>
          </p:cNvPr>
          <p:cNvSpPr/>
          <p:nvPr/>
        </p:nvSpPr>
        <p:spPr>
          <a:xfrm>
            <a:off x="2981325" y="3328511"/>
            <a:ext cx="6096000" cy="1477328"/>
          </a:xfrm>
          <a:prstGeom prst="rect">
            <a:avLst/>
          </a:prstGeom>
        </p:spPr>
        <p:txBody>
          <a:bodyPr>
            <a:spAutoFit/>
          </a:bodyPr>
          <a:lstStyle/>
          <a:p>
            <a:r>
              <a:rPr lang="en-IN" b="1" dirty="0">
                <a:solidFill>
                  <a:srgbClr val="0B5394"/>
                </a:solidFill>
                <a:latin typeface="Verdana" panose="020B0604030504040204" pitchFamily="34" charset="0"/>
              </a:rPr>
              <a:t>5. Kafka Consumers</a:t>
            </a:r>
            <a:br>
              <a:rPr lang="en-IN" dirty="0"/>
            </a:b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Consumers</a:t>
            </a:r>
            <a:r>
              <a:rPr lang="en-IN" dirty="0">
                <a:solidFill>
                  <a:srgbClr val="000000"/>
                </a:solidFill>
                <a:latin typeface="Verdana" panose="020B0604030504040204" pitchFamily="34" charset="0"/>
              </a:rPr>
              <a:t> read data from brokers. Consumers subscribes to one or more topics and consume published messages by pulling data from the brokers.</a:t>
            </a:r>
            <a:endParaRPr lang="en-IN" dirty="0"/>
          </a:p>
        </p:txBody>
      </p:sp>
      <p:sp>
        <p:nvSpPr>
          <p:cNvPr id="4" name="Rectangle 3">
            <a:extLst>
              <a:ext uri="{FF2B5EF4-FFF2-40B4-BE49-F238E27FC236}">
                <a16:creationId xmlns:a16="http://schemas.microsoft.com/office/drawing/2014/main" id="{CB17BC79-A8D4-464A-8572-F93AAC13814C}"/>
              </a:ext>
            </a:extLst>
          </p:cNvPr>
          <p:cNvSpPr/>
          <p:nvPr/>
        </p:nvSpPr>
        <p:spPr>
          <a:xfrm>
            <a:off x="6381750" y="1485811"/>
            <a:ext cx="6096000" cy="1200329"/>
          </a:xfrm>
          <a:prstGeom prst="rect">
            <a:avLst/>
          </a:prstGeom>
        </p:spPr>
        <p:txBody>
          <a:bodyPr>
            <a:spAutoFit/>
          </a:bodyPr>
          <a:lstStyle/>
          <a:p>
            <a:r>
              <a:rPr lang="en-IN" b="1" dirty="0">
                <a:solidFill>
                  <a:srgbClr val="0B5394"/>
                </a:solidFill>
                <a:latin typeface="Verdana" panose="020B0604030504040204" pitchFamily="34" charset="0"/>
              </a:rPr>
              <a:t>6. Kafka offset</a:t>
            </a:r>
            <a:br>
              <a:rPr lang="en-IN" dirty="0"/>
            </a:br>
            <a:r>
              <a:rPr lang="en-IN" dirty="0">
                <a:solidFill>
                  <a:srgbClr val="000000"/>
                </a:solidFill>
                <a:latin typeface="Verdana" panose="020B0604030504040204" pitchFamily="34" charset="0"/>
              </a:rPr>
              <a:t>     The offset is a unique identifier of a record within a partition. It denotes the position of the consumer in the partition.</a:t>
            </a:r>
            <a:endParaRPr lang="en-IN" dirty="0"/>
          </a:p>
        </p:txBody>
      </p:sp>
    </p:spTree>
    <p:extLst>
      <p:ext uri="{BB962C8B-B14F-4D97-AF65-F5344CB8AC3E}">
        <p14:creationId xmlns:p14="http://schemas.microsoft.com/office/powerpoint/2010/main" val="278206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524CB6-C215-45D9-A676-CC70C54DC00E}"/>
              </a:ext>
            </a:extLst>
          </p:cNvPr>
          <p:cNvSpPr/>
          <p:nvPr/>
        </p:nvSpPr>
        <p:spPr>
          <a:xfrm>
            <a:off x="247650" y="299561"/>
            <a:ext cx="6096000" cy="1477328"/>
          </a:xfrm>
          <a:prstGeom prst="rect">
            <a:avLst/>
          </a:prstGeom>
        </p:spPr>
        <p:txBody>
          <a:bodyPr>
            <a:spAutoFit/>
          </a:bodyPr>
          <a:lstStyle/>
          <a:p>
            <a:r>
              <a:rPr lang="en-IN" b="1" dirty="0">
                <a:solidFill>
                  <a:srgbClr val="0B5394"/>
                </a:solidFill>
                <a:latin typeface="Verdana" panose="020B0604030504040204" pitchFamily="34" charset="0"/>
              </a:rPr>
              <a:t>Kafka Message Ordering and Client Acknowledgments</a:t>
            </a:r>
            <a:br>
              <a:rPr lang="en-IN" dirty="0"/>
            </a:br>
            <a:r>
              <a:rPr lang="en-IN" dirty="0">
                <a:solidFill>
                  <a:srgbClr val="000000"/>
                </a:solidFill>
                <a:latin typeface="Verdana" panose="020B0604030504040204" pitchFamily="34" charset="0"/>
              </a:rPr>
              <a:t>     In Kafka, the order of the messages delivered from a certain partition and messages received by the partition is same.</a:t>
            </a:r>
            <a:endParaRPr lang="en-IN" dirty="0"/>
          </a:p>
        </p:txBody>
      </p:sp>
      <p:sp>
        <p:nvSpPr>
          <p:cNvPr id="3" name="Rectangle 2">
            <a:extLst>
              <a:ext uri="{FF2B5EF4-FFF2-40B4-BE49-F238E27FC236}">
                <a16:creationId xmlns:a16="http://schemas.microsoft.com/office/drawing/2014/main" id="{E2285156-0B75-4968-B3E7-823937D7475E}"/>
              </a:ext>
            </a:extLst>
          </p:cNvPr>
          <p:cNvSpPr/>
          <p:nvPr/>
        </p:nvSpPr>
        <p:spPr>
          <a:xfrm>
            <a:off x="247650" y="2096185"/>
            <a:ext cx="6096000" cy="646331"/>
          </a:xfrm>
          <a:prstGeom prst="rect">
            <a:avLst/>
          </a:prstGeom>
        </p:spPr>
        <p:txBody>
          <a:bodyPr>
            <a:spAutoFit/>
          </a:bodyPr>
          <a:lstStyle/>
          <a:p>
            <a:r>
              <a:rPr lang="en-IN" dirty="0">
                <a:solidFill>
                  <a:srgbClr val="000000"/>
                </a:solidFill>
                <a:latin typeface="Verdana" panose="020B0604030504040204" pitchFamily="34" charset="0"/>
              </a:rPr>
              <a:t>In the Apache Kafka cluster, a node is a single computer.</a:t>
            </a:r>
            <a:endParaRPr lang="en-IN" dirty="0"/>
          </a:p>
        </p:txBody>
      </p:sp>
      <p:sp>
        <p:nvSpPr>
          <p:cNvPr id="4" name="Rectangle 3">
            <a:extLst>
              <a:ext uri="{FF2B5EF4-FFF2-40B4-BE49-F238E27FC236}">
                <a16:creationId xmlns:a16="http://schemas.microsoft.com/office/drawing/2014/main" id="{98618FA3-F42B-4016-92D7-2D167F97F456}"/>
              </a:ext>
            </a:extLst>
          </p:cNvPr>
          <p:cNvSpPr/>
          <p:nvPr/>
        </p:nvSpPr>
        <p:spPr>
          <a:xfrm>
            <a:off x="6181725" y="427762"/>
            <a:ext cx="6096000" cy="1754326"/>
          </a:xfrm>
          <a:prstGeom prst="rect">
            <a:avLst/>
          </a:prstGeom>
        </p:spPr>
        <p:txBody>
          <a:bodyPr>
            <a:spAutoFit/>
          </a:bodyPr>
          <a:lstStyle/>
          <a:p>
            <a:r>
              <a:rPr lang="en-IN" b="1" dirty="0">
                <a:solidFill>
                  <a:srgbClr val="0B5394"/>
                </a:solidFill>
                <a:latin typeface="Verdana" panose="020B0604030504040204" pitchFamily="34" charset="0"/>
              </a:rPr>
              <a:t>Kafka Cluster</a:t>
            </a:r>
            <a:br>
              <a:rPr lang="en-IN" dirty="0"/>
            </a:br>
            <a:r>
              <a:rPr lang="en-IN" dirty="0">
                <a:solidFill>
                  <a:srgbClr val="000000"/>
                </a:solidFill>
                <a:latin typeface="Verdana" panose="020B0604030504040204" pitchFamily="34" charset="0"/>
              </a:rPr>
              <a:t>     A  group of computers which are acting together in order to achieve a common purpose is what we call a cluster. In Kafka also, it has the same meaning i.e. a group of computers, each having one instance of Kafka broker.</a:t>
            </a:r>
            <a:endParaRPr lang="en-IN" dirty="0"/>
          </a:p>
        </p:txBody>
      </p:sp>
      <p:sp>
        <p:nvSpPr>
          <p:cNvPr id="5" name="Rectangle 4">
            <a:extLst>
              <a:ext uri="{FF2B5EF4-FFF2-40B4-BE49-F238E27FC236}">
                <a16:creationId xmlns:a16="http://schemas.microsoft.com/office/drawing/2014/main" id="{F253D382-BFEE-40F0-AE71-93416B26CC65}"/>
              </a:ext>
            </a:extLst>
          </p:cNvPr>
          <p:cNvSpPr/>
          <p:nvPr/>
        </p:nvSpPr>
        <p:spPr>
          <a:xfrm>
            <a:off x="352425" y="2914649"/>
            <a:ext cx="4619625" cy="2031325"/>
          </a:xfrm>
          <a:prstGeom prst="rect">
            <a:avLst/>
          </a:prstGeom>
        </p:spPr>
        <p:txBody>
          <a:bodyPr wrap="square">
            <a:spAutoFit/>
          </a:bodyPr>
          <a:lstStyle/>
          <a:p>
            <a:r>
              <a:rPr lang="en-IN" b="1" dirty="0">
                <a:solidFill>
                  <a:srgbClr val="0B5394"/>
                </a:solidFill>
                <a:latin typeface="Verdana" panose="020B0604030504040204" pitchFamily="34" charset="0"/>
              </a:rPr>
              <a:t>Kafka Replicas</a:t>
            </a:r>
            <a:br>
              <a:rPr lang="en-IN" dirty="0"/>
            </a:br>
            <a:r>
              <a:rPr lang="en-IN" dirty="0">
                <a:solidFill>
                  <a:srgbClr val="000000"/>
                </a:solidFill>
                <a:latin typeface="Verdana" panose="020B0604030504040204" pitchFamily="34" charset="0"/>
              </a:rPr>
              <a:t>     Here, the word replica refers to a backup. That means a replica of a partition is a “backup” of a partition. Basically, we use replicas in order to prevent data loss, they never read or write data.</a:t>
            </a:r>
            <a:endParaRPr lang="en-IN" dirty="0"/>
          </a:p>
        </p:txBody>
      </p:sp>
      <p:sp>
        <p:nvSpPr>
          <p:cNvPr id="6" name="Rectangle 5">
            <a:extLst>
              <a:ext uri="{FF2B5EF4-FFF2-40B4-BE49-F238E27FC236}">
                <a16:creationId xmlns:a16="http://schemas.microsoft.com/office/drawing/2014/main" id="{6DA4B14D-0CE8-4EE2-BF43-2CA582DBB05A}"/>
              </a:ext>
            </a:extLst>
          </p:cNvPr>
          <p:cNvSpPr/>
          <p:nvPr/>
        </p:nvSpPr>
        <p:spPr>
          <a:xfrm>
            <a:off x="6181724" y="2310289"/>
            <a:ext cx="5762625" cy="1200329"/>
          </a:xfrm>
          <a:prstGeom prst="rect">
            <a:avLst/>
          </a:prstGeom>
        </p:spPr>
        <p:txBody>
          <a:bodyPr wrap="square">
            <a:spAutoFit/>
          </a:bodyPr>
          <a:lstStyle/>
          <a:p>
            <a:r>
              <a:rPr lang="en-IN" b="1" dirty="0">
                <a:solidFill>
                  <a:srgbClr val="0B5394"/>
                </a:solidFill>
                <a:latin typeface="Verdana" panose="020B0604030504040204" pitchFamily="34" charset="0"/>
              </a:rPr>
              <a:t>Kafka Message</a:t>
            </a:r>
            <a:br>
              <a:rPr lang="en-IN" dirty="0"/>
            </a:br>
            <a:r>
              <a:rPr lang="en-IN" dirty="0">
                <a:solidFill>
                  <a:srgbClr val="000000"/>
                </a:solidFill>
                <a:latin typeface="Verdana" panose="020B0604030504040204" pitchFamily="34" charset="0"/>
              </a:rPr>
              <a:t>     In one line, Message in Kafka is an information which travels from the producer to a consumer through Apache Kafka.</a:t>
            </a:r>
            <a:endParaRPr lang="en-IN" dirty="0"/>
          </a:p>
        </p:txBody>
      </p:sp>
      <p:sp>
        <p:nvSpPr>
          <p:cNvPr id="7" name="Rectangle 6">
            <a:extLst>
              <a:ext uri="{FF2B5EF4-FFF2-40B4-BE49-F238E27FC236}">
                <a16:creationId xmlns:a16="http://schemas.microsoft.com/office/drawing/2014/main" id="{7ED9E5B9-5D64-4ADE-844A-EF8CE910D5C3}"/>
              </a:ext>
            </a:extLst>
          </p:cNvPr>
          <p:cNvSpPr/>
          <p:nvPr/>
        </p:nvSpPr>
        <p:spPr>
          <a:xfrm>
            <a:off x="5943600" y="3732938"/>
            <a:ext cx="6096000" cy="1477328"/>
          </a:xfrm>
          <a:prstGeom prst="rect">
            <a:avLst/>
          </a:prstGeom>
        </p:spPr>
        <p:txBody>
          <a:bodyPr>
            <a:spAutoFit/>
          </a:bodyPr>
          <a:lstStyle/>
          <a:p>
            <a:r>
              <a:rPr lang="en-IN" b="1" dirty="0">
                <a:solidFill>
                  <a:srgbClr val="0B5394"/>
                </a:solidFill>
                <a:latin typeface="Verdana" panose="020B0604030504040204" pitchFamily="34" charset="0"/>
              </a:rPr>
              <a:t>Kafka Leader</a:t>
            </a:r>
            <a:br>
              <a:rPr lang="en-IN" dirty="0"/>
            </a:br>
            <a:r>
              <a:rPr lang="en-IN" dirty="0">
                <a:solidFill>
                  <a:srgbClr val="000000"/>
                </a:solidFill>
                <a:latin typeface="Verdana" panose="020B0604030504040204" pitchFamily="34" charset="0"/>
              </a:rPr>
              <a:t>     A node which is responsible for all reads and writes for the given partition is what we call a Kafka Leader. So, every partition consists of one server, which acts as a leader.</a:t>
            </a:r>
            <a:endParaRPr lang="en-IN" dirty="0"/>
          </a:p>
        </p:txBody>
      </p:sp>
    </p:spTree>
    <p:extLst>
      <p:ext uri="{BB962C8B-B14F-4D97-AF65-F5344CB8AC3E}">
        <p14:creationId xmlns:p14="http://schemas.microsoft.com/office/powerpoint/2010/main" val="2833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D4B2AD-160B-4667-B04F-578569267A4A}"/>
              </a:ext>
            </a:extLst>
          </p:cNvPr>
          <p:cNvSpPr/>
          <p:nvPr/>
        </p:nvSpPr>
        <p:spPr>
          <a:xfrm>
            <a:off x="485775" y="269439"/>
            <a:ext cx="6096000" cy="2585323"/>
          </a:xfrm>
          <a:prstGeom prst="rect">
            <a:avLst/>
          </a:prstGeom>
        </p:spPr>
        <p:txBody>
          <a:bodyPr>
            <a:spAutoFit/>
          </a:bodyPr>
          <a:lstStyle/>
          <a:p>
            <a:r>
              <a:rPr lang="en-IN" b="1" dirty="0">
                <a:solidFill>
                  <a:srgbClr val="0B5394"/>
                </a:solidFill>
                <a:latin typeface="Verdana" panose="020B0604030504040204" pitchFamily="34" charset="0"/>
              </a:rPr>
              <a:t>Follower in Kafka</a:t>
            </a:r>
            <a:br>
              <a:rPr lang="en-IN" dirty="0"/>
            </a:br>
            <a:r>
              <a:rPr lang="en-IN" dirty="0">
                <a:solidFill>
                  <a:srgbClr val="000000"/>
                </a:solidFill>
                <a:latin typeface="Verdana" panose="020B0604030504040204" pitchFamily="34" charset="0"/>
              </a:rPr>
              <a:t>     Simply putting, a node that follows leader instructions is what we call a follower. The basic usage of a follower is, if any leader fails, any of these followers will automatically become the new leader. However, it plays as the normal consumer, which pulls messages and also updates its own data store.</a:t>
            </a:r>
            <a:br>
              <a:rPr lang="en-IN" dirty="0"/>
            </a:br>
            <a:endParaRPr lang="en-IN" dirty="0"/>
          </a:p>
        </p:txBody>
      </p:sp>
      <p:sp>
        <p:nvSpPr>
          <p:cNvPr id="3" name="Rectangle 2">
            <a:extLst>
              <a:ext uri="{FF2B5EF4-FFF2-40B4-BE49-F238E27FC236}">
                <a16:creationId xmlns:a16="http://schemas.microsoft.com/office/drawing/2014/main" id="{1E0A8F78-77FD-4737-87E4-E8FC731CE176}"/>
              </a:ext>
            </a:extLst>
          </p:cNvPr>
          <p:cNvSpPr/>
          <p:nvPr/>
        </p:nvSpPr>
        <p:spPr>
          <a:xfrm>
            <a:off x="590550" y="2659440"/>
            <a:ext cx="6096000" cy="3139321"/>
          </a:xfrm>
          <a:prstGeom prst="rect">
            <a:avLst/>
          </a:prstGeom>
        </p:spPr>
        <p:txBody>
          <a:bodyPr>
            <a:spAutoFit/>
          </a:bodyPr>
          <a:lstStyle/>
          <a:p>
            <a:r>
              <a:rPr lang="en-IN" b="1" dirty="0">
                <a:solidFill>
                  <a:srgbClr val="0B5394"/>
                </a:solidFill>
                <a:latin typeface="Verdana" panose="020B0604030504040204" pitchFamily="34" charset="0"/>
              </a:rPr>
              <a:t>Kafka Data Log</a:t>
            </a:r>
            <a:br>
              <a:rPr lang="en-IN" dirty="0"/>
            </a:br>
            <a:r>
              <a:rPr lang="en-IN" dirty="0">
                <a:solidFill>
                  <a:srgbClr val="000000"/>
                </a:solidFill>
                <a:latin typeface="Verdana" panose="020B0604030504040204" pitchFamily="34" charset="0"/>
              </a:rPr>
              <a:t>     Messages are preserved through Kafka, especially for a considerable amount of time. That means consumers can read as per their convenience. Since Kafka is configured to keep messages for 24 hours but somehow consumer is down for time greater than 24 hours, in that case, the consumer will lose messages. Still, it is possible to read that message from last known offset, only if the downtime on part of the consumer is just 60 minutes.</a:t>
            </a:r>
            <a:endParaRPr lang="en-IN" dirty="0"/>
          </a:p>
        </p:txBody>
      </p:sp>
      <p:sp>
        <p:nvSpPr>
          <p:cNvPr id="4" name="Rectangle 3">
            <a:extLst>
              <a:ext uri="{FF2B5EF4-FFF2-40B4-BE49-F238E27FC236}">
                <a16:creationId xmlns:a16="http://schemas.microsoft.com/office/drawing/2014/main" id="{1BCD47C9-94CB-4561-95F0-36EB7BA9F5B0}"/>
              </a:ext>
            </a:extLst>
          </p:cNvPr>
          <p:cNvSpPr/>
          <p:nvPr/>
        </p:nvSpPr>
        <p:spPr>
          <a:xfrm>
            <a:off x="6438900" y="1554539"/>
            <a:ext cx="5095875" cy="1754326"/>
          </a:xfrm>
          <a:prstGeom prst="rect">
            <a:avLst/>
          </a:prstGeom>
        </p:spPr>
        <p:txBody>
          <a:bodyPr wrap="square">
            <a:spAutoFit/>
          </a:bodyPr>
          <a:lstStyle/>
          <a:p>
            <a:r>
              <a:rPr lang="en-IN" b="1" dirty="0">
                <a:solidFill>
                  <a:srgbClr val="0B5394"/>
                </a:solidFill>
                <a:latin typeface="Verdana" panose="020B0604030504040204" pitchFamily="34" charset="0"/>
              </a:rPr>
              <a:t>Kafka Connector API</a:t>
            </a:r>
            <a:br>
              <a:rPr lang="en-IN" dirty="0"/>
            </a:br>
            <a:r>
              <a:rPr lang="en-IN" dirty="0">
                <a:solidFill>
                  <a:srgbClr val="000000"/>
                </a:solidFill>
                <a:latin typeface="Verdana" panose="020B0604030504040204" pitchFamily="34" charset="0"/>
              </a:rPr>
              <a:t>     The API which permits to build as well as run reusable consumers or producers that connects existing applications or data systems to Kafka topics, we use the Connector API.</a:t>
            </a:r>
            <a:endParaRPr lang="en-IN" dirty="0"/>
          </a:p>
        </p:txBody>
      </p:sp>
    </p:spTree>
    <p:extLst>
      <p:ext uri="{BB962C8B-B14F-4D97-AF65-F5344CB8AC3E}">
        <p14:creationId xmlns:p14="http://schemas.microsoft.com/office/powerpoint/2010/main" val="210900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1507</TotalTime>
  <Words>2042</Words>
  <Application>Microsoft Office PowerPoint</Application>
  <PresentationFormat>Widescreen</PresentationFormat>
  <Paragraphs>182</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Gill Sans MT</vt:lpstr>
      <vt:lpstr>Verdana</vt:lpstr>
      <vt:lpstr>Gallery</vt:lpstr>
      <vt:lpstr>KAFKA Messaging systems</vt:lpstr>
      <vt:lpstr>PowerPoint Presentation</vt:lpstr>
      <vt:lpstr>PowerPoint Presentation</vt:lpstr>
      <vt:lpstr>Kafka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Messaging systems</dc:title>
  <dc:creator>Radha V Krishna</dc:creator>
  <cp:lastModifiedBy>Radha V krishna</cp:lastModifiedBy>
  <cp:revision>35</cp:revision>
  <dcterms:created xsi:type="dcterms:W3CDTF">2019-08-27T05:29:41Z</dcterms:created>
  <dcterms:modified xsi:type="dcterms:W3CDTF">2022-08-24T04:09:49Z</dcterms:modified>
</cp:coreProperties>
</file>