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7" r:id="rId2"/>
    <p:sldId id="259" r:id="rId3"/>
    <p:sldId id="260" r:id="rId4"/>
    <p:sldId id="268" r:id="rId5"/>
    <p:sldId id="262" r:id="rId6"/>
    <p:sldId id="269" r:id="rId7"/>
    <p:sldId id="272" r:id="rId8"/>
    <p:sldId id="270" r:id="rId9"/>
    <p:sldId id="271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1E009-EE64-4A5E-AFCD-C609D0716560}" type="datetimeFigureOut">
              <a:rPr lang="en-IN" smtClean="0"/>
              <a:pPr/>
              <a:t>09-07-2019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C370-9D1B-4365-A2EE-EBCADD2F2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4D4B-B079-4D8F-AF65-114EE38E9B4B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0D8-18BA-4BA7-8F52-03C286000578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653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0D8-18BA-4BA7-8F52-03C286000578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22572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0D8-18BA-4BA7-8F52-03C286000578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8898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0D8-18BA-4BA7-8F52-03C286000578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96312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0D8-18BA-4BA7-8F52-03C286000578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52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0F9-76E2-40E4-827C-3DB3888DC7D0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471-3207-48D2-A5AA-649D19FAFEAF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3A3-98C0-47C3-9C93-BB88704F7EE4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8DA-373D-4D5A-B594-CCF0C477B216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8AA6-0D99-411F-8159-F559B623F3C2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A2E-0DD3-4898-873E-CF3F4C978A89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6CBD-8255-433C-B711-3F530D931D4D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34C2-89F0-4677-AA26-2CD4CFEF7D82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5021-F4CD-4C2D-BF38-48F07B5F8952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404E-0D7D-42BB-9FEC-161A8744D242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90D8-18BA-4BA7-8F52-03C286000578}" type="datetime1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100129-3C2D-4A01-B508-283F4E78D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Inner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Method-Local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dirty="0">
                <a:cs typeface="+mn-cs"/>
              </a:rPr>
              <a:t>Define class inside method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class MyOuter2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private String x = "Outer2";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void </a:t>
            </a:r>
            <a:r>
              <a:rPr lang="en-US" dirty="0" err="1">
                <a:cs typeface="+mn-cs"/>
              </a:rPr>
              <a:t>doStuff</a:t>
            </a:r>
            <a:r>
              <a:rPr lang="en-US" dirty="0">
                <a:cs typeface="+mn-cs"/>
              </a:rPr>
              <a:t>()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class </a:t>
            </a:r>
            <a:r>
              <a:rPr lang="en-US" dirty="0" err="1">
                <a:cs typeface="+mn-cs"/>
              </a:rPr>
              <a:t>MyInner</a:t>
            </a:r>
            <a:r>
              <a:rPr lang="en-US" dirty="0">
                <a:cs typeface="+mn-cs"/>
              </a:rPr>
              <a:t>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public void </a:t>
            </a:r>
            <a:r>
              <a:rPr lang="en-US" dirty="0" err="1">
                <a:cs typeface="+mn-cs"/>
              </a:rPr>
              <a:t>seeOuter</a:t>
            </a:r>
            <a:r>
              <a:rPr lang="en-US" dirty="0">
                <a:cs typeface="+mn-cs"/>
              </a:rPr>
              <a:t>() {</a:t>
            </a:r>
          </a:p>
          <a:p>
            <a:pPr lvl="2">
              <a:buFont typeface="Arial" charset="0"/>
              <a:buNone/>
              <a:defRPr/>
            </a:pPr>
            <a:r>
              <a:rPr lang="en-US" dirty="0" err="1">
                <a:cs typeface="+mn-cs"/>
              </a:rPr>
              <a:t>System.out.println</a:t>
            </a:r>
            <a:r>
              <a:rPr lang="en-US" dirty="0">
                <a:cs typeface="+mn-cs"/>
              </a:rPr>
              <a:t>("Outer x is " + x); } /* close inner class method  */   } // close inner class definition</a:t>
            </a:r>
          </a:p>
          <a:p>
            <a:pPr lvl="2">
              <a:buFont typeface="Arial" charset="0"/>
              <a:buNone/>
              <a:defRPr/>
            </a:pPr>
            <a:r>
              <a:rPr lang="en-US" dirty="0" err="1">
                <a:cs typeface="+mn-cs"/>
              </a:rPr>
              <a:t>MyInner</a:t>
            </a:r>
            <a:r>
              <a:rPr lang="en-US" dirty="0">
                <a:cs typeface="+mn-cs"/>
              </a:rPr>
              <a:t> mi = new </a:t>
            </a:r>
            <a:r>
              <a:rPr lang="en-US" dirty="0" err="1">
                <a:cs typeface="+mn-cs"/>
              </a:rPr>
              <a:t>MyInner</a:t>
            </a:r>
            <a:r>
              <a:rPr lang="en-US" dirty="0">
                <a:cs typeface="+mn-cs"/>
              </a:rPr>
              <a:t>(); // This line must come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// after the class</a:t>
            </a:r>
          </a:p>
          <a:p>
            <a:pPr lvl="2">
              <a:buFont typeface="Arial" charset="0"/>
              <a:buNone/>
              <a:defRPr/>
            </a:pPr>
            <a:r>
              <a:rPr lang="en-US" dirty="0" err="1">
                <a:cs typeface="+mn-cs"/>
              </a:rPr>
              <a:t>mi.seeOuter</a:t>
            </a:r>
            <a:r>
              <a:rPr lang="en-US" dirty="0">
                <a:cs typeface="+mn-cs"/>
              </a:rPr>
              <a:t>();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} // close outer class method </a:t>
            </a:r>
            <a:r>
              <a:rPr lang="en-US" dirty="0" err="1">
                <a:cs typeface="+mn-cs"/>
              </a:rPr>
              <a:t>doStuff</a:t>
            </a:r>
            <a:r>
              <a:rPr lang="en-US" dirty="0">
                <a:cs typeface="+mn-cs"/>
              </a:rPr>
              <a:t>()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} // close outer class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10600" y="6324600"/>
            <a:ext cx="304800" cy="228600"/>
          </a:xfrm>
          <a:prstGeom prst="actionButtonForwardNex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Method-Local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655320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dirty="0">
                <a:cs typeface="+mn-cs"/>
              </a:rPr>
              <a:t>class MyOuter2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private String x = "Outer2";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void </a:t>
            </a:r>
            <a:r>
              <a:rPr lang="en-US" dirty="0" err="1">
                <a:cs typeface="+mn-cs"/>
              </a:rPr>
              <a:t>doStuff</a:t>
            </a:r>
            <a:r>
              <a:rPr lang="en-US" dirty="0">
                <a:cs typeface="+mn-cs"/>
              </a:rPr>
              <a:t>()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String z = "local variable";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class </a:t>
            </a:r>
            <a:r>
              <a:rPr lang="en-US" dirty="0" err="1">
                <a:cs typeface="+mn-cs"/>
              </a:rPr>
              <a:t>MyInner</a:t>
            </a:r>
            <a:r>
              <a:rPr lang="en-US" dirty="0">
                <a:cs typeface="+mn-cs"/>
              </a:rPr>
              <a:t>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public void </a:t>
            </a:r>
            <a:r>
              <a:rPr lang="en-US" dirty="0" err="1">
                <a:cs typeface="+mn-cs"/>
              </a:rPr>
              <a:t>seeOuter</a:t>
            </a:r>
            <a:r>
              <a:rPr lang="en-US" dirty="0">
                <a:cs typeface="+mn-cs"/>
              </a:rPr>
              <a:t>() {</a:t>
            </a:r>
          </a:p>
          <a:p>
            <a:pPr lvl="2">
              <a:buFont typeface="Arial" charset="0"/>
              <a:buNone/>
              <a:defRPr/>
            </a:pPr>
            <a:r>
              <a:rPr lang="en-US" dirty="0" err="1">
                <a:cs typeface="+mn-cs"/>
              </a:rPr>
              <a:t>System.out.println</a:t>
            </a:r>
            <a:r>
              <a:rPr lang="en-US" dirty="0">
                <a:cs typeface="+mn-cs"/>
              </a:rPr>
              <a:t>("Outer x is " + x);</a:t>
            </a:r>
          </a:p>
          <a:p>
            <a:pPr lvl="2">
              <a:buFont typeface="Arial" charset="0"/>
              <a:buNone/>
              <a:defRPr/>
            </a:pPr>
            <a:r>
              <a:rPr lang="en-US" dirty="0" err="1">
                <a:cs typeface="+mn-cs"/>
              </a:rPr>
              <a:t>System.out.println</a:t>
            </a:r>
            <a:r>
              <a:rPr lang="en-US" dirty="0">
                <a:cs typeface="+mn-cs"/>
              </a:rPr>
              <a:t>("Local variable z is " + z); // Won't Compile!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}   } } }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Method-Local inner class can’t be </a:t>
            </a:r>
            <a:r>
              <a:rPr lang="en-US" b="1" dirty="0"/>
              <a:t>public, private, protected, static, transient</a:t>
            </a:r>
          </a:p>
          <a:p>
            <a:pPr lvl="1">
              <a:defRPr/>
            </a:pPr>
            <a:r>
              <a:rPr lang="en-US" dirty="0"/>
              <a:t>It can be </a:t>
            </a:r>
            <a:r>
              <a:rPr lang="en-US" b="1" dirty="0"/>
              <a:t>abstract</a:t>
            </a:r>
            <a:r>
              <a:rPr lang="en-US" dirty="0"/>
              <a:t> and </a:t>
            </a:r>
            <a:r>
              <a:rPr lang="en-US" b="1" dirty="0"/>
              <a:t>final</a:t>
            </a:r>
          </a:p>
          <a:p>
            <a:pPr lvl="1">
              <a:defRPr/>
            </a:pPr>
            <a:r>
              <a:rPr lang="en-US" b="1" dirty="0"/>
              <a:t>Cannot access non final local variables of the method</a:t>
            </a:r>
          </a:p>
          <a:p>
            <a:pPr lvl="1">
              <a:defRPr/>
            </a:pPr>
            <a:r>
              <a:rPr lang="en-US" b="1" dirty="0"/>
              <a:t>Can access </a:t>
            </a:r>
            <a:r>
              <a:rPr lang="en-US" b="1" dirty="0" err="1"/>
              <a:t>Outerclass</a:t>
            </a:r>
            <a:r>
              <a:rPr lang="en-US" b="1" dirty="0"/>
              <a:t> variables.</a:t>
            </a:r>
          </a:p>
          <a:p>
            <a:pPr lvl="1">
              <a:defRPr/>
            </a:pP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rvk</a:t>
            </a:r>
            <a:endParaRPr lang="en-US" dirty="0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10600" y="6324600"/>
            <a:ext cx="304800" cy="228600"/>
          </a:xfrm>
          <a:prstGeom prst="actionButtonForwardNex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Anonymous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defRPr/>
            </a:pPr>
            <a:r>
              <a:rPr lang="en-US" dirty="0">
                <a:cs typeface="+mn-cs"/>
              </a:rPr>
              <a:t>Inner Class without name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class Popcorn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public void pop() {</a:t>
            </a:r>
          </a:p>
          <a:p>
            <a:pPr lvl="2">
              <a:buFont typeface="Arial" charset="0"/>
              <a:buNone/>
              <a:defRPr/>
            </a:pPr>
            <a:r>
              <a:rPr lang="en-US" dirty="0" err="1">
                <a:cs typeface="+mn-cs"/>
              </a:rPr>
              <a:t>System.out.println</a:t>
            </a:r>
            <a:r>
              <a:rPr lang="en-US" dirty="0">
                <a:cs typeface="+mn-cs"/>
              </a:rPr>
              <a:t>("popcorn");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} }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class Food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Popcorn p = new Popcorn()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public void sizzle() {</a:t>
            </a:r>
          </a:p>
          <a:p>
            <a:pPr lvl="2">
              <a:buFont typeface="Arial" charset="0"/>
              <a:buNone/>
              <a:defRPr/>
            </a:pPr>
            <a:r>
              <a:rPr lang="en-US" dirty="0" err="1">
                <a:cs typeface="+mn-cs"/>
              </a:rPr>
              <a:t>System.out.println</a:t>
            </a:r>
            <a:r>
              <a:rPr lang="en-US" dirty="0">
                <a:cs typeface="+mn-cs"/>
              </a:rPr>
              <a:t>("anonymous sizzling popcorn");  }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public void pop() {  </a:t>
            </a:r>
            <a:r>
              <a:rPr lang="en-US" dirty="0" err="1">
                <a:cs typeface="+mn-cs"/>
              </a:rPr>
              <a:t>System.out.println</a:t>
            </a:r>
            <a:r>
              <a:rPr lang="en-US" dirty="0">
                <a:cs typeface="+mn-cs"/>
              </a:rPr>
              <a:t>("anonymous popcorn");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} };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public void </a:t>
            </a:r>
            <a:r>
              <a:rPr lang="en-US" dirty="0" err="1">
                <a:cs typeface="+mn-cs"/>
              </a:rPr>
              <a:t>popIt</a:t>
            </a:r>
            <a:r>
              <a:rPr lang="en-US" dirty="0">
                <a:cs typeface="+mn-cs"/>
              </a:rPr>
              <a:t>() { 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p.pop();  } }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10600" y="6324600"/>
            <a:ext cx="304800" cy="228600"/>
          </a:xfrm>
          <a:prstGeom prst="actionButtonForwardNex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6500113" cy="45935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Inner Class</a:t>
            </a:r>
          </a:p>
          <a:p>
            <a:r>
              <a:rPr lang="en-US" dirty="0">
                <a:latin typeface="Arial" charset="0"/>
                <a:cs typeface="Arial" charset="0"/>
              </a:rPr>
              <a:t>Form of Inner Class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Regular Inner Class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Method-Local inner class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Anonymous inner class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Static nested class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10600" y="6324600"/>
            <a:ext cx="304800" cy="228600"/>
          </a:xfrm>
          <a:prstGeom prst="actionButtonForwardNex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Inner Class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Form of Inner Class</a:t>
            </a:r>
          </a:p>
          <a:p>
            <a:pPr lvl="2"/>
            <a:r>
              <a:rPr lang="en-US" sz="2000" dirty="0">
                <a:latin typeface="Arial" charset="0"/>
                <a:cs typeface="Arial" charset="0"/>
              </a:rPr>
              <a:t>Regular Inner Class</a:t>
            </a:r>
          </a:p>
          <a:p>
            <a:pPr lvl="2">
              <a:buNone/>
            </a:pPr>
            <a:r>
              <a:rPr lang="en-US" sz="2000" dirty="0">
                <a:latin typeface="Arial" charset="0"/>
                <a:cs typeface="Arial" charset="0"/>
              </a:rPr>
              <a:t>			-- a class inside a class</a:t>
            </a:r>
          </a:p>
          <a:p>
            <a:pPr lvl="2">
              <a:buNone/>
            </a:pPr>
            <a:r>
              <a:rPr lang="en-US" sz="2000" dirty="0">
                <a:latin typeface="Arial" charset="0"/>
                <a:cs typeface="Arial" charset="0"/>
              </a:rPr>
              <a:t>			--  static nested class</a:t>
            </a:r>
          </a:p>
          <a:p>
            <a:pPr lvl="2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lvl="2"/>
            <a:r>
              <a:rPr lang="en-US" sz="2000" dirty="0">
                <a:latin typeface="Arial" charset="0"/>
                <a:cs typeface="Arial" charset="0"/>
              </a:rPr>
              <a:t>Anonymous inner class</a:t>
            </a:r>
          </a:p>
          <a:p>
            <a:pPr lvl="2"/>
            <a:r>
              <a:rPr lang="en-US" sz="2000" dirty="0">
                <a:latin typeface="Arial" charset="0"/>
                <a:cs typeface="Arial" charset="0"/>
              </a:rPr>
              <a:t>Method-Local inner class</a:t>
            </a:r>
          </a:p>
          <a:p>
            <a:pPr lvl="2"/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10600" y="6324600"/>
            <a:ext cx="304800" cy="228600"/>
          </a:xfrm>
          <a:prstGeom prst="actionButtonForwardNex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Regular Inner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sz="2000" dirty="0"/>
              <a:t>A inner class which are not static, method-local, and anonymous</a:t>
            </a:r>
          </a:p>
          <a:p>
            <a:pPr lvl="1">
              <a:defRPr/>
            </a:pPr>
            <a:r>
              <a:rPr lang="en-US" sz="2000" dirty="0"/>
              <a:t>class </a:t>
            </a:r>
            <a:r>
              <a:rPr lang="en-US" sz="2000" dirty="0" err="1"/>
              <a:t>MyOuter</a:t>
            </a:r>
            <a:r>
              <a:rPr lang="en-US" sz="2000" dirty="0"/>
              <a:t> {</a:t>
            </a:r>
          </a:p>
          <a:p>
            <a:pPr lvl="3">
              <a:buFont typeface="Arial" charset="0"/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MyInner</a:t>
            </a:r>
            <a:r>
              <a:rPr lang="en-US" sz="2000" dirty="0"/>
              <a:t> { }</a:t>
            </a:r>
          </a:p>
          <a:p>
            <a:pPr lvl="2">
              <a:buFont typeface="Arial" charset="0"/>
              <a:buNone/>
              <a:defRPr/>
            </a:pPr>
            <a:r>
              <a:rPr lang="en-US" sz="2000" dirty="0"/>
              <a:t>}</a:t>
            </a:r>
          </a:p>
          <a:p>
            <a:pPr lvl="1">
              <a:defRPr/>
            </a:pPr>
            <a:r>
              <a:rPr lang="en-US" sz="2000" dirty="0" err="1"/>
              <a:t>javac</a:t>
            </a:r>
            <a:r>
              <a:rPr lang="en-US" sz="2000" dirty="0"/>
              <a:t> MyOuter.java</a:t>
            </a:r>
          </a:p>
          <a:p>
            <a:pPr lvl="2">
              <a:defRPr/>
            </a:pPr>
            <a:r>
              <a:rPr lang="en-US" sz="2000" dirty="0" err="1"/>
              <a:t>MyOuter.class</a:t>
            </a:r>
            <a:endParaRPr lang="en-US" sz="2000" dirty="0"/>
          </a:p>
          <a:p>
            <a:pPr lvl="2">
              <a:defRPr/>
            </a:pPr>
            <a:r>
              <a:rPr lang="en-US" sz="2000" dirty="0" err="1"/>
              <a:t>MyOuter$MyInner.class</a:t>
            </a:r>
            <a:endParaRPr lang="en-US" sz="2000" dirty="0"/>
          </a:p>
          <a:p>
            <a:pPr lvl="1">
              <a:defRPr/>
            </a:pP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10600" y="6324600"/>
            <a:ext cx="304800" cy="228600"/>
          </a:xfrm>
          <a:prstGeom prst="actionButtonForwardNex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Nested Classes?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6423913" cy="4669763"/>
          </a:xfrm>
        </p:spPr>
        <p:txBody>
          <a:bodyPr>
            <a:normAutofit/>
          </a:bodyPr>
          <a:lstStyle/>
          <a:p>
            <a:r>
              <a:rPr lang="en-IN" sz="2400" dirty="0"/>
              <a:t>It is a way of logically grouping classes that are only used in one place.</a:t>
            </a:r>
          </a:p>
          <a:p>
            <a:r>
              <a:rPr lang="en-IN" sz="2400" dirty="0"/>
              <a:t>It increases encapsulation.</a:t>
            </a:r>
          </a:p>
          <a:p>
            <a:r>
              <a:rPr lang="en-IN" sz="2400" dirty="0"/>
              <a:t>Nested classes can lead to more readable and maintainable code.</a:t>
            </a:r>
          </a:p>
          <a:p>
            <a:endParaRPr lang="en-IN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Regular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33400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dirty="0"/>
              <a:t>Referencing the Inner or Outer Instance from within the Inner Class</a:t>
            </a:r>
          </a:p>
          <a:p>
            <a:pPr lvl="2">
              <a:defRPr/>
            </a:pPr>
            <a:r>
              <a:rPr lang="en-US" sz="1600" dirty="0"/>
              <a:t>class Outer {</a:t>
            </a:r>
          </a:p>
          <a:p>
            <a:pPr lvl="3">
              <a:buFont typeface="Arial" charset="0"/>
              <a:buNone/>
              <a:defRPr/>
            </a:pPr>
            <a:r>
              <a:rPr lang="en-US" sz="1600" dirty="0"/>
              <a:t>	private </a:t>
            </a:r>
            <a:r>
              <a:rPr lang="en-US" sz="1600" dirty="0" err="1"/>
              <a:t>int</a:t>
            </a:r>
            <a:r>
              <a:rPr lang="en-US" sz="1600" dirty="0"/>
              <a:t> x = 7;</a:t>
            </a:r>
          </a:p>
          <a:p>
            <a:pPr lvl="3">
              <a:buFont typeface="Arial" charset="0"/>
              <a:buNone/>
              <a:defRPr/>
            </a:pPr>
            <a:r>
              <a:rPr lang="en-US" sz="1600" dirty="0"/>
              <a:t>		</a:t>
            </a:r>
          </a:p>
          <a:p>
            <a:pPr lvl="3">
              <a:buFont typeface="Arial" charset="0"/>
              <a:buNone/>
              <a:defRPr/>
            </a:pPr>
            <a:r>
              <a:rPr lang="en-US" sz="1600" dirty="0"/>
              <a:t>	class Inner {</a:t>
            </a:r>
          </a:p>
          <a:p>
            <a:pPr lvl="3">
              <a:buFont typeface="Arial" charset="0"/>
              <a:buNone/>
              <a:defRPr/>
            </a:pPr>
            <a:r>
              <a:rPr lang="en-US" sz="1600" dirty="0"/>
              <a:t>public void </a:t>
            </a:r>
            <a:r>
              <a:rPr lang="en-US" sz="1600" dirty="0" err="1"/>
              <a:t>seeOuter</a:t>
            </a:r>
            <a:r>
              <a:rPr lang="en-US" sz="1600" dirty="0"/>
              <a:t>() {</a:t>
            </a:r>
          </a:p>
          <a:p>
            <a:pPr lvl="3">
              <a:buFont typeface="Arial" charset="0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("Outer x is " + x);</a:t>
            </a:r>
          </a:p>
          <a:p>
            <a:pPr lvl="3">
              <a:buFont typeface="Arial" charset="0"/>
              <a:buNone/>
              <a:defRPr/>
            </a:pPr>
            <a:r>
              <a:rPr lang="en-US" sz="1600" dirty="0"/>
              <a:t>		</a:t>
            </a:r>
            <a:r>
              <a:rPr lang="en-US" sz="1600" b="1" dirty="0"/>
              <a:t> </a:t>
            </a:r>
            <a:r>
              <a:rPr lang="en-US" sz="1600" dirty="0"/>
              <a:t>} }</a:t>
            </a:r>
          </a:p>
          <a:p>
            <a:pPr lvl="3">
              <a:buFont typeface="Arial" charset="0"/>
              <a:buNone/>
              <a:defRPr/>
            </a:pPr>
            <a:r>
              <a:rPr lang="en-US" sz="1600" dirty="0"/>
              <a:t>public static void main 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lvl="3">
              <a:buFont typeface="Arial" charset="0"/>
              <a:buNone/>
              <a:defRPr/>
            </a:pPr>
            <a:r>
              <a:rPr lang="en-US" sz="1600" dirty="0" err="1"/>
              <a:t>Outer.Inner</a:t>
            </a:r>
            <a:r>
              <a:rPr lang="en-US" sz="1600" dirty="0"/>
              <a:t> inner = new Outer().new Inner();</a:t>
            </a:r>
          </a:p>
          <a:p>
            <a:pPr lvl="3">
              <a:buFont typeface="Arial" charset="0"/>
              <a:buNone/>
              <a:defRPr/>
            </a:pPr>
            <a:r>
              <a:rPr lang="en-US" sz="1600" dirty="0" err="1"/>
              <a:t>inner.seeOuter</a:t>
            </a:r>
            <a:r>
              <a:rPr lang="en-US" sz="1600" dirty="0"/>
              <a:t>(); } 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10600" y="6324600"/>
            <a:ext cx="304800" cy="228600"/>
          </a:xfrm>
          <a:prstGeom prst="actionButtonForwardNex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about inner class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class be </a:t>
            </a:r>
            <a:r>
              <a:rPr lang="en-US" dirty="0" err="1"/>
              <a:t>private,protected,default</a:t>
            </a:r>
            <a:r>
              <a:rPr lang="en-US" dirty="0"/>
              <a:t> or public.</a:t>
            </a:r>
          </a:p>
          <a:p>
            <a:r>
              <a:rPr lang="en-US" dirty="0"/>
              <a:t>It can be </a:t>
            </a:r>
            <a:r>
              <a:rPr lang="en-US" dirty="0" err="1"/>
              <a:t>final,static</a:t>
            </a:r>
            <a:r>
              <a:rPr lang="en-US" dirty="0"/>
              <a:t> or abstract.</a:t>
            </a:r>
          </a:p>
          <a:p>
            <a:r>
              <a:rPr lang="en-US" dirty="0"/>
              <a:t>It can be a sub class.</a:t>
            </a:r>
          </a:p>
          <a:p>
            <a:r>
              <a:rPr lang="en-US" dirty="0"/>
              <a:t>It can be an implementation class of an interface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the code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5410200"/>
          </a:xfrm>
        </p:spPr>
        <p:txBody>
          <a:bodyPr>
            <a:noAutofit/>
          </a:bodyPr>
          <a:lstStyle/>
          <a:p>
            <a:r>
              <a:rPr lang="en-IN" sz="1400" b="1" dirty="0"/>
              <a:t>class A</a:t>
            </a:r>
          </a:p>
          <a:p>
            <a:r>
              <a:rPr lang="en-IN" sz="1400" dirty="0"/>
              <a:t>{</a:t>
            </a:r>
          </a:p>
          <a:p>
            <a:r>
              <a:rPr lang="en-IN" sz="1400" b="1" dirty="0" err="1"/>
              <a:t>int</a:t>
            </a:r>
            <a:r>
              <a:rPr lang="en-IN" sz="1400" b="1" dirty="0"/>
              <a:t> x=10;</a:t>
            </a:r>
          </a:p>
          <a:p>
            <a:r>
              <a:rPr lang="en-IN" sz="1400" b="1" dirty="0"/>
              <a:t>class B{</a:t>
            </a:r>
          </a:p>
          <a:p>
            <a:r>
              <a:rPr lang="en-IN" sz="1400" b="1" dirty="0" err="1"/>
              <a:t>int</a:t>
            </a:r>
            <a:r>
              <a:rPr lang="en-IN" sz="1400" b="1" dirty="0"/>
              <a:t> x=14;</a:t>
            </a:r>
          </a:p>
          <a:p>
            <a:r>
              <a:rPr lang="en-IN" sz="1400" b="1" dirty="0"/>
              <a:t>void m(</a:t>
            </a:r>
            <a:r>
              <a:rPr lang="en-IN" sz="1400" b="1" dirty="0" err="1"/>
              <a:t>int</a:t>
            </a:r>
            <a:r>
              <a:rPr lang="en-IN" sz="1400" b="1" dirty="0"/>
              <a:t> x){</a:t>
            </a:r>
            <a:r>
              <a:rPr lang="en-IN" sz="1400" b="1" dirty="0" err="1"/>
              <a:t>System.</a:t>
            </a:r>
            <a:r>
              <a:rPr lang="en-IN" sz="1400" b="1" i="1" dirty="0" err="1"/>
              <a:t>out.println</a:t>
            </a:r>
            <a:r>
              <a:rPr lang="en-IN" sz="1400" b="1" i="1" dirty="0"/>
              <a:t>(x+" "+</a:t>
            </a:r>
            <a:r>
              <a:rPr lang="en-IN" sz="1400" b="1" i="1" dirty="0" err="1"/>
              <a:t>this.x</a:t>
            </a:r>
            <a:r>
              <a:rPr lang="en-IN" sz="1400" b="1" i="1" dirty="0"/>
              <a:t>+" "+</a:t>
            </a:r>
            <a:r>
              <a:rPr lang="en-IN" sz="1400" b="1" i="1" dirty="0" err="1"/>
              <a:t>A.this.x</a:t>
            </a:r>
            <a:r>
              <a:rPr lang="en-IN" sz="1400" b="1" i="1" dirty="0"/>
              <a:t>);}</a:t>
            </a:r>
          </a:p>
          <a:p>
            <a:endParaRPr lang="en-IN" sz="1400" dirty="0"/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}</a:t>
            </a:r>
          </a:p>
          <a:p>
            <a:r>
              <a:rPr lang="en-IN" sz="1400" b="1" dirty="0"/>
              <a:t>public class </a:t>
            </a:r>
            <a:r>
              <a:rPr lang="en-IN" sz="1400" b="1" dirty="0" err="1"/>
              <a:t>ClassDemo</a:t>
            </a:r>
            <a:r>
              <a:rPr lang="en-IN" sz="1400" b="1" dirty="0"/>
              <a:t> {</a:t>
            </a:r>
          </a:p>
          <a:p>
            <a:r>
              <a:rPr lang="en-IN" sz="1400" b="1" dirty="0"/>
              <a:t>public static void main(String[] </a:t>
            </a:r>
            <a:r>
              <a:rPr lang="en-IN" sz="1400" b="1" dirty="0" err="1"/>
              <a:t>args</a:t>
            </a:r>
            <a:r>
              <a:rPr lang="en-IN" sz="1400" b="1" dirty="0"/>
              <a:t>) {</a:t>
            </a:r>
          </a:p>
          <a:p>
            <a:r>
              <a:rPr lang="en-IN" sz="1400" b="1" dirty="0"/>
              <a:t>new A().new B().m(15);</a:t>
            </a:r>
          </a:p>
          <a:p>
            <a:endParaRPr lang="en-IN" sz="1400" dirty="0"/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Static 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4669763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dirty="0">
                <a:cs typeface="+mn-cs"/>
              </a:rPr>
              <a:t>class </a:t>
            </a:r>
            <a:r>
              <a:rPr lang="en-US" dirty="0" err="1">
                <a:cs typeface="+mn-cs"/>
              </a:rPr>
              <a:t>BigOuter</a:t>
            </a:r>
            <a:r>
              <a:rPr lang="en-US" dirty="0">
                <a:cs typeface="+mn-cs"/>
              </a:rPr>
              <a:t>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static class Nest {void go() { </a:t>
            </a:r>
            <a:r>
              <a:rPr lang="en-US" dirty="0" err="1">
                <a:cs typeface="+mn-cs"/>
              </a:rPr>
              <a:t>System.out.println</a:t>
            </a:r>
            <a:r>
              <a:rPr lang="en-US" dirty="0">
                <a:cs typeface="+mn-cs"/>
              </a:rPr>
              <a:t>("hi"); } }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}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class Broom {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static class B2 {void goB2() { </a:t>
            </a:r>
            <a:r>
              <a:rPr lang="en-US" dirty="0" err="1">
                <a:cs typeface="+mn-cs"/>
              </a:rPr>
              <a:t>System.out.println</a:t>
            </a:r>
            <a:r>
              <a:rPr lang="en-US" dirty="0">
                <a:cs typeface="+mn-cs"/>
              </a:rPr>
              <a:t>("hi 2"); } }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public static void main(String[] </a:t>
            </a:r>
            <a:r>
              <a:rPr lang="en-US" dirty="0" err="1">
                <a:cs typeface="+mn-cs"/>
              </a:rPr>
              <a:t>args</a:t>
            </a:r>
            <a:r>
              <a:rPr lang="en-US" dirty="0">
                <a:cs typeface="+mn-cs"/>
              </a:rPr>
              <a:t>) {</a:t>
            </a:r>
          </a:p>
          <a:p>
            <a:pPr lvl="2">
              <a:buFont typeface="Arial" charset="0"/>
              <a:buNone/>
              <a:defRPr/>
            </a:pPr>
            <a:r>
              <a:rPr lang="en-US" dirty="0" err="1">
                <a:cs typeface="+mn-cs"/>
              </a:rPr>
              <a:t>BigOuter.Nest</a:t>
            </a:r>
            <a:r>
              <a:rPr lang="en-US" dirty="0">
                <a:cs typeface="+mn-cs"/>
              </a:rPr>
              <a:t> n = new </a:t>
            </a:r>
            <a:r>
              <a:rPr lang="en-US" dirty="0" err="1">
                <a:cs typeface="+mn-cs"/>
              </a:rPr>
              <a:t>BigOuter.Nest</a:t>
            </a:r>
            <a:r>
              <a:rPr lang="en-US" dirty="0">
                <a:cs typeface="+mn-cs"/>
              </a:rPr>
              <a:t>(); // both class names</a:t>
            </a:r>
          </a:p>
          <a:p>
            <a:pPr lvl="2">
              <a:buFont typeface="Arial" charset="0"/>
              <a:buNone/>
              <a:defRPr/>
            </a:pPr>
            <a:r>
              <a:rPr lang="en-US" dirty="0" err="1">
                <a:cs typeface="+mn-cs"/>
              </a:rPr>
              <a:t>n.go</a:t>
            </a:r>
            <a:r>
              <a:rPr lang="en-US" dirty="0">
                <a:cs typeface="+mn-cs"/>
              </a:rPr>
              <a:t>();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B2 </a:t>
            </a:r>
            <a:r>
              <a:rPr lang="en-US" dirty="0" err="1">
                <a:cs typeface="+mn-cs"/>
              </a:rPr>
              <a:t>b2</a:t>
            </a:r>
            <a:r>
              <a:rPr lang="en-US" dirty="0">
                <a:cs typeface="+mn-cs"/>
              </a:rPr>
              <a:t> = new B2(); // access the enclosed class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b2.goB2();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}  }</a:t>
            </a:r>
          </a:p>
          <a:p>
            <a:pPr lvl="1">
              <a:defRPr/>
            </a:pPr>
            <a:r>
              <a:rPr lang="en-US" b="1" dirty="0">
                <a:cs typeface="+mn-cs"/>
              </a:rPr>
              <a:t>Output:</a:t>
            </a:r>
            <a:r>
              <a:rPr lang="en-US" dirty="0">
                <a:cs typeface="+mn-cs"/>
              </a:rPr>
              <a:t> hi</a:t>
            </a:r>
          </a:p>
          <a:p>
            <a:pPr lvl="2">
              <a:buFont typeface="Arial" charset="0"/>
              <a:buNone/>
              <a:defRPr/>
            </a:pPr>
            <a:r>
              <a:rPr lang="en-US" dirty="0">
                <a:cs typeface="+mn-cs"/>
              </a:rPr>
              <a:t>		 hi 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10600" y="6324600"/>
            <a:ext cx="304800" cy="228600"/>
          </a:xfrm>
          <a:prstGeom prst="actionButtonForwardNex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about static inner class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6423913" cy="4593563"/>
          </a:xfrm>
        </p:spPr>
        <p:txBody>
          <a:bodyPr>
            <a:normAutofit/>
          </a:bodyPr>
          <a:lstStyle/>
          <a:p>
            <a:r>
              <a:rPr lang="en-IN" dirty="0"/>
              <a:t>As with class methods and variables, a static nested class is associated with its outer class. And like static class methods, a static nested class cannot refer directly to instance variables or methods defined in its enclosing class — it can use them only through an object reference.</a:t>
            </a:r>
          </a:p>
          <a:p>
            <a:r>
              <a:rPr lang="en-IN" dirty="0"/>
              <a:t>Can access static members of the outer class directly.</a:t>
            </a:r>
          </a:p>
          <a:p>
            <a:r>
              <a:rPr lang="en-IN" dirty="0"/>
              <a:t>Can be instantiated without the instance of the enclosing class.</a:t>
            </a:r>
            <a:br>
              <a:rPr lang="en-IN" dirty="0"/>
            </a:b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rvk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682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Inner Classes</vt:lpstr>
      <vt:lpstr>Inner Class</vt:lpstr>
      <vt:lpstr>Regular Inner class</vt:lpstr>
      <vt:lpstr>Why Use Nested Classes?</vt:lpstr>
      <vt:lpstr>Regular Inner class</vt:lpstr>
      <vt:lpstr>Points about inner class</vt:lpstr>
      <vt:lpstr>Analyse the code</vt:lpstr>
      <vt:lpstr>Static Nested Classes</vt:lpstr>
      <vt:lpstr>Points about static inner class</vt:lpstr>
      <vt:lpstr>Method-Local Inner Classes</vt:lpstr>
      <vt:lpstr>Method-Local Inner Classes</vt:lpstr>
      <vt:lpstr>Anonymous Inner Classes</vt:lpstr>
      <vt:lpstr>Summary</vt:lpstr>
    </vt:vector>
  </TitlesOfParts>
  <Company>rvk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Classes</dc:title>
  <dc:creator>radha v krishna</dc:creator>
  <cp:lastModifiedBy>Radha V Krishna</cp:lastModifiedBy>
  <cp:revision>10</cp:revision>
  <dcterms:created xsi:type="dcterms:W3CDTF">2010-06-09T06:36:50Z</dcterms:created>
  <dcterms:modified xsi:type="dcterms:W3CDTF">2019-07-09T07:20:58Z</dcterms:modified>
</cp:coreProperties>
</file>