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8" r:id="rId21"/>
    <p:sldId id="279" r:id="rId22"/>
    <p:sldId id="280" r:id="rId23"/>
    <p:sldId id="28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864"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93431B-FFD9-4563-B31E-8FC0DCE04A5D}" type="datetimeFigureOut">
              <a:rPr lang="en-IN" smtClean="0"/>
              <a:pPr/>
              <a:t>09-07-2019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39B8D8-7C13-4931-96B8-B4D47FB0F73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911D6AB-947D-4BF5-A89A-BDC6D21E8831}" type="slidenum">
              <a:rPr lang="en-US" smtClean="0"/>
              <a:pPr eaLnBrk="1" hangingPunct="1"/>
              <a:t>8</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5EA5BC6-6E05-44F7-9CA2-ABE2F9BE36E8}" type="slidenum">
              <a:rPr lang="en-US" smtClean="0"/>
              <a:pPr eaLnBrk="1" hangingPunct="1"/>
              <a:t>9</a:t>
            </a:fld>
            <a:endParaRPr lang="en-US"/>
          </a:p>
        </p:txBody>
      </p:sp>
      <p:sp>
        <p:nvSpPr>
          <p:cNvPr id="55299"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p>
            <a:pPr eaLnBrk="1" hangingPunct="1">
              <a:buClr>
                <a:schemeClr val="accent6"/>
              </a:buClr>
              <a:defRPr/>
            </a:pPr>
            <a:r>
              <a:rPr lang="en-US" sz="1200" dirty="0"/>
              <a:t>Creation of jar file</a:t>
            </a:r>
          </a:p>
          <a:p>
            <a:pPr lvl="1" eaLnBrk="1" hangingPunct="1">
              <a:buClr>
                <a:schemeClr val="accent6"/>
              </a:buClr>
              <a:defRPr/>
            </a:pPr>
            <a:r>
              <a:rPr lang="en-US" sz="1200" dirty="0">
                <a:latin typeface="Times New Roman" pitchFamily="18" charset="0"/>
              </a:rPr>
              <a:t> </a:t>
            </a:r>
            <a:r>
              <a:rPr lang="en-US" sz="1200" b="1" dirty="0">
                <a:latin typeface="Courier New" pitchFamily="49" charset="0"/>
              </a:rPr>
              <a:t>jar –</a:t>
            </a:r>
            <a:r>
              <a:rPr lang="en-US" sz="1200" b="1" dirty="0" err="1">
                <a:latin typeface="Courier New" pitchFamily="49" charset="0"/>
              </a:rPr>
              <a:t>cvf</a:t>
            </a:r>
            <a:r>
              <a:rPr lang="en-US" sz="1200" b="1" dirty="0">
                <a:latin typeface="Courier New" pitchFamily="49" charset="0"/>
              </a:rPr>
              <a:t>  </a:t>
            </a:r>
            <a:r>
              <a:rPr lang="en-US" sz="1200" b="1" i="1" dirty="0">
                <a:latin typeface="Courier New" pitchFamily="49" charset="0"/>
              </a:rPr>
              <a:t>filename</a:t>
            </a:r>
            <a:r>
              <a:rPr lang="en-US" sz="1200" b="1" dirty="0">
                <a:latin typeface="Courier New" pitchFamily="49" charset="0"/>
              </a:rPr>
              <a:t>.jar  *.*</a:t>
            </a:r>
          </a:p>
          <a:p>
            <a:pPr eaLnBrk="1" hangingPunct="1">
              <a:buClr>
                <a:schemeClr val="accent6"/>
              </a:buClr>
              <a:defRPr/>
            </a:pPr>
            <a:r>
              <a:rPr lang="en-US" sz="1200" dirty="0" err="1"/>
              <a:t>Updation</a:t>
            </a:r>
            <a:r>
              <a:rPr lang="en-US" sz="1200" dirty="0"/>
              <a:t>:</a:t>
            </a:r>
            <a:r>
              <a:rPr lang="en-US" sz="1200" dirty="0">
                <a:latin typeface="Times New Roman" pitchFamily="18" charset="0"/>
              </a:rPr>
              <a:t> </a:t>
            </a:r>
          </a:p>
          <a:p>
            <a:pPr lvl="1" eaLnBrk="1" hangingPunct="1">
              <a:buClr>
                <a:schemeClr val="accent6"/>
              </a:buClr>
              <a:defRPr/>
            </a:pPr>
            <a:r>
              <a:rPr lang="en-US" sz="1200" b="1" dirty="0">
                <a:latin typeface="Courier New" pitchFamily="49" charset="0"/>
              </a:rPr>
              <a:t>jar –</a:t>
            </a:r>
            <a:r>
              <a:rPr lang="en-US" sz="1200" b="1" dirty="0" err="1">
                <a:latin typeface="Courier New" pitchFamily="49" charset="0"/>
              </a:rPr>
              <a:t>uvf</a:t>
            </a:r>
            <a:r>
              <a:rPr lang="en-US" sz="1200" b="1" dirty="0">
                <a:latin typeface="Courier New" pitchFamily="49" charset="0"/>
              </a:rPr>
              <a:t>  </a:t>
            </a:r>
            <a:r>
              <a:rPr lang="en-US" sz="1200" b="1" i="1" dirty="0">
                <a:latin typeface="Courier New" pitchFamily="49" charset="0"/>
              </a:rPr>
              <a:t>filename</a:t>
            </a:r>
            <a:r>
              <a:rPr lang="en-US" sz="1200" b="1" dirty="0">
                <a:latin typeface="Courier New" pitchFamily="49" charset="0"/>
              </a:rPr>
              <a:t>.jar  </a:t>
            </a:r>
            <a:r>
              <a:rPr lang="en-US" sz="1200" b="1" i="1" dirty="0" err="1">
                <a:latin typeface="Courier New" pitchFamily="49" charset="0"/>
              </a:rPr>
              <a:t>newfilename</a:t>
            </a:r>
            <a:r>
              <a:rPr lang="en-US" sz="1200" b="1" dirty="0" err="1">
                <a:latin typeface="Courier New" pitchFamily="49" charset="0"/>
              </a:rPr>
              <a:t>.ext</a:t>
            </a:r>
            <a:endParaRPr lang="en-US" sz="1200" b="1" dirty="0">
              <a:latin typeface="Courier New" pitchFamily="49" charset="0"/>
            </a:endParaRPr>
          </a:p>
          <a:p>
            <a:pPr eaLnBrk="1" hangingPunct="1">
              <a:buClr>
                <a:schemeClr val="accent6"/>
              </a:buClr>
              <a:defRPr/>
            </a:pPr>
            <a:r>
              <a:rPr lang="en-US" sz="1200" dirty="0"/>
              <a:t>Extraction : </a:t>
            </a:r>
          </a:p>
          <a:p>
            <a:pPr lvl="1" eaLnBrk="1" hangingPunct="1">
              <a:buClr>
                <a:schemeClr val="accent6"/>
              </a:buClr>
              <a:defRPr/>
            </a:pPr>
            <a:r>
              <a:rPr lang="en-US" sz="1200" b="1" dirty="0">
                <a:latin typeface="Courier New" pitchFamily="49" charset="0"/>
              </a:rPr>
              <a:t>jar –</a:t>
            </a:r>
            <a:r>
              <a:rPr lang="en-US" sz="1200" b="1" dirty="0" err="1">
                <a:latin typeface="Courier New" pitchFamily="49" charset="0"/>
              </a:rPr>
              <a:t>xvf</a:t>
            </a:r>
            <a:r>
              <a:rPr lang="en-US" sz="1200" b="1" dirty="0">
                <a:latin typeface="Courier New" pitchFamily="49" charset="0"/>
              </a:rPr>
              <a:t> </a:t>
            </a:r>
            <a:r>
              <a:rPr lang="en-US" sz="1200" b="1" i="1" dirty="0">
                <a:latin typeface="Courier New" pitchFamily="49" charset="0"/>
              </a:rPr>
              <a:t>filename</a:t>
            </a:r>
            <a:r>
              <a:rPr lang="en-US" sz="1200" b="1" dirty="0">
                <a:latin typeface="Courier New" pitchFamily="49" charset="0"/>
              </a:rPr>
              <a:t>.jar</a:t>
            </a:r>
          </a:p>
          <a:p>
            <a:pPr eaLnBrk="1" hangingPunct="1">
              <a:buClr>
                <a:schemeClr val="accent6"/>
              </a:buClr>
              <a:defRPr/>
            </a:pPr>
            <a:r>
              <a:rPr lang="en-US" sz="1200" b="1" dirty="0">
                <a:latin typeface="Courier New" pitchFamily="49" charset="0"/>
              </a:rPr>
              <a:t>Activity to create jars from command line :</a:t>
            </a:r>
          </a:p>
          <a:p>
            <a:pPr eaLnBrk="1" hangingPunct="1">
              <a:buClr>
                <a:schemeClr val="accent6"/>
              </a:buClr>
              <a:defRPr/>
            </a:pPr>
            <a:r>
              <a:rPr lang="en-US" sz="1200" dirty="0"/>
              <a:t>Copy student and teacher package folders into D:\test. </a:t>
            </a:r>
          </a:p>
          <a:p>
            <a:pPr eaLnBrk="1" hangingPunct="1">
              <a:buClr>
                <a:schemeClr val="accent6"/>
              </a:buClr>
              <a:defRPr/>
            </a:pPr>
            <a:r>
              <a:rPr lang="en-US" sz="1200" dirty="0">
                <a:latin typeface="Times New Roman" pitchFamily="18" charset="0"/>
              </a:rPr>
              <a:t> </a:t>
            </a:r>
            <a:r>
              <a:rPr lang="en-US" sz="1200" dirty="0"/>
              <a:t>Run the following command</a:t>
            </a:r>
          </a:p>
          <a:p>
            <a:pPr lvl="1" eaLnBrk="1" hangingPunct="1">
              <a:buClr>
                <a:schemeClr val="accent6"/>
              </a:buClr>
              <a:defRPr/>
            </a:pPr>
            <a:r>
              <a:rPr lang="en-US" sz="1200" dirty="0"/>
              <a:t>D:\packages &gt;</a:t>
            </a:r>
            <a:r>
              <a:rPr lang="en-US" sz="1200" b="1" dirty="0">
                <a:solidFill>
                  <a:srgbClr val="000000"/>
                </a:solidFill>
                <a:latin typeface="Courier New" pitchFamily="49" charset="0"/>
                <a:cs typeface="Courier New" pitchFamily="49" charset="0"/>
              </a:rPr>
              <a:t>jar –</a:t>
            </a:r>
            <a:r>
              <a:rPr lang="en-US" sz="1200" b="1" dirty="0" err="1">
                <a:solidFill>
                  <a:srgbClr val="000000"/>
                </a:solidFill>
                <a:latin typeface="Courier New" pitchFamily="49" charset="0"/>
                <a:cs typeface="Courier New" pitchFamily="49" charset="0"/>
              </a:rPr>
              <a:t>cvf</a:t>
            </a:r>
            <a:r>
              <a:rPr lang="en-US" sz="1200" b="1" dirty="0">
                <a:solidFill>
                  <a:srgbClr val="000000"/>
                </a:solidFill>
                <a:latin typeface="Courier New" pitchFamily="49" charset="0"/>
                <a:cs typeface="Courier New" pitchFamily="49" charset="0"/>
              </a:rPr>
              <a:t>  college.jar *.class</a:t>
            </a:r>
          </a:p>
          <a:p>
            <a:pPr eaLnBrk="1" hangingPunct="1">
              <a:buClr>
                <a:schemeClr val="accent6"/>
              </a:buClr>
              <a:defRPr/>
            </a:pPr>
            <a:r>
              <a:rPr lang="en-US" sz="1200" dirty="0"/>
              <a:t>This </a:t>
            </a:r>
            <a:r>
              <a:rPr lang="en-US" sz="1200" b="1" dirty="0">
                <a:solidFill>
                  <a:srgbClr val="000000"/>
                </a:solidFill>
                <a:latin typeface="Courier New" pitchFamily="49" charset="0"/>
                <a:cs typeface="Courier New" pitchFamily="49" charset="0"/>
              </a:rPr>
              <a:t>jar</a:t>
            </a:r>
            <a:r>
              <a:rPr lang="en-US" sz="1200" dirty="0"/>
              <a:t> file can now be copied and placed anywhere. Copy this file to any of your favorite location.</a:t>
            </a:r>
          </a:p>
          <a:p>
            <a:pPr eaLnBrk="1" hangingPunct="1">
              <a:buClr>
                <a:schemeClr val="accent6"/>
              </a:buClr>
              <a:defRPr/>
            </a:pPr>
            <a:r>
              <a:rPr lang="en-US" sz="1200" dirty="0"/>
              <a:t>Close the command prompt session.</a:t>
            </a:r>
          </a:p>
          <a:p>
            <a:pPr eaLnBrk="1" hangingPunct="1">
              <a:buClr>
                <a:schemeClr val="accent6"/>
              </a:buClr>
              <a:defRPr/>
            </a:pPr>
            <a:r>
              <a:rPr lang="en-US" sz="1200" dirty="0"/>
              <a:t>Set the </a:t>
            </a:r>
            <a:r>
              <a:rPr lang="en-US" sz="1200" dirty="0" err="1"/>
              <a:t>classpath</a:t>
            </a:r>
            <a:r>
              <a:rPr lang="en-US" sz="1200" dirty="0"/>
              <a:t> to</a:t>
            </a:r>
          </a:p>
          <a:p>
            <a:pPr lvl="1" eaLnBrk="1" hangingPunct="1">
              <a:buClr>
                <a:schemeClr val="accent6"/>
              </a:buClr>
              <a:defRPr/>
            </a:pPr>
            <a:r>
              <a:rPr lang="en-US" sz="1200" b="1" dirty="0">
                <a:solidFill>
                  <a:srgbClr val="000000"/>
                </a:solidFill>
                <a:latin typeface="Courier New" pitchFamily="49" charset="0"/>
                <a:cs typeface="Courier New" pitchFamily="49" charset="0"/>
              </a:rPr>
              <a:t>set </a:t>
            </a:r>
            <a:r>
              <a:rPr lang="en-US" sz="1200" b="1" dirty="0" err="1">
                <a:solidFill>
                  <a:srgbClr val="000000"/>
                </a:solidFill>
                <a:latin typeface="Courier New" pitchFamily="49" charset="0"/>
                <a:cs typeface="Courier New" pitchFamily="49" charset="0"/>
              </a:rPr>
              <a:t>classpath</a:t>
            </a:r>
            <a:r>
              <a:rPr lang="en-US" sz="1200" b="1" dirty="0">
                <a:solidFill>
                  <a:srgbClr val="000000"/>
                </a:solidFill>
                <a:latin typeface="Courier New" pitchFamily="49" charset="0"/>
                <a:cs typeface="Courier New" pitchFamily="49" charset="0"/>
              </a:rPr>
              <a:t> =%</a:t>
            </a:r>
            <a:r>
              <a:rPr lang="en-US" sz="1200" b="1" dirty="0" err="1">
                <a:solidFill>
                  <a:srgbClr val="000000"/>
                </a:solidFill>
                <a:latin typeface="Courier New" pitchFamily="49" charset="0"/>
                <a:cs typeface="Courier New" pitchFamily="49" charset="0"/>
              </a:rPr>
              <a:t>classpath</a:t>
            </a:r>
            <a:r>
              <a:rPr lang="en-US" sz="1200" b="1" dirty="0">
                <a:solidFill>
                  <a:srgbClr val="000000"/>
                </a:solidFill>
                <a:latin typeface="Courier New" pitchFamily="49" charset="0"/>
                <a:cs typeface="Courier New" pitchFamily="49" charset="0"/>
              </a:rPr>
              <a:t>%;</a:t>
            </a:r>
            <a:r>
              <a:rPr lang="en-US" sz="1200" b="1" dirty="0" err="1">
                <a:solidFill>
                  <a:srgbClr val="000000"/>
                </a:solidFill>
                <a:latin typeface="Courier New" pitchFamily="49" charset="0"/>
                <a:cs typeface="Courier New" pitchFamily="49" charset="0"/>
              </a:rPr>
              <a:t>yourpath</a:t>
            </a:r>
            <a:r>
              <a:rPr lang="en-US" sz="1200" b="1" dirty="0">
                <a:solidFill>
                  <a:srgbClr val="000000"/>
                </a:solidFill>
                <a:latin typeface="Courier New" pitchFamily="49" charset="0"/>
                <a:cs typeface="Courier New" pitchFamily="49" charset="0"/>
              </a:rPr>
              <a:t>\college.jar </a:t>
            </a:r>
            <a:endParaRPr lang="en-US" sz="1200" dirty="0"/>
          </a:p>
          <a:p>
            <a:pPr eaLnBrk="1" hangingPunct="1">
              <a:buClr>
                <a:schemeClr val="accent6"/>
              </a:buClr>
              <a:defRPr/>
            </a:pPr>
            <a:r>
              <a:rPr lang="en-US" sz="1200" dirty="0"/>
              <a:t>Compile and Execute </a:t>
            </a:r>
            <a:r>
              <a:rPr lang="en-US" sz="1200" b="1" dirty="0">
                <a:solidFill>
                  <a:srgbClr val="000000"/>
                </a:solidFill>
                <a:latin typeface="Courier New" pitchFamily="49" charset="0"/>
                <a:cs typeface="Courier New" pitchFamily="49" charset="0"/>
              </a:rPr>
              <a:t>Tester</a:t>
            </a:r>
            <a:r>
              <a:rPr lang="en-US" sz="1200" dirty="0"/>
              <a:t> class.</a:t>
            </a:r>
            <a:endParaRPr lang="en-US" sz="1200" dirty="0">
              <a:latin typeface="Times New Roman" pitchFamily="18" charset="0"/>
            </a:endParaRPr>
          </a:p>
          <a:p>
            <a:pPr marL="228600" indent="-228600" eaLnBrk="1" hangingPunct="1">
              <a:defRPr/>
            </a:pPr>
            <a:r>
              <a:rPr lang="en-US" sz="1200" b="1" dirty="0"/>
              <a:t>Activity: Creating jar in eclipse:</a:t>
            </a:r>
          </a:p>
          <a:p>
            <a:pPr>
              <a:spcBef>
                <a:spcPts val="600"/>
              </a:spcBef>
              <a:defRPr/>
            </a:pPr>
            <a:r>
              <a:rPr lang="en-US" sz="1200" dirty="0"/>
              <a:t>Set up: </a:t>
            </a:r>
          </a:p>
          <a:p>
            <a:pPr lvl="1">
              <a:spcBef>
                <a:spcPts val="600"/>
              </a:spcBef>
              <a:defRPr/>
            </a:pPr>
            <a:r>
              <a:rPr lang="en-US" sz="1200" dirty="0"/>
              <a:t>Make sure that you have a java project called ‘College’ which has 2 packages student and teacher and the associated classes]</a:t>
            </a:r>
          </a:p>
          <a:p>
            <a:pPr lvl="1">
              <a:spcBef>
                <a:spcPts val="600"/>
              </a:spcBef>
              <a:defRPr/>
            </a:pPr>
            <a:r>
              <a:rPr lang="en-US" sz="1200" dirty="0"/>
              <a:t>Create a new java project called Test and copy the Tester class into it. You should see a lot of errors.</a:t>
            </a:r>
          </a:p>
          <a:p>
            <a:pPr>
              <a:spcBef>
                <a:spcPts val="600"/>
              </a:spcBef>
              <a:defRPr/>
            </a:pPr>
            <a:r>
              <a:rPr lang="en-US" sz="1200" dirty="0"/>
              <a:t>Right click on the College project and select Export. </a:t>
            </a:r>
          </a:p>
          <a:p>
            <a:pPr>
              <a:spcBef>
                <a:spcPts val="600"/>
              </a:spcBef>
              <a:defRPr/>
            </a:pPr>
            <a:r>
              <a:rPr lang="en-US" sz="1200" dirty="0"/>
              <a:t>Expand the Java node and select JAR file. Click Next. </a:t>
            </a:r>
          </a:p>
          <a:p>
            <a:pPr>
              <a:defRPr/>
            </a:pPr>
            <a:r>
              <a:rPr lang="en-US" sz="1200" dirty="0"/>
              <a:t>In the JAR File Specification page, select College project.</a:t>
            </a:r>
          </a:p>
          <a:p>
            <a:pPr>
              <a:defRPr/>
            </a:pPr>
            <a:r>
              <a:rPr lang="en-US" sz="1200" dirty="0"/>
              <a:t>In the Select the export destination field, either type or click Browse to select a location for the JAR file. </a:t>
            </a:r>
          </a:p>
          <a:p>
            <a:pPr marL="342900" lvl="1" indent="-342900">
              <a:defRPr/>
            </a:pPr>
            <a:r>
              <a:rPr lang="en-US" sz="1200" dirty="0"/>
              <a:t>Click Finish to create the JAR file. </a:t>
            </a:r>
          </a:p>
          <a:p>
            <a:pPr>
              <a:defRPr/>
            </a:pPr>
            <a:r>
              <a:rPr lang="en-US" sz="1200" dirty="0"/>
              <a:t>Browse on the location that you specified to find the jar file</a:t>
            </a:r>
          </a:p>
          <a:p>
            <a:pPr>
              <a:defRPr/>
            </a:pPr>
            <a:endParaRPr lang="en-US" sz="1200" b="1" dirty="0"/>
          </a:p>
          <a:p>
            <a:pPr>
              <a:defRPr/>
            </a:pPr>
            <a:r>
              <a:rPr lang="en-US" sz="1200" b="1" dirty="0"/>
              <a:t>Activity:  Setting </a:t>
            </a:r>
            <a:r>
              <a:rPr lang="en-US" sz="1200" b="1" dirty="0" err="1"/>
              <a:t>classpath</a:t>
            </a:r>
            <a:r>
              <a:rPr lang="en-US" sz="1200" b="1" dirty="0"/>
              <a:t> in eclipse</a:t>
            </a:r>
            <a:r>
              <a:rPr lang="en-US" sz="1200" dirty="0"/>
              <a:t>: </a:t>
            </a:r>
          </a:p>
          <a:p>
            <a:pPr>
              <a:defRPr/>
            </a:pPr>
            <a:r>
              <a:rPr lang="en-US" sz="1200" dirty="0"/>
              <a:t>Right click on the Test project and select Build Path</a:t>
            </a:r>
            <a:r>
              <a:rPr lang="en-US" sz="1200" dirty="0">
                <a:sym typeface="Wingdings" pitchFamily="2" charset="2"/>
              </a:rPr>
              <a:t> Add External Libraries. </a:t>
            </a:r>
          </a:p>
          <a:p>
            <a:pPr>
              <a:defRPr/>
            </a:pPr>
            <a:r>
              <a:rPr lang="en-US" sz="1200" dirty="0">
                <a:sym typeface="Wingdings" pitchFamily="2" charset="2"/>
              </a:rPr>
              <a:t>Browse and Select college.jar file.</a:t>
            </a:r>
          </a:p>
          <a:p>
            <a:pPr>
              <a:defRPr/>
            </a:pPr>
            <a:endParaRPr lang="en-US" sz="1200" dirty="0">
              <a:sym typeface="Wingdings" pitchFamily="2" charset="2"/>
            </a:endParaRPr>
          </a:p>
          <a:p>
            <a:pPr>
              <a:defRPr/>
            </a:pPr>
            <a:r>
              <a:rPr lang="en-US" sz="1200" dirty="0">
                <a:sym typeface="Wingdings" pitchFamily="2" charset="2"/>
              </a:rPr>
              <a:t>All the errors must disappear.</a:t>
            </a:r>
          </a:p>
          <a:p>
            <a:pPr>
              <a:defRPr/>
            </a:pPr>
            <a:r>
              <a:rPr lang="en-US" sz="1200" dirty="0">
                <a:sym typeface="Wingdings" pitchFamily="2" charset="2"/>
              </a:rPr>
              <a:t>Execute the Tester class</a:t>
            </a:r>
            <a:endParaRPr lang="en-US" sz="1200" dirty="0"/>
          </a:p>
          <a:p>
            <a:pPr marL="228600" indent="-228600" eaLnBrk="1" hangingPunct="1">
              <a:defRPr/>
            </a:pPr>
            <a:endParaRPr lang="en-US" sz="1200" b="1" dirty="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C9E4704-47C9-4FCB-A5E0-BE754C0DBA23}" type="slidenum">
              <a:rPr lang="en-US" smtClean="0"/>
              <a:pPr eaLnBrk="1" hangingPunct="1"/>
              <a:t>14</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05E58BC-4289-4555-94FB-2EA9B6213179}" type="slidenum">
              <a:rPr lang="en-US" smtClean="0"/>
              <a:pPr eaLnBrk="1" hangingPunct="1"/>
              <a:t>16</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atin typeface="Arial" charset="0"/>
              </a:rPr>
              <a:t>Added in Java 1.5</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65160C4-D6E8-4573-8348-94EEFB17A206}" type="slidenum">
              <a:rPr lang="en-US" smtClean="0"/>
              <a:pPr eaLnBrk="1" hangingPunct="1"/>
              <a:t>19</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200" dirty="0">
                <a:latin typeface="Arial" charset="0"/>
              </a:rPr>
              <a:t>One of the advantages of using package is also access control of classes. This is done through default access </a:t>
            </a:r>
            <a:r>
              <a:rPr lang="en-US" sz="1200" dirty="0" err="1">
                <a:latin typeface="Arial" charset="0"/>
              </a:rPr>
              <a:t>specifier</a:t>
            </a:r>
            <a:r>
              <a:rPr lang="en-US" sz="1200" dirty="0">
                <a:latin typeface="Arial" charset="0"/>
              </a:rPr>
              <a:t>, sometimes also called package access </a:t>
            </a:r>
            <a:r>
              <a:rPr lang="en-US" sz="1200" dirty="0" err="1">
                <a:latin typeface="Arial" charset="0"/>
              </a:rPr>
              <a:t>specifier</a:t>
            </a:r>
            <a:r>
              <a:rPr lang="en-US" sz="1200" dirty="0">
                <a:latin typeface="Arial" charset="0"/>
              </a:rPr>
              <a:t>.</a:t>
            </a:r>
          </a:p>
          <a:p>
            <a:pPr eaLnBrk="1" hangingPunct="1"/>
            <a:r>
              <a:rPr lang="en-US" sz="1200" dirty="0">
                <a:latin typeface="Arial" charset="0"/>
              </a:rPr>
              <a:t>If no access </a:t>
            </a:r>
            <a:r>
              <a:rPr lang="en-US" sz="1200" dirty="0" err="1">
                <a:latin typeface="Arial" charset="0"/>
              </a:rPr>
              <a:t>specifier</a:t>
            </a:r>
            <a:r>
              <a:rPr lang="en-US" sz="1200" dirty="0">
                <a:latin typeface="Arial" charset="0"/>
              </a:rPr>
              <a:t> is specified for a class or member,</a:t>
            </a:r>
            <a:r>
              <a:rPr lang="en-US" sz="1200" baseline="0" dirty="0">
                <a:latin typeface="Arial" charset="0"/>
              </a:rPr>
              <a:t> </a:t>
            </a:r>
            <a:r>
              <a:rPr lang="en-US" sz="1200" dirty="0">
                <a:latin typeface="Arial" charset="0"/>
              </a:rPr>
              <a:t>by default it is assumed to be package access </a:t>
            </a:r>
            <a:r>
              <a:rPr lang="en-US" sz="1200" dirty="0" err="1">
                <a:latin typeface="Arial" charset="0"/>
              </a:rPr>
              <a:t>specifier</a:t>
            </a:r>
            <a:r>
              <a:rPr lang="en-US" sz="1200" dirty="0">
                <a:latin typeface="Arial" charset="0"/>
              </a:rPr>
              <a:t> or default access </a:t>
            </a:r>
            <a:r>
              <a:rPr lang="en-US" sz="1200" dirty="0" err="1">
                <a:latin typeface="Arial" charset="0"/>
              </a:rPr>
              <a:t>specifier</a:t>
            </a:r>
            <a:r>
              <a:rPr lang="en-US" sz="1200" dirty="0">
                <a:latin typeface="Arial" charset="0"/>
              </a:rPr>
              <a:t>. </a:t>
            </a:r>
            <a:endParaRPr lang="en-US" sz="1200" i="1" dirty="0">
              <a:latin typeface="Arial" charset="0"/>
            </a:endParaRPr>
          </a:p>
          <a:p>
            <a:pPr eaLnBrk="1" hangingPunct="1"/>
            <a:endParaRPr lang="en-US" dirty="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IN" sz="1200" dirty="0"/>
              <a:t>For instance, if all the classes related to college must be inside a college folder, then Student class has to be inside student folder which in turn should be inside college folder and then Teacher class has to be inside teacher folder which in turn should be inside college folder, then the package statement has to be</a:t>
            </a:r>
          </a:p>
          <a:p>
            <a:pPr lvl="1">
              <a:buFont typeface="Wingdings" pitchFamily="2" charset="2"/>
              <a:buNone/>
              <a:defRPr/>
            </a:pPr>
            <a:r>
              <a:rPr lang="en-IN" sz="1200" b="1" dirty="0">
                <a:solidFill>
                  <a:srgbClr val="000000"/>
                </a:solidFill>
                <a:latin typeface="Courier New" pitchFamily="49" charset="0"/>
              </a:rPr>
              <a:t>package </a:t>
            </a:r>
            <a:r>
              <a:rPr lang="en-IN" sz="1200" b="1" dirty="0" err="1">
                <a:solidFill>
                  <a:srgbClr val="000000"/>
                </a:solidFill>
                <a:latin typeface="Courier New" pitchFamily="49" charset="0"/>
              </a:rPr>
              <a:t>college.student</a:t>
            </a:r>
            <a:r>
              <a:rPr lang="en-IN" sz="1200" b="1" dirty="0">
                <a:solidFill>
                  <a:srgbClr val="000000"/>
                </a:solidFill>
                <a:latin typeface="Courier New" pitchFamily="49" charset="0"/>
              </a:rPr>
              <a:t>;  </a:t>
            </a:r>
          </a:p>
          <a:p>
            <a:pPr lvl="1">
              <a:buFont typeface="Wingdings" pitchFamily="2" charset="2"/>
              <a:buNone/>
              <a:defRPr/>
            </a:pPr>
            <a:r>
              <a:rPr lang="en-IN" sz="1200" b="1" dirty="0">
                <a:solidFill>
                  <a:srgbClr val="000000"/>
                </a:solidFill>
                <a:latin typeface="Courier New" pitchFamily="49" charset="0"/>
              </a:rPr>
              <a:t>public class Student{…}</a:t>
            </a:r>
          </a:p>
          <a:p>
            <a:pPr lvl="1">
              <a:buFont typeface="Wingdings" pitchFamily="2" charset="2"/>
              <a:buNone/>
              <a:defRPr/>
            </a:pPr>
            <a:r>
              <a:rPr lang="en-IN" sz="1200" b="1" dirty="0">
                <a:solidFill>
                  <a:srgbClr val="000000"/>
                </a:solidFill>
                <a:latin typeface="Courier New" pitchFamily="49" charset="0"/>
              </a:rPr>
              <a:t>package </a:t>
            </a:r>
            <a:r>
              <a:rPr lang="en-IN" sz="1200" b="1" dirty="0" err="1">
                <a:solidFill>
                  <a:srgbClr val="000000"/>
                </a:solidFill>
                <a:latin typeface="Courier New" pitchFamily="49" charset="0"/>
              </a:rPr>
              <a:t>college.teacher</a:t>
            </a:r>
            <a:r>
              <a:rPr lang="en-IN" sz="1200" b="1" dirty="0">
                <a:solidFill>
                  <a:srgbClr val="000000"/>
                </a:solidFill>
                <a:latin typeface="Courier New" pitchFamily="49" charset="0"/>
              </a:rPr>
              <a:t>;  </a:t>
            </a:r>
          </a:p>
          <a:p>
            <a:pPr lvl="1">
              <a:buFont typeface="Wingdings" pitchFamily="2" charset="2"/>
              <a:buNone/>
              <a:defRPr/>
            </a:pPr>
            <a:r>
              <a:rPr lang="en-IN" sz="1200" b="1" dirty="0">
                <a:solidFill>
                  <a:srgbClr val="000000"/>
                </a:solidFill>
                <a:latin typeface="Courier New" pitchFamily="49" charset="0"/>
              </a:rPr>
              <a:t>public class Teacher{…}</a:t>
            </a:r>
          </a:p>
          <a:p>
            <a:pPr>
              <a:defRPr/>
            </a:pPr>
            <a:r>
              <a:rPr lang="en-US" sz="1200" dirty="0"/>
              <a:t>Now</a:t>
            </a:r>
          </a:p>
          <a:p>
            <a:pPr lvl="1">
              <a:buFont typeface="Wingdings" pitchFamily="2" charset="2"/>
              <a:buNone/>
              <a:defRPr/>
            </a:pPr>
            <a:r>
              <a:rPr lang="en-IN" sz="1200" b="1" dirty="0">
                <a:latin typeface="Courier New" pitchFamily="49" charset="0"/>
              </a:rPr>
              <a:t>import college.*;</a:t>
            </a:r>
          </a:p>
          <a:p>
            <a:pPr>
              <a:buFont typeface="Wingdings" pitchFamily="2" charset="2"/>
              <a:buNone/>
              <a:defRPr/>
            </a:pPr>
            <a:r>
              <a:rPr lang="en-US" sz="1200" dirty="0"/>
              <a:t>	does not import </a:t>
            </a:r>
            <a:r>
              <a:rPr lang="en-US" sz="1200" b="1" dirty="0">
                <a:latin typeface="Courier New" pitchFamily="49" charset="0"/>
              </a:rPr>
              <a:t>student</a:t>
            </a:r>
            <a:r>
              <a:rPr lang="en-US" sz="1200" dirty="0"/>
              <a:t> and </a:t>
            </a:r>
            <a:r>
              <a:rPr lang="en-US" sz="1200" b="1" dirty="0">
                <a:latin typeface="Courier New" pitchFamily="49" charset="0"/>
              </a:rPr>
              <a:t>teacher</a:t>
            </a:r>
            <a:r>
              <a:rPr lang="en-US" sz="1200" dirty="0"/>
              <a:t> package.</a:t>
            </a:r>
          </a:p>
          <a:p>
            <a:pPr marL="457200" indent="-457200">
              <a:defRPr/>
            </a:pPr>
            <a:r>
              <a:rPr lang="en-US" sz="1200" dirty="0"/>
              <a:t>It </a:t>
            </a:r>
            <a:r>
              <a:rPr lang="en-US" sz="1200" b="1" dirty="0">
                <a:latin typeface="Courier New" pitchFamily="49" charset="0"/>
              </a:rPr>
              <a:t>imports</a:t>
            </a:r>
            <a:r>
              <a:rPr lang="en-US" sz="1200" dirty="0"/>
              <a:t> only the classes inside </a:t>
            </a:r>
            <a:r>
              <a:rPr lang="en-US" sz="1200" b="1" dirty="0">
                <a:latin typeface="Courier New" pitchFamily="49" charset="0"/>
              </a:rPr>
              <a:t>college</a:t>
            </a:r>
            <a:r>
              <a:rPr lang="en-US" sz="1200" dirty="0"/>
              <a:t> folder/package (if there are any)</a:t>
            </a:r>
          </a:p>
          <a:p>
            <a:pPr marL="457200" indent="-457200">
              <a:defRPr/>
            </a:pPr>
            <a:r>
              <a:rPr lang="en-US" sz="1200" dirty="0"/>
              <a:t>To import both </a:t>
            </a:r>
            <a:r>
              <a:rPr lang="en-US" sz="1200" b="1" dirty="0">
                <a:latin typeface="Courier New" pitchFamily="49" charset="0"/>
              </a:rPr>
              <a:t>student</a:t>
            </a:r>
            <a:r>
              <a:rPr lang="en-US" sz="1200" dirty="0"/>
              <a:t> and </a:t>
            </a:r>
            <a:r>
              <a:rPr lang="en-US" sz="1200" b="1" dirty="0">
                <a:latin typeface="Courier New" pitchFamily="49" charset="0"/>
              </a:rPr>
              <a:t>teacher</a:t>
            </a:r>
            <a:r>
              <a:rPr lang="en-US" sz="1200" dirty="0"/>
              <a:t> package, 2 import statements are necessary</a:t>
            </a:r>
          </a:p>
          <a:p>
            <a:pPr marL="857250" lvl="1" indent="-457200">
              <a:defRPr/>
            </a:pPr>
            <a:r>
              <a:rPr lang="en-IN" sz="1200" b="1" dirty="0">
                <a:latin typeface="Courier New" pitchFamily="49" charset="0"/>
              </a:rPr>
              <a:t>import </a:t>
            </a:r>
            <a:r>
              <a:rPr lang="en-IN" sz="1200" b="1" dirty="0" err="1">
                <a:latin typeface="Courier New" pitchFamily="49" charset="0"/>
              </a:rPr>
              <a:t>college.student</a:t>
            </a:r>
            <a:r>
              <a:rPr lang="en-IN" sz="1200" b="1" dirty="0">
                <a:latin typeface="Courier New" pitchFamily="49" charset="0"/>
              </a:rPr>
              <a:t>.*;</a:t>
            </a:r>
          </a:p>
          <a:p>
            <a:pPr marL="857250" lvl="1" indent="-457200">
              <a:defRPr/>
            </a:pPr>
            <a:r>
              <a:rPr lang="en-IN" sz="1200" b="1" dirty="0">
                <a:latin typeface="Courier New" pitchFamily="49" charset="0"/>
              </a:rPr>
              <a:t>import </a:t>
            </a:r>
            <a:r>
              <a:rPr lang="en-IN" sz="1200" b="1" dirty="0" err="1">
                <a:latin typeface="Courier New" pitchFamily="49" charset="0"/>
              </a:rPr>
              <a:t>college.teacher</a:t>
            </a:r>
            <a:r>
              <a:rPr lang="en-IN" sz="1200" b="1" dirty="0">
                <a:latin typeface="Courier New" pitchFamily="49" charset="0"/>
              </a:rPr>
              <a:t>.*;</a:t>
            </a:r>
            <a:endParaRPr lang="en-US" sz="1200" dirty="0"/>
          </a:p>
          <a:p>
            <a:pPr lvl="1">
              <a:buFont typeface="Wingdings" pitchFamily="2" charset="2"/>
              <a:buNone/>
              <a:defRPr/>
            </a:pPr>
            <a:endParaRPr lang="en-IN" sz="1200" dirty="0"/>
          </a:p>
          <a:p>
            <a:pPr>
              <a:defRPr/>
            </a:pPr>
            <a:endParaRPr lang="en-US" sz="1200" dirty="0"/>
          </a:p>
        </p:txBody>
      </p:sp>
      <p:sp>
        <p:nvSpPr>
          <p:cNvPr id="4" name="Slide Number Placeholder 3"/>
          <p:cNvSpPr>
            <a:spLocks noGrp="1"/>
          </p:cNvSpPr>
          <p:nvPr>
            <p:ph type="sldNum" sz="quarter" idx="5"/>
          </p:nvPr>
        </p:nvSpPr>
        <p:spPr/>
        <p:txBody>
          <a:bodyPr/>
          <a:lstStyle/>
          <a:p>
            <a:pPr>
              <a:defRPr/>
            </a:pPr>
            <a:fld id="{263920C7-6021-4823-9E86-64A4917008C4}" type="slidenum">
              <a:rPr lang="en-US" smtClean="0"/>
              <a:pPr>
                <a:defRPr/>
              </a:pPr>
              <a:t>20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D3763EB-C7FC-4F30-A927-900FA9190073}" type="slidenum">
              <a:rPr lang="en-US" smtClean="0"/>
              <a:pPr eaLnBrk="1" hangingPunct="1"/>
              <a:t>21</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sz="2400">
              <a:latin typeface="Arial" charset="0"/>
            </a:endParaRPr>
          </a:p>
          <a:p>
            <a:pPr marL="228600" indent="-228600" eaLnBrk="1" hangingPunct="1"/>
            <a:endParaRPr 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0D918C-7ADA-41E0-A308-7D2BB2330566}" type="datetime1">
              <a:rPr lang="en-US" smtClean="0"/>
              <a:pPr/>
              <a:t>7/9/2019</a:t>
            </a:fld>
            <a:endParaRPr lang="en-US"/>
          </a:p>
        </p:txBody>
      </p:sp>
      <p:sp>
        <p:nvSpPr>
          <p:cNvPr id="5" name="Footer Placeholder 4"/>
          <p:cNvSpPr>
            <a:spLocks noGrp="1"/>
          </p:cNvSpPr>
          <p:nvPr>
            <p:ph type="ftr" sz="quarter" idx="11"/>
          </p:nvPr>
        </p:nvSpPr>
        <p:spPr/>
        <p:txBody>
          <a:bodyPr/>
          <a:lstStyle/>
          <a:p>
            <a:r>
              <a:rPr lang="en-US"/>
              <a:t>RVK.............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2040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F062C-EEF9-441A-9B97-441E0C77C7EC}" type="datetime1">
              <a:rPr lang="en-US" smtClean="0"/>
              <a:pPr/>
              <a:t>7/9/2019</a:t>
            </a:fld>
            <a:endParaRPr lang="en-US"/>
          </a:p>
        </p:txBody>
      </p:sp>
      <p:sp>
        <p:nvSpPr>
          <p:cNvPr id="5" name="Footer Placeholder 4"/>
          <p:cNvSpPr>
            <a:spLocks noGrp="1"/>
          </p:cNvSpPr>
          <p:nvPr>
            <p:ph type="ftr" sz="quarter" idx="11"/>
          </p:nvPr>
        </p:nvSpPr>
        <p:spPr/>
        <p:txBody>
          <a:bodyPr/>
          <a:lstStyle/>
          <a:p>
            <a:r>
              <a:rPr lang="en-US"/>
              <a:t>RVK.............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4661442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F062C-EEF9-441A-9B97-441E0C77C7EC}" type="datetime1">
              <a:rPr lang="en-US" smtClean="0"/>
              <a:pPr/>
              <a:t>7/9/2019</a:t>
            </a:fld>
            <a:endParaRPr lang="en-US"/>
          </a:p>
        </p:txBody>
      </p:sp>
      <p:sp>
        <p:nvSpPr>
          <p:cNvPr id="5" name="Footer Placeholder 4"/>
          <p:cNvSpPr>
            <a:spLocks noGrp="1"/>
          </p:cNvSpPr>
          <p:nvPr>
            <p:ph type="ftr" sz="quarter" idx="11"/>
          </p:nvPr>
        </p:nvSpPr>
        <p:spPr/>
        <p:txBody>
          <a:bodyPr/>
          <a:lstStyle/>
          <a:p>
            <a:r>
              <a:rPr lang="en-US"/>
              <a:t>RVK.............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886965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F062C-EEF9-441A-9B97-441E0C77C7EC}" type="datetime1">
              <a:rPr lang="en-US" smtClean="0"/>
              <a:pPr/>
              <a:t>7/9/2019</a:t>
            </a:fld>
            <a:endParaRPr lang="en-US"/>
          </a:p>
        </p:txBody>
      </p:sp>
      <p:sp>
        <p:nvSpPr>
          <p:cNvPr id="5" name="Footer Placeholder 4"/>
          <p:cNvSpPr>
            <a:spLocks noGrp="1"/>
          </p:cNvSpPr>
          <p:nvPr>
            <p:ph type="ftr" sz="quarter" idx="11"/>
          </p:nvPr>
        </p:nvSpPr>
        <p:spPr/>
        <p:txBody>
          <a:bodyPr/>
          <a:lstStyle/>
          <a:p>
            <a:r>
              <a:rPr lang="en-US"/>
              <a:t>RVK.............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0738634"/>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F062C-EEF9-441A-9B97-441E0C77C7EC}" type="datetime1">
              <a:rPr lang="en-US" smtClean="0"/>
              <a:pPr/>
              <a:t>7/9/2019</a:t>
            </a:fld>
            <a:endParaRPr lang="en-US"/>
          </a:p>
        </p:txBody>
      </p:sp>
      <p:sp>
        <p:nvSpPr>
          <p:cNvPr id="5" name="Footer Placeholder 4"/>
          <p:cNvSpPr>
            <a:spLocks noGrp="1"/>
          </p:cNvSpPr>
          <p:nvPr>
            <p:ph type="ftr" sz="quarter" idx="11"/>
          </p:nvPr>
        </p:nvSpPr>
        <p:spPr/>
        <p:txBody>
          <a:bodyPr/>
          <a:lstStyle/>
          <a:p>
            <a:r>
              <a:rPr lang="en-US"/>
              <a:t>RVK.............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213043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F062C-EEF9-441A-9B97-441E0C77C7EC}" type="datetime1">
              <a:rPr lang="en-US" smtClean="0"/>
              <a:pPr/>
              <a:t>7/9/2019</a:t>
            </a:fld>
            <a:endParaRPr lang="en-US"/>
          </a:p>
        </p:txBody>
      </p:sp>
      <p:sp>
        <p:nvSpPr>
          <p:cNvPr id="5" name="Footer Placeholder 4"/>
          <p:cNvSpPr>
            <a:spLocks noGrp="1"/>
          </p:cNvSpPr>
          <p:nvPr>
            <p:ph type="ftr" sz="quarter" idx="11"/>
          </p:nvPr>
        </p:nvSpPr>
        <p:spPr/>
        <p:txBody>
          <a:bodyPr/>
          <a:lstStyle/>
          <a:p>
            <a:r>
              <a:rPr lang="en-US"/>
              <a:t>RVK.............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7027498"/>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6AC1CA-80EB-46DB-A8A8-11F6D1380BA5}" type="datetime1">
              <a:rPr lang="en-US" smtClean="0"/>
              <a:pPr/>
              <a:t>7/9/2019</a:t>
            </a:fld>
            <a:endParaRPr lang="en-US"/>
          </a:p>
        </p:txBody>
      </p:sp>
      <p:sp>
        <p:nvSpPr>
          <p:cNvPr id="5" name="Footer Placeholder 4"/>
          <p:cNvSpPr>
            <a:spLocks noGrp="1"/>
          </p:cNvSpPr>
          <p:nvPr>
            <p:ph type="ftr" sz="quarter" idx="11"/>
          </p:nvPr>
        </p:nvSpPr>
        <p:spPr/>
        <p:txBody>
          <a:bodyPr/>
          <a:lstStyle/>
          <a:p>
            <a:r>
              <a:rPr lang="en-US"/>
              <a:t>RVK.............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4151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FAF73-90A8-49C5-9175-C950D8FF8A01}" type="datetime1">
              <a:rPr lang="en-US" smtClean="0"/>
              <a:pPr/>
              <a:t>7/9/2019</a:t>
            </a:fld>
            <a:endParaRPr lang="en-US"/>
          </a:p>
        </p:txBody>
      </p:sp>
      <p:sp>
        <p:nvSpPr>
          <p:cNvPr id="5" name="Footer Placeholder 4"/>
          <p:cNvSpPr>
            <a:spLocks noGrp="1"/>
          </p:cNvSpPr>
          <p:nvPr>
            <p:ph type="ftr" sz="quarter" idx="11"/>
          </p:nvPr>
        </p:nvSpPr>
        <p:spPr/>
        <p:txBody>
          <a:bodyPr/>
          <a:lstStyle/>
          <a:p>
            <a:r>
              <a:rPr lang="en-US"/>
              <a:t>RVK.............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294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B73FAF-00E0-4241-BAE8-EE12A5C0BDA6}" type="datetime1">
              <a:rPr lang="en-US" smtClean="0"/>
              <a:pPr/>
              <a:t>7/9/2019</a:t>
            </a:fld>
            <a:endParaRPr lang="en-US"/>
          </a:p>
        </p:txBody>
      </p:sp>
      <p:sp>
        <p:nvSpPr>
          <p:cNvPr id="5" name="Footer Placeholder 4"/>
          <p:cNvSpPr>
            <a:spLocks noGrp="1"/>
          </p:cNvSpPr>
          <p:nvPr>
            <p:ph type="ftr" sz="quarter" idx="11"/>
          </p:nvPr>
        </p:nvSpPr>
        <p:spPr/>
        <p:txBody>
          <a:bodyPr/>
          <a:lstStyle/>
          <a:p>
            <a:r>
              <a:rPr lang="en-US"/>
              <a:t>RVK.............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58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BF133A-2B1E-4AC4-804C-FB21EC323C9D}" type="datetime1">
              <a:rPr lang="en-US" smtClean="0"/>
              <a:pPr/>
              <a:t>7/9/2019</a:t>
            </a:fld>
            <a:endParaRPr lang="en-US"/>
          </a:p>
        </p:txBody>
      </p:sp>
      <p:sp>
        <p:nvSpPr>
          <p:cNvPr id="5" name="Footer Placeholder 4"/>
          <p:cNvSpPr>
            <a:spLocks noGrp="1"/>
          </p:cNvSpPr>
          <p:nvPr>
            <p:ph type="ftr" sz="quarter" idx="11"/>
          </p:nvPr>
        </p:nvSpPr>
        <p:spPr/>
        <p:txBody>
          <a:bodyPr/>
          <a:lstStyle/>
          <a:p>
            <a:r>
              <a:rPr lang="en-US"/>
              <a:t>RVK.............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1760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2D09B-AB42-4B39-946C-E3263A008EAD}" type="datetime1">
              <a:rPr lang="en-US" smtClean="0"/>
              <a:pPr/>
              <a:t>7/9/2019</a:t>
            </a:fld>
            <a:endParaRPr lang="en-US"/>
          </a:p>
        </p:txBody>
      </p:sp>
      <p:sp>
        <p:nvSpPr>
          <p:cNvPr id="6" name="Footer Placeholder 5"/>
          <p:cNvSpPr>
            <a:spLocks noGrp="1"/>
          </p:cNvSpPr>
          <p:nvPr>
            <p:ph type="ftr" sz="quarter" idx="11"/>
          </p:nvPr>
        </p:nvSpPr>
        <p:spPr/>
        <p:txBody>
          <a:bodyPr/>
          <a:lstStyle/>
          <a:p>
            <a:r>
              <a:rPr lang="en-US"/>
              <a:t>RVK.............</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1057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0AA38B-794A-4FAC-AD33-B10350D0855D}" type="datetime1">
              <a:rPr lang="en-US" smtClean="0"/>
              <a:pPr/>
              <a:t>7/9/2019</a:t>
            </a:fld>
            <a:endParaRPr lang="en-US"/>
          </a:p>
        </p:txBody>
      </p:sp>
      <p:sp>
        <p:nvSpPr>
          <p:cNvPr id="8" name="Footer Placeholder 7"/>
          <p:cNvSpPr>
            <a:spLocks noGrp="1"/>
          </p:cNvSpPr>
          <p:nvPr>
            <p:ph type="ftr" sz="quarter" idx="11"/>
          </p:nvPr>
        </p:nvSpPr>
        <p:spPr/>
        <p:txBody>
          <a:bodyPr/>
          <a:lstStyle/>
          <a:p>
            <a:r>
              <a:rPr lang="en-US"/>
              <a:t>RVK.............</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50009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ED31AB-2F75-401D-9023-8B12B503FF2C}" type="datetime1">
              <a:rPr lang="en-US" smtClean="0"/>
              <a:pPr/>
              <a:t>7/9/2019</a:t>
            </a:fld>
            <a:endParaRPr lang="en-US"/>
          </a:p>
        </p:txBody>
      </p:sp>
      <p:sp>
        <p:nvSpPr>
          <p:cNvPr id="4" name="Footer Placeholder 3"/>
          <p:cNvSpPr>
            <a:spLocks noGrp="1"/>
          </p:cNvSpPr>
          <p:nvPr>
            <p:ph type="ftr" sz="quarter" idx="11"/>
          </p:nvPr>
        </p:nvSpPr>
        <p:spPr/>
        <p:txBody>
          <a:bodyPr/>
          <a:lstStyle/>
          <a:p>
            <a:r>
              <a:rPr lang="en-US"/>
              <a:t>RVK.............</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04888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DD1AEF-7B48-4493-B52B-6471BCF280B2}" type="datetime1">
              <a:rPr lang="en-US" smtClean="0"/>
              <a:pPr/>
              <a:t>7/9/2019</a:t>
            </a:fld>
            <a:endParaRPr lang="en-US"/>
          </a:p>
        </p:txBody>
      </p:sp>
      <p:sp>
        <p:nvSpPr>
          <p:cNvPr id="3" name="Footer Placeholder 2"/>
          <p:cNvSpPr>
            <a:spLocks noGrp="1"/>
          </p:cNvSpPr>
          <p:nvPr>
            <p:ph type="ftr" sz="quarter" idx="11"/>
          </p:nvPr>
        </p:nvSpPr>
        <p:spPr/>
        <p:txBody>
          <a:bodyPr/>
          <a:lstStyle/>
          <a:p>
            <a:r>
              <a:rPr lang="en-US"/>
              <a:t>RVK.............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45467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2A39AA4-E954-4C11-889C-A63D1B28BD7E}" type="datetime1">
              <a:rPr lang="en-US" smtClean="0"/>
              <a:pPr/>
              <a:t>7/9/2019</a:t>
            </a:fld>
            <a:endParaRPr lang="en-US"/>
          </a:p>
        </p:txBody>
      </p:sp>
      <p:sp>
        <p:nvSpPr>
          <p:cNvPr id="6" name="Footer Placeholder 5"/>
          <p:cNvSpPr>
            <a:spLocks noGrp="1"/>
          </p:cNvSpPr>
          <p:nvPr>
            <p:ph type="ftr" sz="quarter" idx="11"/>
          </p:nvPr>
        </p:nvSpPr>
        <p:spPr/>
        <p:txBody>
          <a:bodyPr/>
          <a:lstStyle/>
          <a:p>
            <a:r>
              <a:rPr lang="en-US"/>
              <a:t>RVK.............</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71834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EFE377-7A7B-428F-B9B2-CD6CD8C14571}" type="datetime1">
              <a:rPr lang="en-US" smtClean="0"/>
              <a:pPr/>
              <a:t>7/9/2019</a:t>
            </a:fld>
            <a:endParaRPr lang="en-US"/>
          </a:p>
        </p:txBody>
      </p:sp>
      <p:sp>
        <p:nvSpPr>
          <p:cNvPr id="6" name="Footer Placeholder 5"/>
          <p:cNvSpPr>
            <a:spLocks noGrp="1"/>
          </p:cNvSpPr>
          <p:nvPr>
            <p:ph type="ftr" sz="quarter" idx="11"/>
          </p:nvPr>
        </p:nvSpPr>
        <p:spPr/>
        <p:txBody>
          <a:bodyPr/>
          <a:lstStyle/>
          <a:p>
            <a:r>
              <a:rPr lang="en-US"/>
              <a:t>RVK.............</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56367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96F062C-EEF9-441A-9B97-441E0C77C7EC}" type="datetime1">
              <a:rPr lang="en-US" smtClean="0"/>
              <a:pPr/>
              <a:t>7/9/2019</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RVK.............</a:t>
            </a: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181551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Packages </a:t>
            </a:r>
          </a:p>
        </p:txBody>
      </p:sp>
      <p:sp>
        <p:nvSpPr>
          <p:cNvPr id="3" name="Subtitle 2"/>
          <p:cNvSpPr>
            <a:spLocks noGrp="1"/>
          </p:cNvSpPr>
          <p:nvPr>
            <p:ph type="subTitle" idx="1"/>
          </p:nvPr>
        </p:nvSpPr>
        <p:spPr/>
        <p:txBody>
          <a:bodyPr/>
          <a:lstStyle/>
          <a:p>
            <a:endParaRPr lang="en-US"/>
          </a:p>
        </p:txBody>
      </p:sp>
      <p:sp>
        <p:nvSpPr>
          <p:cNvPr id="5" name="Footer Placeholder 4"/>
          <p:cNvSpPr>
            <a:spLocks noGrp="1"/>
          </p:cNvSpPr>
          <p:nvPr>
            <p:ph type="ftr" sz="quarter" idx="11"/>
          </p:nvPr>
        </p:nvSpPr>
        <p:spPr/>
        <p:txBody>
          <a:bodyPr/>
          <a:lstStyle/>
          <a:p>
            <a:r>
              <a:rPr lang="en-US"/>
              <a:t>RVK.............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0"/>
            <a:ext cx="8229600" cy="838200"/>
          </a:xfrm>
        </p:spPr>
        <p:txBody>
          <a:bodyPr/>
          <a:lstStyle/>
          <a:p>
            <a:r>
              <a:rPr lang="en-US" dirty="0"/>
              <a:t>Running project outside Eclipse </a:t>
            </a:r>
          </a:p>
        </p:txBody>
      </p:sp>
      <p:sp>
        <p:nvSpPr>
          <p:cNvPr id="3" name="Content Placeholder 2"/>
          <p:cNvSpPr>
            <a:spLocks noGrp="1"/>
          </p:cNvSpPr>
          <p:nvPr>
            <p:ph idx="1"/>
          </p:nvPr>
        </p:nvSpPr>
        <p:spPr>
          <a:xfrm>
            <a:off x="228600" y="951133"/>
            <a:ext cx="8686800" cy="5135563"/>
          </a:xfrm>
        </p:spPr>
        <p:txBody>
          <a:bodyPr>
            <a:normAutofit/>
          </a:bodyPr>
          <a:lstStyle/>
          <a:p>
            <a:pPr>
              <a:lnSpc>
                <a:spcPct val="120000"/>
              </a:lnSpc>
            </a:pPr>
            <a:r>
              <a:rPr lang="en-US" sz="1800" dirty="0"/>
              <a:t>To run your Java program outside of Eclipse you need to export it as a jar file. A jar file is the standard distribution format for Java applications.</a:t>
            </a:r>
          </a:p>
          <a:p>
            <a:pPr>
              <a:buNone/>
            </a:pPr>
            <a:r>
              <a:rPr lang="en-US" sz="1800" dirty="0"/>
              <a:t>Step 1: Select your project, right click on it and select Export. </a:t>
            </a:r>
          </a:p>
          <a:p>
            <a:pPr>
              <a:buNone/>
            </a:pPr>
            <a:endParaRPr lang="en-US" sz="1800"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2286000"/>
            <a:ext cx="3615267" cy="2526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783666" y="2228933"/>
            <a:ext cx="4114800" cy="707886"/>
          </a:xfrm>
          <a:prstGeom prst="rect">
            <a:avLst/>
          </a:prstGeom>
          <a:noFill/>
        </p:spPr>
        <p:txBody>
          <a:bodyPr wrap="square" rtlCol="0">
            <a:spAutoFit/>
          </a:bodyPr>
          <a:lstStyle/>
          <a:p>
            <a:r>
              <a:rPr lang="en-US" sz="2000" dirty="0">
                <a:solidFill>
                  <a:srgbClr val="5F5F5F"/>
                </a:solidFill>
                <a:latin typeface="+mn-lt"/>
                <a:cs typeface="+mn-cs"/>
              </a:rPr>
              <a:t>Step 2: Select JAR File from the Export window. Select Next</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3470" y="2936819"/>
            <a:ext cx="3755193" cy="2273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28600" y="5410200"/>
            <a:ext cx="8735596" cy="1200329"/>
          </a:xfrm>
          <a:prstGeom prst="rect">
            <a:avLst/>
          </a:prstGeom>
        </p:spPr>
        <p:txBody>
          <a:bodyPr wrap="square">
            <a:spAutoFit/>
          </a:bodyPr>
          <a:lstStyle/>
          <a:p>
            <a:r>
              <a:rPr lang="en-US" dirty="0">
                <a:solidFill>
                  <a:srgbClr val="5F5F5F"/>
                </a:solidFill>
              </a:rPr>
              <a:t>Select the project and specify the export destination and a name for the jar file. Select Finish.</a:t>
            </a:r>
          </a:p>
          <a:p>
            <a:r>
              <a:rPr lang="en-US" dirty="0">
                <a:solidFill>
                  <a:srgbClr val="5F5F5F"/>
                </a:solidFill>
              </a:rPr>
              <a:t>This jar file can be executed by including it in the </a:t>
            </a:r>
            <a:r>
              <a:rPr lang="en-US" dirty="0" err="1">
                <a:solidFill>
                  <a:srgbClr val="5F5F5F"/>
                </a:solidFill>
              </a:rPr>
              <a:t>classpath</a:t>
            </a:r>
            <a:r>
              <a:rPr lang="en-US" dirty="0">
                <a:solidFill>
                  <a:srgbClr val="5F5F5F"/>
                </a:solidFill>
              </a:rPr>
              <a:t>.</a:t>
            </a:r>
          </a:p>
          <a:p>
            <a:endParaRPr lang="en-US" dirty="0"/>
          </a:p>
        </p:txBody>
      </p:sp>
    </p:spTree>
    <p:extLst>
      <p:ext uri="{BB962C8B-B14F-4D97-AF65-F5344CB8AC3E}">
        <p14:creationId xmlns:p14="http://schemas.microsoft.com/office/powerpoint/2010/main" val="4119795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1"/>
            <a:ext cx="8229600" cy="2286000"/>
          </a:xfrm>
        </p:spPr>
        <p:txBody>
          <a:bodyPr>
            <a:normAutofit/>
          </a:bodyPr>
          <a:lstStyle/>
          <a:p>
            <a:r>
              <a:rPr lang="en-US" dirty="0"/>
              <a:t>The Steps to add a library (.jar) to the project are as follows.</a:t>
            </a:r>
          </a:p>
          <a:p>
            <a:pPr>
              <a:buNone/>
            </a:pPr>
            <a:r>
              <a:rPr lang="en-US" dirty="0"/>
              <a:t>   Step 1: Import the jar to the project by selecting File → Import → General → File System. Select the jar and select the folder lib as target. Alternatively, just copy and paste the jar file into the "lib" folder. </a:t>
            </a:r>
          </a:p>
          <a:p>
            <a:pPr>
              <a:buNone/>
            </a:pPr>
            <a:endParaRPr lang="en-US" dirty="0"/>
          </a:p>
          <a:p>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11</a:t>
            </a:fld>
            <a:endParaRPr lang="en-US"/>
          </a:p>
        </p:txBody>
      </p:sp>
      <p:sp>
        <p:nvSpPr>
          <p:cNvPr id="5" name="Title 1"/>
          <p:cNvSpPr txBox="1">
            <a:spLocks/>
          </p:cNvSpPr>
          <p:nvPr/>
        </p:nvSpPr>
        <p:spPr bwMode="auto">
          <a:xfrm>
            <a:off x="457200" y="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mj-lt"/>
                <a:ea typeface="+mj-ea"/>
                <a:cs typeface="+mj-cs"/>
              </a:rPr>
              <a:t>Using Jars (Libraries)</a:t>
            </a:r>
          </a:p>
        </p:txBody>
      </p:sp>
      <p:pic>
        <p:nvPicPr>
          <p:cNvPr id="6" name="Picture 2"/>
          <p:cNvPicPr>
            <a:picLocks noChangeAspect="1" noChangeArrowheads="1"/>
          </p:cNvPicPr>
          <p:nvPr/>
        </p:nvPicPr>
        <p:blipFill>
          <a:blip r:embed="rId2"/>
          <a:srcRect/>
          <a:stretch>
            <a:fillRect/>
          </a:stretch>
        </p:blipFill>
        <p:spPr bwMode="auto">
          <a:xfrm>
            <a:off x="1371600" y="3522662"/>
            <a:ext cx="5336541" cy="333533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2824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0471" y="3881306"/>
            <a:ext cx="4153429" cy="290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12</a:t>
            </a:fld>
            <a:endParaRPr lang="en-US"/>
          </a:p>
        </p:txBody>
      </p:sp>
      <p:sp>
        <p:nvSpPr>
          <p:cNvPr id="7" name="TextBox 6"/>
          <p:cNvSpPr txBox="1"/>
          <p:nvPr/>
        </p:nvSpPr>
        <p:spPr>
          <a:xfrm>
            <a:off x="228600" y="127337"/>
            <a:ext cx="8610600" cy="1015663"/>
          </a:xfrm>
          <a:prstGeom prst="rect">
            <a:avLst/>
          </a:prstGeom>
          <a:noFill/>
        </p:spPr>
        <p:txBody>
          <a:bodyPr wrap="square" rtlCol="0">
            <a:spAutoFit/>
          </a:bodyPr>
          <a:lstStyle/>
          <a:p>
            <a:r>
              <a:rPr lang="en-US" sz="2000" dirty="0">
                <a:solidFill>
                  <a:srgbClr val="5F5F5F"/>
                </a:solidFill>
                <a:latin typeface="+mn-lt"/>
                <a:cs typeface="+mn-cs"/>
              </a:rPr>
              <a:t>Step 2: Right click on the project and select Properties and </a:t>
            </a:r>
            <a:r>
              <a:rPr lang="en-US" sz="2000" dirty="0">
                <a:solidFill>
                  <a:srgbClr val="5F5F5F"/>
                </a:solidFill>
              </a:rPr>
              <a:t>select Java Build Path</a:t>
            </a:r>
          </a:p>
          <a:p>
            <a:endParaRPr lang="en-US" sz="2000" dirty="0">
              <a:solidFill>
                <a:srgbClr val="5F5F5F"/>
              </a:solidFill>
              <a:latin typeface="+mn-lt"/>
              <a:cs typeface="+mn-c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635168"/>
            <a:ext cx="4570942" cy="3187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90500" y="4092714"/>
            <a:ext cx="3429000" cy="707886"/>
          </a:xfrm>
          <a:prstGeom prst="rect">
            <a:avLst/>
          </a:prstGeom>
          <a:noFill/>
        </p:spPr>
        <p:txBody>
          <a:bodyPr wrap="square" rtlCol="0">
            <a:spAutoFit/>
          </a:bodyPr>
          <a:lstStyle/>
          <a:p>
            <a:r>
              <a:rPr lang="en-US" sz="2000" dirty="0">
                <a:solidFill>
                  <a:srgbClr val="5F5F5F"/>
                </a:solidFill>
                <a:latin typeface="+mn-lt"/>
                <a:cs typeface="+mn-cs"/>
              </a:rPr>
              <a:t>Step 3: Select “Add JARs” or “Add External JARs”</a:t>
            </a:r>
          </a:p>
        </p:txBody>
      </p:sp>
    </p:spTree>
    <p:extLst>
      <p:ext uri="{BB962C8B-B14F-4D97-AF65-F5344CB8AC3E}">
        <p14:creationId xmlns:p14="http://schemas.microsoft.com/office/powerpoint/2010/main" val="2687787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13</a:t>
            </a:fld>
            <a:endParaRPr lang="en-US"/>
          </a:p>
        </p:txBody>
      </p:sp>
      <p:sp>
        <p:nvSpPr>
          <p:cNvPr id="6" name="TextBox 5"/>
          <p:cNvSpPr txBox="1"/>
          <p:nvPr/>
        </p:nvSpPr>
        <p:spPr>
          <a:xfrm>
            <a:off x="228600" y="152400"/>
            <a:ext cx="7162800" cy="400110"/>
          </a:xfrm>
          <a:prstGeom prst="rect">
            <a:avLst/>
          </a:prstGeom>
          <a:noFill/>
        </p:spPr>
        <p:txBody>
          <a:bodyPr wrap="square" rtlCol="0">
            <a:spAutoFit/>
          </a:bodyPr>
          <a:lstStyle/>
          <a:p>
            <a:r>
              <a:rPr lang="en-US" sz="2000" dirty="0">
                <a:solidFill>
                  <a:srgbClr val="5F5F5F"/>
                </a:solidFill>
                <a:latin typeface="+mn-lt"/>
                <a:cs typeface="+mn-cs"/>
              </a:rPr>
              <a:t>Step 4: Select  the Jar to be added and click OK.</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767" y="552510"/>
            <a:ext cx="5719233" cy="4534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799" y="3733801"/>
            <a:ext cx="3851473"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8430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Imports</a:t>
            </a:r>
            <a:r>
              <a:rPr lang="en-US">
                <a:solidFill>
                  <a:srgbClr val="CC0000"/>
                </a:solidFill>
              </a:rPr>
              <a:t> </a:t>
            </a:r>
          </a:p>
        </p:txBody>
      </p:sp>
      <p:sp>
        <p:nvSpPr>
          <p:cNvPr id="32772" name="Rectangle 3"/>
          <p:cNvSpPr>
            <a:spLocks noGrp="1" noChangeArrowheads="1"/>
          </p:cNvSpPr>
          <p:nvPr>
            <p:ph idx="1"/>
          </p:nvPr>
        </p:nvSpPr>
        <p:spPr>
          <a:xfrm>
            <a:off x="304800" y="1143000"/>
            <a:ext cx="8610600" cy="5334000"/>
          </a:xfrm>
        </p:spPr>
        <p:txBody>
          <a:bodyPr>
            <a:normAutofit/>
          </a:bodyPr>
          <a:lstStyle/>
          <a:p>
            <a:pPr marL="609600" indent="-609600" eaLnBrk="1" hangingPunct="1">
              <a:spcBef>
                <a:spcPct val="50000"/>
              </a:spcBef>
              <a:defRPr/>
            </a:pPr>
            <a:r>
              <a:rPr lang="en-US" dirty="0">
                <a:latin typeface="+mj-lt"/>
              </a:rPr>
              <a:t>Java provides an easy way to access classes in other packages instead of using long names. This is done by using </a:t>
            </a:r>
            <a:r>
              <a:rPr lang="en-US" b="1" dirty="0">
                <a:solidFill>
                  <a:srgbClr val="000000"/>
                </a:solidFill>
                <a:latin typeface="Courier New" pitchFamily="49" charset="0"/>
              </a:rPr>
              <a:t>import</a:t>
            </a:r>
            <a:r>
              <a:rPr lang="en-US" dirty="0">
                <a:latin typeface="+mj-lt"/>
              </a:rPr>
              <a:t> statement.</a:t>
            </a:r>
          </a:p>
          <a:p>
            <a:pPr marL="609600" indent="-609600" eaLnBrk="1" hangingPunct="1">
              <a:spcBef>
                <a:spcPct val="50000"/>
              </a:spcBef>
              <a:defRPr/>
            </a:pPr>
            <a:r>
              <a:rPr lang="en-US" dirty="0">
                <a:latin typeface="+mj-lt"/>
              </a:rPr>
              <a:t>The same is the case with static members of a class too. Static members of  a class are accessed using </a:t>
            </a:r>
            <a:r>
              <a:rPr lang="en-US" i="1" dirty="0" err="1">
                <a:latin typeface="+mj-lt"/>
              </a:rPr>
              <a:t>ClassName.staticMemberName</a:t>
            </a:r>
            <a:r>
              <a:rPr lang="en-US" i="1" dirty="0">
                <a:latin typeface="+mj-lt"/>
              </a:rPr>
              <a:t>. </a:t>
            </a:r>
            <a:r>
              <a:rPr lang="en-US" dirty="0">
                <a:latin typeface="+mj-lt"/>
              </a:rPr>
              <a:t>This name also sometimes could be very long. Instead imports could be used such that only static member name can be used.</a:t>
            </a:r>
          </a:p>
          <a:p>
            <a:pPr marL="609600" indent="-609600" eaLnBrk="1" hangingPunct="1">
              <a:spcBef>
                <a:spcPct val="50000"/>
              </a:spcBef>
              <a:defRPr/>
            </a:pPr>
            <a:r>
              <a:rPr lang="en-US" dirty="0">
                <a:latin typeface="+mj-lt"/>
              </a:rPr>
              <a:t>Two forms of imports:</a:t>
            </a:r>
          </a:p>
          <a:p>
            <a:pPr marL="1009650" lvl="1" indent="-609600" eaLnBrk="1" hangingPunct="1">
              <a:spcBef>
                <a:spcPct val="50000"/>
              </a:spcBef>
              <a:defRPr/>
            </a:pPr>
            <a:r>
              <a:rPr lang="en-US" sz="2000" dirty="0">
                <a:latin typeface="+mj-lt"/>
                <a:ea typeface="+mn-ea"/>
                <a:cs typeface="+mn-cs"/>
              </a:rPr>
              <a:t>Class imports</a:t>
            </a:r>
          </a:p>
          <a:p>
            <a:pPr marL="1009650" lvl="1" indent="-609600" eaLnBrk="1" hangingPunct="1">
              <a:spcBef>
                <a:spcPct val="50000"/>
              </a:spcBef>
              <a:defRPr/>
            </a:pPr>
            <a:r>
              <a:rPr lang="en-US" sz="2000" dirty="0">
                <a:latin typeface="+mj-lt"/>
                <a:ea typeface="+mn-ea"/>
                <a:cs typeface="+mn-cs"/>
              </a:rPr>
              <a:t>Static imports</a:t>
            </a:r>
          </a:p>
        </p:txBody>
      </p:sp>
      <p:sp>
        <p:nvSpPr>
          <p:cNvPr id="2"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5CE21AC-380A-489A-B30C-31CC092E7340}" type="slidenum">
              <a:rPr lang="en-US" smtClean="0">
                <a:solidFill>
                  <a:schemeClr val="bg2"/>
                </a:solidFill>
              </a:rPr>
              <a:pPr eaLnBrk="1" hangingPunct="1">
                <a:defRPr/>
              </a:pPr>
              <a:t>14</a:t>
            </a:fld>
            <a:endParaRPr lang="en-US">
              <a:solidFill>
                <a:schemeClr val="bg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Class Imports</a:t>
            </a:r>
          </a:p>
        </p:txBody>
      </p:sp>
      <p:sp>
        <p:nvSpPr>
          <p:cNvPr id="3" name="Content Placeholder 2"/>
          <p:cNvSpPr>
            <a:spLocks noGrp="1"/>
          </p:cNvSpPr>
          <p:nvPr>
            <p:ph idx="1"/>
          </p:nvPr>
        </p:nvSpPr>
        <p:spPr>
          <a:xfrm>
            <a:off x="381000" y="990600"/>
            <a:ext cx="8458200" cy="5257800"/>
          </a:xfrm>
        </p:spPr>
        <p:txBody>
          <a:bodyPr>
            <a:normAutofit/>
          </a:bodyPr>
          <a:lstStyle/>
          <a:p>
            <a:pPr marL="609600" indent="-609600" eaLnBrk="1" hangingPunct="1">
              <a:lnSpc>
                <a:spcPct val="100000"/>
              </a:lnSpc>
              <a:spcBef>
                <a:spcPts val="300"/>
              </a:spcBef>
              <a:buFont typeface="Wingdings" pitchFamily="2" charset="2"/>
              <a:buAutoNum type="alphaLcParenR"/>
              <a:defRPr/>
            </a:pPr>
            <a:r>
              <a:rPr lang="en-US" dirty="0"/>
              <a:t>Importing only a particular class. </a:t>
            </a:r>
          </a:p>
          <a:p>
            <a:pPr marL="609600" indent="-609600" eaLnBrk="1" hangingPunct="1">
              <a:lnSpc>
                <a:spcPct val="100000"/>
              </a:lnSpc>
              <a:spcBef>
                <a:spcPts val="300"/>
              </a:spcBef>
              <a:buFont typeface="Wingdings" pitchFamily="2" charset="2"/>
              <a:buNone/>
              <a:defRPr/>
            </a:pPr>
            <a:r>
              <a:rPr lang="en-US" dirty="0"/>
              <a:t>	Example: 	</a:t>
            </a:r>
          </a:p>
          <a:p>
            <a:pPr marL="609600" indent="-609600" eaLnBrk="1" hangingPunct="1">
              <a:lnSpc>
                <a:spcPct val="100000"/>
              </a:lnSpc>
              <a:spcBef>
                <a:spcPts val="300"/>
              </a:spcBef>
              <a:buFont typeface="Wingdings" pitchFamily="2" charset="2"/>
              <a:buNone/>
              <a:defRPr/>
            </a:pPr>
            <a:r>
              <a:rPr lang="en-US" dirty="0">
                <a:latin typeface="Times New Roman" pitchFamily="18" charset="0"/>
              </a:rPr>
              <a:t>	</a:t>
            </a:r>
            <a:r>
              <a:rPr lang="en-US" b="1" dirty="0">
                <a:latin typeface="Courier New" pitchFamily="49" charset="0"/>
              </a:rPr>
              <a:t>	</a:t>
            </a:r>
            <a:r>
              <a:rPr lang="en-US" b="1" dirty="0">
                <a:solidFill>
                  <a:srgbClr val="000000"/>
                </a:solidFill>
                <a:latin typeface="Courier New" pitchFamily="49" charset="0"/>
              </a:rPr>
              <a:t>import </a:t>
            </a:r>
            <a:r>
              <a:rPr lang="en-US" b="1" dirty="0" err="1">
                <a:solidFill>
                  <a:srgbClr val="000000"/>
                </a:solidFill>
                <a:latin typeface="Courier New" pitchFamily="49" charset="0"/>
              </a:rPr>
              <a:t>student.Student</a:t>
            </a:r>
            <a:r>
              <a:rPr lang="en-US" b="1" dirty="0">
                <a:solidFill>
                  <a:srgbClr val="000000"/>
                </a:solidFill>
                <a:latin typeface="Courier New" pitchFamily="49" charset="0"/>
              </a:rPr>
              <a:t>;</a:t>
            </a:r>
          </a:p>
          <a:p>
            <a:pPr marL="609600" indent="-609600" eaLnBrk="1" hangingPunct="1">
              <a:lnSpc>
                <a:spcPct val="100000"/>
              </a:lnSpc>
              <a:spcBef>
                <a:spcPts val="300"/>
              </a:spcBef>
              <a:buFont typeface="Wingdings" pitchFamily="2" charset="2"/>
              <a:buNone/>
              <a:defRPr/>
            </a:pPr>
            <a:r>
              <a:rPr lang="en-US" b="1" dirty="0">
                <a:solidFill>
                  <a:srgbClr val="000000"/>
                </a:solidFill>
                <a:latin typeface="Courier New" pitchFamily="49" charset="0"/>
              </a:rPr>
              <a:t>		public class Tester{</a:t>
            </a:r>
          </a:p>
          <a:p>
            <a:pPr marL="609600" indent="-609600" eaLnBrk="1" hangingPunct="1">
              <a:lnSpc>
                <a:spcPct val="100000"/>
              </a:lnSpc>
              <a:spcBef>
                <a:spcPts val="300"/>
              </a:spcBef>
              <a:buFont typeface="Wingdings" pitchFamily="2" charset="2"/>
              <a:buNone/>
              <a:defRPr/>
            </a:pPr>
            <a:r>
              <a:rPr lang="en-US" b="1" dirty="0">
                <a:solidFill>
                  <a:srgbClr val="000000"/>
                </a:solidFill>
                <a:latin typeface="Courier New" pitchFamily="49" charset="0"/>
              </a:rPr>
              <a:t>		…</a:t>
            </a:r>
          </a:p>
          <a:p>
            <a:pPr marL="609600" indent="-609600" eaLnBrk="1" hangingPunct="1">
              <a:lnSpc>
                <a:spcPct val="100000"/>
              </a:lnSpc>
              <a:spcBef>
                <a:spcPts val="300"/>
              </a:spcBef>
              <a:buFont typeface="Wingdings" pitchFamily="2" charset="2"/>
              <a:buNone/>
              <a:defRPr/>
            </a:pPr>
            <a:r>
              <a:rPr lang="en-US" b="1" dirty="0">
                <a:solidFill>
                  <a:srgbClr val="000000"/>
                </a:solidFill>
                <a:latin typeface="Courier New" pitchFamily="49" charset="0"/>
              </a:rPr>
              <a:t>		Student s= new 			Student("</a:t>
            </a:r>
            <a:r>
              <a:rPr lang="en-US" b="1" dirty="0" err="1">
                <a:solidFill>
                  <a:srgbClr val="000000"/>
                </a:solidFill>
                <a:latin typeface="Courier New" pitchFamily="49" charset="0"/>
              </a:rPr>
              <a:t>John","M.C.A</a:t>
            </a:r>
            <a:r>
              <a:rPr lang="en-US" b="1" dirty="0">
                <a:solidFill>
                  <a:srgbClr val="000000"/>
                </a:solidFill>
                <a:latin typeface="Courier New" pitchFamily="49" charset="0"/>
              </a:rPr>
              <a:t>.");		</a:t>
            </a:r>
          </a:p>
          <a:p>
            <a:pPr marL="609600" indent="-609600" eaLnBrk="1" hangingPunct="1">
              <a:lnSpc>
                <a:spcPct val="100000"/>
              </a:lnSpc>
              <a:spcBef>
                <a:spcPts val="300"/>
              </a:spcBef>
              <a:buFont typeface="Wingdings" pitchFamily="2" charset="2"/>
              <a:buNone/>
              <a:defRPr/>
            </a:pPr>
            <a:r>
              <a:rPr lang="en-US" b="1" dirty="0">
                <a:solidFill>
                  <a:srgbClr val="000000"/>
                </a:solidFill>
                <a:latin typeface="Courier New" pitchFamily="49" charset="0"/>
              </a:rPr>
              <a:t>	}</a:t>
            </a:r>
          </a:p>
          <a:p>
            <a:pPr marL="609600" indent="-609600" eaLnBrk="1" hangingPunct="1">
              <a:lnSpc>
                <a:spcPct val="100000"/>
              </a:lnSpc>
              <a:spcBef>
                <a:spcPts val="300"/>
              </a:spcBef>
              <a:buClr>
                <a:schemeClr val="accent6"/>
              </a:buClr>
              <a:buFont typeface="+mj-lt"/>
              <a:buAutoNum type="alphaLcParenR" startAt="2"/>
              <a:defRPr/>
            </a:pPr>
            <a:r>
              <a:rPr lang="en-US" dirty="0"/>
              <a:t>Importing all the classes in a package.</a:t>
            </a:r>
          </a:p>
          <a:p>
            <a:pPr marL="609600" indent="-609600" eaLnBrk="1" hangingPunct="1">
              <a:lnSpc>
                <a:spcPct val="100000"/>
              </a:lnSpc>
              <a:spcBef>
                <a:spcPts val="300"/>
              </a:spcBef>
              <a:buFont typeface="Wingdings" pitchFamily="2" charset="2"/>
              <a:buNone/>
              <a:defRPr/>
            </a:pPr>
            <a:r>
              <a:rPr lang="en-US" dirty="0"/>
              <a:t>Example:</a:t>
            </a:r>
          </a:p>
          <a:p>
            <a:pPr marL="609600" indent="-609600" eaLnBrk="1" hangingPunct="1">
              <a:lnSpc>
                <a:spcPct val="100000"/>
              </a:lnSpc>
              <a:spcBef>
                <a:spcPts val="300"/>
              </a:spcBef>
              <a:buFont typeface="Wingdings" pitchFamily="2" charset="2"/>
              <a:buNone/>
              <a:defRPr/>
            </a:pPr>
            <a:r>
              <a:rPr lang="en-US" b="1" dirty="0">
                <a:latin typeface="Courier New" pitchFamily="49" charset="0"/>
              </a:rPr>
              <a:t>	</a:t>
            </a:r>
            <a:r>
              <a:rPr lang="en-US" b="1" dirty="0">
                <a:solidFill>
                  <a:srgbClr val="000000"/>
                </a:solidFill>
                <a:latin typeface="Courier New" pitchFamily="49" charset="0"/>
              </a:rPr>
              <a:t>import student.*;</a:t>
            </a:r>
          </a:p>
          <a:p>
            <a:pPr marL="609600" indent="-609600" eaLnBrk="1" hangingPunct="1">
              <a:lnSpc>
                <a:spcPct val="100000"/>
              </a:lnSpc>
              <a:spcBef>
                <a:spcPts val="300"/>
              </a:spcBef>
              <a:buFont typeface="Wingdings" pitchFamily="2" charset="2"/>
              <a:buNone/>
              <a:defRPr/>
            </a:pPr>
            <a:r>
              <a:rPr lang="en-US" b="1" dirty="0">
                <a:solidFill>
                  <a:srgbClr val="000000"/>
                </a:solidFill>
                <a:latin typeface="Courier New" pitchFamily="49" charset="0"/>
              </a:rPr>
              <a:t>	public class Tester{</a:t>
            </a:r>
          </a:p>
          <a:p>
            <a:pPr marL="609600" indent="-609600" eaLnBrk="1" hangingPunct="1">
              <a:lnSpc>
                <a:spcPct val="100000"/>
              </a:lnSpc>
              <a:spcBef>
                <a:spcPts val="300"/>
              </a:spcBef>
              <a:buFont typeface="Wingdings" pitchFamily="2" charset="2"/>
              <a:buNone/>
              <a:defRPr/>
            </a:pPr>
            <a:r>
              <a:rPr lang="en-US" b="1" dirty="0">
                <a:solidFill>
                  <a:srgbClr val="000000"/>
                </a:solidFill>
                <a:latin typeface="Courier New" pitchFamily="49" charset="0"/>
              </a:rPr>
              <a:t>		…</a:t>
            </a:r>
          </a:p>
          <a:p>
            <a:pPr marL="609600" indent="-609600" eaLnBrk="1" hangingPunct="1">
              <a:lnSpc>
                <a:spcPct val="100000"/>
              </a:lnSpc>
              <a:spcBef>
                <a:spcPts val="300"/>
              </a:spcBef>
              <a:buFont typeface="Wingdings" pitchFamily="2" charset="2"/>
              <a:buNone/>
              <a:defRPr/>
            </a:pPr>
            <a:r>
              <a:rPr lang="en-US" b="1" dirty="0">
                <a:solidFill>
                  <a:srgbClr val="000000"/>
                </a:solidFill>
                <a:latin typeface="Courier New" pitchFamily="49" charset="0"/>
              </a:rPr>
              <a:t>		Student s= new 		 		Student("</a:t>
            </a:r>
            <a:r>
              <a:rPr lang="en-US" b="1" dirty="0" err="1">
                <a:solidFill>
                  <a:srgbClr val="000000"/>
                </a:solidFill>
                <a:latin typeface="Courier New" pitchFamily="49" charset="0"/>
              </a:rPr>
              <a:t>John","M.C.A</a:t>
            </a:r>
            <a:r>
              <a:rPr lang="en-US" b="1" dirty="0">
                <a:solidFill>
                  <a:srgbClr val="000000"/>
                </a:solidFill>
                <a:latin typeface="Courier New" pitchFamily="49" charset="0"/>
              </a:rPr>
              <a:t>.");</a:t>
            </a:r>
          </a:p>
          <a:p>
            <a:pPr marL="609600" indent="-609600" eaLnBrk="1" hangingPunct="1">
              <a:lnSpc>
                <a:spcPct val="100000"/>
              </a:lnSpc>
              <a:spcBef>
                <a:spcPts val="300"/>
              </a:spcBef>
              <a:buFont typeface="Wingdings" pitchFamily="2" charset="2"/>
              <a:buNone/>
              <a:defRPr/>
            </a:pPr>
            <a:r>
              <a:rPr lang="en-US" b="1" dirty="0">
                <a:solidFill>
                  <a:srgbClr val="000000"/>
                </a:solidFill>
                <a:latin typeface="Courier New" pitchFamily="49" charset="0"/>
              </a:rPr>
              <a:t>		}</a:t>
            </a:r>
          </a:p>
        </p:txBody>
      </p:sp>
      <p:sp>
        <p:nvSpPr>
          <p:cNvPr id="33796"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1B9AD3C-51BF-4B81-8320-219B1CD0A1BE}" type="slidenum">
              <a:rPr lang="en-US" smtClean="0">
                <a:solidFill>
                  <a:schemeClr val="bg2"/>
                </a:solidFill>
              </a:rPr>
              <a:pPr eaLnBrk="1" hangingPunct="1">
                <a:defRPr/>
              </a:pPr>
              <a:t>15</a:t>
            </a:fld>
            <a:endParaRPr lang="en-US">
              <a:solidFill>
                <a:schemeClr val="bg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20638"/>
            <a:ext cx="7772400" cy="838200"/>
          </a:xfrm>
        </p:spPr>
        <p:txBody>
          <a:bodyPr/>
          <a:lstStyle/>
          <a:p>
            <a:pPr eaLnBrk="1" hangingPunct="1"/>
            <a:r>
              <a:rPr lang="en-US"/>
              <a:t>Static Imports</a:t>
            </a:r>
          </a:p>
        </p:txBody>
      </p:sp>
      <p:sp>
        <p:nvSpPr>
          <p:cNvPr id="38916" name="Rectangle 3"/>
          <p:cNvSpPr>
            <a:spLocks noGrp="1" noChangeArrowheads="1"/>
          </p:cNvSpPr>
          <p:nvPr>
            <p:ph idx="1"/>
          </p:nvPr>
        </p:nvSpPr>
        <p:spPr>
          <a:xfrm>
            <a:off x="381000" y="1295400"/>
            <a:ext cx="8382000" cy="5257800"/>
          </a:xfrm>
        </p:spPr>
        <p:txBody>
          <a:bodyPr/>
          <a:lstStyle/>
          <a:p>
            <a:pPr eaLnBrk="1" hangingPunct="1">
              <a:defRPr/>
            </a:pPr>
            <a:r>
              <a:rPr lang="en-US" kern="1200" dirty="0">
                <a:latin typeface="+mj-lt"/>
              </a:rPr>
              <a:t>Makes the static members of a class available to code the directly without explicitly specifying the class name.</a:t>
            </a:r>
          </a:p>
          <a:p>
            <a:pPr eaLnBrk="1" hangingPunct="1">
              <a:defRPr/>
            </a:pPr>
            <a:r>
              <a:rPr lang="en-US" kern="1200" dirty="0">
                <a:latin typeface="+mj-lt"/>
              </a:rPr>
              <a:t>Syntax:</a:t>
            </a:r>
          </a:p>
          <a:p>
            <a:pPr lvl="1" eaLnBrk="1" hangingPunct="1">
              <a:buFont typeface="Wingdings" pitchFamily="2" charset="2"/>
              <a:buNone/>
              <a:defRPr/>
            </a:pPr>
            <a:r>
              <a:rPr lang="en-US" sz="2000" b="1" dirty="0">
                <a:solidFill>
                  <a:schemeClr val="tx1"/>
                </a:solidFill>
                <a:latin typeface="Courier New" pitchFamily="49" charset="0"/>
              </a:rPr>
              <a:t>import static </a:t>
            </a:r>
            <a:r>
              <a:rPr lang="en-US" sz="2000" b="1" dirty="0" err="1">
                <a:solidFill>
                  <a:schemeClr val="tx1"/>
                </a:solidFill>
                <a:latin typeface="Courier New" pitchFamily="49" charset="0"/>
              </a:rPr>
              <a:t>packageName.ClassName</a:t>
            </a:r>
            <a:r>
              <a:rPr lang="en-US" sz="2000" b="1" dirty="0">
                <a:solidFill>
                  <a:schemeClr val="tx1"/>
                </a:solidFill>
                <a:latin typeface="Courier New" pitchFamily="49" charset="0"/>
              </a:rPr>
              <a:t>.*;</a:t>
            </a:r>
          </a:p>
          <a:p>
            <a:pPr lvl="1" eaLnBrk="1" hangingPunct="1">
              <a:buFont typeface="Wingdings" pitchFamily="2" charset="2"/>
              <a:buNone/>
              <a:defRPr/>
            </a:pPr>
            <a:r>
              <a:rPr lang="en-US" sz="2000" kern="1200" dirty="0">
                <a:latin typeface="+mj-lt"/>
              </a:rPr>
              <a:t>(imports all the static members)</a:t>
            </a:r>
            <a:endParaRPr lang="en-US" sz="2000" b="1" dirty="0">
              <a:latin typeface="Courier New" pitchFamily="49" charset="0"/>
            </a:endParaRPr>
          </a:p>
          <a:p>
            <a:pPr lvl="1" eaLnBrk="1" hangingPunct="1">
              <a:buFont typeface="Wingdings" pitchFamily="2" charset="2"/>
              <a:buNone/>
              <a:defRPr/>
            </a:pPr>
            <a:r>
              <a:rPr lang="en-US" sz="2000" b="1" dirty="0">
                <a:latin typeface="Courier New" pitchFamily="49" charset="0"/>
              </a:rPr>
              <a:t>Or</a:t>
            </a:r>
            <a:endParaRPr lang="en-US" sz="2000" b="1" dirty="0">
              <a:solidFill>
                <a:srgbClr val="990099"/>
              </a:solidFill>
              <a:latin typeface="Courier New" pitchFamily="49" charset="0"/>
            </a:endParaRPr>
          </a:p>
          <a:p>
            <a:pPr lvl="1" eaLnBrk="1" hangingPunct="1">
              <a:buFont typeface="Wingdings" pitchFamily="2" charset="2"/>
              <a:buNone/>
              <a:defRPr/>
            </a:pPr>
            <a:r>
              <a:rPr lang="en-US" sz="2000" b="1" dirty="0">
                <a:solidFill>
                  <a:schemeClr val="tx1"/>
                </a:solidFill>
                <a:latin typeface="Courier New" pitchFamily="49" charset="0"/>
              </a:rPr>
              <a:t>import static </a:t>
            </a:r>
            <a:r>
              <a:rPr lang="en-US" sz="2000" b="1" dirty="0" err="1">
                <a:solidFill>
                  <a:schemeClr val="tx1"/>
                </a:solidFill>
                <a:latin typeface="Courier New" pitchFamily="49" charset="0"/>
              </a:rPr>
              <a:t>packageName.ClassName.staticMember</a:t>
            </a:r>
            <a:r>
              <a:rPr lang="en-US" sz="2000" b="1" dirty="0">
                <a:solidFill>
                  <a:schemeClr val="tx1"/>
                </a:solidFill>
                <a:latin typeface="Courier New" pitchFamily="49" charset="0"/>
              </a:rPr>
              <a:t>;</a:t>
            </a:r>
          </a:p>
          <a:p>
            <a:pPr lvl="1" eaLnBrk="1" hangingPunct="1">
              <a:buFontTx/>
              <a:buNone/>
              <a:defRPr/>
            </a:pPr>
            <a:r>
              <a:rPr lang="en-US" sz="2000" kern="1200" dirty="0">
                <a:latin typeface="+mj-lt"/>
              </a:rPr>
              <a:t>(imports only the particular ‘</a:t>
            </a:r>
            <a:r>
              <a:rPr lang="en-US" sz="2000" kern="1200" dirty="0" err="1">
                <a:latin typeface="+mj-lt"/>
              </a:rPr>
              <a:t>staticMember</a:t>
            </a:r>
            <a:r>
              <a:rPr lang="en-US" sz="2000" kern="1200" dirty="0">
                <a:latin typeface="+mj-lt"/>
              </a:rPr>
              <a:t>’)</a:t>
            </a:r>
          </a:p>
        </p:txBody>
      </p:sp>
      <p:sp>
        <p:nvSpPr>
          <p:cNvPr id="36868"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01F39A1-56B1-4D57-A924-A9A581930B2B}" type="slidenum">
              <a:rPr lang="en-US" smtClean="0">
                <a:solidFill>
                  <a:schemeClr val="bg2"/>
                </a:solidFill>
              </a:rPr>
              <a:pPr eaLnBrk="1" hangingPunct="1">
                <a:defRPr/>
              </a:pPr>
              <a:t>16</a:t>
            </a:fld>
            <a:endParaRPr lang="en-US">
              <a:solidFill>
                <a:schemeClr val="bg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t>Example: Static Imports</a:t>
            </a:r>
          </a:p>
        </p:txBody>
      </p:sp>
      <p:sp>
        <p:nvSpPr>
          <p:cNvPr id="37898" name="Slide Number Placeholder 11"/>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F79761EF-A9A9-49A9-AD9F-A91D693B0B43}" type="slidenum">
              <a:rPr lang="en-US" smtClean="0">
                <a:solidFill>
                  <a:schemeClr val="bg2"/>
                </a:solidFill>
              </a:rPr>
              <a:pPr eaLnBrk="1" hangingPunct="1">
                <a:defRPr/>
              </a:pPr>
              <a:t>17</a:t>
            </a:fld>
            <a:endParaRPr lang="en-US">
              <a:solidFill>
                <a:schemeClr val="bg2"/>
              </a:solidFill>
            </a:endParaRPr>
          </a:p>
        </p:txBody>
      </p:sp>
      <p:sp>
        <p:nvSpPr>
          <p:cNvPr id="29699" name="Rectangle 2"/>
          <p:cNvSpPr>
            <a:spLocks noChangeArrowheads="1"/>
          </p:cNvSpPr>
          <p:nvPr/>
        </p:nvSpPr>
        <p:spPr bwMode="auto">
          <a:xfrm>
            <a:off x="533400" y="1828800"/>
            <a:ext cx="77724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a:solidFill>
                  <a:srgbClr val="C00000"/>
                </a:solidFill>
                <a:latin typeface="Courier New" pitchFamily="49" charset="0"/>
              </a:rPr>
              <a:t>import static java.lang.System.out;</a:t>
            </a:r>
          </a:p>
          <a:p>
            <a:r>
              <a:rPr lang="en-US" sz="2000" b="1">
                <a:solidFill>
                  <a:srgbClr val="C00000"/>
                </a:solidFill>
                <a:latin typeface="Courier New" pitchFamily="49" charset="0"/>
              </a:rPr>
              <a:t>import static teacher.Grade.*;</a:t>
            </a:r>
          </a:p>
          <a:p>
            <a:r>
              <a:rPr lang="en-US" sz="2000" b="1">
                <a:solidFill>
                  <a:srgbClr val="000000"/>
                </a:solidFill>
                <a:latin typeface="Courier New" pitchFamily="49" charset="0"/>
              </a:rPr>
              <a:t>import teacher.*;</a:t>
            </a:r>
          </a:p>
          <a:p>
            <a:endParaRPr lang="en-US" sz="2000" b="1">
              <a:solidFill>
                <a:srgbClr val="000000"/>
              </a:solidFill>
              <a:latin typeface="Courier New" pitchFamily="49" charset="0"/>
            </a:endParaRPr>
          </a:p>
          <a:p>
            <a:r>
              <a:rPr lang="en-US" sz="2000" b="1">
                <a:solidFill>
                  <a:srgbClr val="000000"/>
                </a:solidFill>
                <a:latin typeface="Courier New" pitchFamily="49" charset="0"/>
              </a:rPr>
              <a:t>class GradeTest{</a:t>
            </a:r>
          </a:p>
          <a:p>
            <a:r>
              <a:rPr lang="en-US" sz="2000" b="1">
                <a:solidFill>
                  <a:srgbClr val="000000"/>
                </a:solidFill>
                <a:latin typeface="Courier New" pitchFamily="49" charset="0"/>
              </a:rPr>
              <a:t>public static void main(String str[]){</a:t>
            </a:r>
          </a:p>
          <a:p>
            <a:r>
              <a:rPr lang="en-US" sz="2000" b="1">
                <a:solidFill>
                  <a:srgbClr val="000000"/>
                </a:solidFill>
                <a:latin typeface="Courier New" pitchFamily="49" charset="0"/>
              </a:rPr>
              <a:t>Teacher f=new teacher.Teacher("Tom");</a:t>
            </a:r>
          </a:p>
          <a:p>
            <a:r>
              <a:rPr lang="en-US" sz="2000" b="1">
                <a:solidFill>
                  <a:srgbClr val="000000"/>
                </a:solidFill>
                <a:latin typeface="Courier New" pitchFamily="49" charset="0"/>
              </a:rPr>
              <a:t>Grade gf= new Grade(f,new student.Student("Malini"),"001",</a:t>
            </a:r>
            <a:r>
              <a:rPr lang="en-US" sz="2000" b="1">
                <a:solidFill>
                  <a:srgbClr val="C00000"/>
                </a:solidFill>
                <a:latin typeface="Courier New" pitchFamily="49" charset="0"/>
              </a:rPr>
              <a:t>B</a:t>
            </a:r>
            <a:r>
              <a:rPr lang="en-US" sz="2000" b="1">
                <a:solidFill>
                  <a:srgbClr val="000000"/>
                </a:solidFill>
                <a:latin typeface="Courier New" pitchFamily="49" charset="0"/>
              </a:rPr>
              <a:t>);</a:t>
            </a:r>
          </a:p>
          <a:p>
            <a:r>
              <a:rPr lang="en-US" sz="2000" b="1">
                <a:solidFill>
                  <a:srgbClr val="C00000"/>
                </a:solidFill>
                <a:latin typeface="Courier New" pitchFamily="49" charset="0"/>
              </a:rPr>
              <a:t>out</a:t>
            </a:r>
            <a:r>
              <a:rPr lang="en-US" sz="2000" b="1">
                <a:solidFill>
                  <a:srgbClr val="000000"/>
                </a:solidFill>
                <a:latin typeface="Courier New" pitchFamily="49" charset="0"/>
              </a:rPr>
              <a:t>.println("Grade "+ gf.getGrade());}</a:t>
            </a:r>
          </a:p>
          <a:p>
            <a:r>
              <a:rPr lang="en-US" sz="2000" b="1">
                <a:solidFill>
                  <a:srgbClr val="000000"/>
                </a:solidFill>
                <a:latin typeface="Courier New" pitchFamily="49" charset="0"/>
              </a:rPr>
              <a:t>}</a:t>
            </a:r>
          </a:p>
        </p:txBody>
      </p:sp>
      <p:sp>
        <p:nvSpPr>
          <p:cNvPr id="29700" name="Rectangle 3"/>
          <p:cNvSpPr>
            <a:spLocks noChangeArrowheads="1"/>
          </p:cNvSpPr>
          <p:nvPr/>
        </p:nvSpPr>
        <p:spPr bwMode="auto">
          <a:xfrm>
            <a:off x="5410200" y="5486400"/>
            <a:ext cx="2954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b="1">
                <a:solidFill>
                  <a:schemeClr val="accent2"/>
                </a:solidFill>
                <a:latin typeface="Courier New" pitchFamily="49" charset="0"/>
              </a:rPr>
              <a:t>Instead of Grade.B</a:t>
            </a:r>
          </a:p>
        </p:txBody>
      </p:sp>
      <p:sp>
        <p:nvSpPr>
          <p:cNvPr id="29701" name="Rectangle 6"/>
          <p:cNvSpPr>
            <a:spLocks noChangeArrowheads="1"/>
          </p:cNvSpPr>
          <p:nvPr/>
        </p:nvSpPr>
        <p:spPr bwMode="auto">
          <a:xfrm>
            <a:off x="304800" y="5410200"/>
            <a:ext cx="464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b="1">
                <a:solidFill>
                  <a:schemeClr val="accent2"/>
                </a:solidFill>
                <a:latin typeface="Courier New" pitchFamily="49" charset="0"/>
              </a:rPr>
              <a:t>Instead of System.out.println</a:t>
            </a:r>
          </a:p>
        </p:txBody>
      </p:sp>
      <p:sp>
        <p:nvSpPr>
          <p:cNvPr id="29702" name="Line 7"/>
          <p:cNvSpPr>
            <a:spLocks noChangeShapeType="1"/>
          </p:cNvSpPr>
          <p:nvPr/>
        </p:nvSpPr>
        <p:spPr bwMode="auto">
          <a:xfrm flipH="1" flipV="1">
            <a:off x="4953000" y="1371600"/>
            <a:ext cx="152400" cy="4572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3" name="Text Box 8"/>
          <p:cNvSpPr txBox="1">
            <a:spLocks noChangeArrowheads="1"/>
          </p:cNvSpPr>
          <p:nvPr/>
        </p:nvSpPr>
        <p:spPr bwMode="auto">
          <a:xfrm>
            <a:off x="3429000" y="990600"/>
            <a:ext cx="3724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a:solidFill>
                  <a:schemeClr val="accent2"/>
                </a:solidFill>
                <a:latin typeface="Courier New" pitchFamily="49" charset="0"/>
              </a:rPr>
              <a:t>Static member of System</a:t>
            </a:r>
          </a:p>
        </p:txBody>
      </p:sp>
      <p:sp>
        <p:nvSpPr>
          <p:cNvPr id="29704" name="Line 9"/>
          <p:cNvSpPr>
            <a:spLocks noChangeShapeType="1"/>
          </p:cNvSpPr>
          <p:nvPr/>
        </p:nvSpPr>
        <p:spPr bwMode="auto">
          <a:xfrm>
            <a:off x="990600" y="4876800"/>
            <a:ext cx="0" cy="5334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5" name="Freeform 10"/>
          <p:cNvSpPr>
            <a:spLocks/>
          </p:cNvSpPr>
          <p:nvPr/>
        </p:nvSpPr>
        <p:spPr bwMode="auto">
          <a:xfrm>
            <a:off x="5867400" y="4114800"/>
            <a:ext cx="1524000" cy="1358900"/>
          </a:xfrm>
          <a:custGeom>
            <a:avLst/>
            <a:gdLst>
              <a:gd name="T0" fmla="*/ 0 w 960"/>
              <a:gd name="T1" fmla="*/ 2147483647 h 856"/>
              <a:gd name="T2" fmla="*/ 2147483647 w 960"/>
              <a:gd name="T3" fmla="*/ 2147483647 h 856"/>
              <a:gd name="T4" fmla="*/ 2147483647 w 960"/>
              <a:gd name="T5" fmla="*/ 2147483647 h 856"/>
              <a:gd name="T6" fmla="*/ 0 60000 65536"/>
              <a:gd name="T7" fmla="*/ 0 60000 65536"/>
              <a:gd name="T8" fmla="*/ 0 60000 65536"/>
              <a:gd name="T9" fmla="*/ 0 w 960"/>
              <a:gd name="T10" fmla="*/ 0 h 856"/>
              <a:gd name="T11" fmla="*/ 960 w 960"/>
              <a:gd name="T12" fmla="*/ 856 h 856"/>
            </a:gdLst>
            <a:ahLst/>
            <a:cxnLst>
              <a:cxn ang="T6">
                <a:pos x="T0" y="T1"/>
              </a:cxn>
              <a:cxn ang="T7">
                <a:pos x="T2" y="T3"/>
              </a:cxn>
              <a:cxn ang="T8">
                <a:pos x="T4" y="T5"/>
              </a:cxn>
            </a:cxnLst>
            <a:rect l="T9" t="T10" r="T11" b="T12"/>
            <a:pathLst>
              <a:path w="960" h="856">
                <a:moveTo>
                  <a:pt x="0" y="328"/>
                </a:moveTo>
                <a:cubicBezTo>
                  <a:pt x="208" y="164"/>
                  <a:pt x="416" y="0"/>
                  <a:pt x="576" y="88"/>
                </a:cubicBezTo>
                <a:cubicBezTo>
                  <a:pt x="736" y="176"/>
                  <a:pt x="848" y="516"/>
                  <a:pt x="960" y="856"/>
                </a:cubicBezTo>
              </a:path>
            </a:pathLst>
          </a:custGeom>
          <a:noFill/>
          <a:ln w="952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t>Tell me how?</a:t>
            </a:r>
          </a:p>
        </p:txBody>
      </p:sp>
      <p:sp>
        <p:nvSpPr>
          <p:cNvPr id="30723" name="Content Placeholder 2"/>
          <p:cNvSpPr>
            <a:spLocks noGrp="1"/>
          </p:cNvSpPr>
          <p:nvPr>
            <p:ph idx="1"/>
          </p:nvPr>
        </p:nvSpPr>
        <p:spPr>
          <a:xfrm>
            <a:off x="430213" y="1295400"/>
            <a:ext cx="8229600" cy="1066800"/>
          </a:xfrm>
        </p:spPr>
        <p:txBody>
          <a:bodyPr>
            <a:normAutofit/>
          </a:bodyPr>
          <a:lstStyle/>
          <a:p>
            <a:r>
              <a:rPr lang="en-US" dirty="0"/>
              <a:t>If importing using * means all classes are imported, is it not better to import the required class to avoid loading of all classes? </a:t>
            </a:r>
          </a:p>
        </p:txBody>
      </p:sp>
      <p:sp>
        <p:nvSpPr>
          <p:cNvPr id="38917"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7978B45-2961-484A-9288-771CE588C7A4}" type="slidenum">
              <a:rPr lang="en-US" smtClean="0">
                <a:solidFill>
                  <a:schemeClr val="bg2"/>
                </a:solidFill>
              </a:rPr>
              <a:pPr eaLnBrk="1" hangingPunct="1">
                <a:defRPr/>
              </a:pPr>
              <a:t>18</a:t>
            </a:fld>
            <a:endParaRPr lang="en-US">
              <a:solidFill>
                <a:schemeClr val="bg2"/>
              </a:solidFill>
            </a:endParaRPr>
          </a:p>
        </p:txBody>
      </p:sp>
      <p:sp>
        <p:nvSpPr>
          <p:cNvPr id="5" name="Content Placeholder 2"/>
          <p:cNvSpPr txBox="1">
            <a:spLocks/>
          </p:cNvSpPr>
          <p:nvPr/>
        </p:nvSpPr>
        <p:spPr bwMode="auto">
          <a:xfrm>
            <a:off x="457200" y="2514600"/>
            <a:ext cx="8382000" cy="35814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rPr>
              <a:t>Java loads the classes on demand. This is feature called Dynamic Linking.</a:t>
            </a:r>
          </a:p>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rPr>
              <a:t>Only the classes whose members are invoked in some are loaded.</a:t>
            </a:r>
          </a:p>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rPr>
              <a:t>Hence both using * or </a:t>
            </a:r>
            <a:r>
              <a:rPr lang="en-US" sz="2000" kern="0" dirty="0">
                <a:solidFill>
                  <a:srgbClr val="5F5F5F"/>
                </a:solidFill>
                <a:latin typeface="Arial" pitchFamily="34" charset="0"/>
                <a:cs typeface="+mn-cs"/>
              </a:rPr>
              <a:t>explicitly specifying class, will not impact class loading. </a:t>
            </a:r>
          </a:p>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rPr>
              <a:t>One advantage of using an explicitly specified class </a:t>
            </a:r>
            <a:r>
              <a:rPr lang="en-US" sz="2000" kern="0">
                <a:solidFill>
                  <a:srgbClr val="5F5F5F"/>
                </a:solidFill>
                <a:latin typeface="+mn-lt"/>
                <a:cs typeface="+mn-cs"/>
              </a:rPr>
              <a:t>name</a:t>
            </a:r>
            <a:r>
              <a:rPr lang="en-US" sz="2000" kern="0">
                <a:solidFill>
                  <a:srgbClr val="5F5F5F"/>
                </a:solidFill>
                <a:latin typeface="Arial" pitchFamily="34" charset="0"/>
                <a:cs typeface="+mn-cs"/>
              </a:rPr>
              <a:t> is for </a:t>
            </a:r>
            <a:r>
              <a:rPr lang="en-US" sz="2000" kern="0" dirty="0">
                <a:solidFill>
                  <a:srgbClr val="5F5F5F"/>
                </a:solidFill>
                <a:latin typeface="Arial" pitchFamily="34" charset="0"/>
                <a:cs typeface="+mn-cs"/>
              </a:rPr>
              <a:t>better code comprehension.</a:t>
            </a:r>
            <a:endParaRPr lang="en-US" sz="2000" kern="0" dirty="0">
              <a:solidFill>
                <a:srgbClr val="5F5F5F"/>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t>Default Access Specifier</a:t>
            </a:r>
          </a:p>
        </p:txBody>
      </p:sp>
      <p:sp>
        <p:nvSpPr>
          <p:cNvPr id="20484" name="Rectangle 3"/>
          <p:cNvSpPr>
            <a:spLocks noGrp="1" noChangeArrowheads="1"/>
          </p:cNvSpPr>
          <p:nvPr>
            <p:ph idx="1"/>
          </p:nvPr>
        </p:nvSpPr>
        <p:spPr>
          <a:xfrm>
            <a:off x="457200" y="1295400"/>
            <a:ext cx="8458200" cy="4724400"/>
          </a:xfrm>
        </p:spPr>
        <p:txBody>
          <a:bodyPr/>
          <a:lstStyle/>
          <a:p>
            <a:pPr eaLnBrk="1" hangingPunct="1">
              <a:spcBef>
                <a:spcPts val="1000"/>
              </a:spcBef>
              <a:spcAft>
                <a:spcPts val="500"/>
              </a:spcAft>
              <a:buClr>
                <a:schemeClr val="accent6"/>
              </a:buClr>
              <a:defRPr/>
            </a:pPr>
            <a:r>
              <a:rPr lang="en-US" dirty="0"/>
              <a:t>Classes or members having default or package access </a:t>
            </a:r>
            <a:r>
              <a:rPr lang="en-US" dirty="0" err="1"/>
              <a:t>specifier</a:t>
            </a:r>
            <a:r>
              <a:rPr lang="en-US" dirty="0"/>
              <a:t> can be accessed only by the classes belonging to the same package.</a:t>
            </a:r>
            <a:endParaRPr lang="en-US" dirty="0">
              <a:latin typeface="+mj-lt"/>
            </a:endParaRPr>
          </a:p>
          <a:p>
            <a:pPr eaLnBrk="1" hangingPunct="1">
              <a:spcBef>
                <a:spcPts val="1000"/>
              </a:spcBef>
              <a:spcAft>
                <a:spcPts val="500"/>
              </a:spcAft>
              <a:buClr>
                <a:schemeClr val="accent6"/>
              </a:buClr>
              <a:defRPr/>
            </a:pPr>
            <a:r>
              <a:rPr lang="en-US" dirty="0">
                <a:latin typeface="+mj-lt"/>
              </a:rPr>
              <a:t>There is no keyword for default access </a:t>
            </a:r>
            <a:r>
              <a:rPr lang="en-US" dirty="0" err="1">
                <a:latin typeface="+mj-lt"/>
              </a:rPr>
              <a:t>specifier</a:t>
            </a:r>
            <a:r>
              <a:rPr lang="en-US" dirty="0">
                <a:latin typeface="+mj-lt"/>
              </a:rPr>
              <a:t>.</a:t>
            </a:r>
          </a:p>
          <a:p>
            <a:pPr marL="0" indent="0" eaLnBrk="1" hangingPunct="1">
              <a:buFont typeface="Wingdings" pitchFamily="2" charset="2"/>
              <a:buNone/>
              <a:defRPr/>
            </a:pPr>
            <a:r>
              <a:rPr lang="en-US" b="1" dirty="0">
                <a:latin typeface="Courier New" pitchFamily="49" charset="0"/>
                <a:cs typeface="Courier New" pitchFamily="49" charset="0"/>
              </a:rPr>
              <a:t>public class Student{</a:t>
            </a:r>
          </a:p>
          <a:p>
            <a:pPr marL="0" indent="0" eaLnBrk="1" hangingPunct="1">
              <a:buFont typeface="Wingdings" pitchFamily="2" charset="2"/>
              <a:buNone/>
              <a:defRPr/>
            </a:pPr>
            <a:r>
              <a:rPr lang="en-US" b="1" dirty="0">
                <a:latin typeface="Courier New" pitchFamily="49" charset="0"/>
                <a:cs typeface="Courier New" pitchFamily="49" charset="0"/>
              </a:rPr>
              <a:t>private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regNo</a:t>
            </a:r>
            <a:r>
              <a:rPr lang="en-US" b="1" dirty="0">
                <a:latin typeface="Courier New" pitchFamily="49" charset="0"/>
                <a:cs typeface="Courier New" pitchFamily="49" charset="0"/>
              </a:rPr>
              <a:t>;</a:t>
            </a:r>
          </a:p>
          <a:p>
            <a:pPr marL="0" indent="0" eaLnBrk="1" hangingPunct="1">
              <a:buFont typeface="Wingdings" pitchFamily="2" charset="2"/>
              <a:buNone/>
              <a:defRPr/>
            </a:pPr>
            <a:r>
              <a:rPr lang="en-US" b="1" dirty="0">
                <a:latin typeface="Courier New" pitchFamily="49" charset="0"/>
                <a:cs typeface="Courier New" pitchFamily="49" charset="0"/>
              </a:rPr>
              <a:t>public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getRegNo</a:t>
            </a:r>
            <a:r>
              <a:rPr lang="en-US" b="1" dirty="0">
                <a:latin typeface="Courier New" pitchFamily="49" charset="0"/>
                <a:cs typeface="Courier New" pitchFamily="49" charset="0"/>
              </a:rPr>
              <a:t>(){..}</a:t>
            </a:r>
          </a:p>
          <a:p>
            <a:pPr marL="0" indent="0" eaLnBrk="1" hangingPunct="1">
              <a:buFont typeface="Wingdings" pitchFamily="2" charset="2"/>
              <a:buNone/>
              <a:defRPr/>
            </a:pP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getRegNo</a:t>
            </a:r>
            <a:r>
              <a:rPr lang="en-US" b="1" dirty="0">
                <a:latin typeface="Courier New" pitchFamily="49" charset="0"/>
                <a:cs typeface="Courier New" pitchFamily="49" charset="0"/>
              </a:rPr>
              <a:t>(){..} // default access</a:t>
            </a:r>
          </a:p>
          <a:p>
            <a:pPr marL="0" indent="0" eaLnBrk="1" hangingPunct="1">
              <a:buFont typeface="Wingdings" pitchFamily="2" charset="2"/>
              <a:buNone/>
              <a:defRPr/>
            </a:pPr>
            <a:r>
              <a:rPr lang="en-US" b="1" dirty="0">
                <a:latin typeface="Courier New" pitchFamily="49" charset="0"/>
                <a:cs typeface="Courier New" pitchFamily="49" charset="0"/>
              </a:rPr>
              <a:t>} </a:t>
            </a:r>
          </a:p>
          <a:p>
            <a:pPr marL="0" indent="0" eaLnBrk="1" hangingPunct="1">
              <a:buClr>
                <a:schemeClr val="accent6"/>
              </a:buClr>
              <a:buFont typeface="Wingdings" pitchFamily="2" charset="2"/>
              <a:buNone/>
              <a:defRPr/>
            </a:pPr>
            <a:endParaRPr lang="en-US" dirty="0">
              <a:latin typeface="+mj-lt"/>
            </a:endParaRPr>
          </a:p>
        </p:txBody>
      </p:sp>
      <p:sp>
        <p:nvSpPr>
          <p:cNvPr id="39940"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457B9C2-E95A-4774-8817-4A553F7E4231}" type="slidenum">
              <a:rPr lang="en-US" smtClean="0">
                <a:solidFill>
                  <a:schemeClr val="bg2"/>
                </a:solidFill>
              </a:rPr>
              <a:pPr eaLnBrk="1" hangingPunct="1">
                <a:defRPr/>
              </a:pPr>
              <a:t>19</a:t>
            </a:fld>
            <a:endParaRPr lang="en-US">
              <a:solidFill>
                <a:schemeClr val="bg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latin typeface="Arial Narrow" pitchFamily="34" charset="0"/>
              </a:rPr>
              <a:t>A package is a collection of related classes and interfaces that provides access protection and namespace management.</a:t>
            </a:r>
          </a:p>
          <a:p>
            <a:r>
              <a:rPr lang="en-US" dirty="0">
                <a:latin typeface="Arial Narrow" pitchFamily="34" charset="0"/>
              </a:rPr>
              <a:t>Resolves class name clashing by giving  a class fully qualified name.</a:t>
            </a:r>
          </a:p>
          <a:p>
            <a:r>
              <a:rPr lang="en-US" dirty="0">
                <a:latin typeface="Arial Narrow" pitchFamily="34" charset="0"/>
              </a:rPr>
              <a:t>Packages are created using the </a:t>
            </a:r>
            <a:r>
              <a:rPr lang="en-US" i="1" dirty="0">
                <a:latin typeface="Arial Narrow" pitchFamily="34" charset="0"/>
              </a:rPr>
              <a:t>package</a:t>
            </a:r>
            <a:r>
              <a:rPr lang="en-US" dirty="0">
                <a:latin typeface="Arial Narrow" pitchFamily="34" charset="0"/>
              </a:rPr>
              <a:t> keyword.</a:t>
            </a:r>
          </a:p>
          <a:p>
            <a:pPr>
              <a:buFontTx/>
              <a:buNone/>
            </a:pPr>
            <a:r>
              <a:rPr lang="en-US" dirty="0">
                <a:latin typeface="Arial Narrow" pitchFamily="34" charset="0"/>
              </a:rPr>
              <a:t>Example:</a:t>
            </a:r>
          </a:p>
          <a:p>
            <a:pPr>
              <a:buFontTx/>
              <a:buNone/>
            </a:pPr>
            <a:r>
              <a:rPr lang="en-US" dirty="0"/>
              <a:t>	</a:t>
            </a:r>
            <a:r>
              <a:rPr lang="en-US" sz="2400" b="1" dirty="0">
                <a:latin typeface="Courier New" pitchFamily="49" charset="0"/>
              </a:rPr>
              <a:t>package graphics;</a:t>
            </a:r>
            <a:endParaRPr lang="en-US" sz="2400" dirty="0"/>
          </a:p>
          <a:p>
            <a:endParaRPr lang="en-US" dirty="0"/>
          </a:p>
        </p:txBody>
      </p:sp>
      <p:sp>
        <p:nvSpPr>
          <p:cNvPr id="5" name="Footer Placeholder 4"/>
          <p:cNvSpPr>
            <a:spLocks noGrp="1"/>
          </p:cNvSpPr>
          <p:nvPr>
            <p:ph type="ftr" sz="quarter" idx="11"/>
          </p:nvPr>
        </p:nvSpPr>
        <p:spPr/>
        <p:txBody>
          <a:bodyPr/>
          <a:lstStyle/>
          <a:p>
            <a:r>
              <a:rPr lang="en-US"/>
              <a:t>RVK.............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4"/>
          <p:cNvSpPr>
            <a:spLocks noGrp="1"/>
          </p:cNvSpPr>
          <p:nvPr>
            <p:ph type="title"/>
          </p:nvPr>
        </p:nvSpPr>
        <p:spPr>
          <a:xfrm>
            <a:off x="381000" y="36871"/>
            <a:ext cx="6347713" cy="1320800"/>
          </a:xfrm>
        </p:spPr>
        <p:txBody>
          <a:bodyPr/>
          <a:lstStyle/>
          <a:p>
            <a:r>
              <a:rPr lang="en-US"/>
              <a:t>Packages - Not truly nested</a:t>
            </a:r>
          </a:p>
        </p:txBody>
      </p:sp>
      <p:sp>
        <p:nvSpPr>
          <p:cNvPr id="34818" name="Content Placeholder 2"/>
          <p:cNvSpPr>
            <a:spLocks noGrp="1"/>
          </p:cNvSpPr>
          <p:nvPr>
            <p:ph idx="1"/>
          </p:nvPr>
        </p:nvSpPr>
        <p:spPr>
          <a:xfrm>
            <a:off x="152400" y="990600"/>
            <a:ext cx="8610600" cy="2133600"/>
          </a:xfrm>
        </p:spPr>
        <p:txBody>
          <a:bodyPr>
            <a:normAutofit/>
          </a:bodyPr>
          <a:lstStyle/>
          <a:p>
            <a:r>
              <a:rPr lang="en-IN" dirty="0"/>
              <a:t>To organize the name in meaningful manner packages can be created such that classes can be placed inside multiple folders which are in hierarchy or nested.</a:t>
            </a:r>
          </a:p>
          <a:p>
            <a:r>
              <a:rPr lang="en-US" dirty="0"/>
              <a:t>Although packages appear to be hierarchical or nested with respect to folder, they are not.</a:t>
            </a:r>
          </a:p>
        </p:txBody>
      </p:sp>
      <p:sp>
        <p:nvSpPr>
          <p:cNvPr id="44036"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0CDFA4CB-B9A0-4A91-8C84-FF496B411586}" type="slidenum">
              <a:rPr lang="en-US" smtClean="0">
                <a:solidFill>
                  <a:schemeClr val="bg2"/>
                </a:solidFill>
              </a:rPr>
              <a:pPr eaLnBrk="1" hangingPunct="1">
                <a:defRPr/>
              </a:pPr>
              <a:t>20</a:t>
            </a:fld>
            <a:endParaRPr lang="en-US">
              <a:solidFill>
                <a:schemeClr val="bg2"/>
              </a:solidFill>
            </a:endParaRPr>
          </a:p>
        </p:txBody>
      </p:sp>
      <p:sp>
        <p:nvSpPr>
          <p:cNvPr id="2" name="Rectangle 1"/>
          <p:cNvSpPr/>
          <p:nvPr/>
        </p:nvSpPr>
        <p:spPr>
          <a:xfrm>
            <a:off x="304800" y="3276600"/>
            <a:ext cx="8915400" cy="3292475"/>
          </a:xfrm>
          <a:prstGeom prst="rect">
            <a:avLst/>
          </a:prstGeom>
        </p:spPr>
        <p:txBody>
          <a:bodyPr>
            <a:spAutoFit/>
          </a:bodyPr>
          <a:lstStyle/>
          <a:p>
            <a:pPr>
              <a:defRPr/>
            </a:pPr>
            <a:r>
              <a:rPr lang="en-IN" b="1" dirty="0">
                <a:solidFill>
                  <a:srgbClr val="000000"/>
                </a:solidFill>
                <a:latin typeface="Courier New" pitchFamily="49" charset="0"/>
              </a:rPr>
              <a:t>package com;  </a:t>
            </a:r>
          </a:p>
          <a:p>
            <a:pPr>
              <a:defRPr/>
            </a:pPr>
            <a:r>
              <a:rPr lang="en-IN" b="1" dirty="0">
                <a:solidFill>
                  <a:srgbClr val="000000"/>
                </a:solidFill>
                <a:latin typeface="Courier New" pitchFamily="49" charset="0"/>
              </a:rPr>
              <a:t>  public class A{}</a:t>
            </a:r>
          </a:p>
          <a:p>
            <a:pPr>
              <a:defRPr/>
            </a:pPr>
            <a:r>
              <a:rPr lang="en-IN" b="1" dirty="0">
                <a:solidFill>
                  <a:schemeClr val="accent1">
                    <a:lumMod val="50000"/>
                  </a:schemeClr>
                </a:solidFill>
                <a:latin typeface="Courier New" pitchFamily="49" charset="0"/>
              </a:rPr>
              <a:t> package </a:t>
            </a:r>
            <a:r>
              <a:rPr lang="en-IN" b="1" dirty="0" err="1">
                <a:solidFill>
                  <a:schemeClr val="accent1">
                    <a:lumMod val="50000"/>
                  </a:schemeClr>
                </a:solidFill>
                <a:latin typeface="Courier New" pitchFamily="49" charset="0"/>
              </a:rPr>
              <a:t>com.util</a:t>
            </a:r>
            <a:r>
              <a:rPr lang="en-IN" b="1" dirty="0">
                <a:solidFill>
                  <a:schemeClr val="accent1">
                    <a:lumMod val="50000"/>
                  </a:schemeClr>
                </a:solidFill>
                <a:latin typeface="Courier New" pitchFamily="49" charset="0"/>
              </a:rPr>
              <a:t>;  </a:t>
            </a:r>
          </a:p>
          <a:p>
            <a:pPr>
              <a:defRPr/>
            </a:pPr>
            <a:r>
              <a:rPr lang="en-IN" b="1" dirty="0">
                <a:solidFill>
                  <a:schemeClr val="accent1">
                    <a:lumMod val="50000"/>
                  </a:schemeClr>
                </a:solidFill>
                <a:latin typeface="Courier New" pitchFamily="49" charset="0"/>
              </a:rPr>
              <a:t>  public class B{}</a:t>
            </a:r>
            <a:endParaRPr lang="en-US" dirty="0">
              <a:solidFill>
                <a:schemeClr val="accent1">
                  <a:lumMod val="50000"/>
                </a:schemeClr>
              </a:solidFill>
            </a:endParaRPr>
          </a:p>
          <a:p>
            <a:pPr>
              <a:defRPr/>
            </a:pPr>
            <a:r>
              <a:rPr lang="en-US" dirty="0"/>
              <a:t>To use A and B in a class outside the package we must import both the packages separately.</a:t>
            </a:r>
          </a:p>
          <a:p>
            <a:pPr lvl="1">
              <a:defRPr/>
            </a:pPr>
            <a:r>
              <a:rPr lang="en-IN" sz="2000" b="1" dirty="0">
                <a:solidFill>
                  <a:srgbClr val="336600"/>
                </a:solidFill>
                <a:latin typeface="Courier New" pitchFamily="49" charset="0"/>
              </a:rPr>
              <a:t>import com.*;</a:t>
            </a:r>
          </a:p>
          <a:p>
            <a:pPr lvl="1">
              <a:defRPr/>
            </a:pPr>
            <a:r>
              <a:rPr lang="en-US" sz="2000" b="1" dirty="0">
                <a:solidFill>
                  <a:srgbClr val="336600"/>
                </a:solidFill>
                <a:latin typeface="Courier New" pitchFamily="49" charset="0"/>
              </a:rPr>
              <a:t>import </a:t>
            </a:r>
            <a:r>
              <a:rPr lang="en-US" sz="2000" b="1" dirty="0" err="1">
                <a:solidFill>
                  <a:srgbClr val="336600"/>
                </a:solidFill>
                <a:latin typeface="Courier New" pitchFamily="49" charset="0"/>
              </a:rPr>
              <a:t>com.util</a:t>
            </a:r>
            <a:r>
              <a:rPr lang="en-US" sz="2000" b="1" dirty="0">
                <a:solidFill>
                  <a:srgbClr val="336600"/>
                </a:solidFill>
                <a:latin typeface="Courier New" pitchFamily="49" charset="0"/>
              </a:rPr>
              <a:t>.*;</a:t>
            </a:r>
          </a:p>
          <a:p>
            <a:pPr lvl="1">
              <a:defRPr/>
            </a:pPr>
            <a:r>
              <a:rPr lang="en-IN" sz="2000" b="1" dirty="0">
                <a:solidFill>
                  <a:srgbClr val="000000"/>
                </a:solidFill>
                <a:latin typeface="Courier New" pitchFamily="49" charset="0"/>
              </a:rPr>
              <a:t>public class C{</a:t>
            </a:r>
          </a:p>
          <a:p>
            <a:pPr lvl="1">
              <a:defRPr/>
            </a:pPr>
            <a:r>
              <a:rPr lang="en-IN" sz="2000" b="1" dirty="0">
                <a:solidFill>
                  <a:srgbClr val="000000"/>
                </a:solidFill>
                <a:latin typeface="Courier New" pitchFamily="49" charset="0"/>
              </a:rPr>
              <a:t>A </a:t>
            </a:r>
            <a:r>
              <a:rPr lang="en-IN" sz="2000" b="1" dirty="0" err="1">
                <a:solidFill>
                  <a:srgbClr val="000000"/>
                </a:solidFill>
                <a:latin typeface="Courier New" pitchFamily="49" charset="0"/>
              </a:rPr>
              <a:t>a</a:t>
            </a:r>
            <a:r>
              <a:rPr lang="en-IN" sz="2000" b="1" dirty="0">
                <a:solidFill>
                  <a:srgbClr val="000000"/>
                </a:solidFill>
                <a:latin typeface="Courier New" pitchFamily="49" charset="0"/>
              </a:rPr>
              <a:t>;</a:t>
            </a:r>
          </a:p>
          <a:p>
            <a:pPr lvl="1">
              <a:defRPr/>
            </a:pPr>
            <a:r>
              <a:rPr lang="en-IN" sz="2000" b="1" dirty="0">
                <a:solidFill>
                  <a:srgbClr val="000000"/>
                </a:solidFill>
                <a:latin typeface="Courier New" pitchFamily="49" charset="0"/>
              </a:rPr>
              <a:t>B b;}</a:t>
            </a:r>
            <a:endParaRPr lang="en-US" sz="2000" b="1" dirty="0">
              <a:solidFill>
                <a:srgbClr val="000000"/>
              </a:solidFill>
              <a:latin typeface="Courier New"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0"/>
            <a:ext cx="7772400" cy="762000"/>
          </a:xfrm>
        </p:spPr>
        <p:txBody>
          <a:bodyPr/>
          <a:lstStyle/>
          <a:p>
            <a:pPr eaLnBrk="1" hangingPunct="1"/>
            <a:r>
              <a:rPr lang="en-US"/>
              <a:t>Java source file rules</a:t>
            </a:r>
          </a:p>
        </p:txBody>
      </p:sp>
      <p:sp>
        <p:nvSpPr>
          <p:cNvPr id="40964" name="Rectangle 3"/>
          <p:cNvSpPr>
            <a:spLocks noGrp="1" noChangeArrowheads="1"/>
          </p:cNvSpPr>
          <p:nvPr>
            <p:ph idx="1"/>
          </p:nvPr>
        </p:nvSpPr>
        <p:spPr>
          <a:xfrm>
            <a:off x="381000" y="2438400"/>
            <a:ext cx="8305800" cy="4114800"/>
          </a:xfrm>
        </p:spPr>
        <p:txBody>
          <a:bodyPr/>
          <a:lstStyle/>
          <a:p>
            <a:pPr marL="609600" indent="-609600" eaLnBrk="1" hangingPunct="1">
              <a:spcBef>
                <a:spcPts val="0"/>
              </a:spcBef>
              <a:defRPr/>
            </a:pPr>
            <a:r>
              <a:rPr lang="en-US" dirty="0">
                <a:latin typeface="+mj-lt"/>
              </a:rPr>
              <a:t>A java source file can contain:</a:t>
            </a:r>
          </a:p>
          <a:p>
            <a:pPr marL="1009650" lvl="1" indent="-609600" eaLnBrk="1" hangingPunct="1">
              <a:spcBef>
                <a:spcPts val="0"/>
              </a:spcBef>
              <a:buFont typeface="+mj-lt"/>
              <a:buAutoNum type="arabicPeriod"/>
              <a:defRPr/>
            </a:pPr>
            <a:r>
              <a:rPr lang="en-US" sz="2000" dirty="0">
                <a:latin typeface="+mj-lt"/>
              </a:rPr>
              <a:t>a single package statement which will be the first statement.</a:t>
            </a:r>
          </a:p>
          <a:p>
            <a:pPr marL="1009650" lvl="1" indent="-609600" eaLnBrk="1" hangingPunct="1">
              <a:spcBef>
                <a:spcPts val="0"/>
              </a:spcBef>
              <a:buFont typeface="+mj-lt"/>
              <a:buAutoNum type="arabicPeriod"/>
              <a:defRPr/>
            </a:pPr>
            <a:r>
              <a:rPr lang="en-US" sz="2000" dirty="0">
                <a:latin typeface="+mj-lt"/>
              </a:rPr>
              <a:t>any number of import statements. They should be between package and class statement.</a:t>
            </a:r>
          </a:p>
          <a:p>
            <a:pPr marL="1009650" lvl="1" indent="-609600" eaLnBrk="1" hangingPunct="1">
              <a:spcBef>
                <a:spcPts val="0"/>
              </a:spcBef>
              <a:buFont typeface="+mj-lt"/>
              <a:buAutoNum type="arabicPeriod"/>
              <a:defRPr/>
            </a:pPr>
            <a:r>
              <a:rPr lang="en-US" sz="2000" dirty="0">
                <a:latin typeface="+mj-lt"/>
              </a:rPr>
              <a:t>any number of classes with default access </a:t>
            </a:r>
            <a:r>
              <a:rPr lang="en-US" sz="2000" dirty="0" err="1">
                <a:latin typeface="+mj-lt"/>
              </a:rPr>
              <a:t>specifier</a:t>
            </a:r>
            <a:r>
              <a:rPr lang="en-US" sz="2000" dirty="0">
                <a:latin typeface="+mj-lt"/>
              </a:rPr>
              <a:t>. In such cases, the file name could be ‘</a:t>
            </a:r>
            <a:r>
              <a:rPr lang="en-US" sz="2000" dirty="0" err="1">
                <a:latin typeface="+mj-lt"/>
              </a:rPr>
              <a:t>anything’.java</a:t>
            </a:r>
            <a:r>
              <a:rPr lang="en-US" sz="2000" dirty="0">
                <a:latin typeface="+mj-lt"/>
              </a:rPr>
              <a:t>. </a:t>
            </a:r>
          </a:p>
          <a:p>
            <a:pPr marL="1009650" lvl="1" indent="-609600" eaLnBrk="1" hangingPunct="1">
              <a:spcBef>
                <a:spcPts val="0"/>
              </a:spcBef>
              <a:buFont typeface="+mj-lt"/>
              <a:buAutoNum type="arabicPeriod"/>
              <a:defRPr/>
            </a:pPr>
            <a:r>
              <a:rPr lang="en-US" sz="2000" dirty="0">
                <a:latin typeface="+mj-lt"/>
              </a:rPr>
              <a:t>only one public class. If there is a public class then the file must be named after the public class name.</a:t>
            </a:r>
          </a:p>
          <a:p>
            <a:pPr marL="1009650" lvl="1" indent="-609600" eaLnBrk="1" hangingPunct="1">
              <a:spcBef>
                <a:spcPts val="0"/>
              </a:spcBef>
              <a:buFont typeface="+mj-lt"/>
              <a:buAutoNum type="arabicPeriod"/>
              <a:defRPr/>
            </a:pPr>
            <a:r>
              <a:rPr lang="en-US" sz="2000" dirty="0">
                <a:latin typeface="+mj-lt"/>
              </a:rPr>
              <a:t>The package and the import statements apply to all the classes in the source file.</a:t>
            </a:r>
          </a:p>
        </p:txBody>
      </p:sp>
      <p:sp>
        <p:nvSpPr>
          <p:cNvPr id="46085"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88D2B9E-8618-478E-A21A-1FC726C186DB}" type="slidenum">
              <a:rPr lang="en-US" smtClean="0">
                <a:solidFill>
                  <a:schemeClr val="bg2"/>
                </a:solidFill>
              </a:rPr>
              <a:pPr eaLnBrk="1" hangingPunct="1">
                <a:defRPr/>
              </a:pPr>
              <a:t>21</a:t>
            </a:fld>
            <a:endParaRPr lang="en-US">
              <a:solidFill>
                <a:schemeClr val="bg2"/>
              </a:solidFill>
            </a:endParaRPr>
          </a:p>
        </p:txBody>
      </p:sp>
      <p:sp>
        <p:nvSpPr>
          <p:cNvPr id="37893" name="Rectangle 4"/>
          <p:cNvSpPr>
            <a:spLocks noChangeArrowheads="1"/>
          </p:cNvSpPr>
          <p:nvPr/>
        </p:nvSpPr>
        <p:spPr bwMode="auto">
          <a:xfrm>
            <a:off x="0" y="1066800"/>
            <a:ext cx="9144000" cy="1323975"/>
          </a:xfrm>
          <a:prstGeom prst="rect">
            <a:avLst/>
          </a:prstGeom>
          <a:noFill/>
          <a:ln w="9525">
            <a:noFill/>
            <a:miter lim="800000"/>
            <a:headEnd/>
            <a:tailEnd/>
          </a:ln>
        </p:spPr>
        <p:txBody>
          <a:bodyPr>
            <a:spAutoFit/>
          </a:bodyPr>
          <a:lstStyle/>
          <a:p>
            <a:pPr marL="228600" indent="-228600">
              <a:defRPr/>
            </a:pPr>
            <a:r>
              <a:rPr lang="en-US" sz="2000" i="1" dirty="0">
                <a:latin typeface="+mj-lt"/>
                <a:cs typeface="+mn-cs"/>
              </a:rPr>
              <a:t>    So far, we have been typing all the java classes in a separate file. And of course that is the recommended way. But if you still feel that it will save time if you put some of your related classes together in the same source file then here are the rules that the compiler insists 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t>Standard packages in JSE</a:t>
            </a:r>
          </a:p>
        </p:txBody>
      </p:sp>
      <p:sp>
        <p:nvSpPr>
          <p:cNvPr id="5" name="Rectangle 2"/>
          <p:cNvSpPr>
            <a:spLocks noGrp="1" noChangeArrowheads="1"/>
          </p:cNvSpPr>
          <p:nvPr>
            <p:ph idx="1"/>
          </p:nvPr>
        </p:nvSpPr>
        <p:spPr>
          <a:xfrm>
            <a:off x="228600" y="1295400"/>
            <a:ext cx="8763000" cy="4819650"/>
          </a:xfrm>
        </p:spPr>
        <p:txBody>
          <a:bodyPr>
            <a:spAutoFit/>
          </a:bodyPr>
          <a:lstStyle/>
          <a:p>
            <a:pPr marL="457200" indent="-457200">
              <a:lnSpc>
                <a:spcPct val="80000"/>
              </a:lnSpc>
              <a:spcBef>
                <a:spcPct val="50000"/>
              </a:spcBef>
              <a:spcAft>
                <a:spcPts val="500"/>
              </a:spcAft>
              <a:defRPr/>
            </a:pPr>
            <a:r>
              <a:rPr lang="en-US" dirty="0">
                <a:latin typeface="+mj-lt"/>
                <a:cs typeface="Arial" pitchFamily="34" charset="0"/>
              </a:rPr>
              <a:t>Some of the important packages :</a:t>
            </a:r>
          </a:p>
          <a:p>
            <a:pPr marL="857250" lvl="1" indent="-457200">
              <a:lnSpc>
                <a:spcPct val="80000"/>
              </a:lnSpc>
              <a:spcBef>
                <a:spcPct val="50000"/>
              </a:spcBef>
              <a:spcAft>
                <a:spcPts val="500"/>
              </a:spcAft>
              <a:buFont typeface="Wingdings" pitchFamily="2" charset="2"/>
              <a:buAutoNum type="alphaLcParenR"/>
              <a:defRPr/>
            </a:pPr>
            <a:r>
              <a:rPr lang="en-US" sz="2000" b="1" dirty="0" err="1">
                <a:solidFill>
                  <a:srgbClr val="000000"/>
                </a:solidFill>
                <a:latin typeface="Courier New" pitchFamily="49" charset="0"/>
                <a:cs typeface="Arial" pitchFamily="34" charset="0"/>
              </a:rPr>
              <a:t>java.lang</a:t>
            </a:r>
            <a:r>
              <a:rPr lang="en-US" sz="2000" dirty="0">
                <a:solidFill>
                  <a:srgbClr val="000000"/>
                </a:solidFill>
                <a:latin typeface="Times New Roman" pitchFamily="18" charset="0"/>
                <a:cs typeface="Arial" pitchFamily="34" charset="0"/>
              </a:rPr>
              <a:t> </a:t>
            </a:r>
            <a:r>
              <a:rPr lang="en-US" sz="2000" dirty="0">
                <a:latin typeface="Times New Roman" pitchFamily="18" charset="0"/>
                <a:cs typeface="Arial" pitchFamily="34" charset="0"/>
              </a:rPr>
              <a:t>:  </a:t>
            </a:r>
            <a:r>
              <a:rPr lang="en-US" sz="2000" dirty="0">
                <a:latin typeface="+mj-lt"/>
                <a:cs typeface="Arial" pitchFamily="34" charset="0"/>
              </a:rPr>
              <a:t>All the classes that are fundamental to the Java programming language. </a:t>
            </a:r>
            <a:r>
              <a:rPr lang="en-US" sz="2000" b="1" dirty="0">
                <a:solidFill>
                  <a:srgbClr val="000000"/>
                </a:solidFill>
                <a:latin typeface="Courier New" pitchFamily="49" charset="0"/>
                <a:cs typeface="Arial" pitchFamily="34" charset="0"/>
              </a:rPr>
              <a:t>String</a:t>
            </a:r>
            <a:r>
              <a:rPr lang="en-US" sz="2000" dirty="0">
                <a:latin typeface="+mj-lt"/>
                <a:cs typeface="Arial" pitchFamily="34" charset="0"/>
              </a:rPr>
              <a:t> class is a part of </a:t>
            </a:r>
            <a:r>
              <a:rPr lang="en-US" sz="2000" b="1" dirty="0" err="1">
                <a:solidFill>
                  <a:srgbClr val="000000"/>
                </a:solidFill>
                <a:latin typeface="Courier New" pitchFamily="49" charset="0"/>
                <a:cs typeface="Arial" pitchFamily="34" charset="0"/>
              </a:rPr>
              <a:t>java.lang</a:t>
            </a:r>
            <a:r>
              <a:rPr lang="en-US" sz="2000" dirty="0">
                <a:latin typeface="+mj-lt"/>
                <a:cs typeface="Arial" pitchFamily="34" charset="0"/>
              </a:rPr>
              <a:t> package. This package is automatically imported by all java classes.</a:t>
            </a:r>
          </a:p>
          <a:p>
            <a:pPr marL="857250" lvl="1" indent="-457200">
              <a:lnSpc>
                <a:spcPct val="80000"/>
              </a:lnSpc>
              <a:spcBef>
                <a:spcPct val="50000"/>
              </a:spcBef>
              <a:spcAft>
                <a:spcPts val="500"/>
              </a:spcAft>
              <a:buFont typeface="Wingdings" pitchFamily="2" charset="2"/>
              <a:buAutoNum type="alphaLcParenR"/>
              <a:defRPr/>
            </a:pPr>
            <a:r>
              <a:rPr lang="en-US" sz="2000" b="1" dirty="0" err="1">
                <a:solidFill>
                  <a:srgbClr val="000000"/>
                </a:solidFill>
                <a:latin typeface="Courier New" pitchFamily="49" charset="0"/>
                <a:cs typeface="Arial" pitchFamily="34" charset="0"/>
              </a:rPr>
              <a:t>java.util</a:t>
            </a:r>
            <a:r>
              <a:rPr lang="en-US" sz="2000" dirty="0">
                <a:latin typeface="Times New Roman" pitchFamily="18" charset="0"/>
                <a:cs typeface="Arial" pitchFamily="34" charset="0"/>
              </a:rPr>
              <a:t> : </a:t>
            </a:r>
            <a:r>
              <a:rPr lang="en-US" sz="2000" dirty="0">
                <a:latin typeface="+mj-lt"/>
                <a:cs typeface="Arial" pitchFamily="34" charset="0"/>
              </a:rPr>
              <a:t>All the utility classes like </a:t>
            </a:r>
            <a:r>
              <a:rPr lang="en-US" sz="2000" b="1" dirty="0">
                <a:solidFill>
                  <a:srgbClr val="000000"/>
                </a:solidFill>
                <a:latin typeface="Courier New" pitchFamily="49" charset="0"/>
                <a:cs typeface="Arial" pitchFamily="34" charset="0"/>
              </a:rPr>
              <a:t>Date</a:t>
            </a:r>
            <a:r>
              <a:rPr lang="en-US" sz="2000" dirty="0">
                <a:latin typeface="+mj-lt"/>
                <a:cs typeface="Arial" pitchFamily="34" charset="0"/>
              </a:rPr>
              <a:t>, </a:t>
            </a:r>
            <a:r>
              <a:rPr lang="en-US" sz="2000" b="1" dirty="0" err="1">
                <a:solidFill>
                  <a:srgbClr val="000000"/>
                </a:solidFill>
                <a:latin typeface="Courier New" pitchFamily="49" charset="0"/>
                <a:cs typeface="Arial" pitchFamily="34" charset="0"/>
              </a:rPr>
              <a:t>LinkedList</a:t>
            </a:r>
            <a:r>
              <a:rPr lang="en-US" sz="2000" dirty="0">
                <a:latin typeface="+mj-lt"/>
                <a:cs typeface="Arial" pitchFamily="34" charset="0"/>
              </a:rPr>
              <a:t> etc. which are frequently used in applications.</a:t>
            </a:r>
          </a:p>
          <a:p>
            <a:pPr marL="857250" lvl="1" indent="-457200">
              <a:lnSpc>
                <a:spcPct val="80000"/>
              </a:lnSpc>
              <a:spcBef>
                <a:spcPct val="50000"/>
              </a:spcBef>
              <a:spcAft>
                <a:spcPts val="500"/>
              </a:spcAft>
              <a:buFont typeface="Wingdings" pitchFamily="2" charset="2"/>
              <a:buAutoNum type="alphaLcParenR"/>
              <a:defRPr/>
            </a:pPr>
            <a:r>
              <a:rPr lang="en-US" sz="2000" b="1" dirty="0">
                <a:solidFill>
                  <a:srgbClr val="000000"/>
                </a:solidFill>
                <a:latin typeface="Courier New" pitchFamily="49" charset="0"/>
                <a:cs typeface="Arial" pitchFamily="34" charset="0"/>
              </a:rPr>
              <a:t>java.io</a:t>
            </a:r>
            <a:r>
              <a:rPr lang="en-US" sz="2000" dirty="0">
                <a:latin typeface="Times New Roman" pitchFamily="18" charset="0"/>
                <a:cs typeface="Arial" pitchFamily="34" charset="0"/>
              </a:rPr>
              <a:t> : </a:t>
            </a:r>
            <a:r>
              <a:rPr lang="en-US" sz="2000" dirty="0">
                <a:latin typeface="+mj-lt"/>
                <a:cs typeface="Arial" pitchFamily="34" charset="0"/>
              </a:rPr>
              <a:t>All the classes related to IO.</a:t>
            </a:r>
          </a:p>
          <a:p>
            <a:pPr marL="857250" lvl="1" indent="-457200">
              <a:lnSpc>
                <a:spcPct val="80000"/>
              </a:lnSpc>
              <a:spcBef>
                <a:spcPct val="50000"/>
              </a:spcBef>
              <a:spcAft>
                <a:spcPts val="500"/>
              </a:spcAft>
              <a:buFont typeface="Wingdings" pitchFamily="2" charset="2"/>
              <a:buAutoNum type="alphaLcParenR"/>
              <a:defRPr/>
            </a:pPr>
            <a:r>
              <a:rPr lang="en-US" sz="2000" b="1" dirty="0">
                <a:solidFill>
                  <a:srgbClr val="000000"/>
                </a:solidFill>
                <a:latin typeface="Courier New" pitchFamily="49" charset="0"/>
                <a:cs typeface="Arial" pitchFamily="34" charset="0"/>
              </a:rPr>
              <a:t>java.sql</a:t>
            </a:r>
            <a:r>
              <a:rPr lang="en-US" sz="2000" dirty="0">
                <a:latin typeface="Times New Roman" pitchFamily="18" charset="0"/>
                <a:cs typeface="Arial" pitchFamily="34" charset="0"/>
              </a:rPr>
              <a:t> : </a:t>
            </a:r>
            <a:r>
              <a:rPr lang="en-US" sz="2000" dirty="0">
                <a:latin typeface="+mj-lt"/>
                <a:cs typeface="Arial" pitchFamily="34" charset="0"/>
              </a:rPr>
              <a:t>All the classes related to database.</a:t>
            </a:r>
          </a:p>
          <a:p>
            <a:pPr marL="857250" lvl="1" indent="-457200">
              <a:lnSpc>
                <a:spcPct val="80000"/>
              </a:lnSpc>
              <a:spcBef>
                <a:spcPct val="50000"/>
              </a:spcBef>
              <a:spcAft>
                <a:spcPts val="500"/>
              </a:spcAft>
              <a:buFont typeface="Wingdings" pitchFamily="2" charset="2"/>
              <a:buAutoNum type="alphaLcParenR"/>
              <a:defRPr/>
            </a:pPr>
            <a:r>
              <a:rPr lang="en-US" sz="2000" b="1" dirty="0">
                <a:solidFill>
                  <a:srgbClr val="000000"/>
                </a:solidFill>
                <a:latin typeface="Courier New" pitchFamily="49" charset="0"/>
                <a:cs typeface="Arial" pitchFamily="34" charset="0"/>
              </a:rPr>
              <a:t>java.awt</a:t>
            </a:r>
            <a:r>
              <a:rPr lang="en-US" sz="2000" dirty="0">
                <a:latin typeface="Times New Roman" pitchFamily="18" charset="0"/>
                <a:cs typeface="Arial" pitchFamily="34" charset="0"/>
              </a:rPr>
              <a:t> : </a:t>
            </a:r>
            <a:r>
              <a:rPr lang="en-US" sz="2000" dirty="0">
                <a:latin typeface="+mj-lt"/>
                <a:cs typeface="Arial" pitchFamily="34" charset="0"/>
              </a:rPr>
              <a:t>All the classes related to building GUI</a:t>
            </a:r>
          </a:p>
          <a:p>
            <a:pPr marL="457200" indent="-457200">
              <a:lnSpc>
                <a:spcPct val="80000"/>
              </a:lnSpc>
              <a:spcBef>
                <a:spcPct val="50000"/>
              </a:spcBef>
              <a:spcAft>
                <a:spcPts val="500"/>
              </a:spcAft>
              <a:defRPr/>
            </a:pPr>
            <a:r>
              <a:rPr lang="en-US" dirty="0">
                <a:latin typeface="+mj-lt"/>
                <a:cs typeface="Arial" pitchFamily="34" charset="0"/>
              </a:rPr>
              <a:t>The packages in JDK begin with </a:t>
            </a:r>
            <a:r>
              <a:rPr lang="en-US" b="1" dirty="0">
                <a:solidFill>
                  <a:srgbClr val="000000"/>
                </a:solidFill>
                <a:latin typeface="Courier New" pitchFamily="49" charset="0"/>
                <a:cs typeface="Arial" pitchFamily="34" charset="0"/>
              </a:rPr>
              <a:t>java</a:t>
            </a:r>
            <a:r>
              <a:rPr lang="en-US" dirty="0">
                <a:latin typeface="+mj-lt"/>
                <a:cs typeface="Arial" pitchFamily="34" charset="0"/>
              </a:rPr>
              <a:t> or </a:t>
            </a:r>
            <a:r>
              <a:rPr lang="en-US" b="1" dirty="0" err="1">
                <a:solidFill>
                  <a:srgbClr val="000000"/>
                </a:solidFill>
                <a:latin typeface="Courier New" pitchFamily="49" charset="0"/>
                <a:cs typeface="Arial" pitchFamily="34" charset="0"/>
              </a:rPr>
              <a:t>javax</a:t>
            </a:r>
            <a:r>
              <a:rPr lang="en-US" dirty="0">
                <a:latin typeface="+mj-lt"/>
                <a:cs typeface="Arial" pitchFamily="34" charset="0"/>
              </a:rPr>
              <a:t>. So it is recommended that we don’t use </a:t>
            </a:r>
            <a:r>
              <a:rPr lang="en-US" b="1" dirty="0">
                <a:solidFill>
                  <a:srgbClr val="000000"/>
                </a:solidFill>
                <a:latin typeface="Courier New" pitchFamily="49" charset="0"/>
                <a:cs typeface="Arial" pitchFamily="34" charset="0"/>
              </a:rPr>
              <a:t>java</a:t>
            </a:r>
            <a:r>
              <a:rPr lang="en-US" dirty="0">
                <a:cs typeface="Arial" pitchFamily="34" charset="0"/>
              </a:rPr>
              <a:t> or </a:t>
            </a:r>
            <a:r>
              <a:rPr lang="en-US" b="1" dirty="0" err="1">
                <a:solidFill>
                  <a:srgbClr val="000000"/>
                </a:solidFill>
                <a:latin typeface="Courier New" pitchFamily="49" charset="0"/>
                <a:cs typeface="Arial" pitchFamily="34" charset="0"/>
              </a:rPr>
              <a:t>javax</a:t>
            </a:r>
            <a:r>
              <a:rPr lang="en-US" dirty="0">
                <a:cs typeface="Arial" pitchFamily="34" charset="0"/>
              </a:rPr>
              <a:t>. </a:t>
            </a:r>
            <a:r>
              <a:rPr lang="en-US" dirty="0">
                <a:latin typeface="+mj-lt"/>
                <a:cs typeface="Arial" pitchFamily="34" charset="0"/>
              </a:rPr>
              <a:t>when we define our package.</a:t>
            </a:r>
            <a:endParaRPr lang="en-IN" dirty="0">
              <a:latin typeface="+mj-lt"/>
              <a:cs typeface="Arial" pitchFamily="34" charset="0"/>
            </a:endParaRPr>
          </a:p>
          <a:p>
            <a:pPr marL="457200" indent="-457200">
              <a:lnSpc>
                <a:spcPct val="80000"/>
              </a:lnSpc>
              <a:spcBef>
                <a:spcPct val="50000"/>
              </a:spcBef>
              <a:spcAft>
                <a:spcPts val="500"/>
              </a:spcAft>
              <a:defRPr/>
            </a:pPr>
            <a:r>
              <a:rPr lang="en-US" dirty="0">
                <a:latin typeface="+mj-lt"/>
                <a:cs typeface="Arial" pitchFamily="34" charset="0"/>
              </a:rPr>
              <a:t>Search for </a:t>
            </a:r>
            <a:r>
              <a:rPr lang="en-US" b="1" dirty="0">
                <a:solidFill>
                  <a:srgbClr val="000000"/>
                </a:solidFill>
                <a:latin typeface="Courier New" pitchFamily="49" charset="0"/>
                <a:cs typeface="Arial" pitchFamily="34" charset="0"/>
              </a:rPr>
              <a:t>rt.jar</a:t>
            </a:r>
            <a:r>
              <a:rPr lang="en-US" dirty="0">
                <a:latin typeface="+mj-lt"/>
                <a:cs typeface="Arial" pitchFamily="34" charset="0"/>
              </a:rPr>
              <a:t> in your system or in eclipse open </a:t>
            </a:r>
            <a:r>
              <a:rPr lang="en-US" b="1" dirty="0">
                <a:solidFill>
                  <a:srgbClr val="000000"/>
                </a:solidFill>
                <a:latin typeface="Courier New" pitchFamily="49" charset="0"/>
                <a:cs typeface="Arial" pitchFamily="34" charset="0"/>
              </a:rPr>
              <a:t>rt.jar</a:t>
            </a:r>
            <a:r>
              <a:rPr lang="en-US" dirty="0">
                <a:latin typeface="+mj-lt"/>
                <a:cs typeface="Arial" pitchFamily="34" charset="0"/>
              </a:rPr>
              <a:t> inside JRE system library and look for the above packages.</a:t>
            </a:r>
          </a:p>
        </p:txBody>
      </p:sp>
      <p:sp>
        <p:nvSpPr>
          <p:cNvPr id="48134" name="Slide Number Placeholder 6"/>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A0FFFAC0-62B4-4F2C-B613-3623D068EB28}" type="slidenum">
              <a:rPr lang="en-US" smtClean="0">
                <a:solidFill>
                  <a:schemeClr val="bg2"/>
                </a:solidFill>
              </a:rPr>
              <a:pPr eaLnBrk="1" hangingPunct="1">
                <a:defRPr/>
              </a:pPr>
              <a:t>22</a:t>
            </a:fld>
            <a:endParaRPr lang="en-US">
              <a:solidFill>
                <a:schemeClr val="bg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a:xfrm>
            <a:off x="381000" y="1524000"/>
            <a:ext cx="8458200" cy="4525963"/>
          </a:xfrm>
        </p:spPr>
        <p:txBody>
          <a:bodyPr>
            <a:normAutofit/>
          </a:bodyPr>
          <a:lstStyle/>
          <a:p>
            <a:pPr lvl="0"/>
            <a:r>
              <a:rPr lang="en-US" i="1" dirty="0"/>
              <a:t>Create a new project in which create a package named </a:t>
            </a:r>
            <a:r>
              <a:rPr lang="en-US" i="1" dirty="0" err="1"/>
              <a:t>org.animals</a:t>
            </a:r>
            <a:r>
              <a:rPr lang="en-US" i="1" dirty="0"/>
              <a:t>. In that create various classes like Lion, Monkey, Elephant. In each class create data members like color, weight and age. Create methods like </a:t>
            </a:r>
            <a:r>
              <a:rPr lang="en-US" i="1" dirty="0" err="1"/>
              <a:t>isVegetarian</a:t>
            </a:r>
            <a:r>
              <a:rPr lang="en-US" i="1" dirty="0"/>
              <a:t>, </a:t>
            </a:r>
            <a:r>
              <a:rPr lang="en-US" i="1" dirty="0" err="1"/>
              <a:t>canClimb</a:t>
            </a:r>
            <a:r>
              <a:rPr lang="en-US" i="1" dirty="0"/>
              <a:t>, </a:t>
            </a:r>
            <a:r>
              <a:rPr lang="en-US" i="1" dirty="0" err="1"/>
              <a:t>getSound</a:t>
            </a:r>
            <a:r>
              <a:rPr lang="en-US" i="1" dirty="0"/>
              <a:t>.</a:t>
            </a:r>
          </a:p>
          <a:p>
            <a:pPr lvl="0"/>
            <a:r>
              <a:rPr lang="en-US" i="1" dirty="0"/>
              <a:t>Create another project and in that create a package called zoo and create a class called </a:t>
            </a:r>
            <a:r>
              <a:rPr lang="en-US" i="1" dirty="0" err="1"/>
              <a:t>VandalurZoo</a:t>
            </a:r>
            <a:r>
              <a:rPr lang="en-US" i="1" dirty="0"/>
              <a:t> and create objects for the animals that are existing in zoo and print the characteristic of each animal.</a:t>
            </a:r>
          </a:p>
          <a:p>
            <a:pPr marL="0" indent="0" algn="r">
              <a:buNone/>
            </a:pPr>
            <a:r>
              <a:rPr lang="en-US" i="1" dirty="0"/>
              <a:t>(15 </a:t>
            </a:r>
            <a:r>
              <a:rPr lang="en-US" i="1" dirty="0" err="1"/>
              <a:t>mins</a:t>
            </a:r>
            <a:r>
              <a:rPr lang="en-US" i="1" dirty="0"/>
              <a:t>)</a:t>
            </a:r>
          </a:p>
        </p:txBody>
      </p:sp>
      <p:sp>
        <p:nvSpPr>
          <p:cNvPr id="4" name="Slide Number Placeholder 3"/>
          <p:cNvSpPr>
            <a:spLocks noGrp="1"/>
          </p:cNvSpPr>
          <p:nvPr>
            <p:ph type="sldNum" sz="quarter" idx="12"/>
          </p:nvPr>
        </p:nvSpPr>
        <p:spPr/>
        <p:txBody>
          <a:bodyPr/>
          <a:lstStyle/>
          <a:p>
            <a:pPr>
              <a:defRPr/>
            </a:pPr>
            <a:fld id="{F5AB2F9A-71AF-420E-A9EA-A598D9012915}" type="slidenum">
              <a:rPr lang="en-US" smtClean="0"/>
              <a:pPr>
                <a:defRPr/>
              </a:pPr>
              <a:t>23</a:t>
            </a:fld>
            <a:endParaRPr lang="en-US"/>
          </a:p>
        </p:txBody>
      </p:sp>
    </p:spTree>
    <p:extLst>
      <p:ext uri="{BB962C8B-B14F-4D97-AF65-F5344CB8AC3E}">
        <p14:creationId xmlns:p14="http://schemas.microsoft.com/office/powerpoint/2010/main" val="3372343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9665"/>
            <a:ext cx="6347713" cy="1320800"/>
          </a:xfrm>
        </p:spPr>
        <p:txBody>
          <a:bodyPr>
            <a:normAutofit fontScale="90000"/>
          </a:bodyPr>
          <a:lstStyle/>
          <a:p>
            <a:r>
              <a:rPr lang="en-US" dirty="0"/>
              <a:t> </a:t>
            </a:r>
            <a:br>
              <a:rPr lang="en-US" dirty="0"/>
            </a:br>
            <a:r>
              <a:rPr lang="en-US" b="1" dirty="0"/>
              <a:t>Declaring a package</a:t>
            </a:r>
            <a:br>
              <a:rPr lang="en-US" b="1" dirty="0"/>
            </a:br>
            <a:endParaRPr lang="en-US" dirty="0"/>
          </a:p>
        </p:txBody>
      </p:sp>
      <p:sp>
        <p:nvSpPr>
          <p:cNvPr id="3" name="Content Placeholder 2"/>
          <p:cNvSpPr>
            <a:spLocks noGrp="1"/>
          </p:cNvSpPr>
          <p:nvPr>
            <p:ph idx="1"/>
          </p:nvPr>
        </p:nvSpPr>
        <p:spPr>
          <a:xfrm>
            <a:off x="457200" y="1447800"/>
            <a:ext cx="8229600" cy="4678363"/>
          </a:xfrm>
        </p:spPr>
        <p:txBody>
          <a:bodyPr>
            <a:normAutofit/>
          </a:bodyPr>
          <a:lstStyle/>
          <a:p>
            <a:r>
              <a:rPr lang="en-US" dirty="0" err="1"/>
              <a:t>Eg</a:t>
            </a:r>
            <a:r>
              <a:rPr lang="en-US" dirty="0"/>
              <a:t> 1: 					Eg2 :</a:t>
            </a:r>
          </a:p>
          <a:p>
            <a:r>
              <a:rPr lang="en-US" dirty="0"/>
              <a:t> </a:t>
            </a:r>
          </a:p>
          <a:p>
            <a:r>
              <a:rPr lang="en-US" dirty="0"/>
              <a:t>package p1;		package p1.p12.p123;</a:t>
            </a:r>
          </a:p>
          <a:p>
            <a:r>
              <a:rPr lang="en-US" dirty="0"/>
              <a:t> </a:t>
            </a:r>
          </a:p>
          <a:p>
            <a:r>
              <a:rPr lang="en-US" dirty="0"/>
              <a:t>class A{				class B{</a:t>
            </a:r>
          </a:p>
          <a:p>
            <a:r>
              <a:rPr lang="en-US" dirty="0"/>
              <a:t>					</a:t>
            </a:r>
          </a:p>
          <a:p>
            <a:r>
              <a:rPr lang="en-US" dirty="0"/>
              <a:t>					}</a:t>
            </a:r>
          </a:p>
          <a:p>
            <a:r>
              <a:rPr lang="en-US" dirty="0"/>
              <a:t>}</a:t>
            </a:r>
          </a:p>
          <a:p>
            <a:endParaRPr lang="en-US" dirty="0"/>
          </a:p>
        </p:txBody>
      </p:sp>
      <p:sp>
        <p:nvSpPr>
          <p:cNvPr id="5" name="Footer Placeholder 4"/>
          <p:cNvSpPr>
            <a:spLocks noGrp="1"/>
          </p:cNvSpPr>
          <p:nvPr>
            <p:ph type="ftr" sz="quarter" idx="11"/>
          </p:nvPr>
        </p:nvSpPr>
        <p:spPr/>
        <p:txBody>
          <a:bodyPr/>
          <a:lstStyle/>
          <a:p>
            <a:r>
              <a:rPr lang="en-US"/>
              <a:t>RVK.............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latin typeface="Arial Narrow" pitchFamily="34" charset="0"/>
              </a:rPr>
              <a:t>Classes belonging to one package are stored in the subdirectory whose name is same as the package name.</a:t>
            </a:r>
          </a:p>
          <a:p>
            <a:r>
              <a:rPr lang="en-US" dirty="0">
                <a:latin typeface="Arial Narrow" pitchFamily="34" charset="0"/>
              </a:rPr>
              <a:t>Package member can be accessed by using </a:t>
            </a:r>
            <a:r>
              <a:rPr lang="en-US" i="1" dirty="0">
                <a:latin typeface="Arial Narrow" pitchFamily="34" charset="0"/>
              </a:rPr>
              <a:t>import</a:t>
            </a:r>
            <a:r>
              <a:rPr lang="en-US" dirty="0">
                <a:latin typeface="Arial Narrow" pitchFamily="34" charset="0"/>
              </a:rPr>
              <a:t> keyword.</a:t>
            </a:r>
          </a:p>
          <a:p>
            <a:r>
              <a:rPr lang="en-US" dirty="0">
                <a:latin typeface="Arial Narrow" pitchFamily="34" charset="0"/>
              </a:rPr>
              <a:t>Only public members of package are accessible to universe.</a:t>
            </a:r>
          </a:p>
          <a:p>
            <a:endParaRPr lang="en-US" dirty="0"/>
          </a:p>
        </p:txBody>
      </p:sp>
      <p:sp>
        <p:nvSpPr>
          <p:cNvPr id="5" name="Footer Placeholder 4"/>
          <p:cNvSpPr>
            <a:spLocks noGrp="1"/>
          </p:cNvSpPr>
          <p:nvPr>
            <p:ph type="ftr" sz="quarter" idx="11"/>
          </p:nvPr>
        </p:nvSpPr>
        <p:spPr/>
        <p:txBody>
          <a:bodyPr/>
          <a:lstStyle/>
          <a:p>
            <a:r>
              <a:rPr lang="en-US"/>
              <a:t>RVK.............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itchFamily="34" charset="0"/>
              </a:rPr>
              <a:t>Access </a:t>
            </a:r>
            <a:r>
              <a:rPr lang="en-US" dirty="0" err="1">
                <a:latin typeface="Arial Narrow" pitchFamily="34" charset="0"/>
              </a:rPr>
              <a:t>Specifiers</a:t>
            </a:r>
            <a:endParaRPr lang="en-US" dirty="0"/>
          </a:p>
        </p:txBody>
      </p:sp>
      <p:sp>
        <p:nvSpPr>
          <p:cNvPr id="3" name="Content Placeholder 2"/>
          <p:cNvSpPr>
            <a:spLocks noGrp="1"/>
          </p:cNvSpPr>
          <p:nvPr>
            <p:ph idx="1"/>
          </p:nvPr>
        </p:nvSpPr>
        <p:spPr>
          <a:xfrm>
            <a:off x="457200" y="1371600"/>
            <a:ext cx="6500113" cy="4669763"/>
          </a:xfrm>
        </p:spPr>
        <p:txBody>
          <a:bodyPr/>
          <a:lstStyle/>
          <a:p>
            <a:r>
              <a:rPr lang="en-US" sz="2800" dirty="0">
                <a:latin typeface="Arial Narrow" pitchFamily="34" charset="0"/>
              </a:rPr>
              <a:t>Java provides four distinct access </a:t>
            </a:r>
            <a:r>
              <a:rPr lang="en-US" sz="2800" dirty="0" err="1">
                <a:latin typeface="Arial Narrow" pitchFamily="34" charset="0"/>
              </a:rPr>
              <a:t>specifiers</a:t>
            </a:r>
            <a:r>
              <a:rPr lang="en-US" sz="2800" dirty="0">
                <a:latin typeface="Arial Narrow" pitchFamily="34" charset="0"/>
              </a:rPr>
              <a:t> for class members.</a:t>
            </a:r>
          </a:p>
          <a:p>
            <a:pPr lvl="1"/>
            <a:r>
              <a:rPr lang="en-US" dirty="0">
                <a:latin typeface="Arial Narrow" pitchFamily="34" charset="0"/>
              </a:rPr>
              <a:t>private</a:t>
            </a:r>
          </a:p>
          <a:p>
            <a:pPr lvl="1"/>
            <a:r>
              <a:rPr lang="en-US" dirty="0">
                <a:latin typeface="Arial Narrow" pitchFamily="34" charset="0"/>
              </a:rPr>
              <a:t>protected</a:t>
            </a:r>
          </a:p>
          <a:p>
            <a:pPr lvl="1"/>
            <a:r>
              <a:rPr lang="en-US" dirty="0">
                <a:latin typeface="Arial Narrow" pitchFamily="34" charset="0"/>
              </a:rPr>
              <a:t>public</a:t>
            </a:r>
          </a:p>
          <a:p>
            <a:pPr lvl="1"/>
            <a:r>
              <a:rPr lang="en-US" dirty="0">
                <a:latin typeface="Arial Narrow" pitchFamily="34" charset="0"/>
              </a:rPr>
              <a:t>default / (package wide scope)</a:t>
            </a:r>
          </a:p>
          <a:p>
            <a:endParaRPr lang="en-US" dirty="0"/>
          </a:p>
        </p:txBody>
      </p:sp>
      <p:sp>
        <p:nvSpPr>
          <p:cNvPr id="5" name="Footer Placeholder 4"/>
          <p:cNvSpPr>
            <a:spLocks noGrp="1"/>
          </p:cNvSpPr>
          <p:nvPr>
            <p:ph type="ftr" sz="quarter" idx="11"/>
          </p:nvPr>
        </p:nvSpPr>
        <p:spPr/>
        <p:txBody>
          <a:bodyPr/>
          <a:lstStyle/>
          <a:p>
            <a:r>
              <a:rPr lang="en-US"/>
              <a:t>RVK.............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itchFamily="34" charset="0"/>
              </a:rPr>
              <a:t>Java Class Path</a:t>
            </a:r>
            <a:endParaRPr lang="en-US" dirty="0"/>
          </a:p>
        </p:txBody>
      </p:sp>
      <p:sp>
        <p:nvSpPr>
          <p:cNvPr id="3" name="Content Placeholder 2"/>
          <p:cNvSpPr>
            <a:spLocks noGrp="1"/>
          </p:cNvSpPr>
          <p:nvPr>
            <p:ph idx="1"/>
          </p:nvPr>
        </p:nvSpPr>
        <p:spPr>
          <a:xfrm>
            <a:off x="609598" y="1488613"/>
            <a:ext cx="6347714" cy="2854787"/>
          </a:xfrm>
        </p:spPr>
        <p:txBody>
          <a:bodyPr/>
          <a:lstStyle/>
          <a:p>
            <a:r>
              <a:rPr lang="en-US" dirty="0">
                <a:latin typeface="Arial Narrow" pitchFamily="34" charset="0"/>
              </a:rPr>
              <a:t>Both compiler and interpreter search for classes in the specified directory.</a:t>
            </a:r>
          </a:p>
          <a:p>
            <a:r>
              <a:rPr lang="en-US" dirty="0">
                <a:latin typeface="Arial Narrow" pitchFamily="34" charset="0"/>
              </a:rPr>
              <a:t>The directory specification is provided by CLASSPATH environment variable.</a:t>
            </a:r>
          </a:p>
          <a:p>
            <a:r>
              <a:rPr lang="en-US" dirty="0">
                <a:latin typeface="Arial Narrow" pitchFamily="34" charset="0"/>
              </a:rPr>
              <a:t>A class path is a list of directories or zip files to search for the class files.</a:t>
            </a:r>
          </a:p>
          <a:p>
            <a:r>
              <a:rPr lang="en-US" dirty="0">
                <a:latin typeface="Arial Narrow" pitchFamily="34" charset="0"/>
              </a:rPr>
              <a:t>The </a:t>
            </a:r>
            <a:r>
              <a:rPr lang="en-US" dirty="0" err="1">
                <a:latin typeface="Arial Narrow" pitchFamily="34" charset="0"/>
              </a:rPr>
              <a:t>classpath</a:t>
            </a:r>
            <a:r>
              <a:rPr lang="en-US" dirty="0">
                <a:latin typeface="Arial Narrow" pitchFamily="34" charset="0"/>
              </a:rPr>
              <a:t> can also be passed explicitly to </a:t>
            </a:r>
            <a:r>
              <a:rPr lang="en-US" i="1" dirty="0" err="1">
                <a:latin typeface="Arial Narrow" pitchFamily="34" charset="0"/>
              </a:rPr>
              <a:t>javac</a:t>
            </a:r>
            <a:r>
              <a:rPr lang="en-US" dirty="0">
                <a:latin typeface="Arial Narrow" pitchFamily="34" charset="0"/>
              </a:rPr>
              <a:t> or </a:t>
            </a:r>
            <a:r>
              <a:rPr lang="en-US" i="1" dirty="0">
                <a:latin typeface="Arial Narrow" pitchFamily="34" charset="0"/>
              </a:rPr>
              <a:t>java</a:t>
            </a:r>
          </a:p>
          <a:p>
            <a:endParaRPr lang="en-US" dirty="0"/>
          </a:p>
        </p:txBody>
      </p:sp>
      <p:sp>
        <p:nvSpPr>
          <p:cNvPr id="5" name="Footer Placeholder 4"/>
          <p:cNvSpPr>
            <a:spLocks noGrp="1"/>
          </p:cNvSpPr>
          <p:nvPr>
            <p:ph type="ftr" sz="quarter" idx="11"/>
          </p:nvPr>
        </p:nvSpPr>
        <p:spPr/>
        <p:txBody>
          <a:bodyPr/>
          <a:lstStyle/>
          <a:p>
            <a:r>
              <a:rPr lang="en-US"/>
              <a:t>RVK.............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itchFamily="34" charset="0"/>
              </a:rPr>
              <a:t>Access Control</a:t>
            </a:r>
            <a:endParaRPr lang="en-US" dirty="0"/>
          </a:p>
        </p:txBody>
      </p:sp>
      <p:graphicFrame>
        <p:nvGraphicFramePr>
          <p:cNvPr id="4" name="Content Placeholder 3"/>
          <p:cNvGraphicFramePr>
            <a:graphicFrameLocks noGrp="1"/>
          </p:cNvGraphicFramePr>
          <p:nvPr>
            <p:ph idx="1"/>
          </p:nvPr>
        </p:nvGraphicFramePr>
        <p:xfrm>
          <a:off x="228600" y="1295398"/>
          <a:ext cx="8458200" cy="5029202"/>
        </p:xfrm>
        <a:graphic>
          <a:graphicData uri="http://schemas.openxmlformats.org/drawingml/2006/table">
            <a:tbl>
              <a:tblPr firstRow="1" bandRow="1">
                <a:tableStyleId>{5C22544A-7EE6-4342-B048-85BDC9FD1C3A}</a:tableStyleId>
              </a:tblPr>
              <a:tblGrid>
                <a:gridCol w="1691640">
                  <a:extLst>
                    <a:ext uri="{9D8B030D-6E8A-4147-A177-3AD203B41FA5}">
                      <a16:colId xmlns:a16="http://schemas.microsoft.com/office/drawing/2014/main" val="20000"/>
                    </a:ext>
                  </a:extLst>
                </a:gridCol>
                <a:gridCol w="1691640">
                  <a:extLst>
                    <a:ext uri="{9D8B030D-6E8A-4147-A177-3AD203B41FA5}">
                      <a16:colId xmlns:a16="http://schemas.microsoft.com/office/drawing/2014/main" val="20001"/>
                    </a:ext>
                  </a:extLst>
                </a:gridCol>
                <a:gridCol w="1691640">
                  <a:extLst>
                    <a:ext uri="{9D8B030D-6E8A-4147-A177-3AD203B41FA5}">
                      <a16:colId xmlns:a16="http://schemas.microsoft.com/office/drawing/2014/main" val="20002"/>
                    </a:ext>
                  </a:extLst>
                </a:gridCol>
                <a:gridCol w="1691640">
                  <a:extLst>
                    <a:ext uri="{9D8B030D-6E8A-4147-A177-3AD203B41FA5}">
                      <a16:colId xmlns:a16="http://schemas.microsoft.com/office/drawing/2014/main" val="20003"/>
                    </a:ext>
                  </a:extLst>
                </a:gridCol>
                <a:gridCol w="1691640">
                  <a:extLst>
                    <a:ext uri="{9D8B030D-6E8A-4147-A177-3AD203B41FA5}">
                      <a16:colId xmlns:a16="http://schemas.microsoft.com/office/drawing/2014/main" val="20004"/>
                    </a:ext>
                  </a:extLst>
                </a:gridCol>
              </a:tblGrid>
              <a:tr h="609853">
                <a:tc>
                  <a:txBody>
                    <a:bodyPr/>
                    <a:lstStyle/>
                    <a:p>
                      <a:pPr marL="0" marR="0" lvl="0" indent="0" algn="l" defTabSz="914400" rtl="0" eaLnBrk="1" fontAlgn="base" latinLnBrk="0" hangingPunct="1">
                        <a:lnSpc>
                          <a:spcPct val="100000"/>
                        </a:lnSpc>
                        <a:spcBef>
                          <a:spcPct val="20000"/>
                        </a:spcBef>
                        <a:spcAft>
                          <a:spcPct val="0"/>
                        </a:spcAft>
                        <a:buClr>
                          <a:srgbClr val="4E84C4"/>
                        </a:buClr>
                        <a:buSzTx/>
                        <a:buFontTx/>
                        <a:buNone/>
                        <a:tabLst/>
                      </a:pPr>
                      <a:endParaRPr kumimoji="0" lang="en-US" sz="1600" b="0" i="0" u="none" strike="noStrike" cap="none" normalizeH="0" baseline="0" dirty="0">
                        <a:ln>
                          <a:noFill/>
                        </a:ln>
                        <a:solidFill>
                          <a:schemeClr val="tx1"/>
                        </a:solidFill>
                        <a:effectLst/>
                        <a:latin typeface="Arial Narrow"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600" b="0" i="0" u="none" strike="noStrike" cap="none" normalizeH="0" baseline="0">
                          <a:ln>
                            <a:noFill/>
                          </a:ln>
                          <a:solidFill>
                            <a:schemeClr val="tx1"/>
                          </a:solidFill>
                          <a:effectLst/>
                          <a:latin typeface="Arial Narrow" pitchFamily="34" charset="0"/>
                        </a:rPr>
                        <a:t>Private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600" b="0" i="0" u="none" strike="noStrike" cap="none" normalizeH="0" baseline="0">
                          <a:ln>
                            <a:noFill/>
                          </a:ln>
                          <a:solidFill>
                            <a:schemeClr val="tx1"/>
                          </a:solidFill>
                          <a:effectLst/>
                          <a:latin typeface="Arial Narrow" pitchFamily="34" charset="0"/>
                        </a:rPr>
                        <a:t>Default</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600" b="0" i="0" u="none" strike="noStrike" cap="none" normalizeH="0" baseline="0">
                          <a:ln>
                            <a:noFill/>
                          </a:ln>
                          <a:solidFill>
                            <a:schemeClr val="tx1"/>
                          </a:solidFill>
                          <a:effectLst/>
                          <a:latin typeface="Arial Narrow" pitchFamily="34" charset="0"/>
                        </a:rPr>
                        <a:t>Protected</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600" b="0" i="0" u="none" strike="noStrike" cap="none" normalizeH="0" baseline="0">
                          <a:ln>
                            <a:noFill/>
                          </a:ln>
                          <a:solidFill>
                            <a:schemeClr val="tx1"/>
                          </a:solidFill>
                          <a:effectLst/>
                          <a:latin typeface="Arial Narrow" pitchFamily="34" charset="0"/>
                        </a:rPr>
                        <a:t>Public</a:t>
                      </a:r>
                    </a:p>
                  </a:txBody>
                  <a:tcPr horzOverflow="overflow"/>
                </a:tc>
                <a:extLst>
                  <a:ext uri="{0D108BD9-81ED-4DB2-BD59-A6C34878D82A}">
                    <a16:rowId xmlns:a16="http://schemas.microsoft.com/office/drawing/2014/main" val="10000"/>
                  </a:ext>
                </a:extLst>
              </a:tr>
              <a:tr h="609853">
                <a:tc>
                  <a:txBody>
                    <a:bodyPr/>
                    <a:lstStyle/>
                    <a:p>
                      <a:pPr marL="0" marR="0" lvl="0" indent="0" algn="l" defTabSz="914400" rtl="0" eaLnBrk="1" fontAlgn="base" latinLnBrk="0" hangingPunct="1">
                        <a:lnSpc>
                          <a:spcPct val="100000"/>
                        </a:lnSpc>
                        <a:spcBef>
                          <a:spcPct val="20000"/>
                        </a:spcBef>
                        <a:spcAft>
                          <a:spcPct val="0"/>
                        </a:spcAft>
                        <a:buClr>
                          <a:srgbClr val="4E84C4"/>
                        </a:buClr>
                        <a:buSzTx/>
                        <a:buFontTx/>
                        <a:buNone/>
                        <a:tabLst/>
                      </a:pPr>
                      <a:r>
                        <a:rPr kumimoji="0" lang="en-US" sz="1600" b="1" i="0" u="none" strike="noStrike" cap="none" normalizeH="0" baseline="0">
                          <a:ln>
                            <a:noFill/>
                          </a:ln>
                          <a:solidFill>
                            <a:schemeClr val="tx1"/>
                          </a:solidFill>
                          <a:effectLst/>
                          <a:latin typeface="Arial Narrow" pitchFamily="34" charset="0"/>
                        </a:rPr>
                        <a:t>Class</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600" b="1" i="0" u="none" strike="noStrike" cap="none" normalizeH="0" baseline="0">
                          <a:ln>
                            <a:noFill/>
                          </a:ln>
                          <a:solidFill>
                            <a:schemeClr val="accent2"/>
                          </a:solidFill>
                          <a:effectLst/>
                          <a:latin typeface="Arial Narrow" pitchFamily="34" charset="0"/>
                          <a:sym typeface="Wingdings 2" pitchFamily="18" charset="2"/>
                        </a:rPr>
                        <a:t></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600" b="1" i="0" u="none" strike="noStrike" cap="none" normalizeH="0" baseline="0">
                          <a:ln>
                            <a:noFill/>
                          </a:ln>
                          <a:solidFill>
                            <a:schemeClr val="accent2"/>
                          </a:solidFill>
                          <a:effectLst/>
                          <a:latin typeface="Arial Narrow" pitchFamily="34" charset="0"/>
                          <a:sym typeface="Wingdings 2" pitchFamily="18" charset="2"/>
                        </a:rPr>
                        <a:t></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600" b="1" i="0" u="none" strike="noStrike" cap="none" normalizeH="0" baseline="0">
                          <a:ln>
                            <a:noFill/>
                          </a:ln>
                          <a:solidFill>
                            <a:schemeClr val="accent2"/>
                          </a:solidFill>
                          <a:effectLst/>
                          <a:latin typeface="Arial Narrow" pitchFamily="34" charset="0"/>
                          <a:sym typeface="Wingdings 2" pitchFamily="18" charset="2"/>
                        </a:rPr>
                        <a:t></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600" b="1" i="0" u="none" strike="noStrike" cap="none" normalizeH="0" baseline="0">
                          <a:ln>
                            <a:noFill/>
                          </a:ln>
                          <a:solidFill>
                            <a:schemeClr val="accent2"/>
                          </a:solidFill>
                          <a:effectLst/>
                          <a:latin typeface="Arial Narrow" pitchFamily="34" charset="0"/>
                          <a:sym typeface="Wingdings 2" pitchFamily="18" charset="2"/>
                        </a:rPr>
                        <a:t></a:t>
                      </a:r>
                    </a:p>
                  </a:txBody>
                  <a:tcPr anchor="ctr" horzOverflow="overflow"/>
                </a:tc>
                <a:extLst>
                  <a:ext uri="{0D108BD9-81ED-4DB2-BD59-A6C34878D82A}">
                    <a16:rowId xmlns:a16="http://schemas.microsoft.com/office/drawing/2014/main" val="10001"/>
                  </a:ext>
                </a:extLst>
              </a:tr>
              <a:tr h="952374">
                <a:tc>
                  <a:txBody>
                    <a:bodyPr/>
                    <a:lstStyle/>
                    <a:p>
                      <a:pPr marL="0" marR="0" lvl="0" indent="0" algn="l" defTabSz="914400" rtl="0" eaLnBrk="1" fontAlgn="base" latinLnBrk="0" hangingPunct="1">
                        <a:lnSpc>
                          <a:spcPct val="100000"/>
                        </a:lnSpc>
                        <a:spcBef>
                          <a:spcPct val="20000"/>
                        </a:spcBef>
                        <a:spcAft>
                          <a:spcPct val="0"/>
                        </a:spcAft>
                        <a:buClr>
                          <a:srgbClr val="4E84C4"/>
                        </a:buClr>
                        <a:buSzTx/>
                        <a:buFontTx/>
                        <a:buNone/>
                        <a:tabLst/>
                      </a:pPr>
                      <a:r>
                        <a:rPr kumimoji="0" lang="en-US" sz="1600" b="1" i="0" u="none" strike="noStrike" cap="none" normalizeH="0" baseline="0">
                          <a:ln>
                            <a:noFill/>
                          </a:ln>
                          <a:solidFill>
                            <a:schemeClr val="tx1"/>
                          </a:solidFill>
                          <a:effectLst/>
                          <a:latin typeface="Arial Narrow" pitchFamily="34" charset="0"/>
                        </a:rPr>
                        <a:t>Sub class, same package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600" b="1" i="0" u="none" strike="noStrike" cap="none" normalizeH="0" baseline="0">
                          <a:ln>
                            <a:noFill/>
                          </a:ln>
                          <a:solidFill>
                            <a:srgbClr val="FF3300"/>
                          </a:solidFill>
                          <a:effectLst/>
                          <a:latin typeface="Arial Narrow" pitchFamily="34" charset="0"/>
                          <a:sym typeface="Wingdings 2" pitchFamily="18" charset="2"/>
                        </a:rPr>
                        <a:t></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600" b="1" i="0" u="none" strike="noStrike" cap="none" normalizeH="0" baseline="0">
                          <a:ln>
                            <a:noFill/>
                          </a:ln>
                          <a:solidFill>
                            <a:schemeClr val="accent2"/>
                          </a:solidFill>
                          <a:effectLst/>
                          <a:latin typeface="Arial Narrow" pitchFamily="34" charset="0"/>
                          <a:sym typeface="Wingdings 2" pitchFamily="18" charset="2"/>
                        </a:rPr>
                        <a:t></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600" b="1" i="0" u="none" strike="noStrike" cap="none" normalizeH="0" baseline="0">
                          <a:ln>
                            <a:noFill/>
                          </a:ln>
                          <a:solidFill>
                            <a:schemeClr val="accent2"/>
                          </a:solidFill>
                          <a:effectLst/>
                          <a:latin typeface="Arial Narrow" pitchFamily="34" charset="0"/>
                          <a:sym typeface="Wingdings 2" pitchFamily="18" charset="2"/>
                        </a:rPr>
                        <a:t></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600" b="1" i="0" u="none" strike="noStrike" cap="none" normalizeH="0" baseline="0">
                          <a:ln>
                            <a:noFill/>
                          </a:ln>
                          <a:solidFill>
                            <a:schemeClr val="accent2"/>
                          </a:solidFill>
                          <a:effectLst/>
                          <a:latin typeface="Arial Narrow" pitchFamily="34" charset="0"/>
                          <a:sym typeface="Wingdings 2" pitchFamily="18" charset="2"/>
                        </a:rPr>
                        <a:t></a:t>
                      </a:r>
                    </a:p>
                  </a:txBody>
                  <a:tcPr anchor="ctr" horzOverflow="overflow"/>
                </a:tc>
                <a:extLst>
                  <a:ext uri="{0D108BD9-81ED-4DB2-BD59-A6C34878D82A}">
                    <a16:rowId xmlns:a16="http://schemas.microsoft.com/office/drawing/2014/main" val="10002"/>
                  </a:ext>
                </a:extLst>
              </a:tr>
              <a:tr h="952374">
                <a:tc>
                  <a:txBody>
                    <a:bodyPr/>
                    <a:lstStyle/>
                    <a:p>
                      <a:pPr marL="0" marR="0" lvl="0" indent="0" algn="l" defTabSz="914400" rtl="0" eaLnBrk="1" fontAlgn="base" latinLnBrk="0" hangingPunct="1">
                        <a:lnSpc>
                          <a:spcPct val="100000"/>
                        </a:lnSpc>
                        <a:spcBef>
                          <a:spcPct val="20000"/>
                        </a:spcBef>
                        <a:spcAft>
                          <a:spcPct val="0"/>
                        </a:spcAft>
                        <a:buClr>
                          <a:srgbClr val="4E84C4"/>
                        </a:buClr>
                        <a:buSzTx/>
                        <a:buFontTx/>
                        <a:buNone/>
                        <a:tabLst/>
                      </a:pPr>
                      <a:r>
                        <a:rPr kumimoji="0" lang="en-US" sz="1600" b="1" i="0" u="none" strike="noStrike" cap="none" normalizeH="0" baseline="0">
                          <a:ln>
                            <a:noFill/>
                          </a:ln>
                          <a:solidFill>
                            <a:schemeClr val="tx1"/>
                          </a:solidFill>
                          <a:effectLst/>
                          <a:latin typeface="Arial Narrow" pitchFamily="34" charset="0"/>
                        </a:rPr>
                        <a:t>Other class, same package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600" b="1" i="0" u="none" strike="noStrike" cap="none" normalizeH="0" baseline="0" dirty="0">
                          <a:ln>
                            <a:noFill/>
                          </a:ln>
                          <a:solidFill>
                            <a:srgbClr val="FF3300"/>
                          </a:solidFill>
                          <a:effectLst/>
                          <a:latin typeface="Arial Narrow" pitchFamily="34" charset="0"/>
                          <a:sym typeface="Wingdings 2" pitchFamily="18" charset="2"/>
                        </a:rPr>
                        <a:t></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600" b="1" i="0" u="none" strike="noStrike" cap="none" normalizeH="0" baseline="0">
                          <a:ln>
                            <a:noFill/>
                          </a:ln>
                          <a:solidFill>
                            <a:schemeClr val="accent2"/>
                          </a:solidFill>
                          <a:effectLst/>
                          <a:latin typeface="Arial Narrow" pitchFamily="34" charset="0"/>
                          <a:sym typeface="Wingdings 2" pitchFamily="18" charset="2"/>
                        </a:rPr>
                        <a:t></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600" b="1" i="0" u="none" strike="noStrike" cap="none" normalizeH="0" baseline="0">
                          <a:ln>
                            <a:noFill/>
                          </a:ln>
                          <a:solidFill>
                            <a:schemeClr val="accent2"/>
                          </a:solidFill>
                          <a:effectLst/>
                          <a:latin typeface="Arial Narrow" pitchFamily="34" charset="0"/>
                          <a:sym typeface="Wingdings 2" pitchFamily="18" charset="2"/>
                        </a:rPr>
                        <a:t></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600" b="1" i="0" u="none" strike="noStrike" cap="none" normalizeH="0" baseline="0">
                          <a:ln>
                            <a:noFill/>
                          </a:ln>
                          <a:solidFill>
                            <a:schemeClr val="accent2"/>
                          </a:solidFill>
                          <a:effectLst/>
                          <a:latin typeface="Arial Narrow" pitchFamily="34" charset="0"/>
                          <a:sym typeface="Wingdings 2" pitchFamily="18" charset="2"/>
                        </a:rPr>
                        <a:t></a:t>
                      </a:r>
                    </a:p>
                  </a:txBody>
                  <a:tcPr anchor="ctr" horzOverflow="overflow"/>
                </a:tc>
                <a:extLst>
                  <a:ext uri="{0D108BD9-81ED-4DB2-BD59-A6C34878D82A}">
                    <a16:rowId xmlns:a16="http://schemas.microsoft.com/office/drawing/2014/main" val="10003"/>
                  </a:ext>
                </a:extLst>
              </a:tr>
              <a:tr h="952374">
                <a:tc>
                  <a:txBody>
                    <a:bodyPr/>
                    <a:lstStyle/>
                    <a:p>
                      <a:pPr marL="0" marR="0" lvl="0" indent="0" algn="l" defTabSz="914400" rtl="0" eaLnBrk="1" fontAlgn="base" latinLnBrk="0" hangingPunct="1">
                        <a:lnSpc>
                          <a:spcPct val="100000"/>
                        </a:lnSpc>
                        <a:spcBef>
                          <a:spcPct val="20000"/>
                        </a:spcBef>
                        <a:spcAft>
                          <a:spcPct val="0"/>
                        </a:spcAft>
                        <a:buClr>
                          <a:srgbClr val="4E84C4"/>
                        </a:buClr>
                        <a:buSzTx/>
                        <a:buFontTx/>
                        <a:buNone/>
                        <a:tabLst/>
                      </a:pPr>
                      <a:r>
                        <a:rPr kumimoji="0" lang="en-US" sz="1600" b="1" i="0" u="none" strike="noStrike" cap="none" normalizeH="0" baseline="0">
                          <a:ln>
                            <a:noFill/>
                          </a:ln>
                          <a:solidFill>
                            <a:schemeClr val="tx1"/>
                          </a:solidFill>
                          <a:effectLst/>
                          <a:latin typeface="Arial Narrow" pitchFamily="34" charset="0"/>
                        </a:rPr>
                        <a:t>Sub class, diff package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600" b="1" i="0" u="none" strike="noStrike" cap="none" normalizeH="0" baseline="0">
                          <a:ln>
                            <a:noFill/>
                          </a:ln>
                          <a:solidFill>
                            <a:srgbClr val="FF3300"/>
                          </a:solidFill>
                          <a:effectLst/>
                          <a:latin typeface="Arial Narrow" pitchFamily="34" charset="0"/>
                          <a:sym typeface="Wingdings 2" pitchFamily="18" charset="2"/>
                        </a:rPr>
                        <a:t></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600" b="1" i="0" u="none" strike="noStrike" cap="none" normalizeH="0" baseline="0">
                          <a:ln>
                            <a:noFill/>
                          </a:ln>
                          <a:solidFill>
                            <a:srgbClr val="FF3300"/>
                          </a:solidFill>
                          <a:effectLst/>
                          <a:latin typeface="Arial Narrow" pitchFamily="34" charset="0"/>
                          <a:sym typeface="Wingdings 2" pitchFamily="18" charset="2"/>
                        </a:rPr>
                        <a:t></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600" b="1" i="0" u="none" strike="noStrike" cap="none" normalizeH="0" baseline="0">
                          <a:ln>
                            <a:noFill/>
                          </a:ln>
                          <a:solidFill>
                            <a:schemeClr val="accent2"/>
                          </a:solidFill>
                          <a:effectLst/>
                          <a:latin typeface="Arial Narrow" pitchFamily="34" charset="0"/>
                          <a:sym typeface="Wingdings 2" pitchFamily="18" charset="2"/>
                        </a:rPr>
                        <a:t></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600" b="1" i="0" u="none" strike="noStrike" cap="none" normalizeH="0" baseline="0">
                          <a:ln>
                            <a:noFill/>
                          </a:ln>
                          <a:solidFill>
                            <a:schemeClr val="accent2"/>
                          </a:solidFill>
                          <a:effectLst/>
                          <a:latin typeface="Arial Narrow" pitchFamily="34" charset="0"/>
                          <a:sym typeface="Wingdings 2" pitchFamily="18" charset="2"/>
                        </a:rPr>
                        <a:t></a:t>
                      </a:r>
                    </a:p>
                  </a:txBody>
                  <a:tcPr anchor="ctr" horzOverflow="overflow"/>
                </a:tc>
                <a:extLst>
                  <a:ext uri="{0D108BD9-81ED-4DB2-BD59-A6C34878D82A}">
                    <a16:rowId xmlns:a16="http://schemas.microsoft.com/office/drawing/2014/main" val="10004"/>
                  </a:ext>
                </a:extLst>
              </a:tr>
              <a:tr h="952374">
                <a:tc>
                  <a:txBody>
                    <a:bodyPr/>
                    <a:lstStyle/>
                    <a:p>
                      <a:pPr marL="0" marR="0" lvl="0" indent="0" algn="l" defTabSz="914400" rtl="0" eaLnBrk="1" fontAlgn="base" latinLnBrk="0" hangingPunct="1">
                        <a:lnSpc>
                          <a:spcPct val="100000"/>
                        </a:lnSpc>
                        <a:spcBef>
                          <a:spcPct val="20000"/>
                        </a:spcBef>
                        <a:spcAft>
                          <a:spcPct val="0"/>
                        </a:spcAft>
                        <a:buClr>
                          <a:srgbClr val="4E84C4"/>
                        </a:buClr>
                        <a:buSzTx/>
                        <a:buFontTx/>
                        <a:buNone/>
                        <a:tabLst/>
                      </a:pPr>
                      <a:r>
                        <a:rPr kumimoji="0" lang="en-US" sz="1600" b="1" i="0" u="none" strike="noStrike" cap="none" normalizeH="0" baseline="0">
                          <a:ln>
                            <a:noFill/>
                          </a:ln>
                          <a:solidFill>
                            <a:schemeClr val="tx1"/>
                          </a:solidFill>
                          <a:effectLst/>
                          <a:latin typeface="Arial Narrow" pitchFamily="34" charset="0"/>
                        </a:rPr>
                        <a:t>Other class, diff package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600" b="1" i="0" u="none" strike="noStrike" cap="none" normalizeH="0" baseline="0">
                          <a:ln>
                            <a:noFill/>
                          </a:ln>
                          <a:solidFill>
                            <a:srgbClr val="FF3300"/>
                          </a:solidFill>
                          <a:effectLst/>
                          <a:latin typeface="Arial Narrow" pitchFamily="34" charset="0"/>
                          <a:sym typeface="Wingdings 2" pitchFamily="18" charset="2"/>
                        </a:rPr>
                        <a:t></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600" b="1" i="0" u="none" strike="noStrike" cap="none" normalizeH="0" baseline="0">
                          <a:ln>
                            <a:noFill/>
                          </a:ln>
                          <a:solidFill>
                            <a:srgbClr val="FF3300"/>
                          </a:solidFill>
                          <a:effectLst/>
                          <a:latin typeface="Arial Narrow" pitchFamily="34" charset="0"/>
                          <a:sym typeface="Wingdings 2" pitchFamily="18" charset="2"/>
                        </a:rPr>
                        <a:t></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600" b="1" i="0" u="none" strike="noStrike" cap="none" normalizeH="0" baseline="0">
                          <a:ln>
                            <a:noFill/>
                          </a:ln>
                          <a:solidFill>
                            <a:srgbClr val="FF3300"/>
                          </a:solidFill>
                          <a:effectLst/>
                          <a:latin typeface="Arial Narrow" pitchFamily="34" charset="0"/>
                          <a:sym typeface="Wingdings 2" pitchFamily="18" charset="2"/>
                        </a:rPr>
                        <a:t></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600" b="1" i="0" u="none" strike="noStrike" cap="none" normalizeH="0" baseline="0" dirty="0">
                          <a:ln>
                            <a:noFill/>
                          </a:ln>
                          <a:solidFill>
                            <a:schemeClr val="accent2"/>
                          </a:solidFill>
                          <a:effectLst/>
                          <a:latin typeface="Arial Narrow" pitchFamily="34" charset="0"/>
                          <a:sym typeface="Wingdings 2" pitchFamily="18" charset="2"/>
                        </a:rPr>
                        <a:t></a:t>
                      </a:r>
                    </a:p>
                  </a:txBody>
                  <a:tcPr anchor="ctr" horzOverflow="overflow"/>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RVK.............</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8600" y="0"/>
            <a:ext cx="7696200" cy="990600"/>
          </a:xfrm>
        </p:spPr>
        <p:txBody>
          <a:bodyPr/>
          <a:lstStyle/>
          <a:p>
            <a:pPr eaLnBrk="1" hangingPunct="1"/>
            <a:r>
              <a:rPr lang="en-US" dirty="0"/>
              <a:t>JAR</a:t>
            </a:r>
          </a:p>
        </p:txBody>
      </p:sp>
      <p:sp>
        <p:nvSpPr>
          <p:cNvPr id="30724" name="Rectangle 3"/>
          <p:cNvSpPr>
            <a:spLocks noGrp="1" noChangeArrowheads="1"/>
          </p:cNvSpPr>
          <p:nvPr>
            <p:ph idx="1"/>
          </p:nvPr>
        </p:nvSpPr>
        <p:spPr>
          <a:xfrm>
            <a:off x="304800" y="1219200"/>
            <a:ext cx="8534400" cy="5181600"/>
          </a:xfrm>
        </p:spPr>
        <p:txBody>
          <a:bodyPr>
            <a:normAutofit/>
          </a:bodyPr>
          <a:lstStyle/>
          <a:p>
            <a:pPr eaLnBrk="1" hangingPunct="1">
              <a:spcBef>
                <a:spcPts val="300"/>
              </a:spcBef>
              <a:spcAft>
                <a:spcPts val="0"/>
              </a:spcAft>
              <a:buClr>
                <a:schemeClr val="accent6"/>
              </a:buClr>
              <a:defRPr/>
            </a:pPr>
            <a:r>
              <a:rPr lang="en-US" dirty="0">
                <a:latin typeface="+mj-lt"/>
              </a:rPr>
              <a:t>JAR(java archive) is a file that has a collection of the class files required for the application.</a:t>
            </a:r>
          </a:p>
          <a:p>
            <a:pPr eaLnBrk="1" hangingPunct="1">
              <a:spcBef>
                <a:spcPts val="300"/>
              </a:spcBef>
              <a:spcAft>
                <a:spcPts val="0"/>
              </a:spcAft>
              <a:buClr>
                <a:schemeClr val="accent6"/>
              </a:buClr>
              <a:defRPr/>
            </a:pPr>
            <a:r>
              <a:rPr lang="en-US" dirty="0">
                <a:latin typeface="+mj-lt"/>
              </a:rPr>
              <a:t>It helps us distribute classes for  the application easily and also helps in setting the </a:t>
            </a:r>
            <a:r>
              <a:rPr lang="en-US" b="1" dirty="0" err="1">
                <a:solidFill>
                  <a:srgbClr val="000000"/>
                </a:solidFill>
                <a:latin typeface="Courier New" pitchFamily="49" charset="0"/>
                <a:cs typeface="Courier New" pitchFamily="49" charset="0"/>
              </a:rPr>
              <a:t>classpath</a:t>
            </a:r>
            <a:r>
              <a:rPr lang="en-US" dirty="0">
                <a:latin typeface="+mj-lt"/>
              </a:rPr>
              <a:t>.</a:t>
            </a:r>
          </a:p>
          <a:p>
            <a:pPr eaLnBrk="1" hangingPunct="1">
              <a:spcBef>
                <a:spcPts val="300"/>
              </a:spcBef>
              <a:spcAft>
                <a:spcPts val="0"/>
              </a:spcAft>
              <a:buClr>
                <a:schemeClr val="accent6"/>
              </a:buClr>
              <a:defRPr/>
            </a:pPr>
            <a:r>
              <a:rPr lang="en-US" dirty="0">
                <a:latin typeface="+mj-lt"/>
              </a:rPr>
              <a:t>Important thing about the </a:t>
            </a:r>
            <a:r>
              <a:rPr lang="en-US" b="1" dirty="0">
                <a:solidFill>
                  <a:srgbClr val="000000"/>
                </a:solidFill>
                <a:latin typeface="Courier New" pitchFamily="49" charset="0"/>
                <a:cs typeface="Courier New" pitchFamily="49" charset="0"/>
              </a:rPr>
              <a:t>jar</a:t>
            </a:r>
            <a:r>
              <a:rPr lang="en-US" dirty="0">
                <a:latin typeface="+mj-lt"/>
              </a:rPr>
              <a:t> file is that it maintains the directory structure. </a:t>
            </a:r>
          </a:p>
          <a:p>
            <a:pPr eaLnBrk="1" hangingPunct="1">
              <a:spcBef>
                <a:spcPts val="300"/>
              </a:spcBef>
              <a:spcAft>
                <a:spcPts val="0"/>
              </a:spcAft>
              <a:buClr>
                <a:schemeClr val="accent6"/>
              </a:buClr>
              <a:defRPr/>
            </a:pPr>
            <a:r>
              <a:rPr lang="en-US" dirty="0">
                <a:latin typeface="+mj-lt"/>
              </a:rPr>
              <a:t>So if we want a class </a:t>
            </a:r>
            <a:r>
              <a:rPr lang="en-US" b="1" dirty="0" err="1">
                <a:solidFill>
                  <a:srgbClr val="000000"/>
                </a:solidFill>
                <a:latin typeface="Courier New" pitchFamily="49" charset="0"/>
                <a:cs typeface="Courier New" pitchFamily="49" charset="0"/>
              </a:rPr>
              <a:t>Student.class</a:t>
            </a:r>
            <a:r>
              <a:rPr lang="en-US" dirty="0">
                <a:latin typeface="+mj-lt"/>
              </a:rPr>
              <a:t> to be inside </a:t>
            </a:r>
            <a:r>
              <a:rPr lang="en-US" b="1" dirty="0">
                <a:solidFill>
                  <a:srgbClr val="000000"/>
                </a:solidFill>
                <a:latin typeface="Courier New" pitchFamily="49" charset="0"/>
                <a:cs typeface="Courier New" pitchFamily="49" charset="0"/>
              </a:rPr>
              <a:t>student</a:t>
            </a:r>
            <a:r>
              <a:rPr lang="en-US" dirty="0">
                <a:latin typeface="+mj-lt"/>
              </a:rPr>
              <a:t> directory that can be maintained in the jar file.</a:t>
            </a:r>
          </a:p>
          <a:p>
            <a:pPr eaLnBrk="1" hangingPunct="1">
              <a:spcBef>
                <a:spcPts val="300"/>
              </a:spcBef>
              <a:spcAft>
                <a:spcPts val="0"/>
              </a:spcAft>
              <a:buClr>
                <a:schemeClr val="accent6"/>
              </a:buClr>
              <a:defRPr/>
            </a:pPr>
            <a:r>
              <a:rPr lang="en-US" b="1" dirty="0">
                <a:solidFill>
                  <a:srgbClr val="000000"/>
                </a:solidFill>
                <a:latin typeface="Courier New" pitchFamily="49" charset="0"/>
                <a:cs typeface="Courier New" pitchFamily="49" charset="0"/>
              </a:rPr>
              <a:t>jar</a:t>
            </a:r>
            <a:r>
              <a:rPr lang="en-US" dirty="0">
                <a:latin typeface="+mj-lt"/>
              </a:rPr>
              <a:t> command can be used to create and update a </a:t>
            </a:r>
            <a:r>
              <a:rPr lang="en-US" b="1" dirty="0">
                <a:solidFill>
                  <a:srgbClr val="000000"/>
                </a:solidFill>
                <a:latin typeface="Courier New" pitchFamily="49" charset="0"/>
                <a:cs typeface="Courier New" pitchFamily="49" charset="0"/>
              </a:rPr>
              <a:t>jar</a:t>
            </a:r>
            <a:r>
              <a:rPr lang="en-US" dirty="0">
                <a:latin typeface="+mj-lt"/>
              </a:rPr>
              <a:t> file.</a:t>
            </a:r>
          </a:p>
          <a:p>
            <a:pPr eaLnBrk="1" hangingPunct="1">
              <a:spcBef>
                <a:spcPts val="300"/>
              </a:spcBef>
              <a:spcAft>
                <a:spcPts val="0"/>
              </a:spcAft>
              <a:buClr>
                <a:schemeClr val="accent6"/>
              </a:buClr>
              <a:defRPr/>
            </a:pPr>
            <a:r>
              <a:rPr lang="en-US" dirty="0">
                <a:latin typeface="+mj-lt"/>
              </a:rPr>
              <a:t>It can also be used to extract a jar file</a:t>
            </a:r>
            <a:r>
              <a:rPr lang="en-US" dirty="0">
                <a:latin typeface="Times New Roman" pitchFamily="18" charset="0"/>
              </a:rPr>
              <a:t>.</a:t>
            </a:r>
          </a:p>
        </p:txBody>
      </p:sp>
      <p:sp>
        <p:nvSpPr>
          <p:cNvPr id="26628"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2D00AC3-2AE4-4ABC-B0B7-50026BC00C40}" type="slidenum">
              <a:rPr lang="en-US" smtClean="0">
                <a:solidFill>
                  <a:schemeClr val="bg2"/>
                </a:solidFill>
              </a:rPr>
              <a:pPr eaLnBrk="1" hangingPunct="1">
                <a:defRPr/>
              </a:pPr>
              <a:t>8</a:t>
            </a:fld>
            <a:endParaRPr lang="en-US">
              <a:solidFill>
                <a:schemeClr val="bg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0"/>
            <a:ext cx="7772400" cy="914400"/>
          </a:xfrm>
        </p:spPr>
        <p:txBody>
          <a:bodyPr/>
          <a:lstStyle/>
          <a:p>
            <a:pPr eaLnBrk="1" hangingPunct="1"/>
            <a:r>
              <a:rPr lang="en-US" sz="4000">
                <a:latin typeface="Courier New" pitchFamily="49" charset="0"/>
                <a:cs typeface="Courier New" pitchFamily="49" charset="0"/>
              </a:rPr>
              <a:t>jar</a:t>
            </a:r>
            <a:r>
              <a:rPr lang="en-US" sz="4000"/>
              <a:t> command</a:t>
            </a:r>
          </a:p>
        </p:txBody>
      </p:sp>
      <p:sp>
        <p:nvSpPr>
          <p:cNvPr id="27652"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26C4FE3-ED04-4F11-803F-C20703472B74}" type="slidenum">
              <a:rPr lang="en-US" smtClean="0">
                <a:solidFill>
                  <a:schemeClr val="bg2"/>
                </a:solidFill>
              </a:rPr>
              <a:pPr eaLnBrk="1" hangingPunct="1">
                <a:defRPr/>
              </a:pPr>
              <a:t>9</a:t>
            </a:fld>
            <a:endParaRPr lang="en-US">
              <a:solidFill>
                <a:schemeClr val="bg2"/>
              </a:solidFill>
            </a:endParaRPr>
          </a:p>
        </p:txBody>
      </p:sp>
      <p:sp>
        <p:nvSpPr>
          <p:cNvPr id="23556" name="TextBox 1"/>
          <p:cNvSpPr txBox="1">
            <a:spLocks noChangeArrowheads="1"/>
          </p:cNvSpPr>
          <p:nvPr/>
        </p:nvSpPr>
        <p:spPr bwMode="auto">
          <a:xfrm>
            <a:off x="1263650" y="2700338"/>
            <a:ext cx="6477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i="1">
                <a:solidFill>
                  <a:srgbClr val="993366"/>
                </a:solidFill>
              </a:rPr>
              <a:t>Please read Page 21 of Packages.pdf detailing JAR commands .</a:t>
            </a:r>
          </a:p>
        </p:txBody>
      </p:sp>
      <p:pic>
        <p:nvPicPr>
          <p:cNvPr id="2355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3" y="1693863"/>
            <a:ext cx="725487"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16</TotalTime>
  <Words>1785</Words>
  <Application>Microsoft Office PowerPoint</Application>
  <PresentationFormat>On-screen Show (4:3)</PresentationFormat>
  <Paragraphs>255</Paragraphs>
  <Slides>23</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 Narrow</vt:lpstr>
      <vt:lpstr>Calibri</vt:lpstr>
      <vt:lpstr>Courier New</vt:lpstr>
      <vt:lpstr>Times New Roman</vt:lpstr>
      <vt:lpstr>Trebuchet MS</vt:lpstr>
      <vt:lpstr>Wingdings</vt:lpstr>
      <vt:lpstr>Wingdings 3</vt:lpstr>
      <vt:lpstr>Facet</vt:lpstr>
      <vt:lpstr>Packages </vt:lpstr>
      <vt:lpstr>PowerPoint Presentation</vt:lpstr>
      <vt:lpstr>  Declaring a package </vt:lpstr>
      <vt:lpstr>PowerPoint Presentation</vt:lpstr>
      <vt:lpstr>Access Specifiers</vt:lpstr>
      <vt:lpstr>Java Class Path</vt:lpstr>
      <vt:lpstr>Access Control</vt:lpstr>
      <vt:lpstr>JAR</vt:lpstr>
      <vt:lpstr>jar command</vt:lpstr>
      <vt:lpstr>Running project outside Eclipse </vt:lpstr>
      <vt:lpstr>PowerPoint Presentation</vt:lpstr>
      <vt:lpstr>PowerPoint Presentation</vt:lpstr>
      <vt:lpstr>PowerPoint Presentation</vt:lpstr>
      <vt:lpstr>Imports </vt:lpstr>
      <vt:lpstr>Class Imports</vt:lpstr>
      <vt:lpstr>Static Imports</vt:lpstr>
      <vt:lpstr>Example: Static Imports</vt:lpstr>
      <vt:lpstr>Tell me how?</vt:lpstr>
      <vt:lpstr>Default Access Specifier</vt:lpstr>
      <vt:lpstr>Packages - Not truly nested</vt:lpstr>
      <vt:lpstr>Java source file rules</vt:lpstr>
      <vt:lpstr>Standard packages in JSE</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Packages </dc:title>
  <dc:creator/>
  <cp:lastModifiedBy>Radha V Krishna</cp:lastModifiedBy>
  <cp:revision>9</cp:revision>
  <dcterms:created xsi:type="dcterms:W3CDTF">2006-08-16T00:00:00Z</dcterms:created>
  <dcterms:modified xsi:type="dcterms:W3CDTF">2019-07-09T07:25:18Z</dcterms:modified>
</cp:coreProperties>
</file>