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6" d="100"/>
          <a:sy n="66" d="100"/>
        </p:scale>
        <p:origin x="-150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D1B725-742A-4A01-99A4-6C26E658C511}" type="datetimeFigureOut">
              <a:rPr lang="en-US" smtClean="0"/>
              <a:t>6/25/2015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414A3E-2309-4F91-8C22-D4B7C84ECD2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A57FE14-FB14-4DFA-9061-CAA28CF996E5}" type="slidenum">
              <a:rPr lang="en-US" smtClean="0"/>
              <a:pPr eaLnBrk="1" hangingPunct="1"/>
              <a:t>1</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IN"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442DDC0D-6418-4750-AD48-6F11F25AB103}" type="slidenum">
              <a:rPr lang="en-US" smtClean="0"/>
              <a:pPr eaLnBrk="1" hangingPunct="1">
                <a:defRPr/>
              </a:pPr>
              <a:t>16</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dirty="0" smtClean="0"/>
              <a:t>What if you are not sure what exception will be thrown by a block of code but still want to provide a handler?</a:t>
            </a:r>
          </a:p>
          <a:p>
            <a:pPr>
              <a:lnSpc>
                <a:spcPct val="100000"/>
              </a:lnSpc>
            </a:pPr>
            <a:r>
              <a:rPr lang="en-US" dirty="0" smtClean="0"/>
              <a:t>In such a case, we could use Exception class in  the catch block that will catch all the left over exceptions. </a:t>
            </a:r>
          </a:p>
          <a:p>
            <a:pPr>
              <a:lnSpc>
                <a:spcPct val="100000"/>
              </a:lnSpc>
            </a:pPr>
            <a:r>
              <a:rPr lang="en-US" dirty="0" smtClean="0"/>
              <a:t>In the example below we could have at least 3 exceptions. First one will handle only divide by 0. Others will be handled by the 2</a:t>
            </a:r>
            <a:r>
              <a:rPr lang="en-US" baseline="30000" dirty="0" smtClean="0"/>
              <a:t>nd</a:t>
            </a:r>
            <a:r>
              <a:rPr lang="en-US" dirty="0" smtClean="0"/>
              <a:t> catch block.</a:t>
            </a:r>
          </a:p>
          <a:p>
            <a:pPr>
              <a:lnSpc>
                <a:spcPct val="100000"/>
              </a:lnSpc>
            </a:pPr>
            <a:r>
              <a:rPr lang="en-US" dirty="0" smtClean="0"/>
              <a:t>Sequencing</a:t>
            </a:r>
            <a:r>
              <a:rPr lang="en-US" baseline="0" dirty="0" smtClean="0"/>
              <a:t> the exception is very important here. </a:t>
            </a:r>
            <a:endParaRPr lang="en-US" dirty="0" smtClean="0"/>
          </a:p>
          <a:p>
            <a:pPr marL="342900" indent="-342900">
              <a:lnSpc>
                <a:spcPct val="90000"/>
              </a:lnSpc>
              <a:spcBef>
                <a:spcPct val="20000"/>
              </a:spcBef>
              <a:buClr>
                <a:schemeClr val="accent2"/>
              </a:buClr>
              <a:defRPr/>
            </a:pPr>
            <a:r>
              <a:rPr lang="en-US" sz="1200" b="1" kern="0" dirty="0" smtClean="0">
                <a:solidFill>
                  <a:srgbClr val="000000"/>
                </a:solidFill>
                <a:latin typeface="Courier New" pitchFamily="49" charset="0"/>
                <a:cs typeface="+mn-cs"/>
              </a:rPr>
              <a:t>class </a:t>
            </a:r>
            <a:r>
              <a:rPr lang="en-US" sz="1200" b="1" kern="0" dirty="0" err="1" smtClean="0">
                <a:solidFill>
                  <a:srgbClr val="000000"/>
                </a:solidFill>
                <a:latin typeface="Courier New" pitchFamily="49" charset="0"/>
                <a:cs typeface="+mn-cs"/>
              </a:rPr>
              <a:t>DivideByZero</a:t>
            </a:r>
            <a:r>
              <a:rPr lang="en-US" sz="1200" b="1" kern="0" dirty="0" smtClean="0">
                <a:solidFill>
                  <a:srgbClr val="000000"/>
                </a:solidFill>
                <a:latin typeface="Courier New" pitchFamily="49" charset="0"/>
                <a:cs typeface="+mn-cs"/>
              </a:rPr>
              <a:t> {</a:t>
            </a:r>
          </a:p>
          <a:p>
            <a:pPr marL="342900" indent="-342900">
              <a:lnSpc>
                <a:spcPct val="90000"/>
              </a:lnSpc>
              <a:spcBef>
                <a:spcPct val="50000"/>
              </a:spcBef>
              <a:buClr>
                <a:schemeClr val="accent2"/>
              </a:buClr>
              <a:defRPr/>
            </a:pPr>
            <a:r>
              <a:rPr lang="en-US" sz="1200" b="1" kern="0" dirty="0" smtClean="0">
                <a:solidFill>
                  <a:srgbClr val="000000"/>
                </a:solidFill>
                <a:latin typeface="Courier New" pitchFamily="49" charset="0"/>
                <a:cs typeface="+mn-cs"/>
              </a:rPr>
              <a:t>	public static void main(String[] </a:t>
            </a:r>
            <a:r>
              <a:rPr lang="en-US" sz="1200" b="1" kern="0" dirty="0" err="1" smtClean="0">
                <a:solidFill>
                  <a:srgbClr val="000000"/>
                </a:solidFill>
                <a:latin typeface="Courier New" pitchFamily="49" charset="0"/>
                <a:cs typeface="+mn-cs"/>
              </a:rPr>
              <a:t>args</a:t>
            </a:r>
            <a:r>
              <a:rPr lang="en-US" sz="1200" b="1" kern="0" dirty="0" smtClean="0">
                <a:solidFill>
                  <a:srgbClr val="000000"/>
                </a:solidFill>
                <a:latin typeface="Courier New" pitchFamily="49" charset="0"/>
                <a:cs typeface="+mn-cs"/>
              </a:rPr>
              <a:t>) {</a:t>
            </a:r>
          </a:p>
          <a:p>
            <a:pPr marL="342900" indent="-342900">
              <a:lnSpc>
                <a:spcPct val="90000"/>
              </a:lnSpc>
              <a:spcBef>
                <a:spcPct val="50000"/>
              </a:spcBef>
              <a:buClr>
                <a:schemeClr val="accent2"/>
              </a:buClr>
              <a:defRPr/>
            </a:pPr>
            <a:r>
              <a:rPr lang="en-US" sz="1200" b="1" kern="0" dirty="0" smtClean="0">
                <a:solidFill>
                  <a:srgbClr val="000000"/>
                </a:solidFill>
                <a:latin typeface="Courier New" pitchFamily="49" charset="0"/>
                <a:cs typeface="+mn-cs"/>
              </a:rPr>
              <a:t>	try{</a:t>
            </a:r>
            <a:r>
              <a:rPr lang="en-US" sz="1200" b="1" dirty="0" err="1" smtClean="0">
                <a:solidFill>
                  <a:srgbClr val="000000"/>
                </a:solidFill>
                <a:latin typeface="Courier New" pitchFamily="49" charset="0"/>
                <a:cs typeface="+mn-cs"/>
              </a:rPr>
              <a:t>int</a:t>
            </a:r>
            <a:r>
              <a:rPr lang="en-US" sz="1200" b="1" dirty="0" smtClean="0">
                <a:solidFill>
                  <a:srgbClr val="000000"/>
                </a:solidFill>
                <a:latin typeface="Courier New" pitchFamily="49" charset="0"/>
                <a:cs typeface="+mn-cs"/>
              </a:rPr>
              <a:t> j=10/</a:t>
            </a:r>
            <a:r>
              <a:rPr lang="en-US" sz="1200" b="1" dirty="0" err="1" smtClean="0">
                <a:solidFill>
                  <a:srgbClr val="000000"/>
                </a:solidFill>
                <a:latin typeface="Courier New" pitchFamily="49" charset="0"/>
                <a:cs typeface="+mn-cs"/>
              </a:rPr>
              <a:t>args.length</a:t>
            </a:r>
            <a:r>
              <a:rPr lang="en-US" sz="1200" b="1" dirty="0" smtClean="0">
                <a:solidFill>
                  <a:srgbClr val="000000"/>
                </a:solidFill>
                <a:latin typeface="Courier New" pitchFamily="49" charset="0"/>
                <a:cs typeface="+mn-cs"/>
              </a:rPr>
              <a:t>; }</a:t>
            </a:r>
            <a:endParaRPr lang="en-US" sz="1200" b="1" kern="0" dirty="0" smtClean="0">
              <a:solidFill>
                <a:srgbClr val="000000"/>
              </a:solidFill>
              <a:latin typeface="Courier New" pitchFamily="49" charset="0"/>
              <a:cs typeface="+mn-cs"/>
            </a:endParaRPr>
          </a:p>
          <a:p>
            <a:pPr marL="342900" indent="-342900">
              <a:lnSpc>
                <a:spcPct val="90000"/>
              </a:lnSpc>
              <a:spcBef>
                <a:spcPct val="50000"/>
              </a:spcBef>
              <a:buClr>
                <a:schemeClr val="accent2"/>
              </a:buClr>
              <a:defRPr/>
            </a:pPr>
            <a:r>
              <a:rPr lang="en-US" sz="1200" b="1" kern="0" dirty="0" smtClean="0">
                <a:solidFill>
                  <a:srgbClr val="000000"/>
                </a:solidFill>
                <a:latin typeface="Courier New" pitchFamily="49" charset="0"/>
                <a:cs typeface="+mn-cs"/>
              </a:rPr>
              <a:t>		catch(Exception e){ </a:t>
            </a:r>
          </a:p>
          <a:p>
            <a:pPr marL="342900" indent="-342900">
              <a:lnSpc>
                <a:spcPct val="90000"/>
              </a:lnSpc>
              <a:spcBef>
                <a:spcPct val="50000"/>
              </a:spcBef>
              <a:buClr>
                <a:schemeClr val="accent2"/>
              </a:buClr>
              <a:defRPr/>
            </a:pPr>
            <a:r>
              <a:rPr lang="en-US" sz="1200" b="1" kern="0" dirty="0" smtClean="0">
                <a:solidFill>
                  <a:srgbClr val="000000"/>
                </a:solidFill>
                <a:latin typeface="Courier New" pitchFamily="49" charset="0"/>
                <a:cs typeface="+mn-cs"/>
              </a:rPr>
              <a:t>		</a:t>
            </a:r>
            <a:r>
              <a:rPr lang="en-US" sz="1200" b="1" kern="0" dirty="0" err="1" smtClean="0">
                <a:solidFill>
                  <a:srgbClr val="000000"/>
                </a:solidFill>
                <a:latin typeface="Courier New" pitchFamily="49" charset="0"/>
                <a:cs typeface="+mn-cs"/>
              </a:rPr>
              <a:t>System.out.println</a:t>
            </a:r>
            <a:r>
              <a:rPr lang="en-US" sz="1200" b="1" kern="0" dirty="0" smtClean="0">
                <a:solidFill>
                  <a:srgbClr val="000000"/>
                </a:solidFill>
                <a:latin typeface="Courier New" pitchFamily="49" charset="0"/>
                <a:cs typeface="+mn-cs"/>
              </a:rPr>
              <a:t>(“general error");}</a:t>
            </a:r>
          </a:p>
          <a:p>
            <a:pPr marL="342900" indent="-342900">
              <a:lnSpc>
                <a:spcPct val="90000"/>
              </a:lnSpc>
              <a:spcBef>
                <a:spcPct val="50000"/>
              </a:spcBef>
              <a:buClr>
                <a:schemeClr val="accent2"/>
              </a:buClr>
              <a:defRPr/>
            </a:pPr>
            <a:r>
              <a:rPr lang="en-US" sz="1200" b="1" kern="0" dirty="0" smtClean="0">
                <a:solidFill>
                  <a:srgbClr val="000000"/>
                </a:solidFill>
                <a:latin typeface="Courier New" pitchFamily="49" charset="0"/>
                <a:cs typeface="+mn-cs"/>
              </a:rPr>
              <a:t>		catch(</a:t>
            </a:r>
            <a:r>
              <a:rPr lang="en-US" sz="1200" b="1" kern="0" dirty="0" err="1" smtClean="0">
                <a:solidFill>
                  <a:srgbClr val="000000"/>
                </a:solidFill>
                <a:latin typeface="Courier New" pitchFamily="49" charset="0"/>
                <a:cs typeface="+mn-cs"/>
              </a:rPr>
              <a:t>ArithmeticException</a:t>
            </a:r>
            <a:r>
              <a:rPr lang="en-US" sz="1200" b="1" kern="0" dirty="0" smtClean="0">
                <a:solidFill>
                  <a:srgbClr val="000000"/>
                </a:solidFill>
                <a:latin typeface="Courier New" pitchFamily="49" charset="0"/>
                <a:cs typeface="+mn-cs"/>
              </a:rPr>
              <a:t> e1){</a:t>
            </a:r>
          </a:p>
          <a:p>
            <a:pPr marL="342900" indent="-342900">
              <a:lnSpc>
                <a:spcPct val="90000"/>
              </a:lnSpc>
              <a:spcBef>
                <a:spcPct val="50000"/>
              </a:spcBef>
              <a:buClr>
                <a:schemeClr val="accent2"/>
              </a:buClr>
              <a:defRPr/>
            </a:pPr>
            <a:r>
              <a:rPr lang="en-US" sz="1200" b="1" kern="0" dirty="0" smtClean="0">
                <a:solidFill>
                  <a:srgbClr val="000000"/>
                </a:solidFill>
                <a:latin typeface="Courier New" pitchFamily="49" charset="0"/>
                <a:cs typeface="+mn-cs"/>
              </a:rPr>
              <a:t>		</a:t>
            </a:r>
            <a:r>
              <a:rPr lang="en-US" sz="1200" b="1" kern="0" dirty="0" err="1" smtClean="0">
                <a:solidFill>
                  <a:srgbClr val="000000"/>
                </a:solidFill>
                <a:latin typeface="Courier New" pitchFamily="49" charset="0"/>
                <a:cs typeface="+mn-cs"/>
              </a:rPr>
              <a:t>System.out.println</a:t>
            </a:r>
            <a:r>
              <a:rPr lang="en-US" sz="1200" b="1" kern="0" dirty="0" smtClean="0">
                <a:solidFill>
                  <a:srgbClr val="000000"/>
                </a:solidFill>
                <a:latin typeface="Courier New" pitchFamily="49" charset="0"/>
                <a:cs typeface="+mn-cs"/>
              </a:rPr>
              <a:t>(“div by zero ");}	}}</a:t>
            </a:r>
          </a:p>
          <a:p>
            <a:pPr marL="342900" indent="-342900">
              <a:lnSpc>
                <a:spcPct val="90000"/>
              </a:lnSpc>
              <a:spcBef>
                <a:spcPct val="50000"/>
              </a:spcBef>
              <a:buClr>
                <a:schemeClr val="accent2"/>
              </a:buClr>
              <a:defRPr/>
            </a:pPr>
            <a:r>
              <a:rPr lang="en-US" sz="1200" b="0" i="0" kern="0" dirty="0" smtClean="0">
                <a:solidFill>
                  <a:srgbClr val="000000"/>
                </a:solidFill>
                <a:latin typeface="Courier New" pitchFamily="49" charset="0"/>
                <a:cs typeface="+mn-cs"/>
              </a:rPr>
              <a:t>Compiler generates an</a:t>
            </a:r>
            <a:r>
              <a:rPr lang="en-US" sz="1200" b="0" i="0" kern="0" baseline="0" dirty="0" smtClean="0">
                <a:solidFill>
                  <a:srgbClr val="000000"/>
                </a:solidFill>
                <a:latin typeface="Courier New" pitchFamily="49" charset="0"/>
                <a:cs typeface="+mn-cs"/>
              </a:rPr>
              <a:t> error b</a:t>
            </a:r>
            <a:r>
              <a:rPr lang="en-US" sz="1200" b="0" i="0" kern="0" dirty="0" smtClean="0">
                <a:solidFill>
                  <a:srgbClr val="000000"/>
                </a:solidFill>
                <a:latin typeface="Courier New" pitchFamily="49" charset="0"/>
                <a:cs typeface="+mn-cs"/>
              </a:rPr>
              <a:t>ecause the 2</a:t>
            </a:r>
            <a:r>
              <a:rPr lang="en-US" sz="1200" b="0" i="0" kern="0" baseline="30000" dirty="0" smtClean="0">
                <a:solidFill>
                  <a:srgbClr val="000000"/>
                </a:solidFill>
                <a:latin typeface="Courier New" pitchFamily="49" charset="0"/>
                <a:cs typeface="+mn-cs"/>
              </a:rPr>
              <a:t>nd</a:t>
            </a:r>
            <a:r>
              <a:rPr lang="en-US" sz="1200" b="0" i="0" kern="0" dirty="0" smtClean="0">
                <a:solidFill>
                  <a:srgbClr val="000000"/>
                </a:solidFill>
                <a:latin typeface="Courier New" pitchFamily="49" charset="0"/>
                <a:cs typeface="+mn-cs"/>
              </a:rPr>
              <a:t> catch</a:t>
            </a:r>
            <a:r>
              <a:rPr lang="en-US" sz="1200" b="0" i="0" kern="0" baseline="0" dirty="0" smtClean="0">
                <a:solidFill>
                  <a:srgbClr val="000000"/>
                </a:solidFill>
                <a:latin typeface="Courier New" pitchFamily="49" charset="0"/>
                <a:cs typeface="+mn-cs"/>
              </a:rPr>
              <a:t> code becomes unreachable code.</a:t>
            </a:r>
            <a:endParaRPr lang="en-US" sz="1200" b="0" i="0" kern="0" dirty="0" smtClean="0">
              <a:solidFill>
                <a:srgbClr val="000000"/>
              </a:solidFill>
              <a:latin typeface="Courier New" pitchFamily="49" charset="0"/>
              <a:cs typeface="+mn-cs"/>
            </a:endParaRPr>
          </a:p>
          <a:p>
            <a:r>
              <a:rPr lang="en-US" dirty="0" smtClean="0"/>
              <a:t>In Java SE 7, a single catch block can handle more than one type of exception. This will reduce code duplication.</a:t>
            </a:r>
          </a:p>
          <a:p>
            <a:pPr>
              <a:buFont typeface="Wingdings" pitchFamily="2" charset="2"/>
              <a:buNone/>
            </a:pPr>
            <a:r>
              <a:rPr lang="en-US" dirty="0" smtClean="0"/>
              <a:t>	</a:t>
            </a:r>
            <a:r>
              <a:rPr lang="en-US" b="1" dirty="0" smtClean="0">
                <a:solidFill>
                  <a:srgbClr val="000000"/>
                </a:solidFill>
                <a:latin typeface="Courier New" pitchFamily="49" charset="0"/>
              </a:rPr>
              <a:t>catch (</a:t>
            </a:r>
            <a:r>
              <a:rPr lang="en-US" b="1" dirty="0" err="1" smtClean="0">
                <a:solidFill>
                  <a:srgbClr val="000000"/>
                </a:solidFill>
                <a:latin typeface="Courier New" pitchFamily="49" charset="0"/>
              </a:rPr>
              <a:t>ArithmeticException|NullPointerExceptionn</a:t>
            </a:r>
            <a:r>
              <a:rPr lang="en-US" b="1" dirty="0" smtClean="0">
                <a:solidFill>
                  <a:srgbClr val="000000"/>
                </a:solidFill>
                <a:latin typeface="Courier New" pitchFamily="49" charset="0"/>
              </a:rPr>
              <a:t> e) </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0949B9C-0FCB-489F-840E-27B2151ED883}" type="slidenum">
              <a:rPr lang="en-US" smtClean="0"/>
              <a:pPr>
                <a:defRPr/>
              </a:pPr>
              <a:t>17</a:t>
            </a:fld>
            <a:endParaRPr lang="en-US"/>
          </a:p>
        </p:txBody>
      </p:sp>
    </p:spTree>
    <p:extLst>
      <p:ext uri="{BB962C8B-B14F-4D97-AF65-F5344CB8AC3E}">
        <p14:creationId xmlns:p14="http://schemas.microsoft.com/office/powerpoint/2010/main" xmlns="" val="714325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3D2C813F-984D-4190-A7A7-C0B14ED3984D}" type="slidenum">
              <a:rPr lang="en-US" smtClean="0"/>
              <a:pPr eaLnBrk="1" hangingPunct="1">
                <a:defRPr/>
              </a:pPr>
              <a:t>18</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eaLnBrk="1" hangingPunct="1"/>
            <a:endParaRPr lang="en-US" smtClean="0">
              <a:solidFill>
                <a:srgbClr val="336699"/>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6102E95B-4214-4E28-98B7-0624661D3DB8}" type="slidenum">
              <a:rPr lang="en-US" smtClean="0"/>
              <a:pPr eaLnBrk="1" hangingPunct="1">
                <a:defRPr/>
              </a:pPr>
              <a:t>22</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Why do we need to throw an exception explicitly?</a:t>
            </a:r>
          </a:p>
          <a:p>
            <a:pPr marL="342900" indent="-342900" eaLnBrk="0" hangingPunct="0">
              <a:lnSpc>
                <a:spcPct val="110000"/>
              </a:lnSpc>
              <a:spcBef>
                <a:spcPct val="20000"/>
              </a:spcBef>
              <a:buClr>
                <a:schemeClr val="accent2"/>
              </a:buClr>
              <a:buFont typeface="Wingdings" pitchFamily="2" charset="2"/>
              <a:buChar char="§"/>
              <a:defRPr/>
            </a:pPr>
            <a:r>
              <a:rPr lang="en-US" sz="2000" kern="0" dirty="0" smtClean="0">
                <a:solidFill>
                  <a:srgbClr val="5F5F5F"/>
                </a:solidFill>
                <a:latin typeface="Arial" pitchFamily="34" charset="0"/>
                <a:ea typeface="+mn-ea"/>
                <a:cs typeface="+mn-cs"/>
              </a:rPr>
              <a:t>Throwing business application specific exception</a:t>
            </a:r>
          </a:p>
          <a:p>
            <a:pPr marL="800100" lvl="1" indent="-342900" eaLnBrk="0" hangingPunct="0">
              <a:lnSpc>
                <a:spcPct val="110000"/>
              </a:lnSpc>
              <a:spcBef>
                <a:spcPct val="20000"/>
              </a:spcBef>
              <a:buClr>
                <a:schemeClr val="accent2"/>
              </a:buClr>
              <a:buFont typeface="Wingdings" pitchFamily="2" charset="2"/>
              <a:buChar char="§"/>
              <a:defRPr/>
            </a:pPr>
            <a:r>
              <a:rPr lang="en-US" sz="2000" kern="0" dirty="0" smtClean="0">
                <a:solidFill>
                  <a:srgbClr val="5F5F5F"/>
                </a:solidFill>
                <a:latin typeface="Arial" pitchFamily="34" charset="0"/>
                <a:ea typeface="+mn-ea"/>
                <a:cs typeface="+mn-cs"/>
              </a:rPr>
              <a:t>Business application</a:t>
            </a:r>
            <a:r>
              <a:rPr lang="en-US" sz="2000" kern="0" dirty="0" smtClean="0">
                <a:solidFill>
                  <a:srgbClr val="5F5F5F"/>
                </a:solidFill>
                <a:latin typeface="Arial" charset="0"/>
                <a:cs typeface="+mn-cs"/>
              </a:rPr>
              <a:t> specific</a:t>
            </a:r>
            <a:r>
              <a:rPr lang="en-US" sz="2000" kern="0" dirty="0" smtClean="0">
                <a:solidFill>
                  <a:srgbClr val="5F5F5F"/>
                </a:solidFill>
                <a:latin typeface="Arial" pitchFamily="34" charset="0"/>
                <a:ea typeface="+mn-ea"/>
                <a:cs typeface="+mn-cs"/>
              </a:rPr>
              <a:t> exceptions are business application related errors. For instance, a user entering a null value for account number in a banking application is a serious error and your may want to throw a checked exception (instead of </a:t>
            </a:r>
            <a:r>
              <a:rPr lang="en-US" sz="2000" kern="0" dirty="0" err="1" smtClean="0">
                <a:solidFill>
                  <a:srgbClr val="5F5F5F"/>
                </a:solidFill>
                <a:latin typeface="Arial" pitchFamily="34" charset="0"/>
                <a:ea typeface="+mn-ea"/>
                <a:cs typeface="+mn-cs"/>
              </a:rPr>
              <a:t>NullPointerExeption</a:t>
            </a:r>
            <a:r>
              <a:rPr lang="en-US" sz="2000" kern="0" dirty="0" smtClean="0">
                <a:solidFill>
                  <a:srgbClr val="5F5F5F"/>
                </a:solidFill>
                <a:latin typeface="Arial" pitchFamily="34" charset="0"/>
                <a:ea typeface="+mn-ea"/>
                <a:cs typeface="+mn-cs"/>
              </a:rPr>
              <a:t>) just to make sure that such types of errors are explicitly handled.</a:t>
            </a:r>
          </a:p>
          <a:p>
            <a:pPr marL="342900" indent="-342900" eaLnBrk="0" hangingPunct="0">
              <a:lnSpc>
                <a:spcPct val="110000"/>
              </a:lnSpc>
              <a:spcBef>
                <a:spcPct val="20000"/>
              </a:spcBef>
              <a:buClr>
                <a:schemeClr val="accent2"/>
              </a:buClr>
              <a:buFont typeface="Wingdings" pitchFamily="2" charset="2"/>
              <a:buChar char="§"/>
              <a:defRPr/>
            </a:pPr>
            <a:r>
              <a:rPr lang="en-US" sz="2000" kern="0" dirty="0" smtClean="0">
                <a:solidFill>
                  <a:srgbClr val="5F5F5F"/>
                </a:solidFill>
                <a:latin typeface="Arial" pitchFamily="34" charset="0"/>
                <a:ea typeface="+mn-ea"/>
                <a:cs typeface="+mn-cs"/>
              </a:rPr>
              <a:t>Grouping related exception under a single exception:</a:t>
            </a:r>
          </a:p>
          <a:p>
            <a:pPr marL="800100" lvl="1" indent="-342900" eaLnBrk="0" hangingPunct="0">
              <a:lnSpc>
                <a:spcPct val="110000"/>
              </a:lnSpc>
              <a:spcBef>
                <a:spcPct val="20000"/>
              </a:spcBef>
              <a:buClr>
                <a:schemeClr val="accent2"/>
              </a:buClr>
              <a:buFont typeface="Wingdings" pitchFamily="2" charset="2"/>
              <a:buChar char="§"/>
              <a:defRPr/>
            </a:pPr>
            <a:r>
              <a:rPr lang="en-US" sz="2000" kern="0" dirty="0" smtClean="0">
                <a:solidFill>
                  <a:srgbClr val="5F5F5F"/>
                </a:solidFill>
                <a:latin typeface="Arial" pitchFamily="34" charset="0"/>
                <a:ea typeface="+mn-ea"/>
                <a:cs typeface="+mn-cs"/>
              </a:rPr>
              <a:t> All types of mathematical errors like divide by 0, square root of a –</a:t>
            </a:r>
            <a:r>
              <a:rPr lang="en-US" sz="2000" kern="0" dirty="0" err="1" smtClean="0">
                <a:solidFill>
                  <a:srgbClr val="5F5F5F"/>
                </a:solidFill>
                <a:latin typeface="Arial" pitchFamily="34" charset="0"/>
                <a:ea typeface="+mn-ea"/>
                <a:cs typeface="+mn-cs"/>
              </a:rPr>
              <a:t>ve</a:t>
            </a:r>
            <a:r>
              <a:rPr lang="en-US" sz="2000" kern="0" dirty="0" smtClean="0">
                <a:solidFill>
                  <a:srgbClr val="5F5F5F"/>
                </a:solidFill>
                <a:latin typeface="Arial" pitchFamily="34" charset="0"/>
                <a:ea typeface="+mn-ea"/>
                <a:cs typeface="+mn-cs"/>
              </a:rPr>
              <a:t> number,  should be group under one common exception. In such case a user defined exception can be created and object can be thrown from the catch block in cases of all mathematical exceptions.</a:t>
            </a:r>
          </a:p>
          <a:p>
            <a:pPr marL="342900" indent="-342900" eaLnBrk="0" hangingPunct="0">
              <a:lnSpc>
                <a:spcPct val="110000"/>
              </a:lnSpc>
              <a:spcBef>
                <a:spcPct val="20000"/>
              </a:spcBef>
              <a:buClr>
                <a:schemeClr val="accent2"/>
              </a:buClr>
              <a:buFont typeface="Wingdings" pitchFamily="2" charset="2"/>
              <a:buChar char="§"/>
              <a:defRPr/>
            </a:pPr>
            <a:r>
              <a:rPr lang="en-US" sz="2000" kern="0" dirty="0" smtClean="0">
                <a:solidFill>
                  <a:srgbClr val="5F5F5F"/>
                </a:solidFill>
                <a:latin typeface="Arial" pitchFamily="34" charset="0"/>
                <a:ea typeface="+mn-ea"/>
                <a:cs typeface="+mn-cs"/>
              </a:rPr>
              <a:t>You implement an interface or extend a class that throws only certain type of exception. You may want to throw a different kind of exception or wrap the same exception object and provide additional information.</a:t>
            </a:r>
          </a:p>
          <a:p>
            <a:endParaRPr lang="en-US" dirty="0"/>
          </a:p>
        </p:txBody>
      </p:sp>
      <p:sp>
        <p:nvSpPr>
          <p:cNvPr id="4" name="Slide Number Placeholder 3"/>
          <p:cNvSpPr>
            <a:spLocks noGrp="1"/>
          </p:cNvSpPr>
          <p:nvPr>
            <p:ph type="sldNum" sz="quarter" idx="10"/>
          </p:nvPr>
        </p:nvSpPr>
        <p:spPr/>
        <p:txBody>
          <a:bodyPr/>
          <a:lstStyle/>
          <a:p>
            <a:pPr>
              <a:defRPr/>
            </a:pPr>
            <a:fld id="{50949B9C-0FCB-489F-840E-27B2151ED883}" type="slidenum">
              <a:rPr lang="en-US" smtClean="0"/>
              <a:pPr>
                <a:defRPr/>
              </a:pPr>
              <a:t>23</a:t>
            </a:fld>
            <a:endParaRPr lang="en-US"/>
          </a:p>
        </p:txBody>
      </p:sp>
    </p:spTree>
    <p:extLst>
      <p:ext uri="{BB962C8B-B14F-4D97-AF65-F5344CB8AC3E}">
        <p14:creationId xmlns:p14="http://schemas.microsoft.com/office/powerpoint/2010/main" xmlns="" val="3485204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63D9986B-BE68-49A7-BD16-1996A7C41CD0}" type="slidenum">
              <a:rPr lang="en-US" smtClean="0"/>
              <a:pPr eaLnBrk="1" hangingPunct="1">
                <a:defRPr/>
              </a:pPr>
              <a:t>24</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buClr>
                <a:schemeClr val="accent2"/>
              </a:buClr>
              <a:buFont typeface="Wingdings" pitchFamily="2" charset="2"/>
              <a:buNone/>
            </a:pPr>
            <a:endParaRPr lang="en-US" sz="100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kern="1200" dirty="0" smtClean="0"/>
              <a:t>What if we change the code to throw a checked exception?</a:t>
            </a:r>
          </a:p>
          <a:p>
            <a:endParaRPr lang="en-US" dirty="0"/>
          </a:p>
        </p:txBody>
      </p:sp>
      <p:sp>
        <p:nvSpPr>
          <p:cNvPr id="4" name="Slide Number Placeholder 3"/>
          <p:cNvSpPr>
            <a:spLocks noGrp="1"/>
          </p:cNvSpPr>
          <p:nvPr>
            <p:ph type="sldNum" sz="quarter" idx="10"/>
          </p:nvPr>
        </p:nvSpPr>
        <p:spPr/>
        <p:txBody>
          <a:bodyPr/>
          <a:lstStyle/>
          <a:p>
            <a:pPr>
              <a:defRPr/>
            </a:pPr>
            <a:fld id="{50949B9C-0FCB-489F-840E-27B2151ED883}" type="slidenum">
              <a:rPr lang="en-US" smtClean="0"/>
              <a:pPr>
                <a:defRPr/>
              </a:pPr>
              <a:t>25</a:t>
            </a:fld>
            <a:endParaRPr lang="en-US"/>
          </a:p>
        </p:txBody>
      </p:sp>
    </p:spTree>
    <p:extLst>
      <p:ext uri="{BB962C8B-B14F-4D97-AF65-F5344CB8AC3E}">
        <p14:creationId xmlns:p14="http://schemas.microsoft.com/office/powerpoint/2010/main" xmlns="" val="3842498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524C4756-B4E9-45BD-9503-5083F5C2AC8D}" type="slidenum">
              <a:rPr lang="en-US" smtClean="0"/>
              <a:pPr eaLnBrk="1" hangingPunct="1">
                <a:defRPr/>
              </a:pPr>
              <a:t>27</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A861D3E2-0CFB-42D8-B897-E0AB222C3BD1}" type="slidenum">
              <a:rPr lang="en-US" smtClean="0"/>
              <a:pPr eaLnBrk="1" hangingPunct="1">
                <a:defRPr/>
              </a:pPr>
              <a:t>29</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DC4838F6-AD5B-40C0-8501-0F2C2C01DB53}" type="slidenum">
              <a:rPr lang="en-US" smtClean="0"/>
              <a:pPr eaLnBrk="1" hangingPunct="1">
                <a:defRPr/>
              </a:pPr>
              <a:t>30</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1200" b="1" dirty="0" err="1" smtClean="0">
                <a:solidFill>
                  <a:srgbClr val="000000"/>
                </a:solidFill>
                <a:latin typeface="Courier New" pitchFamily="49" charset="0"/>
                <a:cs typeface="+mn-cs"/>
              </a:rPr>
              <a:t>NullPointerException</a:t>
            </a:r>
            <a:r>
              <a:rPr lang="en-US" sz="1200" b="1" dirty="0" smtClean="0">
                <a:solidFill>
                  <a:srgbClr val="000000"/>
                </a:solidFill>
                <a:latin typeface="Courier New" pitchFamily="49" charset="0"/>
                <a:cs typeface="+mn-cs"/>
              </a:rPr>
              <a:t>, </a:t>
            </a:r>
            <a:r>
              <a:rPr lang="en-US" sz="1200" b="1" dirty="0" err="1" smtClean="0">
                <a:solidFill>
                  <a:srgbClr val="000000"/>
                </a:solidFill>
                <a:latin typeface="Courier New" pitchFamily="49" charset="0"/>
                <a:cs typeface="+mn-cs"/>
              </a:rPr>
              <a:t>ArrayIndexOutOfBoundsException</a:t>
            </a:r>
            <a:r>
              <a:rPr lang="en-US" sz="1200" b="1" dirty="0" smtClean="0">
                <a:solidFill>
                  <a:srgbClr val="000000"/>
                </a:solidFill>
                <a:latin typeface="Courier New" pitchFamily="49" charset="0"/>
                <a:cs typeface="+mn-cs"/>
              </a:rPr>
              <a:t> </a:t>
            </a:r>
            <a:r>
              <a:rPr lang="en-US" sz="1200" dirty="0" smtClean="0">
                <a:solidFill>
                  <a:srgbClr val="7030A0"/>
                </a:solidFill>
                <a:latin typeface="Arial" charset="0"/>
                <a:cs typeface="+mn-cs"/>
                <a:sym typeface="Wingdings" pitchFamily="2" charset="2"/>
              </a:rPr>
              <a:t></a:t>
            </a:r>
            <a:r>
              <a:rPr lang="en-US" sz="1200" dirty="0" err="1" smtClean="0">
                <a:solidFill>
                  <a:srgbClr val="7030A0"/>
                </a:solidFill>
                <a:latin typeface="Arial" charset="0"/>
                <a:cs typeface="+mn-cs"/>
              </a:rPr>
              <a:t>ClassesAndMethods</a:t>
            </a:r>
            <a:r>
              <a:rPr lang="en-US" sz="1200" dirty="0" smtClean="0">
                <a:solidFill>
                  <a:srgbClr val="7030A0"/>
                </a:solidFill>
                <a:latin typeface="Arial" charset="0"/>
                <a:cs typeface="+mn-cs"/>
              </a:rPr>
              <a:t>-Part 1</a:t>
            </a:r>
          </a:p>
          <a:p>
            <a:pPr marL="342900" indent="-342900" eaLnBrk="0" hangingPunct="0">
              <a:lnSpc>
                <a:spcPct val="140000"/>
              </a:lnSpc>
              <a:spcBef>
                <a:spcPct val="20000"/>
              </a:spcBef>
              <a:buClr>
                <a:schemeClr val="accent2"/>
              </a:buClr>
              <a:buFont typeface="Wingdings" pitchFamily="2" charset="2"/>
              <a:buChar char="§"/>
              <a:defRPr/>
            </a:pPr>
            <a:r>
              <a:rPr lang="en-US" sz="1200" b="1" dirty="0" err="1" smtClean="0">
                <a:solidFill>
                  <a:srgbClr val="000000"/>
                </a:solidFill>
                <a:latin typeface="Courier New" pitchFamily="49" charset="0"/>
                <a:cs typeface="+mn-cs"/>
              </a:rPr>
              <a:t>NoClassDefFoundError</a:t>
            </a:r>
            <a:r>
              <a:rPr lang="en-US" sz="1200" b="1" dirty="0" smtClean="0">
                <a:solidFill>
                  <a:srgbClr val="000000"/>
                </a:solidFill>
                <a:latin typeface="Courier New" pitchFamily="49" charset="0"/>
                <a:cs typeface="+mn-cs"/>
              </a:rPr>
              <a:t> </a:t>
            </a:r>
            <a:r>
              <a:rPr lang="en-US" sz="1200" dirty="0" smtClean="0">
                <a:solidFill>
                  <a:srgbClr val="7030A0"/>
                </a:solidFill>
                <a:latin typeface="Arial" charset="0"/>
                <a:cs typeface="+mn-cs"/>
                <a:sym typeface="Wingdings" pitchFamily="2" charset="2"/>
              </a:rPr>
              <a:t> Packages</a:t>
            </a:r>
            <a:endParaRPr lang="en-US" sz="1200" dirty="0" smtClean="0">
              <a:solidFill>
                <a:srgbClr val="7030A0"/>
              </a:solidFill>
              <a:latin typeface="Arial" charset="0"/>
              <a:cs typeface="+mn-cs"/>
            </a:endParaRPr>
          </a:p>
          <a:p>
            <a:pPr marL="342900" indent="-342900" eaLnBrk="0" hangingPunct="0">
              <a:lnSpc>
                <a:spcPct val="140000"/>
              </a:lnSpc>
              <a:spcBef>
                <a:spcPct val="20000"/>
              </a:spcBef>
              <a:buClr>
                <a:schemeClr val="accent2"/>
              </a:buClr>
              <a:buFont typeface="Wingdings" pitchFamily="2" charset="2"/>
              <a:buChar char="§"/>
              <a:defRPr/>
            </a:pPr>
            <a:r>
              <a:rPr lang="en-US" sz="1200" dirty="0" smtClean="0">
                <a:latin typeface="Arial" charset="0"/>
                <a:cs typeface="+mn-cs"/>
              </a:rPr>
              <a:t> </a:t>
            </a:r>
            <a:r>
              <a:rPr lang="en-US" sz="1200" b="1" dirty="0" err="1" smtClean="0">
                <a:solidFill>
                  <a:srgbClr val="000000"/>
                </a:solidFill>
                <a:latin typeface="Courier New" pitchFamily="49" charset="0"/>
                <a:cs typeface="+mn-cs"/>
              </a:rPr>
              <a:t>ClassCastException</a:t>
            </a:r>
            <a:r>
              <a:rPr lang="en-US" sz="1200" b="1" dirty="0" smtClean="0">
                <a:solidFill>
                  <a:srgbClr val="000000"/>
                </a:solidFill>
                <a:latin typeface="Courier New" pitchFamily="49" charset="0"/>
                <a:cs typeface="+mn-cs"/>
              </a:rPr>
              <a:t> </a:t>
            </a:r>
            <a:r>
              <a:rPr lang="en-US" sz="1200" dirty="0" smtClean="0">
                <a:solidFill>
                  <a:srgbClr val="7030A0"/>
                </a:solidFill>
                <a:latin typeface="Arial" charset="0"/>
                <a:cs typeface="+mn-cs"/>
                <a:sym typeface="Wingdings" pitchFamily="2" charset="2"/>
              </a:rPr>
              <a:t> Inheritance</a:t>
            </a:r>
          </a:p>
          <a:p>
            <a:pPr marL="342900" indent="-342900" eaLnBrk="0" hangingPunct="0">
              <a:lnSpc>
                <a:spcPct val="140000"/>
              </a:lnSpc>
              <a:spcBef>
                <a:spcPct val="20000"/>
              </a:spcBef>
              <a:buClr>
                <a:schemeClr val="accent2"/>
              </a:buClr>
              <a:buFont typeface="Wingdings" pitchFamily="2" charset="2"/>
              <a:buChar char="§"/>
              <a:defRPr/>
            </a:pPr>
            <a:r>
              <a:rPr lang="en-US" sz="1200" b="1" dirty="0" err="1" smtClean="0">
                <a:solidFill>
                  <a:srgbClr val="000000"/>
                </a:solidFill>
                <a:latin typeface="Courier New" pitchFamily="49" charset="0"/>
                <a:cs typeface="Courier New" pitchFamily="49" charset="0"/>
              </a:rPr>
              <a:t>CloneNotSupportedException</a:t>
            </a:r>
            <a:r>
              <a:rPr lang="en-US" sz="1200" b="1" dirty="0" smtClean="0">
                <a:solidFill>
                  <a:srgbClr val="000000"/>
                </a:solidFill>
                <a:latin typeface="Courier New" pitchFamily="49" charset="0"/>
                <a:cs typeface="Courier New" pitchFamily="49" charset="0"/>
              </a:rPr>
              <a:t> </a:t>
            </a:r>
            <a:r>
              <a:rPr lang="en-US" sz="1200" dirty="0" smtClean="0">
                <a:solidFill>
                  <a:srgbClr val="7030A0"/>
                </a:solidFill>
                <a:latin typeface="Arial" charset="0"/>
                <a:cs typeface="+mn-cs"/>
                <a:sym typeface="Wingdings" pitchFamily="2" charset="2"/>
              </a:rPr>
              <a:t> Interface</a:t>
            </a:r>
          </a:p>
          <a:p>
            <a:pPr marL="342900" indent="-342900" eaLnBrk="0" hangingPunct="0">
              <a:lnSpc>
                <a:spcPct val="140000"/>
              </a:lnSpc>
              <a:spcBef>
                <a:spcPct val="20000"/>
              </a:spcBef>
              <a:buClr>
                <a:schemeClr val="accent2"/>
              </a:buClr>
              <a:defRPr/>
            </a:pPr>
            <a:r>
              <a:rPr lang="en-US" sz="1200" i="1" kern="1200" dirty="0" smtClean="0">
                <a:solidFill>
                  <a:srgbClr val="5F5F5F"/>
                </a:solidFill>
                <a:latin typeface="Arial" pitchFamily="34" charset="0"/>
                <a:ea typeface="+mn-ea"/>
                <a:cs typeface="+mn-cs"/>
                <a:sym typeface="Wingdings" pitchFamily="2" charset="2"/>
              </a:rPr>
              <a:t>We have been hit by these errors almost in all the sessions! </a:t>
            </a:r>
          </a:p>
          <a:p>
            <a:pPr marL="342900" indent="-342900" eaLnBrk="0" hangingPunct="0">
              <a:lnSpc>
                <a:spcPct val="140000"/>
              </a:lnSpc>
              <a:spcBef>
                <a:spcPct val="20000"/>
              </a:spcBef>
              <a:buClr>
                <a:schemeClr val="accent2"/>
              </a:buClr>
              <a:defRPr/>
            </a:pPr>
            <a:r>
              <a:rPr lang="en-US" sz="1200" i="1" kern="1200" dirty="0" smtClean="0">
                <a:solidFill>
                  <a:srgbClr val="5F5F5F"/>
                </a:solidFill>
                <a:latin typeface="Arial" pitchFamily="34" charset="0"/>
                <a:ea typeface="+mn-ea"/>
                <a:cs typeface="+mn-cs"/>
                <a:sym typeface="Wingdings" pitchFamily="2" charset="2"/>
              </a:rPr>
              <a:t>It is time to learn how to tackle them</a:t>
            </a:r>
            <a:r>
              <a:rPr lang="en-US" sz="1200" dirty="0" smtClean="0">
                <a:solidFill>
                  <a:srgbClr val="7030A0"/>
                </a:solidFill>
                <a:latin typeface="Arial" charset="0"/>
                <a:cs typeface="+mn-cs"/>
                <a:sym typeface="Wingdings" pitchFamily="2" charset="2"/>
              </a:rPr>
              <a:t>.</a:t>
            </a:r>
            <a:endParaRPr lang="en-US" sz="1200" kern="0" dirty="0" smtClean="0">
              <a:solidFill>
                <a:srgbClr val="5F5F5F"/>
              </a:solidFill>
              <a:latin typeface="Arial"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50949B9C-0FCB-489F-840E-27B2151ED883}" type="slidenum">
              <a:rPr lang="en-US" smtClean="0"/>
              <a:pPr>
                <a:defRPr/>
              </a:pPr>
              <a:t>2</a:t>
            </a:fld>
            <a:endParaRPr lang="en-US"/>
          </a:p>
        </p:txBody>
      </p:sp>
    </p:spTree>
    <p:extLst>
      <p:ext uri="{BB962C8B-B14F-4D97-AF65-F5344CB8AC3E}">
        <p14:creationId xmlns:p14="http://schemas.microsoft.com/office/powerpoint/2010/main" xmlns="" val="2411058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34E19360-F971-4710-A0F7-5975F7F9CA5B}" type="slidenum">
              <a:rPr lang="en-US" smtClean="0"/>
              <a:pPr eaLnBrk="1" hangingPunct="1">
                <a:defRPr/>
              </a:pPr>
              <a:t>33</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marR="0" indent="-22860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rgbClr val="5F5F5F"/>
                </a:solidFill>
                <a:latin typeface="Arial" pitchFamily="34" charset="0"/>
                <a:ea typeface="+mn-ea"/>
                <a:cs typeface="+mn-cs"/>
              </a:rPr>
              <a:t>If string other than “Hello” is sent as command line argument, an exception is thrown by method1. This is partially handled by method1  and it is thrown once again to the main method. The main method provides another handler.</a:t>
            </a:r>
          </a:p>
          <a:p>
            <a:pPr marL="228600" indent="-228600"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have seen is - Checked exception can be completely delegated or partially delegated.</a:t>
            </a:r>
          </a:p>
          <a:p>
            <a:r>
              <a:rPr lang="en-US" dirty="0" smtClean="0"/>
              <a:t>In case of partial delegation, exception object re-thrown may change. In such case the original cause of error is lost. (That is why sometimes programmers use</a:t>
            </a:r>
            <a:r>
              <a:rPr lang="en-US" baseline="0" dirty="0" smtClean="0"/>
              <a:t> </a:t>
            </a:r>
            <a:r>
              <a:rPr lang="en-US" dirty="0" smtClean="0"/>
              <a:t>Wrapped Exceptions).</a:t>
            </a:r>
          </a:p>
          <a:p>
            <a:r>
              <a:rPr lang="en-US" dirty="0" smtClean="0"/>
              <a:t>For debugging purpose, it is often helpful to have complete information about all the exceptions that have occurred in the exception chain.</a:t>
            </a:r>
          </a:p>
          <a:p>
            <a:r>
              <a:rPr lang="en-US" dirty="0" smtClean="0"/>
              <a:t>Stack Trace methods help the programmer get information about the chained exceptions.</a:t>
            </a:r>
          </a:p>
          <a:p>
            <a:endParaRPr lang="en-US" dirty="0"/>
          </a:p>
        </p:txBody>
      </p:sp>
      <p:sp>
        <p:nvSpPr>
          <p:cNvPr id="4" name="Slide Number Placeholder 3"/>
          <p:cNvSpPr>
            <a:spLocks noGrp="1"/>
          </p:cNvSpPr>
          <p:nvPr>
            <p:ph type="sldNum" sz="quarter" idx="10"/>
          </p:nvPr>
        </p:nvSpPr>
        <p:spPr/>
        <p:txBody>
          <a:bodyPr/>
          <a:lstStyle/>
          <a:p>
            <a:pPr>
              <a:defRPr/>
            </a:pPr>
            <a:fld id="{50949B9C-0FCB-489F-840E-27B2151ED883}" type="slidenum">
              <a:rPr lang="en-US" smtClean="0"/>
              <a:pPr>
                <a:defRPr/>
              </a:pPr>
              <a:t>34</a:t>
            </a:fld>
            <a:endParaRPr lang="en-US"/>
          </a:p>
        </p:txBody>
      </p:sp>
    </p:spTree>
    <p:extLst>
      <p:ext uri="{BB962C8B-B14F-4D97-AF65-F5344CB8AC3E}">
        <p14:creationId xmlns:p14="http://schemas.microsoft.com/office/powerpoint/2010/main" xmlns="" val="40168123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4892D71A-CB34-4926-9A2A-C54D6EB5BD7C}" type="slidenum">
              <a:rPr lang="en-US" smtClean="0"/>
              <a:pPr eaLnBrk="1" hangingPunct="1">
                <a:defRPr/>
              </a:pPr>
              <a:t>35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b="1" smtClean="0">
              <a:solidFill>
                <a:srgbClr val="C00000"/>
              </a:solidFill>
              <a:latin typeface="Courier New" pitchFamily="49"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B0495BD9-B0BA-47B0-948E-FD6AAFCA4733}" type="slidenum">
              <a:rPr lang="en-US" smtClean="0"/>
              <a:pPr eaLnBrk="1" hangingPunct="1">
                <a:defRPr/>
              </a:pPr>
              <a:t>36</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I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dirty="0" smtClean="0">
                <a:latin typeface="Courier New" pitchFamily="49" charset="0"/>
              </a:rPr>
              <a:t>public class A {</a:t>
            </a:r>
          </a:p>
          <a:p>
            <a:r>
              <a:rPr lang="en-US" sz="2000" b="1" dirty="0" smtClean="0">
                <a:latin typeface="Courier New" pitchFamily="49" charset="0"/>
              </a:rPr>
              <a:t>public static void method1(String s) throws </a:t>
            </a:r>
            <a:r>
              <a:rPr lang="en-US" sz="2000" b="1" dirty="0" err="1" smtClean="0">
                <a:latin typeface="Courier New" pitchFamily="49" charset="0"/>
              </a:rPr>
              <a:t>Throwable</a:t>
            </a:r>
            <a:r>
              <a:rPr lang="en-US" sz="2000" b="1" dirty="0" smtClean="0">
                <a:latin typeface="Courier New" pitchFamily="49" charset="0"/>
              </a:rPr>
              <a:t>{</a:t>
            </a:r>
          </a:p>
          <a:p>
            <a:r>
              <a:rPr lang="en-US" sz="2000" b="1" dirty="0" smtClean="0">
                <a:latin typeface="Courier New" pitchFamily="49" charset="0"/>
              </a:rPr>
              <a:t>  if(</a:t>
            </a:r>
            <a:r>
              <a:rPr lang="en-US" sz="2000" b="1" dirty="0" err="1" smtClean="0">
                <a:latin typeface="Courier New" pitchFamily="49" charset="0"/>
              </a:rPr>
              <a:t>s.equals</a:t>
            </a:r>
            <a:r>
              <a:rPr lang="en-US" sz="2000" b="1" dirty="0" smtClean="0">
                <a:latin typeface="Courier New" pitchFamily="49" charset="0"/>
              </a:rPr>
              <a:t>("Hello")) </a:t>
            </a:r>
            <a:r>
              <a:rPr lang="en-US" sz="2000" b="1" dirty="0" err="1" smtClean="0">
                <a:latin typeface="Courier New" pitchFamily="49" charset="0"/>
              </a:rPr>
              <a:t>System.out.println</a:t>
            </a:r>
            <a:r>
              <a:rPr lang="en-US" sz="2000" b="1" dirty="0" smtClean="0">
                <a:latin typeface="Courier New" pitchFamily="49" charset="0"/>
              </a:rPr>
              <a:t>(s);</a:t>
            </a:r>
          </a:p>
          <a:p>
            <a:r>
              <a:rPr lang="en-US" sz="2000" b="1" dirty="0" smtClean="0">
                <a:latin typeface="Courier New" pitchFamily="49" charset="0"/>
              </a:rPr>
              <a:t>  else </a:t>
            </a:r>
          </a:p>
          <a:p>
            <a:pPr lvl="1"/>
            <a:r>
              <a:rPr lang="en-US" sz="2000" b="1" dirty="0" smtClean="0">
                <a:latin typeface="Courier New" pitchFamily="49" charset="0"/>
              </a:rPr>
              <a:t>try{</a:t>
            </a:r>
          </a:p>
          <a:p>
            <a:pPr lvl="1"/>
            <a:r>
              <a:rPr lang="en-US" sz="2000" b="1" dirty="0" smtClean="0">
                <a:latin typeface="Courier New" pitchFamily="49" charset="0"/>
              </a:rPr>
              <a:t>throw new Exception("expecting hello"); }catch(Exception </a:t>
            </a:r>
            <a:r>
              <a:rPr lang="en-US" sz="2000" b="1" dirty="0" err="1" smtClean="0">
                <a:latin typeface="Courier New" pitchFamily="49" charset="0"/>
              </a:rPr>
              <a:t>ee</a:t>
            </a:r>
            <a:r>
              <a:rPr lang="en-US" sz="2000" b="1" dirty="0" smtClean="0">
                <a:latin typeface="Courier New" pitchFamily="49" charset="0"/>
              </a:rPr>
              <a:t>){</a:t>
            </a:r>
          </a:p>
          <a:p>
            <a:pPr lvl="1"/>
            <a:r>
              <a:rPr lang="en-US" sz="2000" b="1" dirty="0" smtClean="0">
                <a:latin typeface="Courier New" pitchFamily="49" charset="0"/>
              </a:rPr>
              <a:t>throw new </a:t>
            </a:r>
            <a:r>
              <a:rPr lang="en-US" sz="2000" b="1" dirty="0" err="1" smtClean="0">
                <a:latin typeface="Courier New" pitchFamily="49" charset="0"/>
              </a:rPr>
              <a:t>Throwable</a:t>
            </a:r>
            <a:r>
              <a:rPr lang="en-US" sz="2000" b="1" dirty="0" smtClean="0">
                <a:latin typeface="Courier New" pitchFamily="49" charset="0"/>
              </a:rPr>
              <a:t>("New Exception");}</a:t>
            </a:r>
          </a:p>
          <a:p>
            <a:pPr lvl="1"/>
            <a:r>
              <a:rPr lang="en-US" sz="2000" b="1" dirty="0" smtClean="0">
                <a:latin typeface="Courier New" pitchFamily="49" charset="0"/>
              </a:rPr>
              <a:t>}</a:t>
            </a:r>
          </a:p>
          <a:p>
            <a:pPr lvl="1"/>
            <a:endParaRPr lang="en-US" sz="2000" b="1" dirty="0" smtClean="0">
              <a:latin typeface="Courier New" pitchFamily="49" charset="0"/>
            </a:endParaRPr>
          </a:p>
          <a:p>
            <a:r>
              <a:rPr lang="en-US" sz="2000" b="1" dirty="0" smtClean="0">
                <a:latin typeface="Courier New" pitchFamily="49" charset="0"/>
              </a:rPr>
              <a:t>public static void main(String s[]){</a:t>
            </a:r>
          </a:p>
          <a:p>
            <a:r>
              <a:rPr lang="en-US" sz="2000" b="1" dirty="0" smtClean="0">
                <a:latin typeface="Courier New" pitchFamily="49" charset="0"/>
              </a:rPr>
              <a:t>try{method1(s[0]);</a:t>
            </a:r>
          </a:p>
          <a:p>
            <a:pPr>
              <a:lnSpc>
                <a:spcPct val="110000"/>
              </a:lnSpc>
            </a:pPr>
            <a:r>
              <a:rPr lang="en-US" sz="2000" b="1" dirty="0" smtClean="0">
                <a:latin typeface="Courier New" pitchFamily="49" charset="0"/>
              </a:rPr>
              <a:t>}catch(</a:t>
            </a:r>
            <a:r>
              <a:rPr lang="en-US" sz="2000" b="1" dirty="0" err="1" smtClean="0">
                <a:latin typeface="Courier New" pitchFamily="49" charset="0"/>
              </a:rPr>
              <a:t>Throwable</a:t>
            </a:r>
            <a:r>
              <a:rPr lang="en-US" sz="2000" b="1" dirty="0" smtClean="0">
                <a:latin typeface="Courier New" pitchFamily="49" charset="0"/>
              </a:rPr>
              <a:t> e){</a:t>
            </a:r>
          </a:p>
          <a:p>
            <a:endParaRPr lang="en-US" sz="2000" b="1" dirty="0" smtClean="0">
              <a:latin typeface="Courier New" pitchFamily="49" charset="0"/>
            </a:endParaRPr>
          </a:p>
          <a:p>
            <a:r>
              <a:rPr lang="en-US" sz="2000" b="1" dirty="0" err="1" smtClean="0">
                <a:latin typeface="Courier New" pitchFamily="49" charset="0"/>
              </a:rPr>
              <a:t>StackTraceElement</a:t>
            </a:r>
            <a:r>
              <a:rPr lang="en-US" sz="2000" b="1" dirty="0" smtClean="0">
                <a:latin typeface="Courier New" pitchFamily="49" charset="0"/>
              </a:rPr>
              <a:t> elements[] = </a:t>
            </a:r>
            <a:r>
              <a:rPr lang="en-US" sz="2000" b="1" dirty="0" err="1" smtClean="0">
                <a:latin typeface="Courier New" pitchFamily="49" charset="0"/>
              </a:rPr>
              <a:t>e.getStackTrace</a:t>
            </a:r>
            <a:r>
              <a:rPr lang="en-US" sz="2000" b="1" dirty="0" smtClean="0">
                <a:latin typeface="Courier New" pitchFamily="49" charset="0"/>
              </a:rPr>
              <a:t>();</a:t>
            </a:r>
          </a:p>
          <a:p>
            <a:r>
              <a:rPr lang="nn-NO" sz="1200" b="1" dirty="0" smtClean="0">
                <a:latin typeface="Courier New" pitchFamily="49" charset="0"/>
              </a:rPr>
              <a:t>for (int i = 0, n = elements.length; i &lt; n; i++) {       </a:t>
            </a:r>
          </a:p>
          <a:p>
            <a:r>
              <a:rPr lang="en-US" sz="1200" b="1" dirty="0" err="1" smtClean="0">
                <a:latin typeface="Courier New" pitchFamily="49" charset="0"/>
              </a:rPr>
              <a:t>System.err.println</a:t>
            </a:r>
            <a:r>
              <a:rPr lang="en-US" sz="1200" b="1" dirty="0" smtClean="0">
                <a:latin typeface="Courier New" pitchFamily="49" charset="0"/>
              </a:rPr>
              <a:t>(elements[i].</a:t>
            </a:r>
            <a:r>
              <a:rPr lang="en-US" sz="1200" b="1" dirty="0" err="1" smtClean="0">
                <a:latin typeface="Courier New" pitchFamily="49" charset="0"/>
              </a:rPr>
              <a:t>getFileName</a:t>
            </a:r>
            <a:r>
              <a:rPr lang="en-US" sz="1200" b="1" dirty="0" smtClean="0">
                <a:latin typeface="Courier New" pitchFamily="49" charset="0"/>
              </a:rPr>
              <a:t>() + " line number:“+ elements[i].</a:t>
            </a:r>
            <a:r>
              <a:rPr lang="en-US" sz="1200" b="1" dirty="0" err="1" smtClean="0">
                <a:latin typeface="Courier New" pitchFamily="49" charset="0"/>
              </a:rPr>
              <a:t>getLineNumber</a:t>
            </a:r>
            <a:r>
              <a:rPr lang="en-US" sz="1200" b="1" dirty="0" smtClean="0">
                <a:latin typeface="Courier New" pitchFamily="49" charset="0"/>
              </a:rPr>
              <a:t>()</a:t>
            </a:r>
          </a:p>
          <a:p>
            <a:r>
              <a:rPr lang="en-US" sz="1200" b="1" dirty="0" smtClean="0">
                <a:latin typeface="Courier New" pitchFamily="49" charset="0"/>
              </a:rPr>
              <a:t>+ " of  “ + elements[i].</a:t>
            </a:r>
            <a:r>
              <a:rPr lang="en-US" sz="1200" b="1" dirty="0" err="1" smtClean="0">
                <a:latin typeface="Courier New" pitchFamily="49" charset="0"/>
              </a:rPr>
              <a:t>getMethodName</a:t>
            </a:r>
            <a:r>
              <a:rPr lang="en-US" sz="1200" b="1" dirty="0" smtClean="0">
                <a:latin typeface="Courier New" pitchFamily="49" charset="0"/>
              </a:rPr>
              <a:t>() + "()");}</a:t>
            </a:r>
          </a:p>
          <a:p>
            <a:r>
              <a:rPr lang="en-US" sz="1200" b="1" dirty="0" smtClean="0">
                <a:latin typeface="Courier New" pitchFamily="49" charset="0"/>
              </a:rPr>
              <a:t>}</a:t>
            </a:r>
          </a:p>
          <a:p>
            <a:r>
              <a:rPr lang="en-US" sz="1200" b="1" dirty="0" smtClean="0">
                <a:latin typeface="Courier New" pitchFamily="49" charset="0"/>
              </a:rPr>
              <a:t>}</a:t>
            </a:r>
          </a:p>
          <a:p>
            <a:r>
              <a:rPr lang="en-US" sz="1200" b="1" dirty="0" smtClean="0">
                <a:latin typeface="Courier New" pitchFamily="49" charset="0"/>
              </a:rPr>
              <a:t>}</a:t>
            </a:r>
          </a:p>
          <a:p>
            <a:pPr>
              <a:defRPr/>
            </a:pPr>
            <a:r>
              <a:rPr lang="en-US" sz="1200" b="1" dirty="0" smtClean="0">
                <a:solidFill>
                  <a:srgbClr val="7030A0"/>
                </a:solidFill>
                <a:latin typeface="Courier New" pitchFamily="49" charset="0"/>
                <a:cs typeface="Courier New" pitchFamily="49" charset="0"/>
              </a:rPr>
              <a:t>Result:</a:t>
            </a:r>
          </a:p>
          <a:p>
            <a:pPr>
              <a:defRPr/>
            </a:pPr>
            <a:r>
              <a:rPr lang="en-US" sz="1200" b="1" dirty="0" smtClean="0">
                <a:solidFill>
                  <a:srgbClr val="7030A0"/>
                </a:solidFill>
                <a:latin typeface="Courier New" pitchFamily="49" charset="0"/>
                <a:cs typeface="Courier New" pitchFamily="49" charset="0"/>
              </a:rPr>
              <a:t>A.java line number:9 of  method1()</a:t>
            </a:r>
          </a:p>
          <a:p>
            <a:pPr>
              <a:defRPr/>
            </a:pPr>
            <a:r>
              <a:rPr lang="en-US" sz="1200" b="1" dirty="0" smtClean="0">
                <a:solidFill>
                  <a:srgbClr val="7030A0"/>
                </a:solidFill>
                <a:latin typeface="Courier New" pitchFamily="49" charset="0"/>
                <a:cs typeface="Courier New" pitchFamily="49" charset="0"/>
              </a:rPr>
              <a:t>A.java line number:12 of  main()</a:t>
            </a:r>
          </a:p>
          <a:p>
            <a:endParaRPr lang="en-US" sz="1200" b="1" dirty="0" smtClean="0">
              <a:latin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50949B9C-0FCB-489F-840E-27B2151ED883}" type="slidenum">
              <a:rPr lang="en-US" smtClean="0"/>
              <a:pPr>
                <a:defRPr/>
              </a:pPr>
              <a:t>37</a:t>
            </a:fld>
            <a:endParaRPr lang="en-US"/>
          </a:p>
        </p:txBody>
      </p:sp>
    </p:spTree>
    <p:extLst>
      <p:ext uri="{BB962C8B-B14F-4D97-AF65-F5344CB8AC3E}">
        <p14:creationId xmlns:p14="http://schemas.microsoft.com/office/powerpoint/2010/main" xmlns="" val="32597787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IN" smtClean="0"/>
          </a:p>
        </p:txBody>
      </p:sp>
      <p:sp>
        <p:nvSpPr>
          <p:cNvPr id="97284" name="Slide Number Placeholder 3"/>
          <p:cNvSpPr>
            <a:spLocks noGrp="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75153DE1-CB2D-4E3E-B550-0687189D04DD}" type="slidenum">
              <a:rPr lang="en-US" smtClean="0"/>
              <a:pPr eaLnBrk="1" hangingPunct="1">
                <a:defRPr/>
              </a:pPr>
              <a:t>38</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Let us say we are performing some file operations. Invariably all IO methods  in Java throw checked exception called </a:t>
            </a:r>
            <a:r>
              <a:rPr lang="en-US" b="1" kern="1200" dirty="0" err="1" smtClean="0">
                <a:solidFill>
                  <a:schemeClr val="tx1"/>
                </a:solidFill>
                <a:latin typeface="Courier New" pitchFamily="49" charset="0"/>
              </a:rPr>
              <a:t>IOException</a:t>
            </a:r>
            <a:r>
              <a:rPr lang="en-US" dirty="0" smtClean="0"/>
              <a:t>.</a:t>
            </a:r>
          </a:p>
          <a:p>
            <a:pPr>
              <a:defRPr/>
            </a:pPr>
            <a:r>
              <a:rPr lang="en-US" dirty="0" smtClean="0"/>
              <a:t>Now if an exception occurs in between, we must make sure that the</a:t>
            </a:r>
            <a:r>
              <a:rPr lang="en-US" baseline="0" dirty="0" smtClean="0"/>
              <a:t> </a:t>
            </a:r>
            <a:r>
              <a:rPr lang="en-US" dirty="0" smtClean="0"/>
              <a:t>files we opened are closed before continuing further.</a:t>
            </a:r>
          </a:p>
          <a:p>
            <a:pPr>
              <a:defRPr/>
            </a:pPr>
            <a:r>
              <a:rPr lang="en-US" dirty="0" smtClean="0"/>
              <a:t>Where should we write this code?</a:t>
            </a:r>
          </a:p>
          <a:p>
            <a:endParaRPr lang="en-US" dirty="0"/>
          </a:p>
        </p:txBody>
      </p:sp>
      <p:sp>
        <p:nvSpPr>
          <p:cNvPr id="4" name="Slide Number Placeholder 3"/>
          <p:cNvSpPr>
            <a:spLocks noGrp="1"/>
          </p:cNvSpPr>
          <p:nvPr>
            <p:ph type="sldNum" sz="quarter" idx="10"/>
          </p:nvPr>
        </p:nvSpPr>
        <p:spPr/>
        <p:txBody>
          <a:bodyPr/>
          <a:lstStyle/>
          <a:p>
            <a:pPr>
              <a:defRPr/>
            </a:pPr>
            <a:fld id="{50949B9C-0FCB-489F-840E-27B2151ED883}" type="slidenum">
              <a:rPr lang="en-US" smtClean="0"/>
              <a:pPr>
                <a:defRPr/>
              </a:pPr>
              <a:t>40</a:t>
            </a:fld>
            <a:endParaRPr lang="en-US"/>
          </a:p>
        </p:txBody>
      </p:sp>
    </p:spTree>
    <p:extLst>
      <p:ext uri="{BB962C8B-B14F-4D97-AF65-F5344CB8AC3E}">
        <p14:creationId xmlns:p14="http://schemas.microsoft.com/office/powerpoint/2010/main" xmlns="" val="41012912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1520FCE3-DE41-4755-946A-119BE2B893F0}" type="slidenum">
              <a:rPr lang="en-US" smtClean="0"/>
              <a:pPr eaLnBrk="1" hangingPunct="1">
                <a:defRPr/>
              </a:pPr>
              <a:t>42</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b="1" dirty="0" smtClean="0">
                <a:latin typeface="Courier New" pitchFamily="49" charset="0"/>
                <a:cs typeface="Courier New" pitchFamily="49" charset="0"/>
              </a:rPr>
              <a:t>finally </a:t>
            </a:r>
            <a:r>
              <a:rPr lang="en-US" dirty="0" smtClean="0"/>
              <a:t>executes even if there is a </a:t>
            </a:r>
            <a:r>
              <a:rPr lang="en-US" smtClean="0"/>
              <a:t>return statement.</a:t>
            </a:r>
            <a:endParaRPr lang="en-US" dirty="0" smtClean="0"/>
          </a:p>
          <a:p>
            <a:pPr eaLnBrk="1" hangingPunct="1"/>
            <a:r>
              <a:rPr lang="en-US" sz="1200" b="1" dirty="0" err="1" smtClean="0">
                <a:solidFill>
                  <a:srgbClr val="000000"/>
                </a:solidFill>
                <a:latin typeface="Courier New" pitchFamily="49" charset="0"/>
              </a:rPr>
              <a:t>boolean</a:t>
            </a:r>
            <a:r>
              <a:rPr lang="en-US" sz="1200" b="1" dirty="0" smtClean="0">
                <a:solidFill>
                  <a:srgbClr val="000000"/>
                </a:solidFill>
                <a:latin typeface="Courier New" pitchFamily="49" charset="0"/>
              </a:rPr>
              <a:t> read(){</a:t>
            </a:r>
          </a:p>
          <a:p>
            <a:pPr eaLnBrk="1" hangingPunct="1"/>
            <a:r>
              <a:rPr lang="en-US" sz="1200" b="1" dirty="0" smtClean="0">
                <a:solidFill>
                  <a:srgbClr val="000000"/>
                </a:solidFill>
                <a:latin typeface="Courier New" pitchFamily="49" charset="0"/>
              </a:rPr>
              <a:t>try{</a:t>
            </a:r>
          </a:p>
          <a:p>
            <a:pPr eaLnBrk="1" hangingPunct="1"/>
            <a:r>
              <a:rPr lang="en-US" sz="1200" b="1" dirty="0" smtClean="0">
                <a:solidFill>
                  <a:srgbClr val="008000"/>
                </a:solidFill>
                <a:latin typeface="Courier New" pitchFamily="49" charset="0"/>
              </a:rPr>
              <a:t>//open a file</a:t>
            </a:r>
          </a:p>
          <a:p>
            <a:pPr eaLnBrk="1" hangingPunct="1"/>
            <a:r>
              <a:rPr lang="en-US" sz="1200" b="1" dirty="0" smtClean="0">
                <a:solidFill>
                  <a:srgbClr val="008000"/>
                </a:solidFill>
                <a:latin typeface="Courier New" pitchFamily="49" charset="0"/>
              </a:rPr>
              <a:t>//read from file</a:t>
            </a:r>
          </a:p>
          <a:p>
            <a:pPr eaLnBrk="1" hangingPunct="1"/>
            <a:r>
              <a:rPr lang="en-US" sz="1200" b="1" dirty="0" smtClean="0">
                <a:solidFill>
                  <a:srgbClr val="000000"/>
                </a:solidFill>
                <a:latin typeface="Courier New" pitchFamily="49" charset="0"/>
              </a:rPr>
              <a:t>return true;</a:t>
            </a:r>
          </a:p>
          <a:p>
            <a:pPr eaLnBrk="1" hangingPunct="1"/>
            <a:r>
              <a:rPr lang="en-US" sz="1200" b="1" dirty="0" smtClean="0">
                <a:solidFill>
                  <a:srgbClr val="000000"/>
                </a:solidFill>
                <a:latin typeface="Courier New" pitchFamily="49" charset="0"/>
              </a:rPr>
              <a:t>}</a:t>
            </a:r>
          </a:p>
          <a:p>
            <a:pPr eaLnBrk="1" hangingPunct="1"/>
            <a:r>
              <a:rPr lang="en-US" sz="1200" b="1" dirty="0" smtClean="0">
                <a:solidFill>
                  <a:srgbClr val="000000"/>
                </a:solidFill>
                <a:latin typeface="Courier New" pitchFamily="49" charset="0"/>
              </a:rPr>
              <a:t>catch(</a:t>
            </a:r>
            <a:r>
              <a:rPr lang="en-US" sz="1200" b="1" dirty="0" err="1" smtClean="0">
                <a:solidFill>
                  <a:srgbClr val="000000"/>
                </a:solidFill>
                <a:latin typeface="Courier New" pitchFamily="49" charset="0"/>
              </a:rPr>
              <a:t>IOException</a:t>
            </a:r>
            <a:r>
              <a:rPr lang="en-US" sz="1200" b="1" dirty="0" smtClean="0">
                <a:solidFill>
                  <a:srgbClr val="000000"/>
                </a:solidFill>
                <a:latin typeface="Courier New" pitchFamily="49" charset="0"/>
              </a:rPr>
              <a:t> e){}</a:t>
            </a:r>
          </a:p>
          <a:p>
            <a:pPr eaLnBrk="1" hangingPunct="1"/>
            <a:r>
              <a:rPr lang="en-US" sz="1200" b="1" dirty="0" smtClean="0">
                <a:solidFill>
                  <a:srgbClr val="000000"/>
                </a:solidFill>
                <a:latin typeface="Courier New" pitchFamily="49" charset="0"/>
              </a:rPr>
              <a:t>catch(Exception e1){}</a:t>
            </a:r>
          </a:p>
          <a:p>
            <a:pPr eaLnBrk="1" hangingPunct="1"/>
            <a:r>
              <a:rPr lang="en-US" sz="1200" b="1" dirty="0" smtClean="0">
                <a:solidFill>
                  <a:srgbClr val="C00000"/>
                </a:solidFill>
                <a:latin typeface="Courier New" pitchFamily="49" charset="0"/>
              </a:rPr>
              <a:t>finally{</a:t>
            </a:r>
          </a:p>
          <a:p>
            <a:pPr eaLnBrk="1" hangingPunct="1"/>
            <a:r>
              <a:rPr lang="en-US" sz="1200" b="1" dirty="0" smtClean="0">
                <a:solidFill>
                  <a:srgbClr val="C00000"/>
                </a:solidFill>
                <a:latin typeface="Courier New" pitchFamily="49" charset="0"/>
              </a:rPr>
              <a:t>//close files </a:t>
            </a:r>
            <a:r>
              <a:rPr lang="en-US" sz="1200" b="1" dirty="0" err="1" smtClean="0">
                <a:solidFill>
                  <a:srgbClr val="C00000"/>
                </a:solidFill>
                <a:latin typeface="Courier New" pitchFamily="49" charset="0"/>
              </a:rPr>
              <a:t>etc</a:t>
            </a:r>
            <a:endParaRPr lang="en-US" sz="1200" b="1" dirty="0" smtClean="0">
              <a:solidFill>
                <a:srgbClr val="C00000"/>
              </a:solidFill>
              <a:latin typeface="Courier New" pitchFamily="49" charset="0"/>
            </a:endParaRPr>
          </a:p>
          <a:p>
            <a:pPr eaLnBrk="1" hangingPunct="1"/>
            <a:r>
              <a:rPr lang="en-US" sz="1200" b="1" dirty="0" smtClean="0">
                <a:solidFill>
                  <a:srgbClr val="C00000"/>
                </a:solidFill>
                <a:latin typeface="Courier New" pitchFamily="49" charset="0"/>
              </a:rPr>
              <a:t>}</a:t>
            </a:r>
          </a:p>
          <a:p>
            <a:pPr eaLnBrk="1" hangingPunct="1"/>
            <a:r>
              <a:rPr lang="en-US" sz="1200" b="1" dirty="0" smtClean="0">
                <a:solidFill>
                  <a:srgbClr val="000000"/>
                </a:solidFill>
                <a:latin typeface="Courier New" pitchFamily="49" charset="0"/>
              </a:rPr>
              <a:t>return false;</a:t>
            </a:r>
          </a:p>
          <a:p>
            <a:pPr eaLnBrk="1" hangingPunct="1"/>
            <a:r>
              <a:rPr lang="en-US" dirty="0" err="1" smtClean="0"/>
              <a:t>rn</a:t>
            </a:r>
            <a:r>
              <a:rPr lang="en-US" dirty="0" smtClean="0"/>
              <a:t> statement in the </a:t>
            </a:r>
            <a:r>
              <a:rPr lang="en-US" b="1" dirty="0" smtClean="0">
                <a:latin typeface="Courier New" pitchFamily="49" charset="0"/>
                <a:cs typeface="Courier New" pitchFamily="49" charset="0"/>
              </a:rPr>
              <a:t>try</a:t>
            </a:r>
            <a:r>
              <a:rPr lang="en-US" dirty="0" smtClean="0"/>
              <a:t> block</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IN" smtClean="0"/>
          </a:p>
        </p:txBody>
      </p:sp>
      <p:sp>
        <p:nvSpPr>
          <p:cNvPr id="91140" name="Slide Number Placeholder 3"/>
          <p:cNvSpPr>
            <a:spLocks noGrp="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A2FA0EC3-17CC-4E8D-801D-78F951A50A2B}" type="slidenum">
              <a:rPr lang="en-US" smtClean="0"/>
              <a:pPr eaLnBrk="1" hangingPunct="1">
                <a:defRPr/>
              </a:pPr>
              <a:t>43</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Prints 11!</a:t>
            </a:r>
          </a:p>
          <a:p>
            <a:endParaRPr lang="en-US" dirty="0" smtClean="0"/>
          </a:p>
        </p:txBody>
      </p:sp>
      <p:sp>
        <p:nvSpPr>
          <p:cNvPr id="92164" name="Slide Number Placeholder 3"/>
          <p:cNvSpPr>
            <a:spLocks noGrp="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C2E21F66-FB18-406A-B8D7-D40A8E1F0C24}" type="slidenum">
              <a:rPr lang="en-US" smtClean="0"/>
              <a:pPr eaLnBrk="1" hangingPunct="1">
                <a:defRPr/>
              </a:pPr>
              <a:t>44</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6F1F1DD1-E726-4777-AC79-39D2DA5F96FC}" type="slidenum">
              <a:rPr lang="en-US" smtClean="0"/>
              <a:pPr eaLnBrk="1" hangingPunct="1">
                <a:defRPr/>
              </a:pPr>
              <a:t>4</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eaLnBrk="1" hangingPunct="1"/>
            <a:endParaRPr lang="en-US" sz="800" dirty="0" smtClean="0">
              <a:latin typeface="Verdana"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IN" smtClean="0"/>
          </a:p>
        </p:txBody>
      </p:sp>
      <p:sp>
        <p:nvSpPr>
          <p:cNvPr id="93188" name="Slide Number Placeholder 3"/>
          <p:cNvSpPr>
            <a:spLocks noGrp="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A46B19B3-A0EA-45CD-909A-8273FBDF85AA}" type="slidenum">
              <a:rPr lang="en-US" smtClean="0"/>
              <a:pPr eaLnBrk="1" hangingPunct="1">
                <a:defRPr/>
              </a:pPr>
              <a:t>46</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22A42AA9-E2E7-4F3D-BC27-4F5F44E921AB}" type="slidenum">
              <a:rPr lang="en-US" smtClean="0"/>
              <a:pPr eaLnBrk="1" hangingPunct="1">
                <a:defRPr/>
              </a:pPr>
              <a:t>47</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457200" indent="-457200">
              <a:spcBef>
                <a:spcPct val="20000"/>
              </a:spcBef>
              <a:buClr>
                <a:schemeClr val="tx2"/>
              </a:buClr>
              <a:buFont typeface="Wingdings" pitchFamily="2" charset="2"/>
              <a:buNone/>
            </a:pPr>
            <a:endParaRPr lang="en-US" sz="240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Real world applications will have many errors that may occur and these errors will have to be classified such that handlers are written based on the type of error.</a:t>
            </a:r>
          </a:p>
          <a:p>
            <a:pPr>
              <a:defRPr/>
            </a:pPr>
            <a:r>
              <a:rPr lang="en-US" dirty="0" smtClean="0"/>
              <a:t>So there is a need to create a new Exception class that will map to the application exceptions.</a:t>
            </a:r>
          </a:p>
          <a:p>
            <a:pPr>
              <a:defRPr/>
            </a:pPr>
            <a:r>
              <a:rPr lang="en-US" dirty="0" smtClean="0"/>
              <a:t>Only objects of </a:t>
            </a:r>
            <a:r>
              <a:rPr lang="en-US" b="1" kern="1200" dirty="0" err="1" smtClean="0">
                <a:latin typeface="Courier New" pitchFamily="49" charset="0"/>
              </a:rPr>
              <a:t>Throwable</a:t>
            </a:r>
            <a:r>
              <a:rPr lang="en-US" dirty="0" smtClean="0"/>
              <a:t> class can be thrown. </a:t>
            </a:r>
          </a:p>
          <a:p>
            <a:pPr>
              <a:defRPr/>
            </a:pPr>
            <a:r>
              <a:rPr lang="en-US" dirty="0" smtClean="0"/>
              <a:t>So new (user-defined classes) can either inherit from </a:t>
            </a:r>
            <a:r>
              <a:rPr lang="en-US" b="1" kern="1200" dirty="0" err="1" smtClean="0">
                <a:latin typeface="Courier New" pitchFamily="49" charset="0"/>
              </a:rPr>
              <a:t>Throwable</a:t>
            </a:r>
            <a:r>
              <a:rPr lang="en-US" dirty="0" smtClean="0"/>
              <a:t>  class or more correctly inherit from </a:t>
            </a:r>
            <a:r>
              <a:rPr lang="en-US" b="1" kern="1200" dirty="0" smtClean="0">
                <a:latin typeface="Courier New" pitchFamily="49" charset="0"/>
              </a:rPr>
              <a:t>Exception</a:t>
            </a:r>
            <a:r>
              <a:rPr lang="en-US" dirty="0" smtClean="0"/>
              <a:t> class (because subclasses of </a:t>
            </a:r>
            <a:r>
              <a:rPr lang="en-US" b="1" kern="1200" dirty="0" smtClean="0">
                <a:latin typeface="Courier New" pitchFamily="49" charset="0"/>
              </a:rPr>
              <a:t>Exception</a:t>
            </a:r>
            <a:r>
              <a:rPr lang="en-US" dirty="0" smtClean="0"/>
              <a:t> classes are supposed to define application exceptions). </a:t>
            </a:r>
          </a:p>
          <a:p>
            <a:pPr marL="342900" indent="-342900" eaLnBrk="0" hangingPunct="0">
              <a:lnSpc>
                <a:spcPct val="140000"/>
              </a:lnSpc>
              <a:spcBef>
                <a:spcPct val="20000"/>
              </a:spcBef>
              <a:buClr>
                <a:schemeClr val="accent2"/>
              </a:buClr>
              <a:buFont typeface="Wingdings" pitchFamily="2" charset="2"/>
              <a:buChar char="§"/>
              <a:defRPr/>
            </a:pPr>
            <a:r>
              <a:rPr lang="en-US" sz="1200" kern="1200" dirty="0" smtClean="0">
                <a:solidFill>
                  <a:srgbClr val="5F5F5F"/>
                </a:solidFill>
                <a:latin typeface="Arial" pitchFamily="34" charset="0"/>
                <a:ea typeface="+mn-ea"/>
                <a:cs typeface="+mn-cs"/>
              </a:rPr>
              <a:t>The example below demonstrates creation of a new exception class.</a:t>
            </a:r>
          </a:p>
          <a:p>
            <a:pPr marL="342900" indent="-342900" eaLnBrk="0" hangingPunct="0">
              <a:lnSpc>
                <a:spcPct val="140000"/>
              </a:lnSpc>
              <a:spcBef>
                <a:spcPct val="20000"/>
              </a:spcBef>
              <a:buClr>
                <a:schemeClr val="accent2"/>
              </a:buClr>
              <a:buFont typeface="Wingdings" pitchFamily="2" charset="2"/>
              <a:buChar char="§"/>
              <a:defRPr/>
            </a:pPr>
            <a:r>
              <a:rPr lang="en-US" sz="1200" kern="1200" dirty="0" smtClean="0">
                <a:solidFill>
                  <a:srgbClr val="5F5F5F"/>
                </a:solidFill>
                <a:latin typeface="Arial" pitchFamily="34" charset="0"/>
                <a:ea typeface="+mn-ea"/>
                <a:cs typeface="+mn-cs"/>
              </a:rPr>
              <a:t>The object of this class will be thrown when invalid name is provided in Person class</a:t>
            </a:r>
            <a:r>
              <a:rPr lang="en-US" dirty="0" smtClean="0">
                <a:latin typeface="Arial" charset="0"/>
                <a:cs typeface="+mn-cs"/>
              </a:rPr>
              <a:t>. </a:t>
            </a:r>
          </a:p>
          <a:p>
            <a:endParaRPr lang="en-US" dirty="0"/>
          </a:p>
        </p:txBody>
      </p:sp>
      <p:sp>
        <p:nvSpPr>
          <p:cNvPr id="4" name="Slide Number Placeholder 3"/>
          <p:cNvSpPr>
            <a:spLocks noGrp="1"/>
          </p:cNvSpPr>
          <p:nvPr>
            <p:ph type="sldNum" sz="quarter" idx="10"/>
          </p:nvPr>
        </p:nvSpPr>
        <p:spPr/>
        <p:txBody>
          <a:bodyPr/>
          <a:lstStyle/>
          <a:p>
            <a:pPr>
              <a:defRPr/>
            </a:pPr>
            <a:fld id="{50949B9C-0FCB-489F-840E-27B2151ED883}" type="slidenum">
              <a:rPr lang="en-US" smtClean="0"/>
              <a:pPr>
                <a:defRPr/>
              </a:pPr>
              <a:t>48</a:t>
            </a:fld>
            <a:endParaRPr lang="en-US"/>
          </a:p>
        </p:txBody>
      </p:sp>
    </p:spTree>
    <p:extLst>
      <p:ext uri="{BB962C8B-B14F-4D97-AF65-F5344CB8AC3E}">
        <p14:creationId xmlns:p14="http://schemas.microsoft.com/office/powerpoint/2010/main" xmlns="" val="9405103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DBB1BCE0-AA9A-4944-832C-00C7072D500A}" type="slidenum">
              <a:rPr lang="en-US" smtClean="0"/>
              <a:pPr eaLnBrk="1" hangingPunct="1">
                <a:defRPr/>
              </a:pPr>
              <a:t>49</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IN" b="1"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sz="2000" dirty="0" smtClean="0"/>
              <a:t>Exceptions that we encountered so far are all unchecked exceptions.</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sz="2000" dirty="0" smtClean="0"/>
              <a:t>Java Documentation states that an </a:t>
            </a:r>
            <a:r>
              <a:rPr lang="en-US" sz="2000" b="1" dirty="0" smtClean="0">
                <a:solidFill>
                  <a:srgbClr val="000000"/>
                </a:solidFill>
                <a:latin typeface="Courier New" pitchFamily="49" charset="0"/>
                <a:cs typeface="Courier New" pitchFamily="49" charset="0"/>
              </a:rPr>
              <a:t>Error</a:t>
            </a:r>
            <a:r>
              <a:rPr lang="en-US" sz="2000" dirty="0" smtClean="0"/>
              <a:t> is something  “a reasonable application should not try to catch”</a:t>
            </a:r>
          </a:p>
          <a:p>
            <a:endParaRPr lang="en-US" dirty="0"/>
          </a:p>
        </p:txBody>
      </p:sp>
      <p:sp>
        <p:nvSpPr>
          <p:cNvPr id="4" name="Slide Number Placeholder 3"/>
          <p:cNvSpPr>
            <a:spLocks noGrp="1"/>
          </p:cNvSpPr>
          <p:nvPr>
            <p:ph type="sldNum" sz="quarter" idx="10"/>
          </p:nvPr>
        </p:nvSpPr>
        <p:spPr/>
        <p:txBody>
          <a:bodyPr/>
          <a:lstStyle/>
          <a:p>
            <a:pPr>
              <a:defRPr/>
            </a:pPr>
            <a:fld id="{50949B9C-0FCB-489F-840E-27B2151ED883}" type="slidenum">
              <a:rPr lang="en-US" smtClean="0"/>
              <a:pPr>
                <a:defRPr/>
              </a:pPr>
              <a:t>6</a:t>
            </a:fld>
            <a:endParaRPr lang="en-US"/>
          </a:p>
        </p:txBody>
      </p:sp>
    </p:spTree>
    <p:extLst>
      <p:ext uri="{BB962C8B-B14F-4D97-AF65-F5344CB8AC3E}">
        <p14:creationId xmlns:p14="http://schemas.microsoft.com/office/powerpoint/2010/main" xmlns="" val="1512071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IN" smtClean="0"/>
          </a:p>
        </p:txBody>
      </p:sp>
      <p:sp>
        <p:nvSpPr>
          <p:cNvPr id="74756" name="Slide Number Placeholder 3"/>
          <p:cNvSpPr>
            <a:spLocks noGrp="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99A2335E-517D-406A-A157-84D1B6893750}" type="slidenum">
              <a:rPr lang="en-US" smtClean="0"/>
              <a:pPr eaLnBrk="1" hangingPunct="1">
                <a:defRPr/>
              </a:pPr>
              <a:t>8</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D840D2F4-839D-43DC-9D0F-E4640BFABA6C}" type="slidenum">
              <a:rPr lang="en-US" smtClean="0"/>
              <a:pPr eaLnBrk="1" hangingPunct="1">
                <a:defRPr/>
              </a:pPr>
              <a:t>9</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solidFill>
                  <a:srgbClr val="5F5F5F"/>
                </a:solidFill>
                <a:latin typeface="Verdana" pitchFamily="34" charset="0"/>
              </a:rPr>
              <a:t>It is important that we know what exceptions (particularly runtime exceptions)  may be  thrown by a piece of code  so that handlers can be written.</a:t>
            </a:r>
          </a:p>
          <a:p>
            <a:endParaRPr lang="en-US" dirty="0"/>
          </a:p>
        </p:txBody>
      </p:sp>
      <p:sp>
        <p:nvSpPr>
          <p:cNvPr id="4" name="Slide Number Placeholder 3"/>
          <p:cNvSpPr>
            <a:spLocks noGrp="1"/>
          </p:cNvSpPr>
          <p:nvPr>
            <p:ph type="sldNum" sz="quarter" idx="10"/>
          </p:nvPr>
        </p:nvSpPr>
        <p:spPr/>
        <p:txBody>
          <a:bodyPr/>
          <a:lstStyle/>
          <a:p>
            <a:pPr>
              <a:defRPr/>
            </a:pPr>
            <a:fld id="{50949B9C-0FCB-489F-840E-27B2151ED883}" type="slidenum">
              <a:rPr lang="en-US" smtClean="0"/>
              <a:pPr>
                <a:defRPr/>
              </a:pPr>
              <a:t>10</a:t>
            </a:fld>
            <a:endParaRPr lang="en-US"/>
          </a:p>
        </p:txBody>
      </p:sp>
    </p:spTree>
    <p:extLst>
      <p:ext uri="{BB962C8B-B14F-4D97-AF65-F5344CB8AC3E}">
        <p14:creationId xmlns:p14="http://schemas.microsoft.com/office/powerpoint/2010/main" xmlns="" val="1090649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7BD90774-EF46-4E8C-AF9A-7C3DB1825CF7}" type="slidenum">
              <a:rPr lang="en-US" smtClean="0"/>
              <a:pPr eaLnBrk="1" hangingPunct="1">
                <a:defRPr/>
              </a:pPr>
              <a:t>11</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sz="1200" dirty="0" smtClean="0">
                <a:solidFill>
                  <a:srgbClr val="5F5F5F"/>
                </a:solidFill>
                <a:latin typeface="Verdana" pitchFamily="34" charset="0"/>
              </a:rPr>
              <a:t>This code handles </a:t>
            </a:r>
            <a:r>
              <a:rPr lang="en-US" sz="1200" b="1" dirty="0" err="1" smtClean="0">
                <a:solidFill>
                  <a:srgbClr val="5F5F5F"/>
                </a:solidFill>
                <a:latin typeface="Courier New" pitchFamily="49" charset="0"/>
                <a:cs typeface="Courier New" pitchFamily="49" charset="0"/>
              </a:rPr>
              <a:t>NullPointerException</a:t>
            </a:r>
            <a:r>
              <a:rPr lang="en-US" sz="1200" b="1" dirty="0" smtClean="0">
                <a:solidFill>
                  <a:srgbClr val="C00000"/>
                </a:solidFill>
                <a:latin typeface="Courier New" pitchFamily="49" charset="0"/>
              </a:rPr>
              <a:t> </a:t>
            </a:r>
            <a:r>
              <a:rPr lang="en-US" sz="1200" dirty="0" smtClean="0">
                <a:solidFill>
                  <a:srgbClr val="5F5F5F"/>
                </a:solidFill>
                <a:latin typeface="Verdana" pitchFamily="34" charset="0"/>
              </a:rPr>
              <a:t>by providing useful information to the end user.</a:t>
            </a:r>
          </a:p>
          <a:p>
            <a:pPr>
              <a:defRPr/>
            </a:pPr>
            <a:r>
              <a:rPr lang="en-US" sz="1200" dirty="0" smtClean="0">
                <a:solidFill>
                  <a:srgbClr val="5F5F5F"/>
                </a:solidFill>
                <a:latin typeface="Verdana" pitchFamily="34" charset="0"/>
              </a:rPr>
              <a:t>Note that this helps the user to know exactly what went wrong.</a:t>
            </a:r>
          </a:p>
          <a:p>
            <a:pPr>
              <a:defRPr/>
            </a:pPr>
            <a:r>
              <a:rPr lang="en-US" sz="1200" dirty="0" smtClean="0">
                <a:solidFill>
                  <a:srgbClr val="5F5F5F"/>
                </a:solidFill>
                <a:latin typeface="Verdana" pitchFamily="34" charset="0"/>
              </a:rPr>
              <a:t>The error that was returned by JVM was not end-user friendly</a:t>
            </a:r>
            <a:endParaRPr lang="en-US" sz="1200" dirty="0" smtClean="0"/>
          </a:p>
          <a:p>
            <a:pPr marL="228600" indent="-228600"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Block of code may throw multiple exceptions. That is why the syntax of exception allows us to handle multiple handlers.</a:t>
            </a:r>
          </a:p>
          <a:p>
            <a:r>
              <a:rPr lang="en-US" dirty="0" smtClean="0"/>
              <a:t>When an exception is thrown, the first matching handler is called. By matching it means any handler that has exact type or automatically convertible type of the exception object .</a:t>
            </a:r>
          </a:p>
          <a:p>
            <a:r>
              <a:rPr lang="en-US" b="0" dirty="0" smtClean="0">
                <a:latin typeface="Courier New" pitchFamily="49" charset="0"/>
                <a:cs typeface="Courier New" pitchFamily="49" charset="0"/>
              </a:rPr>
              <a:t>The</a:t>
            </a:r>
            <a:r>
              <a:rPr lang="en-US" b="0" baseline="0" dirty="0" smtClean="0">
                <a:latin typeface="Courier New" pitchFamily="49" charset="0"/>
                <a:cs typeface="Courier New" pitchFamily="49" charset="0"/>
              </a:rPr>
              <a:t> example</a:t>
            </a:r>
            <a:r>
              <a:rPr lang="en-US" b="1" baseline="0" dirty="0" smtClean="0">
                <a:latin typeface="Courier New" pitchFamily="49" charset="0"/>
                <a:cs typeface="Courier New" pitchFamily="49" charset="0"/>
              </a:rPr>
              <a:t> </a:t>
            </a:r>
            <a:r>
              <a:rPr lang="en-US" b="0" baseline="0" dirty="0" smtClean="0">
                <a:latin typeface="Courier New" pitchFamily="49" charset="0"/>
                <a:cs typeface="Courier New" pitchFamily="49" charset="0"/>
              </a:rPr>
              <a:t>catches two exceptions:</a:t>
            </a:r>
            <a:r>
              <a:rPr lang="en-US" b="1" baseline="0" dirty="0" smtClean="0">
                <a:latin typeface="Courier New" pitchFamily="49" charset="0"/>
                <a:cs typeface="Courier New" pitchFamily="49" charset="0"/>
              </a:rPr>
              <a:t> </a:t>
            </a:r>
            <a:r>
              <a:rPr lang="en-US" b="1" dirty="0" err="1" smtClean="0">
                <a:latin typeface="Courier New" pitchFamily="49" charset="0"/>
                <a:cs typeface="Courier New" pitchFamily="49" charset="0"/>
              </a:rPr>
              <a:t>ArithmeticException</a:t>
            </a:r>
            <a:r>
              <a:rPr lang="en-US" b="1" dirty="0" smtClean="0">
                <a:solidFill>
                  <a:srgbClr val="C00000"/>
                </a:solidFill>
                <a:latin typeface="Courier New" pitchFamily="49" charset="0"/>
              </a:rPr>
              <a:t> </a:t>
            </a:r>
            <a:r>
              <a:rPr lang="en-US" dirty="0" smtClean="0"/>
              <a:t>and</a:t>
            </a:r>
            <a:r>
              <a:rPr lang="en-US" b="1" dirty="0" smtClean="0">
                <a:solidFill>
                  <a:srgbClr val="C00000"/>
                </a:solidFill>
                <a:latin typeface="Courier New" pitchFamily="49" charset="0"/>
              </a:rPr>
              <a:t> </a:t>
            </a:r>
            <a:r>
              <a:rPr lang="en-US" b="1" dirty="0" err="1" smtClean="0">
                <a:latin typeface="Courier New" pitchFamily="49" charset="0"/>
                <a:cs typeface="Courier New" pitchFamily="49" charset="0"/>
              </a:rPr>
              <a:t>ArrayIndexOutOfBoundsException</a:t>
            </a:r>
            <a:r>
              <a:rPr lang="en-US" dirty="0" smtClean="0"/>
              <a:t> </a:t>
            </a:r>
          </a:p>
          <a:p>
            <a:r>
              <a:rPr lang="en-US" b="1" dirty="0" err="1" smtClean="0">
                <a:latin typeface="Courier New" pitchFamily="49" charset="0"/>
                <a:cs typeface="Courier New" pitchFamily="49" charset="0"/>
              </a:rPr>
              <a:t>ArrayIndexOutOfBoundsException</a:t>
            </a:r>
            <a:r>
              <a:rPr lang="en-US" dirty="0" smtClean="0"/>
              <a:t> is an unchecked exception that is thrown when array element accessed is beyond its size.</a:t>
            </a:r>
          </a:p>
          <a:p>
            <a:endParaRPr lang="en-US" dirty="0"/>
          </a:p>
        </p:txBody>
      </p:sp>
      <p:sp>
        <p:nvSpPr>
          <p:cNvPr id="4" name="Slide Number Placeholder 3"/>
          <p:cNvSpPr>
            <a:spLocks noGrp="1"/>
          </p:cNvSpPr>
          <p:nvPr>
            <p:ph type="sldNum" sz="quarter" idx="10"/>
          </p:nvPr>
        </p:nvSpPr>
        <p:spPr/>
        <p:txBody>
          <a:bodyPr/>
          <a:lstStyle/>
          <a:p>
            <a:pPr>
              <a:defRPr/>
            </a:pPr>
            <a:fld id="{50949B9C-0FCB-489F-840E-27B2151ED883}" type="slidenum">
              <a:rPr lang="en-US" smtClean="0"/>
              <a:pPr>
                <a:defRPr/>
              </a:pPr>
              <a:t>15</a:t>
            </a:fld>
            <a:endParaRPr lang="en-US"/>
          </a:p>
        </p:txBody>
      </p:sp>
    </p:spTree>
    <p:extLst>
      <p:ext uri="{BB962C8B-B14F-4D97-AF65-F5344CB8AC3E}">
        <p14:creationId xmlns:p14="http://schemas.microsoft.com/office/powerpoint/2010/main" xmlns="" val="4052768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3C84CC7-D928-425B-A561-4C30A274ADAB}" type="datetimeFigureOut">
              <a:rPr lang="en-US" smtClean="0"/>
              <a:t>6/25/2015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F29B0A0-ADCA-490B-8849-E6E0174467EC}"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C84CC7-D928-425B-A561-4C30A274ADAB}" type="datetimeFigureOut">
              <a:rPr lang="en-US" smtClean="0"/>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9B0A0-ADCA-490B-8849-E6E0174467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C84CC7-D928-425B-A561-4C30A274ADAB}" type="datetimeFigureOut">
              <a:rPr lang="en-US" smtClean="0"/>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9B0A0-ADCA-490B-8849-E6E0174467E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3C84CC7-D928-425B-A561-4C30A274ADAB}" type="datetimeFigureOut">
              <a:rPr lang="en-US" smtClean="0"/>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9B0A0-ADCA-490B-8849-E6E0174467EC}"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3C84CC7-D928-425B-A561-4C30A274ADAB}" type="datetimeFigureOut">
              <a:rPr lang="en-US" smtClean="0"/>
              <a:t>6/25/2015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F29B0A0-ADCA-490B-8849-E6E0174467E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3C84CC7-D928-425B-A561-4C30A274ADAB}" type="datetimeFigureOut">
              <a:rPr lang="en-US" smtClean="0"/>
              <a:t>6/25/2015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9B0A0-ADCA-490B-8849-E6E0174467EC}"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3C84CC7-D928-425B-A561-4C30A274ADAB}" type="datetimeFigureOut">
              <a:rPr lang="en-US" smtClean="0"/>
              <a:t>6/25/2015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29B0A0-ADCA-490B-8849-E6E0174467EC}"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3C84CC7-D928-425B-A561-4C30A274ADAB}" type="datetimeFigureOut">
              <a:rPr lang="en-US" smtClean="0"/>
              <a:t>6/25/2015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9B0A0-ADCA-490B-8849-E6E0174467E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84CC7-D928-425B-A561-4C30A274ADAB}" type="datetimeFigureOut">
              <a:rPr lang="en-US" smtClean="0"/>
              <a:t>6/25/2015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29B0A0-ADCA-490B-8849-E6E0174467E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3C84CC7-D928-425B-A561-4C30A274ADAB}" type="datetimeFigureOut">
              <a:rPr lang="en-US" smtClean="0"/>
              <a:t>6/25/2015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9B0A0-ADCA-490B-8849-E6E0174467EC}"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3C84CC7-D928-425B-A561-4C30A274ADAB}" type="datetimeFigureOut">
              <a:rPr lang="en-US" smtClean="0"/>
              <a:t>6/25/2015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9F29B0A0-ADCA-490B-8849-E6E0174467EC}"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3C84CC7-D928-425B-A561-4C30A274ADAB}" type="datetimeFigureOut">
              <a:rPr lang="en-US" smtClean="0"/>
              <a:t>6/25/2015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F29B0A0-ADCA-490B-8849-E6E0174467E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286000"/>
            <a:ext cx="7772400" cy="1143000"/>
          </a:xfrm>
        </p:spPr>
        <p:txBody>
          <a:bodyPr/>
          <a:lstStyle/>
          <a:p>
            <a:pPr eaLnBrk="1" hangingPunct="1"/>
            <a:r>
              <a:rPr lang="en-US" sz="4000" smtClean="0"/>
              <a:t>Java: Exception Handling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Test your understanding</a:t>
            </a:r>
          </a:p>
        </p:txBody>
      </p:sp>
      <p:sp>
        <p:nvSpPr>
          <p:cNvPr id="13317" name="Slide Number Placeholder 6"/>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A535C36E-A5DE-497B-AFF0-376F05C19E1C}" type="slidenum">
              <a:rPr lang="en-US" smtClean="0">
                <a:solidFill>
                  <a:schemeClr val="bg2"/>
                </a:solidFill>
              </a:rPr>
              <a:pPr eaLnBrk="1" hangingPunct="1">
                <a:defRPr/>
              </a:pPr>
              <a:t>10</a:t>
            </a:fld>
            <a:endParaRPr lang="en-US" smtClean="0">
              <a:solidFill>
                <a:schemeClr val="bg2"/>
              </a:solidFill>
            </a:endParaRPr>
          </a:p>
        </p:txBody>
      </p:sp>
      <p:sp>
        <p:nvSpPr>
          <p:cNvPr id="13315" name="Rectangle 2"/>
          <p:cNvSpPr>
            <a:spLocks noChangeArrowheads="1"/>
          </p:cNvSpPr>
          <p:nvPr/>
        </p:nvSpPr>
        <p:spPr bwMode="auto">
          <a:xfrm>
            <a:off x="457200" y="1371600"/>
            <a:ext cx="8382000" cy="295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90000"/>
              </a:lnSpc>
              <a:spcBef>
                <a:spcPct val="50000"/>
              </a:spcBef>
            </a:pPr>
            <a:r>
              <a:rPr lang="en-US" sz="2000" b="1" dirty="0">
                <a:solidFill>
                  <a:srgbClr val="000000"/>
                </a:solidFill>
                <a:latin typeface="Courier New" pitchFamily="49" charset="0"/>
              </a:rPr>
              <a:t>public class </a:t>
            </a:r>
            <a:r>
              <a:rPr lang="en-US" sz="2000" b="1" dirty="0" err="1">
                <a:solidFill>
                  <a:srgbClr val="000000"/>
                </a:solidFill>
                <a:latin typeface="Courier New" pitchFamily="49" charset="0"/>
              </a:rPr>
              <a:t>NullException</a:t>
            </a:r>
            <a:r>
              <a:rPr lang="en-US" sz="2000" b="1" dirty="0">
                <a:solidFill>
                  <a:srgbClr val="000000"/>
                </a:solidFill>
                <a:latin typeface="Courier New" pitchFamily="49" charset="0"/>
              </a:rPr>
              <a:t> {</a:t>
            </a:r>
          </a:p>
          <a:p>
            <a:pPr>
              <a:lnSpc>
                <a:spcPct val="90000"/>
              </a:lnSpc>
              <a:spcBef>
                <a:spcPct val="50000"/>
              </a:spcBef>
            </a:pPr>
            <a:r>
              <a:rPr lang="en-US" sz="2000" b="1" dirty="0">
                <a:solidFill>
                  <a:srgbClr val="000000"/>
                </a:solidFill>
                <a:latin typeface="Courier New" pitchFamily="49" charset="0"/>
              </a:rPr>
              <a:t>static String s;</a:t>
            </a:r>
          </a:p>
          <a:p>
            <a:pPr lvl="1">
              <a:lnSpc>
                <a:spcPct val="90000"/>
              </a:lnSpc>
              <a:spcBef>
                <a:spcPct val="50000"/>
              </a:spcBef>
            </a:pPr>
            <a:r>
              <a:rPr lang="en-US" sz="2000" b="1" dirty="0">
                <a:solidFill>
                  <a:srgbClr val="000000"/>
                </a:solidFill>
                <a:latin typeface="Courier New" pitchFamily="49" charset="0"/>
              </a:rPr>
              <a:t>public static void main(String[] a){</a:t>
            </a:r>
          </a:p>
          <a:p>
            <a:pPr lvl="1">
              <a:lnSpc>
                <a:spcPct val="90000"/>
              </a:lnSpc>
              <a:spcBef>
                <a:spcPct val="50000"/>
              </a:spcBef>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s.length</a:t>
            </a:r>
            <a:r>
              <a:rPr lang="en-US" sz="2000" b="1" dirty="0">
                <a:solidFill>
                  <a:srgbClr val="000000"/>
                </a:solidFill>
                <a:latin typeface="Courier New" pitchFamily="49" charset="0"/>
              </a:rPr>
              <a:t>());</a:t>
            </a:r>
          </a:p>
          <a:p>
            <a:pPr lvl="1">
              <a:lnSpc>
                <a:spcPct val="90000"/>
              </a:lnSpc>
              <a:spcBef>
                <a:spcPct val="50000"/>
              </a:spcBef>
            </a:pPr>
            <a:r>
              <a:rPr lang="en-US" sz="2000" b="1" dirty="0">
                <a:solidFill>
                  <a:srgbClr val="000000"/>
                </a:solidFill>
                <a:latin typeface="Courier New" pitchFamily="49" charset="0"/>
              </a:rPr>
              <a:t>}</a:t>
            </a:r>
          </a:p>
          <a:p>
            <a:pPr>
              <a:lnSpc>
                <a:spcPct val="90000"/>
              </a:lnSpc>
              <a:spcBef>
                <a:spcPct val="50000"/>
              </a:spcBef>
            </a:pPr>
            <a:r>
              <a:rPr lang="en-US" sz="2000" b="1" dirty="0">
                <a:solidFill>
                  <a:srgbClr val="000000"/>
                </a:solidFill>
                <a:latin typeface="Courier New" pitchFamily="49" charset="0"/>
              </a:rPr>
              <a:t>}</a:t>
            </a:r>
          </a:p>
          <a:p>
            <a:pPr>
              <a:lnSpc>
                <a:spcPct val="90000"/>
              </a:lnSpc>
              <a:spcBef>
                <a:spcPct val="50000"/>
              </a:spcBef>
            </a:pPr>
            <a:r>
              <a:rPr lang="en-US" sz="2000" dirty="0">
                <a:solidFill>
                  <a:srgbClr val="5F5F5F"/>
                </a:solidFill>
                <a:latin typeface="Verdana" pitchFamily="34" charset="0"/>
              </a:rPr>
              <a:t>What will happen on execution of this code?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04800" y="1066800"/>
            <a:ext cx="8686800" cy="4678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90000"/>
              </a:lnSpc>
              <a:spcBef>
                <a:spcPct val="50000"/>
              </a:spcBef>
            </a:pPr>
            <a:r>
              <a:rPr lang="en-US" sz="2000" b="1" dirty="0">
                <a:solidFill>
                  <a:srgbClr val="000000"/>
                </a:solidFill>
                <a:latin typeface="Courier New" pitchFamily="49" charset="0"/>
              </a:rPr>
              <a:t>public class </a:t>
            </a:r>
            <a:r>
              <a:rPr lang="en-US" sz="2000" b="1" dirty="0" err="1">
                <a:solidFill>
                  <a:srgbClr val="000000"/>
                </a:solidFill>
                <a:latin typeface="Courier New" pitchFamily="49" charset="0"/>
              </a:rPr>
              <a:t>NullException</a:t>
            </a:r>
            <a:r>
              <a:rPr lang="en-US" sz="2000" b="1" dirty="0">
                <a:solidFill>
                  <a:srgbClr val="000000"/>
                </a:solidFill>
                <a:latin typeface="Courier New" pitchFamily="49" charset="0"/>
              </a:rPr>
              <a:t> {</a:t>
            </a:r>
          </a:p>
          <a:p>
            <a:pPr lvl="1">
              <a:lnSpc>
                <a:spcPct val="90000"/>
              </a:lnSpc>
              <a:spcBef>
                <a:spcPct val="50000"/>
              </a:spcBef>
            </a:pPr>
            <a:r>
              <a:rPr lang="en-US" sz="2000" b="1" dirty="0">
                <a:solidFill>
                  <a:srgbClr val="000000"/>
                </a:solidFill>
                <a:latin typeface="Courier New" pitchFamily="49" charset="0"/>
              </a:rPr>
              <a:t>static String s;</a:t>
            </a:r>
          </a:p>
          <a:p>
            <a:pPr lvl="1">
              <a:lnSpc>
                <a:spcPct val="90000"/>
              </a:lnSpc>
              <a:spcBef>
                <a:spcPct val="50000"/>
              </a:spcBef>
            </a:pPr>
            <a:r>
              <a:rPr lang="en-US" sz="2000" b="1" dirty="0">
                <a:solidFill>
                  <a:srgbClr val="000000"/>
                </a:solidFill>
                <a:latin typeface="Courier New" pitchFamily="49" charset="0"/>
              </a:rPr>
              <a:t>public static void main(String[] a){</a:t>
            </a:r>
          </a:p>
          <a:p>
            <a:pPr lvl="2">
              <a:lnSpc>
                <a:spcPct val="90000"/>
              </a:lnSpc>
              <a:spcBef>
                <a:spcPct val="50000"/>
              </a:spcBef>
            </a:pPr>
            <a:r>
              <a:rPr lang="en-US" sz="2000" b="1" dirty="0">
                <a:solidFill>
                  <a:srgbClr val="002060"/>
                </a:solidFill>
                <a:latin typeface="Courier New" pitchFamily="49" charset="0"/>
              </a:rPr>
              <a:t>try{	</a:t>
            </a:r>
            <a:r>
              <a:rPr lang="en-US" sz="2000" b="1" dirty="0">
                <a:latin typeface="Courier New" pitchFamily="49" charset="0"/>
              </a:rPr>
              <a:t>	</a:t>
            </a:r>
          </a:p>
          <a:p>
            <a:pPr lvl="2">
              <a:lnSpc>
                <a:spcPct val="90000"/>
              </a:lnSpc>
              <a:spcBef>
                <a:spcPct val="50000"/>
              </a:spcBef>
            </a:pPr>
            <a:r>
              <a:rPr lang="en-US" sz="2000" b="1" dirty="0">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s.length</a:t>
            </a:r>
            <a:r>
              <a:rPr lang="en-US" sz="2000" b="1" dirty="0">
                <a:solidFill>
                  <a:srgbClr val="000000"/>
                </a:solidFill>
                <a:latin typeface="Courier New" pitchFamily="49" charset="0"/>
              </a:rPr>
              <a:t>());</a:t>
            </a:r>
          </a:p>
          <a:p>
            <a:pPr lvl="2">
              <a:lnSpc>
                <a:spcPct val="90000"/>
              </a:lnSpc>
              <a:spcBef>
                <a:spcPct val="50000"/>
              </a:spcBef>
            </a:pPr>
            <a:r>
              <a:rPr lang="en-US" sz="2000" b="1" dirty="0">
                <a:solidFill>
                  <a:srgbClr val="002060"/>
                </a:solidFill>
                <a:latin typeface="Courier New" pitchFamily="49" charset="0"/>
              </a:rPr>
              <a:t>}</a:t>
            </a:r>
          </a:p>
          <a:p>
            <a:pPr lvl="2">
              <a:lnSpc>
                <a:spcPct val="90000"/>
              </a:lnSpc>
              <a:spcBef>
                <a:spcPct val="50000"/>
              </a:spcBef>
            </a:pPr>
            <a:r>
              <a:rPr lang="en-US" sz="2000" b="1" dirty="0">
                <a:solidFill>
                  <a:srgbClr val="002060"/>
                </a:solidFill>
                <a:latin typeface="Courier New" pitchFamily="49" charset="0"/>
              </a:rPr>
              <a:t>catch(</a:t>
            </a:r>
            <a:r>
              <a:rPr lang="en-US" sz="2000" b="1" dirty="0" err="1">
                <a:solidFill>
                  <a:srgbClr val="002060"/>
                </a:solidFill>
                <a:latin typeface="Courier New" pitchFamily="49" charset="0"/>
              </a:rPr>
              <a:t>NullPointerException</a:t>
            </a:r>
            <a:r>
              <a:rPr lang="en-US" sz="2000" b="1" dirty="0">
                <a:solidFill>
                  <a:srgbClr val="002060"/>
                </a:solidFill>
                <a:latin typeface="Courier New" pitchFamily="49" charset="0"/>
              </a:rPr>
              <a:t> n){</a:t>
            </a:r>
          </a:p>
          <a:p>
            <a:pPr lvl="2">
              <a:lnSpc>
                <a:spcPct val="90000"/>
              </a:lnSpc>
              <a:spcBef>
                <a:spcPct val="50000"/>
              </a:spcBef>
            </a:pPr>
            <a:r>
              <a:rPr lang="en-US" sz="2000" b="1" dirty="0" err="1">
                <a:solidFill>
                  <a:srgbClr val="000000"/>
                </a:solidFill>
                <a:latin typeface="Courier New" pitchFamily="49" charset="0"/>
              </a:rPr>
              <a:t>System.out.print</a:t>
            </a:r>
            <a:r>
              <a:rPr lang="en-US" sz="2000" b="1" dirty="0">
                <a:solidFill>
                  <a:srgbClr val="000000"/>
                </a:solidFill>
                <a:latin typeface="Courier New" pitchFamily="49" charset="0"/>
              </a:rPr>
              <a:t>("String not initialized");</a:t>
            </a:r>
          </a:p>
          <a:p>
            <a:pPr lvl="2">
              <a:lnSpc>
                <a:spcPct val="90000"/>
              </a:lnSpc>
              <a:spcBef>
                <a:spcPct val="50000"/>
              </a:spcBef>
            </a:pPr>
            <a:r>
              <a:rPr lang="en-US" sz="2000" b="1" dirty="0">
                <a:solidFill>
                  <a:srgbClr val="002060"/>
                </a:solidFill>
                <a:latin typeface="Courier New" pitchFamily="49" charset="0"/>
              </a:rPr>
              <a:t>}</a:t>
            </a:r>
          </a:p>
          <a:p>
            <a:pPr>
              <a:lnSpc>
                <a:spcPct val="90000"/>
              </a:lnSpc>
              <a:spcBef>
                <a:spcPct val="50000"/>
              </a:spcBef>
            </a:pPr>
            <a:r>
              <a:rPr lang="en-US" sz="2000" b="1" dirty="0" smtClean="0">
                <a:solidFill>
                  <a:srgbClr val="000000"/>
                </a:solidFill>
                <a:latin typeface="Courier New" pitchFamily="49" charset="0"/>
              </a:rPr>
              <a:t>  }</a:t>
            </a:r>
          </a:p>
          <a:p>
            <a:pPr>
              <a:lnSpc>
                <a:spcPct val="90000"/>
              </a:lnSpc>
              <a:spcBef>
                <a:spcPct val="50000"/>
              </a:spcBef>
            </a:pPr>
            <a:r>
              <a:rPr lang="en-US" sz="2000" b="1" dirty="0" smtClean="0">
                <a:solidFill>
                  <a:srgbClr val="000000"/>
                </a:solidFill>
                <a:latin typeface="Courier New" pitchFamily="49" charset="0"/>
              </a:rPr>
              <a:t>}</a:t>
            </a:r>
            <a:endParaRPr lang="en-US" sz="2000" b="1" dirty="0">
              <a:solidFill>
                <a:srgbClr val="000000"/>
              </a:solidFill>
              <a:latin typeface="Courier New" pitchFamily="49" charset="0"/>
            </a:endParaRPr>
          </a:p>
        </p:txBody>
      </p:sp>
      <p:sp>
        <p:nvSpPr>
          <p:cNvPr id="14340" name="Rectangle 4"/>
          <p:cNvSpPr>
            <a:spLocks noGrp="1" noChangeArrowheads="1"/>
          </p:cNvSpPr>
          <p:nvPr>
            <p:ph type="title"/>
          </p:nvPr>
        </p:nvSpPr>
        <p:spPr>
          <a:xfrm>
            <a:off x="304800" y="0"/>
            <a:ext cx="9144000" cy="838200"/>
          </a:xfrm>
        </p:spPr>
        <p:txBody>
          <a:bodyPr/>
          <a:lstStyle/>
          <a:p>
            <a:pPr eaLnBrk="1" hangingPunct="1"/>
            <a:r>
              <a:rPr lang="en-US" dirty="0" smtClean="0"/>
              <a:t>Handling exceptions in the code </a:t>
            </a:r>
          </a:p>
        </p:txBody>
      </p:sp>
      <p:sp>
        <p:nvSpPr>
          <p:cNvPr id="14342" name="Slide Number Placeholder 6"/>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0E59597D-C5E0-44A8-B453-B4FF5681A2E3}" type="slidenum">
              <a:rPr lang="en-US" smtClean="0">
                <a:solidFill>
                  <a:schemeClr val="bg2"/>
                </a:solidFill>
              </a:rPr>
              <a:pPr eaLnBrk="1" hangingPunct="1">
                <a:defRPr/>
              </a:pPr>
              <a:t>11</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4" name="Slide Number Placeholder 3"/>
          <p:cNvSpPr>
            <a:spLocks noGrp="1"/>
          </p:cNvSpPr>
          <p:nvPr>
            <p:ph type="sldNum" sz="quarter" idx="12"/>
          </p:nvPr>
        </p:nvSpPr>
        <p:spPr/>
        <p:txBody>
          <a:bodyPr/>
          <a:lstStyle/>
          <a:p>
            <a:pPr>
              <a:defRPr/>
            </a:pPr>
            <a:fld id="{FD08C850-F025-4D3A-AEE5-EDA81EA69DDA}" type="slidenum">
              <a:rPr lang="en-US" smtClean="0"/>
              <a:pPr>
                <a:defRPr/>
              </a:pPr>
              <a:t>12</a:t>
            </a:fld>
            <a:endParaRPr lang="en-US"/>
          </a:p>
        </p:txBody>
      </p:sp>
      <p:sp>
        <p:nvSpPr>
          <p:cNvPr id="3" name="Content Placeholder 2"/>
          <p:cNvSpPr>
            <a:spLocks noGrp="1"/>
          </p:cNvSpPr>
          <p:nvPr>
            <p:ph sz="quarter" idx="1"/>
          </p:nvPr>
        </p:nvSpPr>
        <p:spPr/>
        <p:txBody>
          <a:bodyPr/>
          <a:lstStyle/>
          <a:p>
            <a:pPr marL="0" indent="0">
              <a:lnSpc>
                <a:spcPct val="90000"/>
              </a:lnSpc>
              <a:spcBef>
                <a:spcPct val="50000"/>
              </a:spcBef>
              <a:buNone/>
            </a:pPr>
            <a:r>
              <a:rPr lang="en-US" b="1" dirty="0">
                <a:solidFill>
                  <a:srgbClr val="000000"/>
                </a:solidFill>
                <a:latin typeface="Courier New" pitchFamily="49" charset="0"/>
              </a:rPr>
              <a:t>public class </a:t>
            </a:r>
            <a:r>
              <a:rPr lang="en-US" b="1" dirty="0" err="1">
                <a:solidFill>
                  <a:srgbClr val="000000"/>
                </a:solidFill>
                <a:latin typeface="Courier New" pitchFamily="49" charset="0"/>
              </a:rPr>
              <a:t>NullException</a:t>
            </a:r>
            <a:r>
              <a:rPr lang="en-US" b="1" dirty="0">
                <a:solidFill>
                  <a:srgbClr val="000000"/>
                </a:solidFill>
                <a:latin typeface="Courier New" pitchFamily="49" charset="0"/>
              </a:rPr>
              <a:t> {</a:t>
            </a:r>
          </a:p>
          <a:p>
            <a:pPr marL="457200" lvl="1" indent="0">
              <a:lnSpc>
                <a:spcPct val="90000"/>
              </a:lnSpc>
              <a:spcBef>
                <a:spcPct val="50000"/>
              </a:spcBef>
              <a:buNone/>
            </a:pPr>
            <a:r>
              <a:rPr lang="en-US" sz="2000" b="1" dirty="0" smtClean="0">
                <a:solidFill>
                  <a:srgbClr val="000000"/>
                </a:solidFill>
                <a:latin typeface="Courier New" pitchFamily="49" charset="0"/>
              </a:rPr>
              <a:t>public </a:t>
            </a:r>
            <a:r>
              <a:rPr lang="en-US" sz="2000" b="1" dirty="0">
                <a:solidFill>
                  <a:srgbClr val="000000"/>
                </a:solidFill>
                <a:latin typeface="Courier New" pitchFamily="49" charset="0"/>
              </a:rPr>
              <a:t>static void main(String[] a){</a:t>
            </a:r>
          </a:p>
          <a:p>
            <a:pPr marL="914400" lvl="2" indent="0">
              <a:lnSpc>
                <a:spcPct val="90000"/>
              </a:lnSpc>
              <a:spcBef>
                <a:spcPct val="50000"/>
              </a:spcBef>
              <a:buNone/>
            </a:pPr>
            <a:r>
              <a:rPr lang="en-US" sz="2000" b="1" dirty="0" err="1" smtClean="0">
                <a:solidFill>
                  <a:srgbClr val="000000"/>
                </a:solidFill>
                <a:latin typeface="Courier New" pitchFamily="49" charset="0"/>
              </a:rPr>
              <a:t>System.out.println</a:t>
            </a:r>
            <a:r>
              <a:rPr lang="en-US" sz="2000" b="1" dirty="0" smtClean="0">
                <a:solidFill>
                  <a:srgbClr val="000000"/>
                </a:solidFill>
                <a:latin typeface="Courier New" pitchFamily="49" charset="0"/>
              </a:rPr>
              <a:t>(</a:t>
            </a:r>
            <a:r>
              <a:rPr lang="en-US" sz="2000" b="1" dirty="0" err="1" smtClean="0">
                <a:solidFill>
                  <a:srgbClr val="000000"/>
                </a:solidFill>
                <a:latin typeface="Courier New" pitchFamily="49" charset="0"/>
              </a:rPr>
              <a:t>a.length</a:t>
            </a:r>
            <a:r>
              <a:rPr lang="en-US" sz="2000" b="1" dirty="0" smtClean="0">
                <a:solidFill>
                  <a:srgbClr val="000000"/>
                </a:solidFill>
                <a:latin typeface="Courier New" pitchFamily="49" charset="0"/>
              </a:rPr>
              <a:t>());</a:t>
            </a:r>
          </a:p>
          <a:p>
            <a:pPr marL="914400" lvl="2" indent="0">
              <a:lnSpc>
                <a:spcPct val="90000"/>
              </a:lnSpc>
              <a:spcBef>
                <a:spcPct val="50000"/>
              </a:spcBef>
              <a:buNone/>
            </a:pPr>
            <a:r>
              <a:rPr lang="en-US" sz="2000" b="1" dirty="0" err="1" smtClean="0">
                <a:solidFill>
                  <a:srgbClr val="000000"/>
                </a:solidFill>
                <a:latin typeface="Courier New" pitchFamily="49" charset="0"/>
              </a:rPr>
              <a:t>System.out.println</a:t>
            </a:r>
            <a:r>
              <a:rPr lang="en-US" sz="2000" b="1" dirty="0" smtClean="0">
                <a:solidFill>
                  <a:srgbClr val="000000"/>
                </a:solidFill>
                <a:latin typeface="Courier New" pitchFamily="49" charset="0"/>
              </a:rPr>
              <a:t>(a[0]);</a:t>
            </a:r>
            <a:endParaRPr lang="en-US" sz="2000" b="1" dirty="0">
              <a:solidFill>
                <a:srgbClr val="000000"/>
              </a:solidFill>
              <a:latin typeface="Courier New" pitchFamily="49" charset="0"/>
            </a:endParaRPr>
          </a:p>
          <a:p>
            <a:pPr marL="914400" lvl="2" indent="0">
              <a:lnSpc>
                <a:spcPct val="90000"/>
              </a:lnSpc>
              <a:spcBef>
                <a:spcPct val="50000"/>
              </a:spcBef>
              <a:buNone/>
            </a:pPr>
            <a:r>
              <a:rPr lang="en-US" b="1" dirty="0" smtClean="0">
                <a:solidFill>
                  <a:srgbClr val="000000"/>
                </a:solidFill>
                <a:latin typeface="Courier New" pitchFamily="49" charset="0"/>
              </a:rPr>
              <a:t>}</a:t>
            </a:r>
            <a:endParaRPr lang="en-US" b="1" dirty="0">
              <a:solidFill>
                <a:srgbClr val="000000"/>
              </a:solidFill>
              <a:latin typeface="Courier New" pitchFamily="49" charset="0"/>
            </a:endParaRPr>
          </a:p>
          <a:p>
            <a:pPr marL="0" indent="0">
              <a:lnSpc>
                <a:spcPct val="90000"/>
              </a:lnSpc>
              <a:spcBef>
                <a:spcPct val="50000"/>
              </a:spcBef>
              <a:buNone/>
            </a:pPr>
            <a:r>
              <a:rPr lang="en-US" b="1" dirty="0">
                <a:solidFill>
                  <a:srgbClr val="000000"/>
                </a:solidFill>
                <a:latin typeface="Courier New" pitchFamily="49" charset="0"/>
              </a:rPr>
              <a:t>}</a:t>
            </a:r>
          </a:p>
          <a:p>
            <a:pPr marL="0" indent="0">
              <a:buNone/>
            </a:pPr>
            <a:r>
              <a:rPr lang="en-US" dirty="0" smtClean="0"/>
              <a:t>Handle appropriate exception for the given the code .</a:t>
            </a:r>
            <a:endParaRPr lang="en-US" dirty="0"/>
          </a:p>
        </p:txBody>
      </p:sp>
    </p:spTree>
    <p:extLst>
      <p:ext uri="{BB962C8B-B14F-4D97-AF65-F5344CB8AC3E}">
        <p14:creationId xmlns:p14="http://schemas.microsoft.com/office/powerpoint/2010/main" xmlns="" val="42368100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Flow after exception</a:t>
            </a:r>
          </a:p>
        </p:txBody>
      </p:sp>
      <p:sp>
        <p:nvSpPr>
          <p:cNvPr id="15364"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44FE408B-49C5-4E32-88B4-771280B8D2B0}" type="slidenum">
              <a:rPr lang="en-US" smtClean="0">
                <a:solidFill>
                  <a:schemeClr val="bg2"/>
                </a:solidFill>
              </a:rPr>
              <a:pPr eaLnBrk="1" hangingPunct="1">
                <a:defRPr/>
              </a:pPr>
              <a:t>13</a:t>
            </a:fld>
            <a:endParaRPr lang="en-US" smtClean="0">
              <a:solidFill>
                <a:schemeClr val="bg2"/>
              </a:solidFill>
            </a:endParaRPr>
          </a:p>
        </p:txBody>
      </p:sp>
      <p:sp>
        <p:nvSpPr>
          <p:cNvPr id="15363" name="Content Placeholder 5"/>
          <p:cNvSpPr>
            <a:spLocks noGrp="1"/>
          </p:cNvSpPr>
          <p:nvPr>
            <p:ph sz="quarter" idx="1"/>
          </p:nvPr>
        </p:nvSpPr>
        <p:spPr>
          <a:xfrm>
            <a:off x="381000" y="1295400"/>
            <a:ext cx="8305800" cy="4953000"/>
          </a:xfrm>
        </p:spPr>
        <p:txBody>
          <a:bodyPr/>
          <a:lstStyle/>
          <a:p>
            <a:r>
              <a:rPr lang="en-US" dirty="0" smtClean="0"/>
              <a:t>When exception occurs, the statements after exception are skipped and the control goes to the matching catch block. After the catch block, the control go to the statement next to all the other catch blocks.</a:t>
            </a:r>
          </a:p>
          <a:p>
            <a:r>
              <a:rPr lang="en-US" dirty="0" smtClean="0"/>
              <a:t>The example in the next slide catches an </a:t>
            </a:r>
            <a:r>
              <a:rPr lang="en-US" b="1" dirty="0" err="1" smtClean="0">
                <a:latin typeface="Courier New" pitchFamily="49" charset="0"/>
                <a:cs typeface="Courier New" pitchFamily="49" charset="0"/>
              </a:rPr>
              <a:t>ArithmeticException</a:t>
            </a:r>
            <a:r>
              <a:rPr lang="en-US" b="1" dirty="0" smtClean="0">
                <a:latin typeface="Courier New" pitchFamily="49" charset="0"/>
                <a:cs typeface="Courier New" pitchFamily="49" charset="0"/>
              </a:rPr>
              <a:t>.</a:t>
            </a:r>
            <a:r>
              <a:rPr lang="en-US" dirty="0" smtClean="0"/>
              <a:t> </a:t>
            </a:r>
          </a:p>
          <a:p>
            <a:r>
              <a:rPr lang="en-US" dirty="0" smtClean="0"/>
              <a:t>An </a:t>
            </a:r>
            <a:r>
              <a:rPr lang="en-US" b="1" dirty="0" err="1" smtClean="0">
                <a:latin typeface="Courier New" pitchFamily="49" charset="0"/>
                <a:cs typeface="Courier New" pitchFamily="49" charset="0"/>
              </a:rPr>
              <a:t>ArithmeticException</a:t>
            </a:r>
            <a:r>
              <a:rPr lang="en-US" b="1" dirty="0" smtClean="0">
                <a:solidFill>
                  <a:srgbClr val="C00000"/>
                </a:solidFill>
                <a:latin typeface="Courier New" pitchFamily="49" charset="0"/>
              </a:rPr>
              <a:t> </a:t>
            </a:r>
            <a:r>
              <a:rPr lang="en-US" dirty="0" smtClean="0"/>
              <a:t>is a unchecked exception that is thrown when an attempt is made to divide by 0.</a:t>
            </a:r>
          </a:p>
          <a:p>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a:grpSpLocks/>
          </p:cNvGrpSpPr>
          <p:nvPr/>
        </p:nvGrpSpPr>
        <p:grpSpPr bwMode="auto">
          <a:xfrm>
            <a:off x="152400" y="3276600"/>
            <a:ext cx="8786813" cy="3170238"/>
            <a:chOff x="205154" y="1417499"/>
            <a:chExt cx="8786446" cy="3170099"/>
          </a:xfrm>
        </p:grpSpPr>
        <p:sp>
          <p:nvSpPr>
            <p:cNvPr id="16389" name="Rectangle 4"/>
            <p:cNvSpPr>
              <a:spLocks noChangeArrowheads="1"/>
            </p:cNvSpPr>
            <p:nvPr/>
          </p:nvSpPr>
          <p:spPr bwMode="auto">
            <a:xfrm>
              <a:off x="381000" y="1417499"/>
              <a:ext cx="8610600" cy="31700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2000" b="1" dirty="0">
                  <a:solidFill>
                    <a:srgbClr val="000000"/>
                  </a:solidFill>
                  <a:latin typeface="Courier New" pitchFamily="49" charset="0"/>
                </a:rPr>
                <a:t>try{</a:t>
              </a:r>
            </a:p>
            <a:p>
              <a:r>
                <a:rPr lang="en-US" sz="2000" b="1" dirty="0">
                  <a:solidFill>
                    <a:srgbClr val="000000"/>
                  </a:solidFill>
                  <a:latin typeface="Courier New" pitchFamily="49" charset="0"/>
                </a:rPr>
                <a:t>j=j/i; </a:t>
              </a:r>
            </a:p>
            <a:p>
              <a:r>
                <a:rPr lang="en-US" sz="2000" b="1" dirty="0">
                  <a:solidFill>
                    <a:srgbClr val="000000"/>
                  </a:solidFill>
                  <a:latin typeface="Courier New" pitchFamily="49" charset="0"/>
                </a:rPr>
                <a:t>k=</a:t>
              </a:r>
              <a:r>
                <a:rPr lang="en-US" sz="2000" b="1" dirty="0" err="1">
                  <a:solidFill>
                    <a:srgbClr val="000000"/>
                  </a:solidFill>
                  <a:latin typeface="Courier New" pitchFamily="49" charset="0"/>
                </a:rPr>
                <a:t>i+j</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l=i*j;</a:t>
              </a:r>
            </a:p>
            <a:p>
              <a:r>
                <a:rPr lang="en-US" sz="2000" b="1" dirty="0">
                  <a:solidFill>
                    <a:srgbClr val="000000"/>
                  </a:solidFill>
                  <a:latin typeface="Courier New" pitchFamily="49" charset="0"/>
                </a:rPr>
                <a:t>}</a:t>
              </a:r>
            </a:p>
            <a:p>
              <a:r>
                <a:rPr lang="en-US" sz="2000" b="1" dirty="0">
                  <a:solidFill>
                    <a:srgbClr val="000000"/>
                  </a:solidFill>
                  <a:latin typeface="Courier New" pitchFamily="49" charset="0"/>
                </a:rPr>
                <a:t>catch(</a:t>
              </a:r>
              <a:r>
                <a:rPr lang="en-US" sz="2000" b="1" dirty="0" err="1">
                  <a:solidFill>
                    <a:srgbClr val="000000"/>
                  </a:solidFill>
                  <a:latin typeface="Courier New" pitchFamily="49" charset="0"/>
                </a:rPr>
                <a:t>ArithmeticException</a:t>
              </a:r>
              <a:r>
                <a:rPr lang="en-US" sz="2000" b="1" dirty="0">
                  <a:solidFill>
                    <a:srgbClr val="000000"/>
                  </a:solidFill>
                  <a:latin typeface="Courier New" pitchFamily="49" charset="0"/>
                </a:rPr>
                <a:t> e){</a:t>
              </a:r>
            </a:p>
            <a:p>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("Incorrect value for i entered.");</a:t>
              </a:r>
            </a:p>
            <a:p>
              <a:r>
                <a:rPr lang="en-US" sz="2000" b="1" dirty="0">
                  <a:solidFill>
                    <a:srgbClr val="000000"/>
                  </a:solidFill>
                  <a:latin typeface="Courier New" pitchFamily="49" charset="0"/>
                </a:rPr>
                <a:t>}</a:t>
              </a:r>
            </a:p>
            <a:p>
              <a:r>
                <a:rPr lang="nn-NO" sz="2000" b="1" dirty="0">
                  <a:solidFill>
                    <a:srgbClr val="000000"/>
                  </a:solidFill>
                  <a:latin typeface="Courier New" pitchFamily="49" charset="0"/>
                </a:rPr>
                <a:t>System.out.println("j="+j+" i="+i +" k="+k+" l="+l );</a:t>
              </a:r>
            </a:p>
            <a:p>
              <a:r>
                <a:rPr lang="en-US" sz="2000" b="1" dirty="0">
                  <a:solidFill>
                    <a:srgbClr val="000000"/>
                  </a:solidFill>
                  <a:latin typeface="Courier New" pitchFamily="49" charset="0"/>
                </a:rPr>
                <a:t>}}</a:t>
              </a:r>
            </a:p>
          </p:txBody>
        </p:sp>
        <p:cxnSp>
          <p:nvCxnSpPr>
            <p:cNvPr id="9" name="Elbow Connector 8"/>
            <p:cNvCxnSpPr/>
            <p:nvPr/>
          </p:nvCxnSpPr>
          <p:spPr>
            <a:xfrm>
              <a:off x="1448115" y="2133431"/>
              <a:ext cx="3505054" cy="761967"/>
            </a:xfrm>
            <a:prstGeom prst="bentConnector3">
              <a:avLst>
                <a:gd name="adj1" fmla="val 50000"/>
              </a:avLst>
            </a:prstGeom>
            <a:ln>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953169" y="2895397"/>
              <a:ext cx="0" cy="609573"/>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8229632" y="3657364"/>
              <a:ext cx="304787" cy="45718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393" name="TextBox 21"/>
            <p:cNvSpPr txBox="1">
              <a:spLocks noChangeArrowheads="1"/>
            </p:cNvSpPr>
            <p:nvPr/>
          </p:nvSpPr>
          <p:spPr bwMode="auto">
            <a:xfrm>
              <a:off x="3505200" y="2514600"/>
              <a:ext cx="51167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solidFill>
                    <a:srgbClr val="7030A0"/>
                  </a:solidFill>
                </a:rPr>
                <a:t>i=0</a:t>
              </a:r>
            </a:p>
          </p:txBody>
        </p:sp>
        <p:cxnSp>
          <p:nvCxnSpPr>
            <p:cNvPr id="25" name="Straight Arrow Connector 24"/>
            <p:cNvCxnSpPr/>
            <p:nvPr/>
          </p:nvCxnSpPr>
          <p:spPr>
            <a:xfrm flipH="1">
              <a:off x="1295721" y="2133431"/>
              <a:ext cx="152394" cy="533377"/>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395" name="TextBox 27"/>
            <p:cNvSpPr txBox="1">
              <a:spLocks noChangeArrowheads="1"/>
            </p:cNvSpPr>
            <p:nvPr/>
          </p:nvSpPr>
          <p:spPr bwMode="auto">
            <a:xfrm>
              <a:off x="1371600" y="2209800"/>
              <a:ext cx="58862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dirty="0">
                  <a:solidFill>
                    <a:srgbClr val="7030A0"/>
                  </a:solidFill>
                </a:rPr>
                <a:t>i!=0</a:t>
              </a:r>
            </a:p>
          </p:txBody>
        </p:sp>
        <p:sp>
          <p:nvSpPr>
            <p:cNvPr id="29" name="Freeform 28"/>
            <p:cNvSpPr/>
            <p:nvPr/>
          </p:nvSpPr>
          <p:spPr>
            <a:xfrm>
              <a:off x="205154" y="2736654"/>
              <a:ext cx="252402" cy="1530283"/>
            </a:xfrm>
            <a:custGeom>
              <a:avLst/>
              <a:gdLst>
                <a:gd name="connsiteX0" fmla="*/ 222738 w 257908"/>
                <a:gd name="connsiteY0" fmla="*/ 0 h 1828800"/>
                <a:gd name="connsiteX1" fmla="*/ 82061 w 257908"/>
                <a:gd name="connsiteY1" fmla="*/ 281354 h 1828800"/>
                <a:gd name="connsiteX2" fmla="*/ 29308 w 257908"/>
                <a:gd name="connsiteY2" fmla="*/ 1441939 h 1828800"/>
                <a:gd name="connsiteX3" fmla="*/ 257908 w 257908"/>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257908" h="1828800">
                  <a:moveTo>
                    <a:pt x="222738" y="0"/>
                  </a:moveTo>
                  <a:cubicBezTo>
                    <a:pt x="168518" y="20515"/>
                    <a:pt x="114299" y="41031"/>
                    <a:pt x="82061" y="281354"/>
                  </a:cubicBezTo>
                  <a:cubicBezTo>
                    <a:pt x="49823" y="521677"/>
                    <a:pt x="0" y="1184031"/>
                    <a:pt x="29308" y="1441939"/>
                  </a:cubicBezTo>
                  <a:cubicBezTo>
                    <a:pt x="58616" y="1699847"/>
                    <a:pt x="158262" y="1764323"/>
                    <a:pt x="257908" y="1828800"/>
                  </a:cubicBezTo>
                </a:path>
              </a:pathLst>
            </a:cu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sp>
        <p:nvSpPr>
          <p:cNvPr id="16387" name="Rectangle 11"/>
          <p:cNvSpPr>
            <a:spLocks noChangeArrowheads="1"/>
          </p:cNvSpPr>
          <p:nvPr/>
        </p:nvSpPr>
        <p:spPr bwMode="auto">
          <a:xfrm>
            <a:off x="76200" y="609600"/>
            <a:ext cx="8915400" cy="2554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2000" b="1" dirty="0">
                <a:solidFill>
                  <a:srgbClr val="000000"/>
                </a:solidFill>
                <a:latin typeface="Courier New" pitchFamily="49" charset="0"/>
              </a:rPr>
              <a:t>public class A{</a:t>
            </a:r>
          </a:p>
          <a:p>
            <a:r>
              <a:rPr lang="en-US" sz="2000" b="1" dirty="0">
                <a:solidFill>
                  <a:srgbClr val="000000"/>
                </a:solidFill>
                <a:latin typeface="Courier New" pitchFamily="49" charset="0"/>
              </a:rPr>
              <a:t>public static void main(String[] </a:t>
            </a:r>
            <a:r>
              <a:rPr lang="en-US" sz="2000" b="1" dirty="0" err="1">
                <a:solidFill>
                  <a:srgbClr val="000000"/>
                </a:solidFill>
                <a:latin typeface="Courier New" pitchFamily="49" charset="0"/>
              </a:rPr>
              <a:t>args</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  </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j=10;</a:t>
            </a:r>
          </a:p>
          <a:p>
            <a:r>
              <a:rPr lang="en-US" sz="2000" b="1" dirty="0">
                <a:solidFill>
                  <a:srgbClr val="000000"/>
                </a:solidFill>
                <a:latin typeface="Courier New" pitchFamily="49" charset="0"/>
              </a:rPr>
              <a:t>  </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k=0;</a:t>
            </a:r>
          </a:p>
          <a:p>
            <a:r>
              <a:rPr lang="en-US" sz="2000" b="1" dirty="0">
                <a:solidFill>
                  <a:srgbClr val="000000"/>
                </a:solidFill>
                <a:latin typeface="Courier New" pitchFamily="49" charset="0"/>
              </a:rPr>
              <a:t>  </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l=0;</a:t>
            </a:r>
          </a:p>
          <a:p>
            <a:r>
              <a:rPr lang="en-US" sz="2000" b="1" dirty="0">
                <a:solidFill>
                  <a:srgbClr val="000000"/>
                </a:solidFill>
                <a:latin typeface="Courier New" pitchFamily="49" charset="0"/>
              </a:rPr>
              <a:t>  </a:t>
            </a:r>
            <a:r>
              <a:rPr lang="en-US" sz="2000" b="1" dirty="0" err="1">
                <a:solidFill>
                  <a:srgbClr val="000000"/>
                </a:solidFill>
                <a:latin typeface="Courier New" pitchFamily="49" charset="0"/>
              </a:rPr>
              <a:t>java.util.Scanner</a:t>
            </a:r>
            <a:r>
              <a:rPr lang="en-US" sz="2000" b="1" dirty="0">
                <a:solidFill>
                  <a:srgbClr val="000000"/>
                </a:solidFill>
                <a:latin typeface="Courier New" pitchFamily="49" charset="0"/>
              </a:rPr>
              <a:t> scan= new 	</a:t>
            </a:r>
            <a:r>
              <a:rPr lang="en-US" sz="2000" b="1" dirty="0" err="1">
                <a:solidFill>
                  <a:srgbClr val="000000"/>
                </a:solidFill>
                <a:latin typeface="Courier New" pitchFamily="49" charset="0"/>
              </a:rPr>
              <a:t>java.util.Scanner</a:t>
            </a:r>
            <a:r>
              <a:rPr lang="en-US" sz="2000" b="1" dirty="0">
                <a:solidFill>
                  <a:srgbClr val="000000"/>
                </a:solidFill>
                <a:latin typeface="Courier New" pitchFamily="49" charset="0"/>
              </a:rPr>
              <a:t>(System.in);</a:t>
            </a:r>
          </a:p>
          <a:p>
            <a:r>
              <a:rPr lang="en-US" sz="2000" b="1" dirty="0">
                <a:solidFill>
                  <a:srgbClr val="000000"/>
                </a:solidFill>
                <a:latin typeface="Courier New" pitchFamily="49" charset="0"/>
              </a:rPr>
              <a:t>  </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i= </a:t>
            </a:r>
            <a:r>
              <a:rPr lang="en-US" sz="2000" b="1" dirty="0" err="1">
                <a:solidFill>
                  <a:srgbClr val="000000"/>
                </a:solidFill>
                <a:latin typeface="Courier New" pitchFamily="49" charset="0"/>
              </a:rPr>
              <a:t>scan.nextInt</a:t>
            </a:r>
            <a:r>
              <a:rPr lang="en-US" sz="2000" b="1" dirty="0">
                <a:solidFill>
                  <a:srgbClr val="000000"/>
                </a:solidFill>
                <a:latin typeface="Courier New" pitchFamily="49" charset="0"/>
              </a:rPr>
              <a:t>();</a:t>
            </a:r>
          </a:p>
        </p:txBody>
      </p:sp>
      <p:sp>
        <p:nvSpPr>
          <p:cNvPr id="16388" name="Slide Number Placeholder 12"/>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B4B1CF22-79E9-4537-8728-6B069295898A}" type="slidenum">
              <a:rPr lang="en-US" smtClean="0">
                <a:solidFill>
                  <a:schemeClr val="bg2"/>
                </a:solidFill>
              </a:rPr>
              <a:pPr eaLnBrk="1" hangingPunct="1">
                <a:defRPr/>
              </a:pPr>
              <a:t>14</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Multiple catches</a:t>
            </a:r>
          </a:p>
        </p:txBody>
      </p:sp>
      <p:sp>
        <p:nvSpPr>
          <p:cNvPr id="18436" name="Slide Number Placeholder 5"/>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87C84E77-ACF1-4F5B-AB19-0E129C25CEDC}" type="slidenum">
              <a:rPr lang="en-US" smtClean="0">
                <a:solidFill>
                  <a:schemeClr val="bg2"/>
                </a:solidFill>
              </a:rPr>
              <a:pPr eaLnBrk="1" hangingPunct="1">
                <a:defRPr/>
              </a:pPr>
              <a:t>15</a:t>
            </a:fld>
            <a:endParaRPr lang="en-US" smtClean="0">
              <a:solidFill>
                <a:schemeClr val="bg2"/>
              </a:solidFill>
            </a:endParaRPr>
          </a:p>
        </p:txBody>
      </p:sp>
      <p:sp>
        <p:nvSpPr>
          <p:cNvPr id="18435" name="Rectangle 4"/>
          <p:cNvSpPr>
            <a:spLocks noChangeArrowheads="1"/>
          </p:cNvSpPr>
          <p:nvPr/>
        </p:nvSpPr>
        <p:spPr bwMode="auto">
          <a:xfrm>
            <a:off x="228600" y="1219200"/>
            <a:ext cx="8610600" cy="527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90000"/>
              </a:lnSpc>
              <a:spcBef>
                <a:spcPts val="100"/>
              </a:spcBef>
            </a:pPr>
            <a:r>
              <a:rPr lang="en-US" sz="2000" b="1" dirty="0">
                <a:solidFill>
                  <a:srgbClr val="000000"/>
                </a:solidFill>
                <a:latin typeface="Courier New" pitchFamily="49" charset="0"/>
              </a:rPr>
              <a:t>public class </a:t>
            </a:r>
            <a:r>
              <a:rPr lang="en-US" sz="2000" b="1" dirty="0" err="1">
                <a:solidFill>
                  <a:srgbClr val="000000"/>
                </a:solidFill>
                <a:latin typeface="Courier New" pitchFamily="49" charset="0"/>
              </a:rPr>
              <a:t>NoArgument</a:t>
            </a:r>
            <a:r>
              <a:rPr lang="en-US" sz="2000" b="1" dirty="0">
                <a:solidFill>
                  <a:srgbClr val="000000"/>
                </a:solidFill>
                <a:latin typeface="Courier New" pitchFamily="49" charset="0"/>
              </a:rPr>
              <a:t>{</a:t>
            </a:r>
          </a:p>
          <a:p>
            <a:pPr>
              <a:lnSpc>
                <a:spcPct val="90000"/>
              </a:lnSpc>
              <a:spcBef>
                <a:spcPts val="100"/>
              </a:spcBef>
            </a:pPr>
            <a:r>
              <a:rPr lang="en-US" sz="2000" b="1" dirty="0">
                <a:solidFill>
                  <a:srgbClr val="000000"/>
                </a:solidFill>
                <a:latin typeface="Courier New" pitchFamily="49" charset="0"/>
              </a:rPr>
              <a:t>public static void main(String[] </a:t>
            </a:r>
            <a:r>
              <a:rPr lang="en-US" sz="2000" b="1" dirty="0" err="1">
                <a:solidFill>
                  <a:srgbClr val="000000"/>
                </a:solidFill>
                <a:latin typeface="Courier New" pitchFamily="49" charset="0"/>
              </a:rPr>
              <a:t>args</a:t>
            </a:r>
            <a:r>
              <a:rPr lang="en-US" sz="2000" b="1" dirty="0">
                <a:solidFill>
                  <a:srgbClr val="000000"/>
                </a:solidFill>
                <a:latin typeface="Courier New" pitchFamily="49" charset="0"/>
              </a:rPr>
              <a:t>){</a:t>
            </a:r>
          </a:p>
          <a:p>
            <a:pPr lvl="1">
              <a:lnSpc>
                <a:spcPct val="90000"/>
              </a:lnSpc>
              <a:spcBef>
                <a:spcPts val="100"/>
              </a:spcBef>
            </a:pPr>
            <a:r>
              <a:rPr lang="en-US" sz="2000" b="1" dirty="0">
                <a:solidFill>
                  <a:srgbClr val="000000"/>
                </a:solidFill>
                <a:latin typeface="Courier New" pitchFamily="49" charset="0"/>
              </a:rPr>
              <a:t>try{</a:t>
            </a:r>
          </a:p>
          <a:p>
            <a:pPr lvl="1">
              <a:lnSpc>
                <a:spcPct val="90000"/>
              </a:lnSpc>
              <a:spcBef>
                <a:spcPts val="100"/>
              </a:spcBef>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j=10/</a:t>
            </a:r>
            <a:r>
              <a:rPr lang="en-US" sz="2000" b="1" dirty="0" err="1">
                <a:solidFill>
                  <a:srgbClr val="000000"/>
                </a:solidFill>
                <a:latin typeface="Courier New" pitchFamily="49" charset="0"/>
              </a:rPr>
              <a:t>args.length</a:t>
            </a:r>
            <a:r>
              <a:rPr lang="en-US" sz="2000" b="1" dirty="0">
                <a:solidFill>
                  <a:srgbClr val="000000"/>
                </a:solidFill>
                <a:latin typeface="Courier New" pitchFamily="49" charset="0"/>
              </a:rPr>
              <a:t>;</a:t>
            </a:r>
          </a:p>
          <a:p>
            <a:pPr lvl="1">
              <a:lnSpc>
                <a:spcPct val="90000"/>
              </a:lnSpc>
              <a:spcBef>
                <a:spcPts val="100"/>
              </a:spcBef>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(j);</a:t>
            </a:r>
          </a:p>
          <a:p>
            <a:pPr lvl="1">
              <a:lnSpc>
                <a:spcPct val="90000"/>
              </a:lnSpc>
              <a:spcBef>
                <a:spcPts val="100"/>
              </a:spcBef>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args</a:t>
            </a:r>
            <a:r>
              <a:rPr lang="en-US" sz="2000" b="1" dirty="0">
                <a:solidFill>
                  <a:srgbClr val="000000"/>
                </a:solidFill>
                <a:latin typeface="Courier New" pitchFamily="49" charset="0"/>
              </a:rPr>
              <a:t>[1]);</a:t>
            </a:r>
          </a:p>
          <a:p>
            <a:pPr lvl="1">
              <a:lnSpc>
                <a:spcPct val="90000"/>
              </a:lnSpc>
              <a:spcBef>
                <a:spcPts val="100"/>
              </a:spcBef>
            </a:pPr>
            <a:endParaRPr lang="en-US" sz="2000" b="1" dirty="0">
              <a:solidFill>
                <a:srgbClr val="000000"/>
              </a:solidFill>
              <a:latin typeface="Courier New" pitchFamily="49" charset="0"/>
            </a:endParaRPr>
          </a:p>
          <a:p>
            <a:pPr lvl="1">
              <a:lnSpc>
                <a:spcPct val="90000"/>
              </a:lnSpc>
              <a:spcBef>
                <a:spcPts val="100"/>
              </a:spcBef>
            </a:pPr>
            <a:r>
              <a:rPr lang="en-US" sz="2000" b="1" dirty="0">
                <a:solidFill>
                  <a:srgbClr val="000000"/>
                </a:solidFill>
                <a:latin typeface="Courier New" pitchFamily="49" charset="0"/>
              </a:rPr>
              <a:t>}</a:t>
            </a:r>
          </a:p>
          <a:p>
            <a:pPr lvl="1">
              <a:lnSpc>
                <a:spcPct val="90000"/>
              </a:lnSpc>
              <a:spcBef>
                <a:spcPts val="100"/>
              </a:spcBef>
            </a:pPr>
            <a:r>
              <a:rPr lang="en-US" sz="2000" b="1" dirty="0">
                <a:solidFill>
                  <a:srgbClr val="C00000"/>
                </a:solidFill>
                <a:latin typeface="Courier New" pitchFamily="49" charset="0"/>
              </a:rPr>
              <a:t>catch(</a:t>
            </a:r>
            <a:r>
              <a:rPr lang="en-US" sz="2000" b="1" dirty="0" err="1">
                <a:solidFill>
                  <a:srgbClr val="C00000"/>
                </a:solidFill>
                <a:latin typeface="Courier New" pitchFamily="49" charset="0"/>
              </a:rPr>
              <a:t>ArithmeticException</a:t>
            </a:r>
            <a:r>
              <a:rPr lang="en-US" sz="2000" b="1" dirty="0">
                <a:solidFill>
                  <a:srgbClr val="C00000"/>
                </a:solidFill>
                <a:latin typeface="Courier New" pitchFamily="49" charset="0"/>
              </a:rPr>
              <a:t> e){</a:t>
            </a:r>
          </a:p>
          <a:p>
            <a:pPr lvl="1">
              <a:lnSpc>
                <a:spcPct val="90000"/>
              </a:lnSpc>
              <a:spcBef>
                <a:spcPts val="100"/>
              </a:spcBef>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("command line arguments not entered");</a:t>
            </a:r>
          </a:p>
          <a:p>
            <a:pPr lvl="1">
              <a:lnSpc>
                <a:spcPct val="90000"/>
              </a:lnSpc>
              <a:spcBef>
                <a:spcPts val="100"/>
              </a:spcBef>
            </a:pPr>
            <a:r>
              <a:rPr lang="en-US" sz="2000" b="1" dirty="0">
                <a:solidFill>
                  <a:srgbClr val="000000"/>
                </a:solidFill>
                <a:latin typeface="Courier New" pitchFamily="49" charset="0"/>
              </a:rPr>
              <a:t>}</a:t>
            </a:r>
          </a:p>
          <a:p>
            <a:pPr lvl="1">
              <a:lnSpc>
                <a:spcPct val="90000"/>
              </a:lnSpc>
              <a:spcBef>
                <a:spcPts val="100"/>
              </a:spcBef>
            </a:pPr>
            <a:r>
              <a:rPr lang="en-US" sz="2000" b="1" dirty="0">
                <a:solidFill>
                  <a:srgbClr val="C00000"/>
                </a:solidFill>
                <a:latin typeface="Courier New" pitchFamily="49" charset="0"/>
              </a:rPr>
              <a:t>catch(</a:t>
            </a:r>
            <a:r>
              <a:rPr lang="en-US" sz="2000" b="1" dirty="0" err="1">
                <a:solidFill>
                  <a:srgbClr val="C00000"/>
                </a:solidFill>
                <a:latin typeface="Courier New" pitchFamily="49" charset="0"/>
              </a:rPr>
              <a:t>ArrayIndexOutOfBoundsException</a:t>
            </a:r>
            <a:r>
              <a:rPr lang="en-US" sz="2000" b="1" dirty="0">
                <a:solidFill>
                  <a:srgbClr val="C00000"/>
                </a:solidFill>
                <a:latin typeface="Courier New" pitchFamily="49" charset="0"/>
              </a:rPr>
              <a:t> a){</a:t>
            </a:r>
          </a:p>
          <a:p>
            <a:pPr lvl="1">
              <a:lnSpc>
                <a:spcPct val="90000"/>
              </a:lnSpc>
              <a:spcBef>
                <a:spcPts val="100"/>
              </a:spcBef>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("command line 2nd arguments not entered");</a:t>
            </a:r>
          </a:p>
          <a:p>
            <a:pPr lvl="1">
              <a:lnSpc>
                <a:spcPct val="90000"/>
              </a:lnSpc>
              <a:spcBef>
                <a:spcPts val="100"/>
              </a:spcBef>
            </a:pPr>
            <a:r>
              <a:rPr lang="en-US" sz="2000" b="1" dirty="0">
                <a:solidFill>
                  <a:srgbClr val="000000"/>
                </a:solidFill>
                <a:latin typeface="Courier New" pitchFamily="49" charset="0"/>
              </a:rPr>
              <a:t>}</a:t>
            </a:r>
          </a:p>
          <a:p>
            <a:pPr>
              <a:lnSpc>
                <a:spcPct val="90000"/>
              </a:lnSpc>
              <a:spcBef>
                <a:spcPts val="100"/>
              </a:spcBef>
            </a:pPr>
            <a:r>
              <a:rPr lang="en-US" sz="2000" b="1" dirty="0">
                <a:solidFill>
                  <a:srgbClr val="000000"/>
                </a:solidFill>
                <a:latin typeface="Courier New" pitchFamily="49" charset="0"/>
              </a:rPr>
              <a:t>}</a:t>
            </a:r>
          </a:p>
          <a:p>
            <a:pPr>
              <a:lnSpc>
                <a:spcPct val="90000"/>
              </a:lnSpc>
              <a:spcBef>
                <a:spcPts val="100"/>
              </a:spcBef>
            </a:pPr>
            <a:r>
              <a:rPr lang="en-US" sz="2000" b="1" dirty="0">
                <a:solidFill>
                  <a:srgbClr val="000000"/>
                </a:solidFill>
                <a:latin typeface="Courier New" pitchFamily="49" charset="0"/>
              </a:rPr>
              <a:t>}</a:t>
            </a:r>
            <a:endParaRPr lang="en-IN" sz="2000" dirty="0"/>
          </a:p>
        </p:txBody>
      </p:sp>
      <p:sp>
        <p:nvSpPr>
          <p:cNvPr id="2" name="Rectangle 1"/>
          <p:cNvSpPr/>
          <p:nvPr/>
        </p:nvSpPr>
        <p:spPr>
          <a:xfrm>
            <a:off x="3962400" y="5573746"/>
            <a:ext cx="4572000" cy="707886"/>
          </a:xfrm>
          <a:prstGeom prst="rect">
            <a:avLst/>
          </a:prstGeom>
        </p:spPr>
        <p:txBody>
          <a:bodyPr>
            <a:spAutoFit/>
          </a:bodyPr>
          <a:lstStyle/>
          <a:p>
            <a:r>
              <a:rPr lang="en-US" sz="2000" i="1" dirty="0" smtClean="0">
                <a:solidFill>
                  <a:srgbClr val="7030A0"/>
                </a:solidFill>
              </a:rPr>
              <a:t>In Path 1, why is </a:t>
            </a:r>
            <a:r>
              <a:rPr lang="en-US" sz="2000" b="1" i="1" dirty="0" err="1">
                <a:solidFill>
                  <a:srgbClr val="7030A0"/>
                </a:solidFill>
                <a:latin typeface="Courier New" pitchFamily="49" charset="0"/>
              </a:rPr>
              <a:t>args.length</a:t>
            </a:r>
            <a:r>
              <a:rPr lang="en-US" sz="2000" i="1" dirty="0" smtClean="0">
                <a:solidFill>
                  <a:srgbClr val="7030A0"/>
                </a:solidFill>
                <a:latin typeface="Times New Roman" pitchFamily="18" charset="0"/>
              </a:rPr>
              <a:t> </a:t>
            </a:r>
            <a:r>
              <a:rPr lang="en-US" sz="2000" i="1" dirty="0" smtClean="0">
                <a:solidFill>
                  <a:srgbClr val="7030A0"/>
                </a:solidFill>
              </a:rPr>
              <a:t>not throwing</a:t>
            </a:r>
            <a:r>
              <a:rPr lang="en-US" sz="2000" i="1" dirty="0" smtClean="0">
                <a:solidFill>
                  <a:srgbClr val="7030A0"/>
                </a:solidFill>
                <a:latin typeface="Times New Roman" pitchFamily="18" charset="0"/>
              </a:rPr>
              <a:t> </a:t>
            </a:r>
            <a:r>
              <a:rPr lang="en-US" sz="2000" b="1" i="1" dirty="0" err="1">
                <a:solidFill>
                  <a:srgbClr val="7030A0"/>
                </a:solidFill>
                <a:latin typeface="Courier New" pitchFamily="49" charset="0"/>
              </a:rPr>
              <a:t>NullPointerException</a:t>
            </a:r>
            <a:r>
              <a:rPr lang="en-US" sz="2000" b="1" i="1" dirty="0">
                <a:solidFill>
                  <a:srgbClr val="7030A0"/>
                </a:solidFill>
                <a:latin typeface="Courier New" pitchFamily="49" charset="0"/>
              </a:rPr>
              <a:t> ?</a:t>
            </a: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386818" y="5573746"/>
            <a:ext cx="575582" cy="5053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ChangeArrowheads="1"/>
          </p:cNvSpPr>
          <p:nvPr/>
        </p:nvSpPr>
        <p:spPr bwMode="auto">
          <a:xfrm>
            <a:off x="76200" y="609600"/>
            <a:ext cx="8839200" cy="5916612"/>
          </a:xfrm>
          <a:prstGeom prst="rect">
            <a:avLst/>
          </a:prstGeom>
          <a:noFill/>
          <a:ln w="9525">
            <a:noFill/>
            <a:miter lim="800000"/>
            <a:headEnd/>
            <a:tailEnd/>
          </a:ln>
        </p:spPr>
        <p:txBody>
          <a:bodyPr>
            <a:spAutoFit/>
          </a:bodyPr>
          <a:lstStyle/>
          <a:p>
            <a:pPr>
              <a:lnSpc>
                <a:spcPct val="90000"/>
              </a:lnSpc>
              <a:spcBef>
                <a:spcPct val="50000"/>
              </a:spcBef>
              <a:defRPr/>
            </a:pPr>
            <a:r>
              <a:rPr lang="en-US" sz="2000" dirty="0">
                <a:solidFill>
                  <a:schemeClr val="accent2"/>
                </a:solidFill>
                <a:latin typeface="+mj-lt"/>
                <a:cs typeface="+mn-cs"/>
              </a:rPr>
              <a:t>Execution paths</a:t>
            </a:r>
          </a:p>
          <a:p>
            <a:pPr>
              <a:lnSpc>
                <a:spcPct val="90000"/>
              </a:lnSpc>
              <a:spcBef>
                <a:spcPct val="50000"/>
              </a:spcBef>
              <a:defRPr/>
            </a:pPr>
            <a:r>
              <a:rPr lang="en-US" sz="2000" dirty="0">
                <a:solidFill>
                  <a:schemeClr val="accent2"/>
                </a:solidFill>
                <a:latin typeface="+mj-lt"/>
                <a:cs typeface="+mn-cs"/>
              </a:rPr>
              <a:t>	Exceptions paths</a:t>
            </a:r>
          </a:p>
          <a:p>
            <a:pPr lvl="3">
              <a:lnSpc>
                <a:spcPct val="90000"/>
              </a:lnSpc>
              <a:spcBef>
                <a:spcPts val="500"/>
              </a:spcBef>
              <a:defRPr/>
            </a:pPr>
            <a:r>
              <a:rPr lang="en-US" sz="2000" b="1" dirty="0">
                <a:latin typeface="Courier New" pitchFamily="49" charset="0"/>
                <a:cs typeface="+mn-cs"/>
              </a:rPr>
              <a:t>Path 1: </a:t>
            </a:r>
          </a:p>
          <a:p>
            <a:pPr lvl="3">
              <a:lnSpc>
                <a:spcPct val="90000"/>
              </a:lnSpc>
              <a:spcBef>
                <a:spcPts val="500"/>
              </a:spcBef>
              <a:defRPr/>
            </a:pPr>
            <a:r>
              <a:rPr lang="en-US" sz="2000" b="1" dirty="0">
                <a:solidFill>
                  <a:srgbClr val="000000"/>
                </a:solidFill>
                <a:latin typeface="Courier New" pitchFamily="49" charset="0"/>
                <a:cs typeface="+mn-cs"/>
              </a:rPr>
              <a:t>		java </a:t>
            </a:r>
            <a:r>
              <a:rPr lang="en-US" sz="2000" b="1" dirty="0" err="1">
                <a:solidFill>
                  <a:srgbClr val="000000"/>
                </a:solidFill>
                <a:latin typeface="Courier New" pitchFamily="49" charset="0"/>
                <a:cs typeface="+mn-cs"/>
              </a:rPr>
              <a:t>NoArgument</a:t>
            </a:r>
            <a:r>
              <a:rPr lang="en-US" sz="2000" b="1" dirty="0">
                <a:solidFill>
                  <a:srgbClr val="000000"/>
                </a:solidFill>
                <a:latin typeface="Courier New" pitchFamily="49" charset="0"/>
                <a:cs typeface="+mn-cs"/>
              </a:rPr>
              <a:t> </a:t>
            </a:r>
          </a:p>
          <a:p>
            <a:pPr lvl="3">
              <a:lnSpc>
                <a:spcPct val="90000"/>
              </a:lnSpc>
              <a:spcBef>
                <a:spcPts val="500"/>
              </a:spcBef>
              <a:defRPr/>
            </a:pPr>
            <a:r>
              <a:rPr lang="en-US" sz="2000" b="1" dirty="0">
                <a:solidFill>
                  <a:srgbClr val="000000"/>
                </a:solidFill>
                <a:latin typeface="Courier New" pitchFamily="49" charset="0"/>
                <a:cs typeface="+mn-cs"/>
              </a:rPr>
              <a:t>Result:</a:t>
            </a:r>
          </a:p>
          <a:p>
            <a:pPr lvl="3">
              <a:lnSpc>
                <a:spcPct val="90000"/>
              </a:lnSpc>
              <a:spcBef>
                <a:spcPts val="500"/>
              </a:spcBef>
              <a:defRPr/>
            </a:pPr>
            <a:r>
              <a:rPr lang="en-US" sz="2000" b="1" dirty="0">
                <a:solidFill>
                  <a:srgbClr val="000000"/>
                </a:solidFill>
                <a:latin typeface="Courier New" pitchFamily="49" charset="0"/>
                <a:cs typeface="+mn-cs"/>
              </a:rPr>
              <a:t>		command line arguments not entered</a:t>
            </a:r>
          </a:p>
          <a:p>
            <a:pPr lvl="3">
              <a:lnSpc>
                <a:spcPct val="90000"/>
              </a:lnSpc>
              <a:spcBef>
                <a:spcPts val="500"/>
              </a:spcBef>
              <a:defRPr/>
            </a:pPr>
            <a:r>
              <a:rPr lang="en-US" sz="2000" b="1" dirty="0">
                <a:latin typeface="Courier New" pitchFamily="49" charset="0"/>
                <a:cs typeface="+mn-cs"/>
              </a:rPr>
              <a:t>Path 2:</a:t>
            </a:r>
          </a:p>
          <a:p>
            <a:pPr lvl="3">
              <a:lnSpc>
                <a:spcPct val="90000"/>
              </a:lnSpc>
              <a:spcBef>
                <a:spcPts val="500"/>
              </a:spcBef>
              <a:defRPr/>
            </a:pPr>
            <a:r>
              <a:rPr lang="en-US" sz="2000" b="1" dirty="0">
                <a:latin typeface="Courier New" pitchFamily="49" charset="0"/>
                <a:cs typeface="+mn-cs"/>
              </a:rPr>
              <a:t>	 	</a:t>
            </a:r>
            <a:r>
              <a:rPr lang="en-US" sz="2000" b="1" dirty="0">
                <a:solidFill>
                  <a:srgbClr val="000000"/>
                </a:solidFill>
                <a:latin typeface="Courier New" pitchFamily="49" charset="0"/>
                <a:cs typeface="+mn-cs"/>
              </a:rPr>
              <a:t>java </a:t>
            </a:r>
            <a:r>
              <a:rPr lang="en-US" sz="2000" b="1" dirty="0" err="1">
                <a:solidFill>
                  <a:srgbClr val="000000"/>
                </a:solidFill>
                <a:latin typeface="Courier New" pitchFamily="49" charset="0"/>
                <a:cs typeface="+mn-cs"/>
              </a:rPr>
              <a:t>NoArgument</a:t>
            </a:r>
            <a:r>
              <a:rPr lang="en-US" sz="2000" b="1" dirty="0">
                <a:solidFill>
                  <a:srgbClr val="000000"/>
                </a:solidFill>
                <a:latin typeface="Courier New" pitchFamily="49" charset="0"/>
                <a:cs typeface="+mn-cs"/>
              </a:rPr>
              <a:t> 1</a:t>
            </a:r>
          </a:p>
          <a:p>
            <a:pPr lvl="3">
              <a:lnSpc>
                <a:spcPct val="90000"/>
              </a:lnSpc>
              <a:spcBef>
                <a:spcPts val="500"/>
              </a:spcBef>
              <a:defRPr/>
            </a:pPr>
            <a:r>
              <a:rPr lang="en-US" sz="2000" b="1" dirty="0">
                <a:solidFill>
                  <a:srgbClr val="000000"/>
                </a:solidFill>
                <a:latin typeface="Courier New" pitchFamily="49" charset="0"/>
                <a:cs typeface="+mn-cs"/>
              </a:rPr>
              <a:t>Result:</a:t>
            </a:r>
          </a:p>
          <a:p>
            <a:pPr lvl="3">
              <a:lnSpc>
                <a:spcPct val="90000"/>
              </a:lnSpc>
              <a:spcBef>
                <a:spcPts val="500"/>
              </a:spcBef>
              <a:defRPr/>
            </a:pPr>
            <a:r>
              <a:rPr lang="en-US" sz="2000" b="1" dirty="0">
                <a:solidFill>
                  <a:srgbClr val="000000"/>
                </a:solidFill>
                <a:latin typeface="Courier New" pitchFamily="49" charset="0"/>
                <a:cs typeface="+mn-cs"/>
              </a:rPr>
              <a:t>		10</a:t>
            </a:r>
          </a:p>
          <a:p>
            <a:pPr lvl="1">
              <a:lnSpc>
                <a:spcPct val="90000"/>
              </a:lnSpc>
              <a:spcBef>
                <a:spcPts val="500"/>
              </a:spcBef>
              <a:defRPr/>
            </a:pPr>
            <a:r>
              <a:rPr lang="en-US" sz="2000" b="1" dirty="0">
                <a:solidFill>
                  <a:srgbClr val="000000"/>
                </a:solidFill>
                <a:latin typeface="Courier New" pitchFamily="49" charset="0"/>
                <a:cs typeface="+mn-cs"/>
              </a:rPr>
              <a:t>			command line 2nd arguments not entered </a:t>
            </a:r>
          </a:p>
          <a:p>
            <a:pPr lvl="1">
              <a:lnSpc>
                <a:spcPct val="90000"/>
              </a:lnSpc>
              <a:spcBef>
                <a:spcPts val="500"/>
              </a:spcBef>
              <a:defRPr/>
            </a:pPr>
            <a:r>
              <a:rPr lang="en-US" sz="2000" b="1" dirty="0">
                <a:solidFill>
                  <a:srgbClr val="000000"/>
                </a:solidFill>
                <a:latin typeface="Courier New" pitchFamily="49" charset="0"/>
                <a:cs typeface="+mn-cs"/>
              </a:rPr>
              <a:t>	</a:t>
            </a:r>
            <a:r>
              <a:rPr lang="en-US" sz="2000" dirty="0">
                <a:solidFill>
                  <a:schemeClr val="accent2"/>
                </a:solidFill>
                <a:latin typeface="+mj-lt"/>
                <a:cs typeface="+mn-cs"/>
              </a:rPr>
              <a:t>Normal path</a:t>
            </a:r>
          </a:p>
          <a:p>
            <a:pPr lvl="3">
              <a:lnSpc>
                <a:spcPct val="90000"/>
              </a:lnSpc>
              <a:spcBef>
                <a:spcPts val="500"/>
              </a:spcBef>
              <a:defRPr/>
            </a:pPr>
            <a:r>
              <a:rPr lang="en-US" sz="2000" b="1" dirty="0">
                <a:latin typeface="Courier New" pitchFamily="49" charset="0"/>
                <a:cs typeface="+mn-cs"/>
              </a:rPr>
              <a:t>Path 3: </a:t>
            </a:r>
          </a:p>
          <a:p>
            <a:pPr lvl="3">
              <a:lnSpc>
                <a:spcPct val="90000"/>
              </a:lnSpc>
              <a:spcBef>
                <a:spcPts val="500"/>
              </a:spcBef>
              <a:defRPr/>
            </a:pPr>
            <a:r>
              <a:rPr lang="en-US" sz="2000" b="1" dirty="0">
                <a:solidFill>
                  <a:srgbClr val="000000"/>
                </a:solidFill>
                <a:latin typeface="Courier New" pitchFamily="49" charset="0"/>
                <a:cs typeface="+mn-cs"/>
              </a:rPr>
              <a:t>		java </a:t>
            </a:r>
            <a:r>
              <a:rPr lang="en-US" sz="2000" b="1" dirty="0" err="1">
                <a:solidFill>
                  <a:srgbClr val="000000"/>
                </a:solidFill>
                <a:latin typeface="Courier New" pitchFamily="49" charset="0"/>
                <a:cs typeface="+mn-cs"/>
              </a:rPr>
              <a:t>NoArgument</a:t>
            </a:r>
            <a:r>
              <a:rPr lang="en-US" sz="2000" b="1" dirty="0">
                <a:solidFill>
                  <a:srgbClr val="000000"/>
                </a:solidFill>
                <a:latin typeface="Courier New" pitchFamily="49" charset="0"/>
                <a:cs typeface="+mn-cs"/>
              </a:rPr>
              <a:t> X Y</a:t>
            </a:r>
          </a:p>
          <a:p>
            <a:pPr lvl="3">
              <a:lnSpc>
                <a:spcPct val="90000"/>
              </a:lnSpc>
              <a:spcBef>
                <a:spcPts val="500"/>
              </a:spcBef>
              <a:defRPr/>
            </a:pPr>
            <a:r>
              <a:rPr lang="en-US" sz="2000" b="1" dirty="0">
                <a:solidFill>
                  <a:srgbClr val="000000"/>
                </a:solidFill>
                <a:latin typeface="Courier New" pitchFamily="49" charset="0"/>
                <a:cs typeface="+mn-cs"/>
              </a:rPr>
              <a:t>Result:	</a:t>
            </a:r>
          </a:p>
          <a:p>
            <a:pPr lvl="3">
              <a:lnSpc>
                <a:spcPct val="90000"/>
              </a:lnSpc>
              <a:spcBef>
                <a:spcPts val="500"/>
              </a:spcBef>
              <a:defRPr/>
            </a:pPr>
            <a:r>
              <a:rPr lang="en-US" sz="2000" b="1" dirty="0">
                <a:solidFill>
                  <a:srgbClr val="000000"/>
                </a:solidFill>
                <a:latin typeface="Courier New" pitchFamily="49" charset="0"/>
                <a:cs typeface="+mn-cs"/>
              </a:rPr>
              <a:t>		5</a:t>
            </a:r>
          </a:p>
          <a:p>
            <a:pPr lvl="3">
              <a:lnSpc>
                <a:spcPct val="90000"/>
              </a:lnSpc>
              <a:spcBef>
                <a:spcPts val="500"/>
              </a:spcBef>
              <a:defRPr/>
            </a:pPr>
            <a:r>
              <a:rPr lang="en-US" sz="2000" b="1" dirty="0">
                <a:solidFill>
                  <a:srgbClr val="000000"/>
                </a:solidFill>
                <a:latin typeface="Courier New" pitchFamily="49" charset="0"/>
                <a:cs typeface="+mn-cs"/>
              </a:rPr>
              <a:t>		Y</a:t>
            </a:r>
          </a:p>
        </p:txBody>
      </p:sp>
      <p:sp>
        <p:nvSpPr>
          <p:cNvPr id="19459" name="Slide Number Placeholder 3"/>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270C1E40-0F21-4130-82AF-6842FDAA53F8}" type="slidenum">
              <a:rPr lang="en-US" smtClean="0">
                <a:solidFill>
                  <a:schemeClr val="bg2"/>
                </a:solidFill>
              </a:rPr>
              <a:pPr eaLnBrk="1" hangingPunct="1">
                <a:defRPr/>
              </a:pPr>
              <a:t>16</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Catch all exception</a:t>
            </a:r>
          </a:p>
        </p:txBody>
      </p:sp>
      <p:sp>
        <p:nvSpPr>
          <p:cNvPr id="21509" name="Slide Number Placeholder 5"/>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6D4664BC-6654-4B41-BF3B-8DF57406DA12}" type="slidenum">
              <a:rPr lang="en-US" smtClean="0">
                <a:solidFill>
                  <a:schemeClr val="bg2"/>
                </a:solidFill>
              </a:rPr>
              <a:pPr eaLnBrk="1" hangingPunct="1">
                <a:defRPr/>
              </a:pPr>
              <a:t>17</a:t>
            </a:fld>
            <a:endParaRPr lang="en-US" smtClean="0">
              <a:solidFill>
                <a:schemeClr val="bg2"/>
              </a:solidFill>
            </a:endParaRPr>
          </a:p>
        </p:txBody>
      </p:sp>
      <p:sp>
        <p:nvSpPr>
          <p:cNvPr id="5" name="Rectangle 3"/>
          <p:cNvSpPr txBox="1">
            <a:spLocks noChangeArrowheads="1"/>
          </p:cNvSpPr>
          <p:nvPr/>
        </p:nvSpPr>
        <p:spPr bwMode="auto">
          <a:xfrm>
            <a:off x="152400" y="1066800"/>
            <a:ext cx="8839200" cy="5334000"/>
          </a:xfrm>
          <a:prstGeom prst="rect">
            <a:avLst/>
          </a:prstGeom>
          <a:noFill/>
          <a:ln w="9525">
            <a:noFill/>
            <a:miter lim="800000"/>
            <a:headEnd/>
            <a:tailEnd/>
          </a:ln>
        </p:spPr>
        <p:txBody>
          <a:bodyPr/>
          <a:lstStyle/>
          <a:p>
            <a:pPr>
              <a:lnSpc>
                <a:spcPct val="140000"/>
              </a:lnSpc>
              <a:spcBef>
                <a:spcPts val="100"/>
              </a:spcBef>
              <a:defRPr/>
            </a:pPr>
            <a:r>
              <a:rPr lang="en-US" sz="2000" b="1" dirty="0">
                <a:solidFill>
                  <a:srgbClr val="000000"/>
                </a:solidFill>
                <a:latin typeface="Courier New" pitchFamily="49" charset="0"/>
                <a:cs typeface="+mn-cs"/>
              </a:rPr>
              <a:t>try{</a:t>
            </a:r>
          </a:p>
          <a:p>
            <a:pPr>
              <a:lnSpc>
                <a:spcPct val="140000"/>
              </a:lnSpc>
              <a:spcBef>
                <a:spcPts val="100"/>
              </a:spcBef>
              <a:defRPr/>
            </a:pPr>
            <a:r>
              <a:rPr lang="en-US" sz="2000" b="1" dirty="0">
                <a:solidFill>
                  <a:srgbClr val="000000"/>
                </a:solidFill>
                <a:latin typeface="Courier New" pitchFamily="49" charset="0"/>
                <a:cs typeface="+mn-cs"/>
              </a:rPr>
              <a:t>	</a:t>
            </a:r>
            <a:r>
              <a:rPr lang="en-US" sz="2000" b="1" dirty="0" err="1">
                <a:solidFill>
                  <a:srgbClr val="000000"/>
                </a:solidFill>
                <a:latin typeface="Courier New" pitchFamily="49" charset="0"/>
                <a:cs typeface="+mn-cs"/>
              </a:rPr>
              <a:t>int</a:t>
            </a:r>
            <a:r>
              <a:rPr lang="en-US" sz="2000" b="1" dirty="0">
                <a:solidFill>
                  <a:srgbClr val="000000"/>
                </a:solidFill>
                <a:latin typeface="Courier New" pitchFamily="49" charset="0"/>
                <a:cs typeface="+mn-cs"/>
              </a:rPr>
              <a:t> j=10/</a:t>
            </a:r>
            <a:r>
              <a:rPr lang="en-US" sz="2000" b="1" dirty="0" err="1">
                <a:solidFill>
                  <a:srgbClr val="000000"/>
                </a:solidFill>
                <a:latin typeface="Courier New" pitchFamily="49" charset="0"/>
                <a:cs typeface="+mn-cs"/>
              </a:rPr>
              <a:t>args.length</a:t>
            </a:r>
            <a:r>
              <a:rPr lang="en-US" sz="2000" b="1" dirty="0">
                <a:solidFill>
                  <a:srgbClr val="000000"/>
                </a:solidFill>
                <a:latin typeface="Courier New" pitchFamily="49" charset="0"/>
                <a:cs typeface="+mn-cs"/>
              </a:rPr>
              <a:t>;</a:t>
            </a:r>
          </a:p>
          <a:p>
            <a:pPr>
              <a:lnSpc>
                <a:spcPct val="140000"/>
              </a:lnSpc>
              <a:spcBef>
                <a:spcPts val="100"/>
              </a:spcBef>
              <a:defRPr/>
            </a:pPr>
            <a:r>
              <a:rPr lang="en-US" sz="2000" b="1" dirty="0">
                <a:solidFill>
                  <a:srgbClr val="000000"/>
                </a:solidFill>
                <a:latin typeface="Courier New" pitchFamily="49" charset="0"/>
                <a:cs typeface="+mn-cs"/>
              </a:rPr>
              <a:t>	</a:t>
            </a:r>
            <a:r>
              <a:rPr lang="en-US" sz="2000" b="1" dirty="0" err="1">
                <a:solidFill>
                  <a:srgbClr val="000000"/>
                </a:solidFill>
                <a:latin typeface="Courier New" pitchFamily="49" charset="0"/>
                <a:cs typeface="+mn-cs"/>
              </a:rPr>
              <a:t>System.out.println</a:t>
            </a:r>
            <a:r>
              <a:rPr lang="en-US" sz="2000" b="1" dirty="0">
                <a:solidFill>
                  <a:srgbClr val="000000"/>
                </a:solidFill>
                <a:latin typeface="Courier New" pitchFamily="49" charset="0"/>
                <a:cs typeface="+mn-cs"/>
              </a:rPr>
              <a:t>(</a:t>
            </a:r>
            <a:r>
              <a:rPr lang="en-US" sz="2000" b="1" dirty="0" err="1">
                <a:solidFill>
                  <a:srgbClr val="000000"/>
                </a:solidFill>
                <a:latin typeface="Courier New" pitchFamily="49" charset="0"/>
                <a:cs typeface="+mn-cs"/>
              </a:rPr>
              <a:t>args</a:t>
            </a:r>
            <a:r>
              <a:rPr lang="en-US" sz="2000" b="1" dirty="0">
                <a:solidFill>
                  <a:srgbClr val="000000"/>
                </a:solidFill>
                <a:latin typeface="Courier New" pitchFamily="49" charset="0"/>
                <a:cs typeface="+mn-cs"/>
              </a:rPr>
              <a:t>[j]);</a:t>
            </a:r>
          </a:p>
          <a:p>
            <a:pPr>
              <a:lnSpc>
                <a:spcPct val="140000"/>
              </a:lnSpc>
              <a:spcBef>
                <a:spcPts val="100"/>
              </a:spcBef>
              <a:defRPr/>
            </a:pPr>
            <a:r>
              <a:rPr lang="en-US" sz="2000" b="1" dirty="0">
                <a:solidFill>
                  <a:srgbClr val="000000"/>
                </a:solidFill>
                <a:latin typeface="Courier New" pitchFamily="49" charset="0"/>
                <a:cs typeface="+mn-cs"/>
              </a:rPr>
              <a:t>	</a:t>
            </a:r>
            <a:r>
              <a:rPr lang="en-US" sz="2000" b="1" dirty="0" err="1">
                <a:solidFill>
                  <a:srgbClr val="000000"/>
                </a:solidFill>
                <a:latin typeface="Courier New" pitchFamily="49" charset="0"/>
                <a:cs typeface="+mn-cs"/>
              </a:rPr>
              <a:t>System.out.println</a:t>
            </a:r>
            <a:r>
              <a:rPr lang="en-US" sz="2000" b="1" dirty="0">
                <a:solidFill>
                  <a:srgbClr val="000000"/>
                </a:solidFill>
                <a:latin typeface="Courier New" pitchFamily="49" charset="0"/>
                <a:cs typeface="+mn-cs"/>
              </a:rPr>
              <a:t>(</a:t>
            </a:r>
            <a:r>
              <a:rPr lang="en-US" sz="2000" b="1" dirty="0" err="1">
                <a:solidFill>
                  <a:srgbClr val="000000"/>
                </a:solidFill>
                <a:latin typeface="Courier New" pitchFamily="49" charset="0"/>
                <a:cs typeface="+mn-cs"/>
              </a:rPr>
              <a:t>args</a:t>
            </a:r>
            <a:r>
              <a:rPr lang="en-US" sz="2000" b="1" dirty="0">
                <a:solidFill>
                  <a:srgbClr val="000000"/>
                </a:solidFill>
                <a:latin typeface="Courier New" pitchFamily="49" charset="0"/>
                <a:cs typeface="+mn-cs"/>
              </a:rPr>
              <a:t>[-1]); }</a:t>
            </a:r>
          </a:p>
          <a:p>
            <a:pPr>
              <a:lnSpc>
                <a:spcPct val="140000"/>
              </a:lnSpc>
              <a:spcBef>
                <a:spcPts val="100"/>
              </a:spcBef>
              <a:defRPr/>
            </a:pPr>
            <a:r>
              <a:rPr lang="en-US" sz="2000" b="1" dirty="0" smtClean="0">
                <a:solidFill>
                  <a:srgbClr val="C00000"/>
                </a:solidFill>
                <a:latin typeface="Courier New" pitchFamily="49" charset="0"/>
                <a:cs typeface="+mn-cs"/>
              </a:rPr>
              <a:t>	catch(</a:t>
            </a:r>
            <a:r>
              <a:rPr lang="en-US" sz="2000" b="1" dirty="0" err="1" smtClean="0">
                <a:solidFill>
                  <a:srgbClr val="C00000"/>
                </a:solidFill>
                <a:latin typeface="Courier New" pitchFamily="49" charset="0"/>
                <a:cs typeface="+mn-cs"/>
              </a:rPr>
              <a:t>ArithmeticException</a:t>
            </a:r>
            <a:r>
              <a:rPr lang="en-US" sz="2000" b="1" dirty="0" smtClean="0">
                <a:solidFill>
                  <a:srgbClr val="C00000"/>
                </a:solidFill>
                <a:latin typeface="Courier New" pitchFamily="49" charset="0"/>
                <a:cs typeface="+mn-cs"/>
              </a:rPr>
              <a:t> </a:t>
            </a:r>
            <a:r>
              <a:rPr lang="en-US" sz="2000" b="1" dirty="0">
                <a:solidFill>
                  <a:srgbClr val="C00000"/>
                </a:solidFill>
                <a:latin typeface="Courier New" pitchFamily="49" charset="0"/>
                <a:cs typeface="+mn-cs"/>
              </a:rPr>
              <a:t>e){</a:t>
            </a:r>
          </a:p>
          <a:p>
            <a:pPr>
              <a:lnSpc>
                <a:spcPct val="140000"/>
              </a:lnSpc>
              <a:spcBef>
                <a:spcPts val="100"/>
              </a:spcBef>
              <a:defRPr/>
            </a:pPr>
            <a:r>
              <a:rPr lang="en-US" sz="2000" b="1" dirty="0" smtClean="0">
                <a:solidFill>
                  <a:srgbClr val="000000"/>
                </a:solidFill>
                <a:latin typeface="Courier New" pitchFamily="49" charset="0"/>
                <a:cs typeface="+mn-cs"/>
              </a:rPr>
              <a:t>	</a:t>
            </a:r>
            <a:r>
              <a:rPr lang="en-US" sz="2000" b="1" dirty="0" err="1" smtClean="0">
                <a:solidFill>
                  <a:srgbClr val="000000"/>
                </a:solidFill>
                <a:latin typeface="Courier New" pitchFamily="49" charset="0"/>
                <a:cs typeface="+mn-cs"/>
              </a:rPr>
              <a:t>System.out.println</a:t>
            </a:r>
            <a:r>
              <a:rPr lang="en-US" sz="2000" b="1" dirty="0">
                <a:solidFill>
                  <a:srgbClr val="000000"/>
                </a:solidFill>
                <a:latin typeface="Courier New" pitchFamily="49" charset="0"/>
                <a:cs typeface="+mn-cs"/>
              </a:rPr>
              <a:t>("command line arguments not </a:t>
            </a:r>
            <a:r>
              <a:rPr lang="en-US" sz="2000" b="1" dirty="0" smtClean="0">
                <a:solidFill>
                  <a:srgbClr val="000000"/>
                </a:solidFill>
                <a:latin typeface="Courier New" pitchFamily="49" charset="0"/>
                <a:cs typeface="+mn-cs"/>
              </a:rPr>
              <a:t>	entered</a:t>
            </a:r>
            <a:r>
              <a:rPr lang="en-US" sz="2000" b="1" dirty="0">
                <a:solidFill>
                  <a:srgbClr val="000000"/>
                </a:solidFill>
                <a:latin typeface="Courier New" pitchFamily="49" charset="0"/>
                <a:cs typeface="+mn-cs"/>
              </a:rPr>
              <a:t>");</a:t>
            </a:r>
          </a:p>
          <a:p>
            <a:pPr>
              <a:lnSpc>
                <a:spcPct val="140000"/>
              </a:lnSpc>
              <a:spcBef>
                <a:spcPts val="100"/>
              </a:spcBef>
              <a:defRPr/>
            </a:pPr>
            <a:r>
              <a:rPr lang="en-US" sz="2000" b="1" dirty="0" smtClean="0">
                <a:solidFill>
                  <a:srgbClr val="000000"/>
                </a:solidFill>
                <a:latin typeface="Courier New" pitchFamily="49" charset="0"/>
                <a:cs typeface="+mn-cs"/>
              </a:rPr>
              <a:t>	}</a:t>
            </a:r>
            <a:endParaRPr lang="en-US" sz="2000" b="1" dirty="0">
              <a:solidFill>
                <a:srgbClr val="000000"/>
              </a:solidFill>
              <a:latin typeface="Courier New" pitchFamily="49" charset="0"/>
              <a:cs typeface="+mn-cs"/>
            </a:endParaRPr>
          </a:p>
          <a:p>
            <a:pPr>
              <a:lnSpc>
                <a:spcPct val="140000"/>
              </a:lnSpc>
              <a:spcBef>
                <a:spcPts val="100"/>
              </a:spcBef>
              <a:defRPr/>
            </a:pPr>
            <a:r>
              <a:rPr lang="en-US" sz="2000" b="1" dirty="0" smtClean="0">
                <a:solidFill>
                  <a:srgbClr val="C00000"/>
                </a:solidFill>
                <a:latin typeface="Courier New" pitchFamily="49" charset="0"/>
                <a:cs typeface="+mn-cs"/>
              </a:rPr>
              <a:t>	catch(Exception </a:t>
            </a:r>
            <a:r>
              <a:rPr lang="en-US" sz="2000" b="1" dirty="0">
                <a:solidFill>
                  <a:srgbClr val="C00000"/>
                </a:solidFill>
                <a:latin typeface="Courier New" pitchFamily="49" charset="0"/>
                <a:cs typeface="+mn-cs"/>
              </a:rPr>
              <a:t>a){</a:t>
            </a:r>
          </a:p>
          <a:p>
            <a:pPr>
              <a:lnSpc>
                <a:spcPct val="140000"/>
              </a:lnSpc>
              <a:spcBef>
                <a:spcPts val="100"/>
              </a:spcBef>
              <a:defRPr/>
            </a:pPr>
            <a:r>
              <a:rPr lang="en-US" sz="2000" b="1" dirty="0" smtClean="0">
                <a:solidFill>
                  <a:srgbClr val="000000"/>
                </a:solidFill>
                <a:latin typeface="Courier New" pitchFamily="49" charset="0"/>
                <a:cs typeface="+mn-cs"/>
              </a:rPr>
              <a:t>	</a:t>
            </a:r>
            <a:r>
              <a:rPr lang="en-US" sz="2000" b="1" dirty="0" err="1" smtClean="0">
                <a:solidFill>
                  <a:srgbClr val="000000"/>
                </a:solidFill>
                <a:latin typeface="Courier New" pitchFamily="49" charset="0"/>
                <a:cs typeface="+mn-cs"/>
              </a:rPr>
              <a:t>System.out.println</a:t>
            </a:r>
            <a:r>
              <a:rPr lang="en-US" sz="2000" b="1" dirty="0">
                <a:solidFill>
                  <a:srgbClr val="000000"/>
                </a:solidFill>
                <a:latin typeface="Courier New" pitchFamily="49" charset="0"/>
                <a:cs typeface="+mn-cs"/>
              </a:rPr>
              <a:t>(“Some error occurred that </a:t>
            </a:r>
            <a:r>
              <a:rPr lang="en-US" sz="2000" b="1" dirty="0" smtClean="0">
                <a:solidFill>
                  <a:srgbClr val="000000"/>
                </a:solidFill>
                <a:latin typeface="Courier New" pitchFamily="49" charset="0"/>
                <a:cs typeface="+mn-cs"/>
              </a:rPr>
              <a:t>	caused </a:t>
            </a:r>
            <a:r>
              <a:rPr lang="en-US" sz="2000" b="1" dirty="0">
                <a:solidFill>
                  <a:srgbClr val="000000"/>
                </a:solidFill>
                <a:latin typeface="Courier New" pitchFamily="49" charset="0"/>
                <a:cs typeface="+mn-cs"/>
              </a:rPr>
              <a:t>the application to terminate</a:t>
            </a:r>
            <a:r>
              <a:rPr lang="en-US" sz="2000" b="1" dirty="0" smtClean="0">
                <a:solidFill>
                  <a:srgbClr val="000000"/>
                </a:solidFill>
                <a:latin typeface="Courier New" pitchFamily="49" charset="0"/>
                <a:cs typeface="+mn-cs"/>
              </a:rPr>
              <a:t>”);</a:t>
            </a:r>
          </a:p>
          <a:p>
            <a:pPr>
              <a:lnSpc>
                <a:spcPct val="140000"/>
              </a:lnSpc>
              <a:spcBef>
                <a:spcPts val="100"/>
              </a:spcBef>
              <a:defRPr/>
            </a:pPr>
            <a:r>
              <a:rPr lang="en-US" sz="2000" b="1" dirty="0">
                <a:solidFill>
                  <a:srgbClr val="000000"/>
                </a:solidFill>
                <a:latin typeface="Courier New" pitchFamily="49" charset="0"/>
                <a:cs typeface="+mn-cs"/>
              </a:rPr>
              <a:t> </a:t>
            </a:r>
            <a:r>
              <a:rPr lang="en-US" sz="2000" b="1" dirty="0" smtClean="0">
                <a:solidFill>
                  <a:srgbClr val="000000"/>
                </a:solidFill>
                <a:latin typeface="Courier New" pitchFamily="49" charset="0"/>
                <a:cs typeface="+mn-cs"/>
              </a:rPr>
              <a:t>  </a:t>
            </a:r>
            <a:r>
              <a:rPr lang="en-US" sz="2000" dirty="0" smtClean="0">
                <a:solidFill>
                  <a:srgbClr val="5F5F5F"/>
                </a:solidFill>
                <a:latin typeface="+mn-lt"/>
                <a:cs typeface="+mn-cs"/>
              </a:rPr>
              <a:t> </a:t>
            </a:r>
            <a:r>
              <a:rPr lang="en-US" sz="2000" b="1" dirty="0">
                <a:solidFill>
                  <a:srgbClr val="000000"/>
                </a:solidFill>
                <a:latin typeface="Courier New" pitchFamily="49" charset="0"/>
                <a:cs typeface="+mn-cs"/>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2400" y="152400"/>
            <a:ext cx="8077200" cy="533400"/>
          </a:xfrm>
        </p:spPr>
        <p:txBody>
          <a:bodyPr/>
          <a:lstStyle/>
          <a:p>
            <a:pPr marL="838200" indent="-838200" eaLnBrk="1" hangingPunct="1"/>
            <a:r>
              <a:rPr lang="en-US" dirty="0" smtClean="0"/>
              <a:t>Test your understanding</a:t>
            </a:r>
          </a:p>
        </p:txBody>
      </p:sp>
      <p:sp>
        <p:nvSpPr>
          <p:cNvPr id="24580"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5D820891-9AB4-4653-B46F-817CF286307D}" type="slidenum">
              <a:rPr lang="en-US" smtClean="0">
                <a:solidFill>
                  <a:schemeClr val="bg2"/>
                </a:solidFill>
              </a:rPr>
              <a:pPr eaLnBrk="1" hangingPunct="1">
                <a:defRPr/>
              </a:pPr>
              <a:t>18</a:t>
            </a:fld>
            <a:endParaRPr lang="en-US" smtClean="0">
              <a:solidFill>
                <a:schemeClr val="bg2"/>
              </a:solidFill>
            </a:endParaRPr>
          </a:p>
        </p:txBody>
      </p:sp>
      <p:sp>
        <p:nvSpPr>
          <p:cNvPr id="24579" name="Rectangle 3"/>
          <p:cNvSpPr>
            <a:spLocks noChangeArrowheads="1"/>
          </p:cNvSpPr>
          <p:nvPr/>
        </p:nvSpPr>
        <p:spPr bwMode="auto">
          <a:xfrm>
            <a:off x="152400" y="1295400"/>
            <a:ext cx="8991600" cy="4708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2000" b="1" dirty="0">
                <a:solidFill>
                  <a:srgbClr val="000000"/>
                </a:solidFill>
                <a:latin typeface="Courier New" pitchFamily="49" charset="0"/>
              </a:rPr>
              <a:t>public class </a:t>
            </a:r>
            <a:r>
              <a:rPr lang="en-US" sz="2000" b="1" dirty="0" err="1">
                <a:solidFill>
                  <a:srgbClr val="000000"/>
                </a:solidFill>
                <a:latin typeface="Courier New" pitchFamily="49" charset="0"/>
              </a:rPr>
              <a:t>MulTry</a:t>
            </a:r>
            <a:r>
              <a:rPr lang="en-US" sz="2000" b="1" dirty="0">
                <a:solidFill>
                  <a:srgbClr val="000000"/>
                </a:solidFill>
                <a:latin typeface="Courier New" pitchFamily="49" charset="0"/>
              </a:rPr>
              <a:t> {</a:t>
            </a:r>
          </a:p>
          <a:p>
            <a:r>
              <a:rPr lang="en-US" sz="2000" b="1" dirty="0">
                <a:solidFill>
                  <a:srgbClr val="000000"/>
                </a:solidFill>
                <a:latin typeface="Courier New" pitchFamily="49" charset="0"/>
              </a:rPr>
              <a:t>public static void main(String[] s) {</a:t>
            </a:r>
          </a:p>
          <a:p>
            <a:r>
              <a:rPr lang="en-US" sz="2000" b="1" dirty="0">
                <a:solidFill>
                  <a:srgbClr val="C00000"/>
                </a:solidFill>
                <a:latin typeface="Courier New" pitchFamily="49" charset="0"/>
              </a:rPr>
              <a:t>try{</a:t>
            </a:r>
          </a:p>
          <a:p>
            <a:r>
              <a:rPr lang="en-US" sz="2000" b="1" dirty="0">
                <a:latin typeface="Courier New" pitchFamily="49" charset="0"/>
              </a:rPr>
              <a:t>	</a:t>
            </a:r>
            <a:r>
              <a:rPr lang="en-US" sz="2000" b="1" dirty="0">
                <a:solidFill>
                  <a:srgbClr val="339966"/>
                </a:solidFill>
                <a:latin typeface="Courier New" pitchFamily="49" charset="0"/>
              </a:rPr>
              <a:t>try{</a:t>
            </a:r>
          </a:p>
          <a:p>
            <a:r>
              <a:rPr lang="en-US" sz="2000" b="1" dirty="0">
                <a:solidFill>
                  <a:srgbClr val="FF0000"/>
                </a:solidFill>
                <a:latin typeface="Courier New" pitchFamily="49" charset="0"/>
              </a:rPr>
              <a:t>	</a:t>
            </a:r>
            <a:r>
              <a:rPr lang="en-US" sz="2000" b="1" dirty="0">
                <a:latin typeface="Courier New" pitchFamily="49" charset="0"/>
              </a:rPr>
              <a:t>String n[]= new String[s.length-1];</a:t>
            </a:r>
            <a:endParaRPr lang="en-US" sz="2000" b="1" dirty="0">
              <a:solidFill>
                <a:srgbClr val="FF0000"/>
              </a:solidFill>
              <a:latin typeface="Courier New" pitchFamily="49" charset="0"/>
            </a:endParaRPr>
          </a:p>
          <a:p>
            <a:r>
              <a:rPr lang="en-US" sz="2000" b="1" dirty="0">
                <a:latin typeface="Courier New" pitchFamily="49" charset="0"/>
              </a:rPr>
              <a:t>	</a:t>
            </a:r>
            <a:r>
              <a:rPr lang="en-US" sz="2000" b="1" dirty="0" err="1">
                <a:latin typeface="Courier New" pitchFamily="49" charset="0"/>
              </a:rPr>
              <a:t>System.out.println</a:t>
            </a:r>
            <a:r>
              <a:rPr lang="en-US" sz="2000" b="1" dirty="0">
                <a:latin typeface="Courier New" pitchFamily="49" charset="0"/>
              </a:rPr>
              <a:t>(n[0]);	</a:t>
            </a:r>
            <a:r>
              <a:rPr lang="en-US" sz="2000" b="1" dirty="0">
                <a:solidFill>
                  <a:srgbClr val="339966"/>
                </a:solidFill>
                <a:latin typeface="Courier New" pitchFamily="49" charset="0"/>
              </a:rPr>
              <a:t>}</a:t>
            </a:r>
          </a:p>
          <a:p>
            <a:r>
              <a:rPr lang="en-US" sz="2000" b="1" dirty="0">
                <a:solidFill>
                  <a:srgbClr val="339966"/>
                </a:solidFill>
                <a:latin typeface="Courier New" pitchFamily="49" charset="0"/>
              </a:rPr>
              <a:t>   catch(</a:t>
            </a:r>
            <a:r>
              <a:rPr lang="en-US" sz="2000" b="1" dirty="0" err="1">
                <a:solidFill>
                  <a:srgbClr val="339966"/>
                </a:solidFill>
                <a:latin typeface="Courier New" pitchFamily="49" charset="0"/>
              </a:rPr>
              <a:t>ArrayIndexOutOfBoundsException</a:t>
            </a:r>
            <a:r>
              <a:rPr lang="en-US" sz="2000" b="1" dirty="0">
                <a:solidFill>
                  <a:srgbClr val="339966"/>
                </a:solidFill>
                <a:latin typeface="Courier New" pitchFamily="49" charset="0"/>
              </a:rPr>
              <a:t> </a:t>
            </a:r>
            <a:r>
              <a:rPr lang="en-US" sz="2000" b="1" dirty="0" err="1">
                <a:solidFill>
                  <a:srgbClr val="339966"/>
                </a:solidFill>
                <a:latin typeface="Courier New" pitchFamily="49" charset="0"/>
              </a:rPr>
              <a:t>ae</a:t>
            </a:r>
            <a:r>
              <a:rPr lang="en-US" sz="2000" b="1" dirty="0">
                <a:solidFill>
                  <a:srgbClr val="339966"/>
                </a:solidFill>
                <a:latin typeface="Courier New" pitchFamily="49" charset="0"/>
              </a:rPr>
              <a:t>){</a:t>
            </a:r>
          </a:p>
          <a:p>
            <a:r>
              <a:rPr lang="en-US" sz="2000" b="1" dirty="0">
                <a:solidFill>
                  <a:srgbClr val="339966"/>
                </a:solidFill>
                <a:latin typeface="Courier New" pitchFamily="49" charset="0"/>
              </a:rPr>
              <a:t>   </a:t>
            </a:r>
            <a:r>
              <a:rPr lang="en-US" sz="2000" b="1" dirty="0" err="1">
                <a:solidFill>
                  <a:srgbClr val="339966"/>
                </a:solidFill>
                <a:latin typeface="Courier New" pitchFamily="49" charset="0"/>
              </a:rPr>
              <a:t>System.out.println</a:t>
            </a:r>
            <a:r>
              <a:rPr lang="en-US" sz="2000" b="1" dirty="0">
                <a:solidFill>
                  <a:srgbClr val="339966"/>
                </a:solidFill>
                <a:latin typeface="Courier New" pitchFamily="49" charset="0"/>
              </a:rPr>
              <a:t>("Out of bounds");}</a:t>
            </a:r>
          </a:p>
          <a:p>
            <a:r>
              <a:rPr lang="en-US" sz="2000" b="1" dirty="0">
                <a:solidFill>
                  <a:srgbClr val="C00000"/>
                </a:solidFill>
                <a:latin typeface="Courier New" pitchFamily="49" charset="0"/>
              </a:rPr>
              <a:t>}</a:t>
            </a:r>
          </a:p>
          <a:p>
            <a:r>
              <a:rPr lang="en-US" sz="2000" b="1" dirty="0">
                <a:solidFill>
                  <a:srgbClr val="C00000"/>
                </a:solidFill>
                <a:latin typeface="Courier New" pitchFamily="49" charset="0"/>
              </a:rPr>
              <a:t>catch(</a:t>
            </a:r>
            <a:r>
              <a:rPr lang="en-US" sz="2000" b="1" dirty="0" err="1">
                <a:solidFill>
                  <a:srgbClr val="C00000"/>
                </a:solidFill>
                <a:latin typeface="Courier New" pitchFamily="49" charset="0"/>
              </a:rPr>
              <a:t>NegativeArraySizeException</a:t>
            </a:r>
            <a:r>
              <a:rPr lang="en-US" sz="2000" b="1" dirty="0">
                <a:solidFill>
                  <a:srgbClr val="C00000"/>
                </a:solidFill>
                <a:latin typeface="Courier New" pitchFamily="49" charset="0"/>
              </a:rPr>
              <a:t> ne){</a:t>
            </a:r>
          </a:p>
          <a:p>
            <a:r>
              <a:rPr lang="en-US" sz="2000" b="1" dirty="0" err="1">
                <a:solidFill>
                  <a:srgbClr val="C00000"/>
                </a:solidFill>
                <a:latin typeface="Courier New" pitchFamily="49" charset="0"/>
              </a:rPr>
              <a:t>System.out.println</a:t>
            </a:r>
            <a:r>
              <a:rPr lang="en-US" sz="2000" b="1" dirty="0">
                <a:solidFill>
                  <a:srgbClr val="C00000"/>
                </a:solidFill>
                <a:latin typeface="Courier New" pitchFamily="49" charset="0"/>
              </a:rPr>
              <a:t>("Array size cannot be negative");}</a:t>
            </a:r>
          </a:p>
          <a:p>
            <a:r>
              <a:rPr lang="en-US" sz="2000" b="1" dirty="0">
                <a:solidFill>
                  <a:srgbClr val="000000"/>
                </a:solidFill>
                <a:latin typeface="Courier New" pitchFamily="49" charset="0"/>
              </a:rPr>
              <a:t>}}</a:t>
            </a:r>
          </a:p>
          <a:p>
            <a:endParaRPr lang="en-US" sz="2000" b="1" dirty="0">
              <a:solidFill>
                <a:srgbClr val="000000"/>
              </a:solidFill>
              <a:latin typeface="Courier New" pitchFamily="49" charset="0"/>
            </a:endParaRPr>
          </a:p>
          <a:p>
            <a:pPr lvl="1"/>
            <a:r>
              <a:rPr lang="en-US" sz="2000" dirty="0"/>
              <a:t>Can you guess what will happen when we execute this code with no arguments?</a:t>
            </a:r>
            <a:endParaRPr lang="en-US" sz="2000" b="1" dirty="0">
              <a:solidFill>
                <a:srgbClr val="339966"/>
              </a:solidFill>
              <a:latin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4" name="Slide Number Placeholder 3"/>
          <p:cNvSpPr>
            <a:spLocks noGrp="1"/>
          </p:cNvSpPr>
          <p:nvPr>
            <p:ph type="sldNum" sz="quarter" idx="12"/>
          </p:nvPr>
        </p:nvSpPr>
        <p:spPr/>
        <p:txBody>
          <a:bodyPr/>
          <a:lstStyle/>
          <a:p>
            <a:pPr>
              <a:defRPr/>
            </a:pPr>
            <a:fld id="{FD08C850-F025-4D3A-AEE5-EDA81EA69DDA}" type="slidenum">
              <a:rPr lang="en-US" smtClean="0"/>
              <a:pPr>
                <a:defRPr/>
              </a:pPr>
              <a:t>19</a:t>
            </a:fld>
            <a:endParaRPr lang="en-US"/>
          </a:p>
        </p:txBody>
      </p:sp>
      <p:sp>
        <p:nvSpPr>
          <p:cNvPr id="3" name="Content Placeholder 2"/>
          <p:cNvSpPr>
            <a:spLocks noGrp="1"/>
          </p:cNvSpPr>
          <p:nvPr>
            <p:ph sz="quarter" idx="1"/>
          </p:nvPr>
        </p:nvSpPr>
        <p:spPr/>
        <p:txBody>
          <a:bodyPr/>
          <a:lstStyle/>
          <a:p>
            <a:r>
              <a:rPr lang="en-US" i="1" dirty="0"/>
              <a:t>In the Calculator program(Slide no 36 Classes and Methods part 2), modify the program such that the numbers are taken as input from the user. Handle the appropriate exceptions. </a:t>
            </a:r>
          </a:p>
          <a:p>
            <a:pPr>
              <a:buNone/>
            </a:pPr>
            <a:r>
              <a:rPr lang="en-US" i="1" dirty="0" smtClean="0"/>
              <a:t>    Hint</a:t>
            </a:r>
            <a:r>
              <a:rPr lang="en-US" i="1" dirty="0"/>
              <a:t>: </a:t>
            </a:r>
            <a:r>
              <a:rPr lang="en-US" i="1" dirty="0" smtClean="0"/>
              <a:t>Use </a:t>
            </a:r>
            <a:r>
              <a:rPr lang="en-US" i="1" dirty="0" err="1" smtClean="0"/>
              <a:t>InputMismatchException</a:t>
            </a:r>
            <a:r>
              <a:rPr lang="en-US" i="1" dirty="0"/>
              <a:t>, Arithmetic </a:t>
            </a:r>
            <a:r>
              <a:rPr lang="en-US" i="1" dirty="0" smtClean="0"/>
              <a:t>Exception</a:t>
            </a:r>
          </a:p>
          <a:p>
            <a:pPr algn="r">
              <a:buNone/>
            </a:pPr>
            <a:r>
              <a:rPr lang="en-US" i="1" dirty="0" smtClean="0"/>
              <a:t>(15 </a:t>
            </a:r>
            <a:r>
              <a:rPr lang="en-US" i="1" dirty="0" err="1" smtClean="0"/>
              <a:t>mins</a:t>
            </a:r>
            <a:r>
              <a:rPr lang="en-US" i="1" dirty="0" smtClean="0"/>
              <a:t>)</a:t>
            </a:r>
            <a:endParaRPr lang="en-US" i="1" dirty="0"/>
          </a:p>
        </p:txBody>
      </p:sp>
    </p:spTree>
    <p:extLst>
      <p:ext uri="{BB962C8B-B14F-4D97-AF65-F5344CB8AC3E}">
        <p14:creationId xmlns:p14="http://schemas.microsoft.com/office/powerpoint/2010/main" xmlns="" val="2050277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fontScale="90000"/>
          </a:bodyPr>
          <a:lstStyle/>
          <a:p>
            <a:r>
              <a:rPr lang="en-US" dirty="0" smtClean="0"/>
              <a:t>Recall : Encounters of runtime errors</a:t>
            </a:r>
          </a:p>
        </p:txBody>
      </p:sp>
      <p:sp>
        <p:nvSpPr>
          <p:cNvPr id="4101" name="Slide Number Placeholder 5"/>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7F3A406A-7457-4819-83C9-62441AA3DF6A}" type="slidenum">
              <a:rPr lang="en-US" smtClean="0">
                <a:solidFill>
                  <a:schemeClr val="bg2"/>
                </a:solidFill>
              </a:rPr>
              <a:pPr eaLnBrk="1" hangingPunct="1">
                <a:defRPr/>
              </a:pPr>
              <a:t>2</a:t>
            </a:fld>
            <a:endParaRPr lang="en-US" smtClean="0">
              <a:solidFill>
                <a:schemeClr val="bg2"/>
              </a:solidFill>
            </a:endParaRPr>
          </a:p>
        </p:txBody>
      </p:sp>
      <p:sp>
        <p:nvSpPr>
          <p:cNvPr id="4099" name="Content Placeholder 2"/>
          <p:cNvSpPr>
            <a:spLocks noGrp="1"/>
          </p:cNvSpPr>
          <p:nvPr>
            <p:ph sz="quarter" idx="1"/>
          </p:nvPr>
        </p:nvSpPr>
        <p:spPr>
          <a:xfrm>
            <a:off x="381000" y="1447800"/>
            <a:ext cx="8229600" cy="1295400"/>
          </a:xfrm>
        </p:spPr>
        <p:txBody>
          <a:bodyPr>
            <a:normAutofit/>
          </a:bodyPr>
          <a:lstStyle/>
          <a:p>
            <a:r>
              <a:rPr lang="en-US" smtClean="0"/>
              <a:t>How many times have you bumped into runtime error so far?</a:t>
            </a:r>
          </a:p>
          <a:p>
            <a:r>
              <a:rPr lang="en-US" smtClean="0"/>
              <a:t>Can you name a few runtime errors that you have encountered?</a:t>
            </a:r>
          </a:p>
        </p:txBody>
      </p:sp>
      <p:sp>
        <p:nvSpPr>
          <p:cNvPr id="5" name="Content Placeholder 2"/>
          <p:cNvSpPr txBox="1">
            <a:spLocks/>
          </p:cNvSpPr>
          <p:nvPr/>
        </p:nvSpPr>
        <p:spPr bwMode="auto">
          <a:xfrm>
            <a:off x="533400" y="2286000"/>
            <a:ext cx="8229600" cy="28194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defRPr/>
            </a:pPr>
            <a:endParaRPr lang="en-US" sz="2000" dirty="0">
              <a:solidFill>
                <a:srgbClr val="7030A0"/>
              </a:solidFill>
              <a:latin typeface="Arial" charset="0"/>
              <a:cs typeface="+mn-cs"/>
              <a:sym typeface="Wingding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4" name="Slide Number Placeholder 3"/>
          <p:cNvSpPr>
            <a:spLocks noGrp="1"/>
          </p:cNvSpPr>
          <p:nvPr>
            <p:ph type="sldNum" sz="quarter" idx="12"/>
          </p:nvPr>
        </p:nvSpPr>
        <p:spPr/>
        <p:txBody>
          <a:bodyPr/>
          <a:lstStyle/>
          <a:p>
            <a:pPr>
              <a:defRPr/>
            </a:pPr>
            <a:fld id="{FD08C850-F025-4D3A-AEE5-EDA81EA69DDA}" type="slidenum">
              <a:rPr lang="en-US" smtClean="0"/>
              <a:pPr>
                <a:defRPr/>
              </a:pPr>
              <a:t>20</a:t>
            </a:fld>
            <a:endParaRPr lang="en-US"/>
          </a:p>
        </p:txBody>
      </p:sp>
      <p:sp>
        <p:nvSpPr>
          <p:cNvPr id="3" name="Content Placeholder 2"/>
          <p:cNvSpPr>
            <a:spLocks noGrp="1"/>
          </p:cNvSpPr>
          <p:nvPr>
            <p:ph sz="quarter" idx="1"/>
          </p:nvPr>
        </p:nvSpPr>
        <p:spPr>
          <a:xfrm>
            <a:off x="381000" y="1447800"/>
            <a:ext cx="8229600" cy="4525963"/>
          </a:xfrm>
        </p:spPr>
        <p:txBody>
          <a:bodyPr/>
          <a:lstStyle/>
          <a:p>
            <a:r>
              <a:rPr lang="en-US" b="1" kern="1200" dirty="0" err="1">
                <a:solidFill>
                  <a:srgbClr val="000000"/>
                </a:solidFill>
                <a:latin typeface="Courier New" pitchFamily="49" charset="0"/>
                <a:cs typeface="Arial" pitchFamily="34" charset="0"/>
              </a:rPr>
              <a:t>Integer.parseInt</a:t>
            </a:r>
            <a:r>
              <a:rPr lang="en-US" b="1" kern="1200" dirty="0">
                <a:solidFill>
                  <a:srgbClr val="000000"/>
                </a:solidFill>
                <a:latin typeface="Courier New" pitchFamily="49" charset="0"/>
                <a:cs typeface="Arial" pitchFamily="34" charset="0"/>
              </a:rPr>
              <a:t>(String s)</a:t>
            </a:r>
            <a:r>
              <a:rPr lang="en-US" dirty="0"/>
              <a:t> is </a:t>
            </a:r>
            <a:r>
              <a:rPr lang="en-US" dirty="0" smtClean="0"/>
              <a:t>to </a:t>
            </a:r>
            <a:r>
              <a:rPr lang="en-US" dirty="0"/>
              <a:t>convert string into </a:t>
            </a:r>
            <a:r>
              <a:rPr lang="en-US" dirty="0" smtClean="0"/>
              <a:t>int. Find out exception </a:t>
            </a:r>
            <a:r>
              <a:rPr lang="en-US" dirty="0"/>
              <a:t>will be thrown if string passed to </a:t>
            </a:r>
            <a:r>
              <a:rPr lang="en-US" dirty="0" err="1"/>
              <a:t>Integer.parseInt</a:t>
            </a:r>
            <a:r>
              <a:rPr lang="en-US" dirty="0"/>
              <a:t> is not </a:t>
            </a:r>
            <a:r>
              <a:rPr lang="en-US" dirty="0" smtClean="0"/>
              <a:t>an int.</a:t>
            </a:r>
            <a:endParaRPr lang="en-US" dirty="0"/>
          </a:p>
          <a:p>
            <a:pPr marL="0" indent="0">
              <a:buNone/>
            </a:pPr>
            <a:endParaRPr lang="en-US" dirty="0"/>
          </a:p>
        </p:txBody>
      </p:sp>
    </p:spTree>
    <p:extLst>
      <p:ext uri="{BB962C8B-B14F-4D97-AF65-F5344CB8AC3E}">
        <p14:creationId xmlns:p14="http://schemas.microsoft.com/office/powerpoint/2010/main" xmlns="" val="841281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4" name="Slide Number Placeholder 3"/>
          <p:cNvSpPr>
            <a:spLocks noGrp="1"/>
          </p:cNvSpPr>
          <p:nvPr>
            <p:ph type="sldNum" sz="quarter" idx="12"/>
          </p:nvPr>
        </p:nvSpPr>
        <p:spPr/>
        <p:txBody>
          <a:bodyPr/>
          <a:lstStyle/>
          <a:p>
            <a:pPr>
              <a:defRPr/>
            </a:pPr>
            <a:fld id="{FD08C850-F025-4D3A-AEE5-EDA81EA69DDA}" type="slidenum">
              <a:rPr lang="en-US" smtClean="0"/>
              <a:pPr>
                <a:defRPr/>
              </a:pPr>
              <a:t>21</a:t>
            </a:fld>
            <a:endParaRPr lang="en-US"/>
          </a:p>
        </p:txBody>
      </p:sp>
      <p:sp>
        <p:nvSpPr>
          <p:cNvPr id="3" name="Content Placeholder 2"/>
          <p:cNvSpPr>
            <a:spLocks noGrp="1"/>
          </p:cNvSpPr>
          <p:nvPr>
            <p:ph sz="quarter" idx="1"/>
          </p:nvPr>
        </p:nvSpPr>
        <p:spPr/>
        <p:txBody>
          <a:bodyPr/>
          <a:lstStyle/>
          <a:p>
            <a:r>
              <a:rPr lang="en-US" i="1" dirty="0" smtClean="0"/>
              <a:t>A comma separated list  containing pairs of topic name, time in hours ( Java 14, JEE 10, JME 12) will be entered in the command line arguments. If a day consists of 8 hours, list out the topics that will be covered day-wise. Catch all the possible exceptions.</a:t>
            </a:r>
          </a:p>
          <a:p>
            <a:pPr marL="0" indent="0" algn="r">
              <a:buNone/>
            </a:pPr>
            <a:r>
              <a:rPr lang="en-US" dirty="0" smtClean="0"/>
              <a:t>	(30 </a:t>
            </a:r>
            <a:r>
              <a:rPr lang="en-US" dirty="0" err="1" smtClean="0"/>
              <a:t>mins</a:t>
            </a:r>
            <a:r>
              <a:rPr lang="en-US" dirty="0" smtClean="0"/>
              <a:t>)</a:t>
            </a:r>
          </a:p>
        </p:txBody>
      </p:sp>
    </p:spTree>
    <p:extLst>
      <p:ext uri="{BB962C8B-B14F-4D97-AF65-F5344CB8AC3E}">
        <p14:creationId xmlns:p14="http://schemas.microsoft.com/office/powerpoint/2010/main" xmlns="" val="27866479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0"/>
            <a:ext cx="7772400" cy="762000"/>
          </a:xfrm>
        </p:spPr>
        <p:txBody>
          <a:bodyPr/>
          <a:lstStyle/>
          <a:p>
            <a:pPr eaLnBrk="1" hangingPunct="1"/>
            <a:r>
              <a:rPr lang="en-US" dirty="0" smtClean="0">
                <a:latin typeface="Courier New" pitchFamily="49" charset="0"/>
                <a:cs typeface="Courier New" pitchFamily="49" charset="0"/>
              </a:rPr>
              <a:t>Exception</a:t>
            </a:r>
            <a:r>
              <a:rPr lang="en-US" dirty="0" smtClean="0"/>
              <a:t> class</a:t>
            </a:r>
          </a:p>
        </p:txBody>
      </p:sp>
      <p:sp>
        <p:nvSpPr>
          <p:cNvPr id="25606" name="Slide Number Placeholder 6"/>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817498BD-1D8B-4574-ACDA-3603DDAD6515}" type="slidenum">
              <a:rPr lang="en-US" smtClean="0">
                <a:solidFill>
                  <a:schemeClr val="bg2"/>
                </a:solidFill>
              </a:rPr>
              <a:pPr eaLnBrk="1" hangingPunct="1">
                <a:defRPr/>
              </a:pPr>
              <a:t>22</a:t>
            </a:fld>
            <a:endParaRPr lang="en-US" smtClean="0">
              <a:solidFill>
                <a:schemeClr val="bg2"/>
              </a:solidFill>
            </a:endParaRPr>
          </a:p>
        </p:txBody>
      </p:sp>
      <p:sp>
        <p:nvSpPr>
          <p:cNvPr id="974851" name="Rectangle 3"/>
          <p:cNvSpPr>
            <a:spLocks noGrp="1" noChangeArrowheads="1"/>
          </p:cNvSpPr>
          <p:nvPr>
            <p:ph sz="quarter" idx="1"/>
          </p:nvPr>
        </p:nvSpPr>
        <p:spPr>
          <a:xfrm>
            <a:off x="457200" y="1143000"/>
            <a:ext cx="8305800" cy="5181600"/>
          </a:xfrm>
        </p:spPr>
        <p:txBody>
          <a:bodyPr/>
          <a:lstStyle/>
          <a:p>
            <a:pPr eaLnBrk="1" hangingPunct="1">
              <a:buClr>
                <a:schemeClr val="tx2"/>
              </a:buClr>
              <a:buFont typeface="Wingdings" pitchFamily="2" charset="2"/>
              <a:buNone/>
              <a:defRPr/>
            </a:pPr>
            <a:endParaRPr lang="en-US" sz="1600" i="1" dirty="0" smtClean="0">
              <a:solidFill>
                <a:schemeClr val="tx1"/>
              </a:solidFill>
            </a:endParaRPr>
          </a:p>
          <a:p>
            <a:pPr eaLnBrk="1" hangingPunct="1">
              <a:buClr>
                <a:schemeClr val="tx2"/>
              </a:buClr>
              <a:defRPr/>
            </a:pPr>
            <a:r>
              <a:rPr lang="en-US" b="1" dirty="0" smtClean="0">
                <a:solidFill>
                  <a:srgbClr val="000000"/>
                </a:solidFill>
                <a:latin typeface="Courier New" pitchFamily="49" charset="0"/>
              </a:rPr>
              <a:t>Exception</a:t>
            </a:r>
            <a:r>
              <a:rPr lang="en-US" kern="1200" dirty="0" smtClean="0">
                <a:latin typeface="+mj-lt"/>
              </a:rPr>
              <a:t> object is checked exception.  </a:t>
            </a:r>
          </a:p>
          <a:p>
            <a:pPr eaLnBrk="1" hangingPunct="1">
              <a:buClr>
                <a:schemeClr val="tx2"/>
              </a:buClr>
              <a:defRPr/>
            </a:pPr>
            <a:r>
              <a:rPr lang="en-US" kern="1200" dirty="0" smtClean="0">
                <a:latin typeface="+mj-lt"/>
              </a:rPr>
              <a:t>Constructors</a:t>
            </a:r>
            <a:r>
              <a:rPr lang="en-US" dirty="0" smtClean="0">
                <a:latin typeface="Times New Roman" pitchFamily="18" charset="0"/>
              </a:rPr>
              <a:t>:</a:t>
            </a:r>
          </a:p>
          <a:p>
            <a:pPr lvl="1" eaLnBrk="1" hangingPunct="1">
              <a:buFontTx/>
              <a:buNone/>
              <a:defRPr/>
            </a:pPr>
            <a:r>
              <a:rPr lang="en-US" sz="2000" b="1" dirty="0" smtClean="0">
                <a:solidFill>
                  <a:srgbClr val="000000"/>
                </a:solidFill>
                <a:latin typeface="Courier New" pitchFamily="49" charset="0"/>
              </a:rPr>
              <a:t>public Exception() </a:t>
            </a:r>
          </a:p>
          <a:p>
            <a:pPr lvl="1" eaLnBrk="1" hangingPunct="1">
              <a:buFontTx/>
              <a:buNone/>
              <a:defRPr/>
            </a:pPr>
            <a:r>
              <a:rPr lang="en-US" sz="2000" b="1" dirty="0" smtClean="0">
                <a:solidFill>
                  <a:srgbClr val="000000"/>
                </a:solidFill>
                <a:latin typeface="Courier New" pitchFamily="49" charset="0"/>
              </a:rPr>
              <a:t>public Exception(String message)</a:t>
            </a:r>
            <a:endParaRPr lang="en-US" b="1" dirty="0" smtClean="0">
              <a:solidFill>
                <a:srgbClr val="000000"/>
              </a:solidFill>
              <a:latin typeface="Courier New" pitchFamily="49" charset="0"/>
            </a:endParaRPr>
          </a:p>
          <a:p>
            <a:pPr eaLnBrk="1" hangingPunct="1">
              <a:buFont typeface="Arial" pitchFamily="34" charset="0"/>
              <a:buChar char="•"/>
              <a:defRPr/>
            </a:pPr>
            <a:r>
              <a:rPr lang="en-US" kern="1200" dirty="0" smtClean="0">
                <a:latin typeface="+mj-lt"/>
              </a:rPr>
              <a:t>Important methods:</a:t>
            </a:r>
          </a:p>
          <a:p>
            <a:pPr lvl="1" eaLnBrk="1" hangingPunct="1">
              <a:buFontTx/>
              <a:buNone/>
              <a:defRPr/>
            </a:pPr>
            <a:r>
              <a:rPr lang="en-US" sz="2000" b="1" dirty="0" smtClean="0">
                <a:solidFill>
                  <a:srgbClr val="000000"/>
                </a:solidFill>
                <a:latin typeface="Courier New" pitchFamily="49" charset="0"/>
              </a:rPr>
              <a:t>public String </a:t>
            </a:r>
            <a:r>
              <a:rPr lang="en-US" sz="2000" b="1" dirty="0" err="1" smtClean="0">
                <a:solidFill>
                  <a:srgbClr val="000000"/>
                </a:solidFill>
                <a:latin typeface="Courier New" pitchFamily="49" charset="0"/>
              </a:rPr>
              <a:t>getMessage</a:t>
            </a:r>
            <a:r>
              <a:rPr lang="en-US" sz="2000" b="1" dirty="0" smtClean="0">
                <a:solidFill>
                  <a:srgbClr val="000000"/>
                </a:solidFill>
                <a:latin typeface="Courier New" pitchFamily="49" charset="0"/>
              </a:rPr>
              <a:t>()</a:t>
            </a:r>
          </a:p>
          <a:p>
            <a:pPr lvl="1" eaLnBrk="1" hangingPunct="1">
              <a:buFontTx/>
              <a:buNone/>
              <a:defRPr/>
            </a:pPr>
            <a:r>
              <a:rPr lang="en-US" sz="2000" b="1" dirty="0" smtClean="0">
                <a:solidFill>
                  <a:srgbClr val="000000"/>
                </a:solidFill>
                <a:latin typeface="Courier New" pitchFamily="49" charset="0"/>
              </a:rPr>
              <a:t>public void </a:t>
            </a:r>
            <a:r>
              <a:rPr lang="en-US" sz="2000" b="1" dirty="0" err="1" smtClean="0">
                <a:solidFill>
                  <a:srgbClr val="000000"/>
                </a:solidFill>
                <a:latin typeface="Courier New" pitchFamily="49" charset="0"/>
              </a:rPr>
              <a:t>printStackTrace</a:t>
            </a:r>
            <a:r>
              <a:rPr lang="en-US" sz="2000" b="1" dirty="0" smtClean="0">
                <a:solidFill>
                  <a:srgbClr val="000000"/>
                </a:solidFill>
                <a:latin typeface="Courier New" pitchFamily="49" charset="0"/>
              </a:rPr>
              <a:t>()</a:t>
            </a:r>
          </a:p>
          <a:p>
            <a:pPr lvl="1" eaLnBrk="1" hangingPunct="1">
              <a:buFontTx/>
              <a:buNone/>
              <a:defRPr/>
            </a:pPr>
            <a:r>
              <a:rPr lang="en-US" sz="2000" b="1" dirty="0" err="1" smtClean="0">
                <a:solidFill>
                  <a:srgbClr val="000000"/>
                </a:solidFill>
                <a:latin typeface="Courier New" pitchFamily="49" charset="0"/>
              </a:rPr>
              <a:t>StackTraceElement</a:t>
            </a:r>
            <a:r>
              <a:rPr lang="en-US" sz="2000" dirty="0" smtClean="0"/>
              <a:t> </a:t>
            </a:r>
            <a:r>
              <a:rPr lang="en-US" sz="2000" b="1" dirty="0" err="1" smtClean="0">
                <a:solidFill>
                  <a:srgbClr val="000000"/>
                </a:solidFill>
                <a:latin typeface="Courier New" pitchFamily="49" charset="0"/>
              </a:rPr>
              <a:t>getStackTrace</a:t>
            </a:r>
            <a:endParaRPr lang="en-US" sz="2000" b="1" dirty="0" smtClean="0">
              <a:solidFill>
                <a:srgbClr val="000000"/>
              </a:solidFill>
              <a:latin typeface="Courier New" pitchFamily="49" charset="0"/>
            </a:endParaRPr>
          </a:p>
        </p:txBody>
      </p:sp>
      <p:sp>
        <p:nvSpPr>
          <p:cNvPr id="5" name="Right Brace 4"/>
          <p:cNvSpPr/>
          <p:nvPr/>
        </p:nvSpPr>
        <p:spPr>
          <a:xfrm>
            <a:off x="5867400" y="4572000"/>
            <a:ext cx="152400" cy="8382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5605" name="TextBox 5"/>
          <p:cNvSpPr txBox="1">
            <a:spLocks noChangeArrowheads="1"/>
          </p:cNvSpPr>
          <p:nvPr/>
        </p:nvSpPr>
        <p:spPr bwMode="auto">
          <a:xfrm>
            <a:off x="6096000" y="4800600"/>
            <a:ext cx="305117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i="1"/>
              <a:t>Inherited from </a:t>
            </a:r>
            <a:r>
              <a:rPr lang="en-US" b="1">
                <a:solidFill>
                  <a:srgbClr val="000000"/>
                </a:solidFill>
                <a:latin typeface="Courier New" pitchFamily="49" charset="0"/>
              </a:rPr>
              <a:t>Throwable </a:t>
            </a:r>
          </a:p>
          <a:p>
            <a:pPr eaLnBrk="1" hangingPunct="1"/>
            <a:r>
              <a:rPr lang="en-US" i="1"/>
              <a:t>Coming up</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
          <p:cNvSpPr>
            <a:spLocks noGrp="1"/>
          </p:cNvSpPr>
          <p:nvPr>
            <p:ph type="title"/>
          </p:nvPr>
        </p:nvSpPr>
        <p:spPr/>
        <p:txBody>
          <a:bodyPr/>
          <a:lstStyle/>
          <a:p>
            <a:r>
              <a:rPr lang="en-US" dirty="0" smtClean="0">
                <a:latin typeface="Courier New" pitchFamily="49" charset="0"/>
                <a:cs typeface="Courier New" pitchFamily="49" charset="0"/>
              </a:rPr>
              <a:t>throw</a:t>
            </a:r>
          </a:p>
        </p:txBody>
      </p:sp>
      <p:sp>
        <p:nvSpPr>
          <p:cNvPr id="26628"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DA96C6D8-2271-4B3B-8CB9-370C03E6B5A2}" type="slidenum">
              <a:rPr lang="en-US" smtClean="0">
                <a:solidFill>
                  <a:schemeClr val="bg2"/>
                </a:solidFill>
              </a:rPr>
              <a:pPr eaLnBrk="1" hangingPunct="1">
                <a:defRPr/>
              </a:pPr>
              <a:t>23</a:t>
            </a:fld>
            <a:endParaRPr lang="en-US" smtClean="0">
              <a:solidFill>
                <a:schemeClr val="bg2"/>
              </a:solidFill>
            </a:endParaRPr>
          </a:p>
        </p:txBody>
      </p:sp>
      <p:sp>
        <p:nvSpPr>
          <p:cNvPr id="4" name="Content Placeholder 3"/>
          <p:cNvSpPr>
            <a:spLocks noGrp="1"/>
          </p:cNvSpPr>
          <p:nvPr>
            <p:ph sz="quarter" idx="1"/>
          </p:nvPr>
        </p:nvSpPr>
        <p:spPr/>
        <p:txBody>
          <a:bodyPr/>
          <a:lstStyle/>
          <a:p>
            <a:pPr>
              <a:defRPr/>
            </a:pPr>
            <a:r>
              <a:rPr lang="en-US" dirty="0" smtClean="0"/>
              <a:t>So far all the exceptions that were caught were thrown by the runtime system.</a:t>
            </a:r>
          </a:p>
          <a:p>
            <a:pPr>
              <a:defRPr/>
            </a:pPr>
            <a:r>
              <a:rPr lang="en-US" dirty="0" smtClean="0"/>
              <a:t>If a method needs to throw an exception explicitly, it can do so by using </a:t>
            </a:r>
            <a:r>
              <a:rPr lang="en-US" b="1" dirty="0" smtClean="0">
                <a:solidFill>
                  <a:srgbClr val="000000"/>
                </a:solidFill>
                <a:latin typeface="Courier New" pitchFamily="49" charset="0"/>
              </a:rPr>
              <a:t>throw</a:t>
            </a:r>
            <a:r>
              <a:rPr lang="en-US" dirty="0" smtClean="0"/>
              <a:t> keyword.</a:t>
            </a:r>
          </a:p>
          <a:p>
            <a:pPr>
              <a:defRPr/>
            </a:pPr>
            <a:r>
              <a:rPr lang="en-US" sz="1800" dirty="0" smtClean="0"/>
              <a:t>Syntax:</a:t>
            </a:r>
          </a:p>
          <a:p>
            <a:pPr lvl="1">
              <a:defRPr/>
            </a:pPr>
            <a:r>
              <a:rPr lang="en-US" sz="2000" b="1" dirty="0" smtClean="0">
                <a:solidFill>
                  <a:srgbClr val="000000"/>
                </a:solidFill>
                <a:latin typeface="Courier New" pitchFamily="49" charset="0"/>
                <a:ea typeface="+mn-ea"/>
                <a:cs typeface="+mn-cs"/>
              </a:rPr>
              <a:t>throw new &lt;</a:t>
            </a:r>
            <a:r>
              <a:rPr lang="en-US" sz="2000" b="1" dirty="0" err="1" smtClean="0">
                <a:solidFill>
                  <a:srgbClr val="000000"/>
                </a:solidFill>
                <a:latin typeface="Courier New" pitchFamily="49" charset="0"/>
                <a:ea typeface="+mn-ea"/>
                <a:cs typeface="+mn-cs"/>
              </a:rPr>
              <a:t>SomeClassThatInheritsFromThrowable</a:t>
            </a:r>
            <a:r>
              <a:rPr lang="en-US" sz="2000" b="1" dirty="0" smtClean="0">
                <a:solidFill>
                  <a:srgbClr val="000000"/>
                </a:solidFill>
                <a:latin typeface="Courier New" pitchFamily="49" charset="0"/>
                <a:ea typeface="+mn-ea"/>
                <a:cs typeface="+mn-cs"/>
              </a:rPr>
              <a:t>&gt;</a:t>
            </a:r>
          </a:p>
          <a:p>
            <a:pPr lvl="1">
              <a:buFont typeface="Wingdings" pitchFamily="2" charset="2"/>
              <a:buNone/>
              <a:defRPr/>
            </a:pPr>
            <a:r>
              <a:rPr lang="en-US" sz="2000" dirty="0" smtClean="0">
                <a:ea typeface="+mn-ea"/>
                <a:cs typeface="+mn-cs"/>
              </a:rPr>
              <a:t>Or</a:t>
            </a:r>
            <a:r>
              <a:rPr lang="en-US" sz="2000" b="1" dirty="0" smtClean="0">
                <a:solidFill>
                  <a:srgbClr val="000000"/>
                </a:solidFill>
                <a:latin typeface="Courier New" pitchFamily="49" charset="0"/>
                <a:ea typeface="+mn-ea"/>
                <a:cs typeface="+mn-cs"/>
              </a:rPr>
              <a:t> </a:t>
            </a:r>
          </a:p>
          <a:p>
            <a:pPr lvl="1">
              <a:defRPr/>
            </a:pPr>
            <a:r>
              <a:rPr lang="en-US" sz="2000" b="1" dirty="0" smtClean="0">
                <a:solidFill>
                  <a:srgbClr val="000000"/>
                </a:solidFill>
                <a:latin typeface="Courier New" pitchFamily="49" charset="0"/>
                <a:ea typeface="+mn-ea"/>
                <a:cs typeface="+mn-cs"/>
              </a:rPr>
              <a:t>throw &lt;</a:t>
            </a:r>
            <a:r>
              <a:rPr lang="en-US" sz="2000" b="1" dirty="0" err="1" smtClean="0">
                <a:solidFill>
                  <a:srgbClr val="000000"/>
                </a:solidFill>
                <a:latin typeface="Courier New" pitchFamily="49" charset="0"/>
                <a:ea typeface="+mn-ea"/>
                <a:cs typeface="+mn-cs"/>
              </a:rPr>
              <a:t>SomeExceptionObject</a:t>
            </a:r>
            <a:r>
              <a:rPr lang="en-US" sz="2000" b="1" dirty="0" smtClean="0">
                <a:solidFill>
                  <a:srgbClr val="000000"/>
                </a:solidFill>
                <a:latin typeface="Courier New" pitchFamily="49" charset="0"/>
                <a:ea typeface="+mn-ea"/>
                <a:cs typeface="+mn-cs"/>
              </a:rPr>
              <a:t>&gt;</a:t>
            </a:r>
          </a:p>
          <a:p>
            <a:pPr lvl="1">
              <a:defRPr/>
            </a:pPr>
            <a:endParaRPr lang="en-US" sz="2000" b="1" dirty="0" smtClean="0">
              <a:solidFill>
                <a:srgbClr val="000000"/>
              </a:solidFill>
              <a:latin typeface="Courier New" pitchFamily="49" charset="0"/>
              <a:ea typeface="+mn-ea"/>
              <a:cs typeface="+mn-cs"/>
            </a:endParaRPr>
          </a:p>
          <a:p>
            <a:pPr>
              <a:defRPr/>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228600" y="76200"/>
            <a:ext cx="8915400" cy="838200"/>
          </a:xfrm>
        </p:spPr>
        <p:txBody>
          <a:bodyPr/>
          <a:lstStyle/>
          <a:p>
            <a:pPr marL="609600" indent="-609600" eaLnBrk="1" hangingPunct="1">
              <a:lnSpc>
                <a:spcPct val="90000"/>
              </a:lnSpc>
              <a:defRPr/>
            </a:pPr>
            <a:r>
              <a:rPr lang="en-US" kern="1200" dirty="0" smtClean="0"/>
              <a:t>Throwing an unchecked exception</a:t>
            </a:r>
            <a:endParaRPr lang="en-US" dirty="0" smtClean="0">
              <a:latin typeface="Times New Roman" pitchFamily="18" charset="0"/>
            </a:endParaRPr>
          </a:p>
        </p:txBody>
      </p:sp>
      <p:sp>
        <p:nvSpPr>
          <p:cNvPr id="28677" name="Slide Number Placeholder 5"/>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A88D1DC8-F4B6-4F96-AA29-39F00FC61631}" type="slidenum">
              <a:rPr lang="en-US" smtClean="0">
                <a:solidFill>
                  <a:schemeClr val="bg2"/>
                </a:solidFill>
              </a:rPr>
              <a:pPr eaLnBrk="1" hangingPunct="1">
                <a:defRPr/>
              </a:pPr>
              <a:t>24</a:t>
            </a:fld>
            <a:endParaRPr lang="en-US" smtClean="0">
              <a:solidFill>
                <a:schemeClr val="bg2"/>
              </a:solidFill>
            </a:endParaRPr>
          </a:p>
        </p:txBody>
      </p:sp>
      <p:sp>
        <p:nvSpPr>
          <p:cNvPr id="976899" name="Rectangle 3"/>
          <p:cNvSpPr>
            <a:spLocks noGrp="1" noChangeArrowheads="1"/>
          </p:cNvSpPr>
          <p:nvPr>
            <p:ph sz="quarter" idx="1"/>
          </p:nvPr>
        </p:nvSpPr>
        <p:spPr>
          <a:xfrm>
            <a:off x="76200" y="1066800"/>
            <a:ext cx="8991600" cy="4495800"/>
          </a:xfrm>
        </p:spPr>
        <p:txBody>
          <a:bodyPr/>
          <a:lstStyle/>
          <a:p>
            <a:pPr marL="609600" indent="-609600" eaLnBrk="1" hangingPunct="1">
              <a:lnSpc>
                <a:spcPct val="90000"/>
              </a:lnSpc>
              <a:spcBef>
                <a:spcPts val="200"/>
              </a:spcBef>
              <a:buFont typeface="Wingdings" pitchFamily="2" charset="2"/>
              <a:buNone/>
              <a:defRPr/>
            </a:pPr>
            <a:r>
              <a:rPr lang="en-US" b="1" dirty="0" smtClean="0">
                <a:solidFill>
                  <a:srgbClr val="000000"/>
                </a:solidFill>
                <a:latin typeface="Courier New" pitchFamily="49" charset="0"/>
              </a:rPr>
              <a:t>public abstract class Person{</a:t>
            </a:r>
          </a:p>
          <a:p>
            <a:pPr marL="609600" indent="-609600" eaLnBrk="1" hangingPunct="1">
              <a:lnSpc>
                <a:spcPct val="90000"/>
              </a:lnSpc>
              <a:spcBef>
                <a:spcPts val="200"/>
              </a:spcBef>
              <a:buFont typeface="Wingdings" pitchFamily="2" charset="2"/>
              <a:buNone/>
              <a:defRPr/>
            </a:pPr>
            <a:r>
              <a:rPr lang="en-US" b="1" dirty="0" smtClean="0">
                <a:solidFill>
                  <a:srgbClr val="000000"/>
                </a:solidFill>
                <a:latin typeface="Courier New" pitchFamily="49" charset="0"/>
              </a:rPr>
              <a:t>	public void </a:t>
            </a:r>
            <a:r>
              <a:rPr lang="en-US" b="1" dirty="0" err="1" smtClean="0">
                <a:solidFill>
                  <a:srgbClr val="000000"/>
                </a:solidFill>
                <a:latin typeface="Courier New" pitchFamily="49" charset="0"/>
              </a:rPr>
              <a:t>setName</a:t>
            </a:r>
            <a:r>
              <a:rPr lang="en-US" b="1" dirty="0" smtClean="0">
                <a:solidFill>
                  <a:srgbClr val="000000"/>
                </a:solidFill>
                <a:latin typeface="Courier New" pitchFamily="49" charset="0"/>
              </a:rPr>
              <a:t>(String name){</a:t>
            </a:r>
          </a:p>
          <a:p>
            <a:pPr marL="609600" indent="-609600" eaLnBrk="1" hangingPunct="1">
              <a:lnSpc>
                <a:spcPct val="90000"/>
              </a:lnSpc>
              <a:spcBef>
                <a:spcPts val="200"/>
              </a:spcBef>
              <a:buFont typeface="Wingdings" pitchFamily="2" charset="2"/>
              <a:buNone/>
              <a:defRPr/>
            </a:pPr>
            <a:r>
              <a:rPr lang="en-US" b="1" dirty="0" smtClean="0">
                <a:solidFill>
                  <a:srgbClr val="000000"/>
                </a:solidFill>
                <a:latin typeface="Courier New" pitchFamily="49" charset="0"/>
              </a:rPr>
              <a:t>	if(name==null)</a:t>
            </a:r>
          </a:p>
          <a:p>
            <a:pPr marL="609600" indent="-609600" eaLnBrk="1" hangingPunct="1">
              <a:lnSpc>
                <a:spcPct val="90000"/>
              </a:lnSpc>
              <a:spcBef>
                <a:spcPts val="200"/>
              </a:spcBef>
              <a:buFont typeface="Wingdings" pitchFamily="2" charset="2"/>
              <a:buNone/>
              <a:defRPr/>
            </a:pPr>
            <a:r>
              <a:rPr lang="en-US" b="1" dirty="0" smtClean="0">
                <a:latin typeface="Courier New" pitchFamily="49" charset="0"/>
              </a:rPr>
              <a:t>	</a:t>
            </a:r>
            <a:r>
              <a:rPr lang="en-US" b="1" dirty="0" smtClean="0">
                <a:solidFill>
                  <a:srgbClr val="C00000"/>
                </a:solidFill>
                <a:latin typeface="Courier New" pitchFamily="49" charset="0"/>
              </a:rPr>
              <a:t>throw new </a:t>
            </a:r>
            <a:r>
              <a:rPr lang="en-US" b="1" dirty="0" err="1" smtClean="0">
                <a:solidFill>
                  <a:srgbClr val="C00000"/>
                </a:solidFill>
                <a:latin typeface="Courier New" pitchFamily="49" charset="0"/>
              </a:rPr>
              <a:t>RuntimeException</a:t>
            </a:r>
            <a:r>
              <a:rPr lang="en-US" b="1" dirty="0" smtClean="0">
                <a:solidFill>
                  <a:srgbClr val="C00000"/>
                </a:solidFill>
                <a:latin typeface="Courier New" pitchFamily="49" charset="0"/>
              </a:rPr>
              <a:t>("Invalid name");</a:t>
            </a:r>
          </a:p>
          <a:p>
            <a:pPr marL="609600" indent="-609600" eaLnBrk="1" hangingPunct="1">
              <a:lnSpc>
                <a:spcPct val="90000"/>
              </a:lnSpc>
              <a:spcBef>
                <a:spcPts val="200"/>
              </a:spcBef>
              <a:buFont typeface="Wingdings" pitchFamily="2" charset="2"/>
              <a:buNone/>
              <a:defRPr/>
            </a:pPr>
            <a:r>
              <a:rPr lang="en-US" b="1" dirty="0" smtClean="0">
                <a:latin typeface="Courier New" pitchFamily="49" charset="0"/>
              </a:rPr>
              <a:t>	</a:t>
            </a:r>
            <a:r>
              <a:rPr lang="en-US" b="1" dirty="0" smtClean="0">
                <a:solidFill>
                  <a:srgbClr val="000000"/>
                </a:solidFill>
                <a:latin typeface="Courier New" pitchFamily="49" charset="0"/>
              </a:rPr>
              <a:t>else	this.name=name;		</a:t>
            </a:r>
          </a:p>
          <a:p>
            <a:pPr marL="609600" indent="-609600" eaLnBrk="1" hangingPunct="1">
              <a:lnSpc>
                <a:spcPct val="90000"/>
              </a:lnSpc>
              <a:spcBef>
                <a:spcPts val="200"/>
              </a:spcBef>
              <a:buFont typeface="Wingdings" pitchFamily="2" charset="2"/>
              <a:buNone/>
              <a:defRPr/>
            </a:pPr>
            <a:r>
              <a:rPr lang="en-US" b="1" dirty="0" smtClean="0">
                <a:solidFill>
                  <a:srgbClr val="000000"/>
                </a:solidFill>
                <a:latin typeface="Courier New" pitchFamily="49" charset="0"/>
              </a:rPr>
              <a:t>}</a:t>
            </a:r>
          </a:p>
          <a:p>
            <a:pPr marL="609600" indent="-609600" eaLnBrk="1" hangingPunct="1">
              <a:lnSpc>
                <a:spcPct val="90000"/>
              </a:lnSpc>
              <a:spcBef>
                <a:spcPts val="200"/>
              </a:spcBef>
              <a:buFont typeface="Wingdings" pitchFamily="2" charset="2"/>
              <a:buNone/>
              <a:defRPr/>
            </a:pPr>
            <a:r>
              <a:rPr lang="en-US" b="1" dirty="0" smtClean="0">
                <a:solidFill>
                  <a:srgbClr val="000000"/>
                </a:solidFill>
                <a:latin typeface="Courier New" pitchFamily="49" charset="0"/>
              </a:rPr>
              <a:t>…</a:t>
            </a:r>
          </a:p>
          <a:p>
            <a:pPr marL="609600" indent="-609600" eaLnBrk="1" hangingPunct="1">
              <a:lnSpc>
                <a:spcPct val="90000"/>
              </a:lnSpc>
              <a:spcBef>
                <a:spcPts val="200"/>
              </a:spcBef>
              <a:buFont typeface="Wingdings" pitchFamily="2" charset="2"/>
              <a:buNone/>
              <a:defRPr/>
            </a:pPr>
            <a:r>
              <a:rPr lang="en-US" b="1" dirty="0" smtClean="0">
                <a:solidFill>
                  <a:srgbClr val="000000"/>
                </a:solidFill>
                <a:latin typeface="Courier New" pitchFamily="49" charset="0"/>
              </a:rPr>
              <a:t>}</a:t>
            </a:r>
          </a:p>
          <a:p>
            <a:pPr eaLnBrk="1" hangingPunct="1">
              <a:spcBef>
                <a:spcPts val="0"/>
              </a:spcBef>
              <a:buFontTx/>
              <a:buNone/>
              <a:defRPr/>
            </a:pPr>
            <a:r>
              <a:rPr lang="en-US" b="1" dirty="0" smtClean="0">
                <a:solidFill>
                  <a:srgbClr val="000000"/>
                </a:solidFill>
                <a:latin typeface="Courier New" pitchFamily="49" charset="0"/>
              </a:rPr>
              <a:t>class Test {</a:t>
            </a:r>
          </a:p>
          <a:p>
            <a:pPr eaLnBrk="1" hangingPunct="1">
              <a:spcBef>
                <a:spcPts val="0"/>
              </a:spcBef>
              <a:buFontTx/>
              <a:buNone/>
              <a:defRPr/>
            </a:pPr>
            <a:r>
              <a:rPr lang="en-US" b="1" dirty="0" smtClean="0">
                <a:solidFill>
                  <a:srgbClr val="000000"/>
                </a:solidFill>
                <a:latin typeface="Courier New" pitchFamily="49" charset="0"/>
              </a:rPr>
              <a:t>public static void main(String </a:t>
            </a:r>
            <a:r>
              <a:rPr lang="en-US" b="1" dirty="0" err="1" smtClean="0">
                <a:solidFill>
                  <a:srgbClr val="000000"/>
                </a:solidFill>
                <a:latin typeface="Courier New" pitchFamily="49" charset="0"/>
              </a:rPr>
              <a:t>args</a:t>
            </a:r>
            <a:r>
              <a:rPr lang="en-US" b="1" dirty="0" smtClean="0">
                <a:solidFill>
                  <a:srgbClr val="000000"/>
                </a:solidFill>
                <a:latin typeface="Courier New" pitchFamily="49" charset="0"/>
              </a:rPr>
              <a:t>[]){</a:t>
            </a:r>
          </a:p>
          <a:p>
            <a:pPr eaLnBrk="1" hangingPunct="1">
              <a:spcBef>
                <a:spcPts val="0"/>
              </a:spcBef>
              <a:buFontTx/>
              <a:buNone/>
              <a:defRPr/>
            </a:pPr>
            <a:r>
              <a:rPr lang="en-US" b="1" dirty="0" smtClean="0">
                <a:solidFill>
                  <a:srgbClr val="000000"/>
                </a:solidFill>
                <a:latin typeface="Courier New" pitchFamily="49" charset="0"/>
              </a:rPr>
              <a:t>new </a:t>
            </a:r>
            <a:r>
              <a:rPr lang="en-US" b="1" dirty="0" err="1" smtClean="0">
                <a:solidFill>
                  <a:srgbClr val="000000"/>
                </a:solidFill>
                <a:latin typeface="Courier New" pitchFamily="49" charset="0"/>
              </a:rPr>
              <a:t>student.Student</a:t>
            </a:r>
            <a:r>
              <a:rPr lang="en-US" b="1" dirty="0" smtClean="0">
                <a:solidFill>
                  <a:srgbClr val="000000"/>
                </a:solidFill>
                <a:latin typeface="Courier New" pitchFamily="49" charset="0"/>
              </a:rPr>
              <a:t>(“X”).</a:t>
            </a:r>
            <a:r>
              <a:rPr lang="en-US" b="1" dirty="0" err="1" smtClean="0">
                <a:solidFill>
                  <a:srgbClr val="000000"/>
                </a:solidFill>
                <a:latin typeface="Courier New" pitchFamily="49" charset="0"/>
              </a:rPr>
              <a:t>setName</a:t>
            </a:r>
            <a:r>
              <a:rPr lang="en-US" b="1" dirty="0" smtClean="0">
                <a:solidFill>
                  <a:srgbClr val="000000"/>
                </a:solidFill>
                <a:latin typeface="Courier New" pitchFamily="49" charset="0"/>
              </a:rPr>
              <a:t>(null);</a:t>
            </a:r>
          </a:p>
          <a:p>
            <a:pPr eaLnBrk="1" hangingPunct="1">
              <a:spcBef>
                <a:spcPts val="0"/>
              </a:spcBef>
              <a:buFontTx/>
              <a:buNone/>
              <a:defRPr/>
            </a:pPr>
            <a:r>
              <a:rPr lang="en-US" b="1" dirty="0" smtClean="0">
                <a:solidFill>
                  <a:srgbClr val="000000"/>
                </a:solidFill>
                <a:latin typeface="Courier New" pitchFamily="49" charset="0"/>
              </a:rPr>
              <a:t>}</a:t>
            </a:r>
          </a:p>
          <a:p>
            <a:pPr eaLnBrk="1" hangingPunct="1">
              <a:spcBef>
                <a:spcPts val="0"/>
              </a:spcBef>
              <a:buFontTx/>
              <a:buNone/>
              <a:defRPr/>
            </a:pPr>
            <a:r>
              <a:rPr lang="en-US" b="1" dirty="0" smtClean="0">
                <a:solidFill>
                  <a:srgbClr val="000000"/>
                </a:solidFill>
                <a:latin typeface="Courier New" pitchFamily="49" charset="0"/>
              </a:rPr>
              <a:t>}</a:t>
            </a:r>
            <a:endParaRPr lang="en-US" sz="2400" b="1" dirty="0" smtClean="0">
              <a:solidFill>
                <a:srgbClr val="000000"/>
              </a:solidFill>
              <a:latin typeface="Courier New" pitchFamily="49" charset="0"/>
            </a:endParaRPr>
          </a:p>
        </p:txBody>
      </p:sp>
      <p:sp>
        <p:nvSpPr>
          <p:cNvPr id="10" name="Rectangle 4"/>
          <p:cNvSpPr>
            <a:spLocks noChangeArrowheads="1"/>
          </p:cNvSpPr>
          <p:nvPr/>
        </p:nvSpPr>
        <p:spPr bwMode="auto">
          <a:xfrm>
            <a:off x="152400" y="5715000"/>
            <a:ext cx="8839200" cy="708025"/>
          </a:xfrm>
          <a:prstGeom prst="rect">
            <a:avLst/>
          </a:prstGeom>
          <a:noFill/>
          <a:ln w="9525">
            <a:noFill/>
            <a:miter lim="800000"/>
            <a:headEnd/>
            <a:tailEnd/>
          </a:ln>
          <a:effectLst/>
        </p:spPr>
        <p:txBody>
          <a:bodyPr>
            <a:spAutoFit/>
          </a:bodyPr>
          <a:lstStyle/>
          <a:p>
            <a:pPr>
              <a:defRPr/>
            </a:pPr>
            <a:r>
              <a:rPr lang="en-US" sz="2000" dirty="0">
                <a:solidFill>
                  <a:srgbClr val="5F5F5F"/>
                </a:solidFill>
                <a:latin typeface="+mn-lt"/>
                <a:cs typeface="+mn-cs"/>
              </a:rPr>
              <a:t>On execution</a:t>
            </a:r>
            <a:r>
              <a:rPr lang="en-US" sz="2000" dirty="0">
                <a:solidFill>
                  <a:srgbClr val="008000"/>
                </a:solidFill>
                <a:latin typeface="Arial" charset="0"/>
                <a:cs typeface="+mn-cs"/>
              </a:rPr>
              <a:t>:</a:t>
            </a:r>
          </a:p>
          <a:p>
            <a:pPr>
              <a:defRPr/>
            </a:pPr>
            <a:r>
              <a:rPr lang="en-US" sz="2000" dirty="0">
                <a:latin typeface="+mj-lt"/>
                <a:cs typeface="+mn-cs"/>
              </a:rPr>
              <a:t>Exception in thread "main" </a:t>
            </a:r>
            <a:r>
              <a:rPr lang="en-US" sz="2000" b="1" dirty="0" err="1">
                <a:solidFill>
                  <a:srgbClr val="C00000"/>
                </a:solidFill>
                <a:latin typeface="Courier New" pitchFamily="49" charset="0"/>
                <a:cs typeface="+mn-cs"/>
              </a:rPr>
              <a:t>java.lang.RuntimeException</a:t>
            </a:r>
            <a:r>
              <a:rPr lang="en-US" sz="2000" b="1" dirty="0">
                <a:solidFill>
                  <a:schemeClr val="tx2"/>
                </a:solidFill>
                <a:latin typeface="Times New Roman" pitchFamily="18" charset="0"/>
                <a:cs typeface="+mn-cs"/>
              </a:rPr>
              <a:t>: </a:t>
            </a:r>
            <a:r>
              <a:rPr lang="en-US" sz="2000" dirty="0">
                <a:latin typeface="+mj-lt"/>
                <a:cs typeface="+mn-cs"/>
              </a:rPr>
              <a:t>Invalid name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Throwing a checked exception</a:t>
            </a:r>
          </a:p>
        </p:txBody>
      </p:sp>
      <p:sp>
        <p:nvSpPr>
          <p:cNvPr id="29700"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95535119-8D83-45D5-9B0A-F477990AD2C9}" type="slidenum">
              <a:rPr lang="en-US" smtClean="0">
                <a:solidFill>
                  <a:schemeClr val="bg2"/>
                </a:solidFill>
              </a:rPr>
              <a:pPr eaLnBrk="1" hangingPunct="1">
                <a:defRPr/>
              </a:pPr>
              <a:t>25</a:t>
            </a:fld>
            <a:endParaRPr lang="en-US" smtClean="0">
              <a:solidFill>
                <a:schemeClr val="bg2"/>
              </a:solidFill>
            </a:endParaRPr>
          </a:p>
        </p:txBody>
      </p:sp>
      <p:sp>
        <p:nvSpPr>
          <p:cNvPr id="3" name="Content Placeholder 2"/>
          <p:cNvSpPr>
            <a:spLocks noGrp="1"/>
          </p:cNvSpPr>
          <p:nvPr>
            <p:ph sz="quarter" idx="1"/>
          </p:nvPr>
        </p:nvSpPr>
        <p:spPr>
          <a:xfrm>
            <a:off x="381000" y="990600"/>
            <a:ext cx="8610600" cy="5562600"/>
          </a:xfrm>
        </p:spPr>
        <p:txBody>
          <a:bodyPr/>
          <a:lstStyle/>
          <a:p>
            <a:pPr marL="457200" indent="-457200">
              <a:lnSpc>
                <a:spcPct val="90000"/>
              </a:lnSpc>
              <a:spcBef>
                <a:spcPts val="200"/>
              </a:spcBef>
              <a:buFont typeface="Wingdings" pitchFamily="2" charset="2"/>
              <a:buNone/>
              <a:defRPr/>
            </a:pPr>
            <a:endParaRPr lang="en-US" kern="1200" dirty="0" smtClean="0"/>
          </a:p>
          <a:p>
            <a:pPr marL="457200" indent="-457200">
              <a:lnSpc>
                <a:spcPct val="90000"/>
              </a:lnSpc>
              <a:spcBef>
                <a:spcPts val="200"/>
              </a:spcBef>
              <a:buFont typeface="Wingdings" pitchFamily="2" charset="2"/>
              <a:buNone/>
              <a:defRPr/>
            </a:pPr>
            <a:r>
              <a:rPr lang="en-US" b="1" dirty="0" smtClean="0">
                <a:solidFill>
                  <a:srgbClr val="000000"/>
                </a:solidFill>
                <a:latin typeface="Courier New" pitchFamily="49" charset="0"/>
              </a:rPr>
              <a:t>public void </a:t>
            </a:r>
            <a:r>
              <a:rPr lang="en-US" b="1" dirty="0" err="1" smtClean="0">
                <a:solidFill>
                  <a:srgbClr val="000000"/>
                </a:solidFill>
                <a:latin typeface="Courier New" pitchFamily="49" charset="0"/>
              </a:rPr>
              <a:t>setName</a:t>
            </a:r>
            <a:r>
              <a:rPr lang="en-US" b="1" dirty="0" smtClean="0">
                <a:solidFill>
                  <a:srgbClr val="000000"/>
                </a:solidFill>
                <a:latin typeface="Courier New" pitchFamily="49" charset="0"/>
              </a:rPr>
              <a:t>(String name){</a:t>
            </a:r>
          </a:p>
          <a:p>
            <a:pPr marL="457200" indent="-457200">
              <a:lnSpc>
                <a:spcPct val="90000"/>
              </a:lnSpc>
              <a:spcBef>
                <a:spcPts val="200"/>
              </a:spcBef>
              <a:buFont typeface="Wingdings" pitchFamily="2" charset="2"/>
              <a:buNone/>
              <a:defRPr/>
            </a:pPr>
            <a:r>
              <a:rPr lang="en-US" b="1" dirty="0" smtClean="0">
                <a:solidFill>
                  <a:srgbClr val="000000"/>
                </a:solidFill>
                <a:latin typeface="Courier New" pitchFamily="49" charset="0"/>
              </a:rPr>
              <a:t>	if(name==null)</a:t>
            </a:r>
          </a:p>
          <a:p>
            <a:pPr marL="457200" indent="-457200">
              <a:lnSpc>
                <a:spcPct val="90000"/>
              </a:lnSpc>
              <a:spcBef>
                <a:spcPts val="200"/>
              </a:spcBef>
              <a:buFont typeface="Wingdings" pitchFamily="2" charset="2"/>
              <a:buNone/>
              <a:defRPr/>
            </a:pPr>
            <a:r>
              <a:rPr lang="en-US" b="1" dirty="0" smtClean="0">
                <a:solidFill>
                  <a:srgbClr val="C00000"/>
                </a:solidFill>
                <a:latin typeface="Courier New" pitchFamily="49" charset="0"/>
              </a:rPr>
              <a:t>throw new Exception("Invalid name");</a:t>
            </a:r>
          </a:p>
          <a:p>
            <a:pPr marL="457200" indent="-457200">
              <a:lnSpc>
                <a:spcPct val="90000"/>
              </a:lnSpc>
              <a:spcBef>
                <a:spcPts val="200"/>
              </a:spcBef>
              <a:buFont typeface="Wingdings" pitchFamily="2" charset="2"/>
              <a:buNone/>
              <a:defRPr/>
            </a:pPr>
            <a:r>
              <a:rPr lang="en-US" sz="2400" b="1" dirty="0" smtClean="0">
                <a:latin typeface="Courier New" pitchFamily="49" charset="0"/>
              </a:rPr>
              <a:t>	</a:t>
            </a:r>
            <a:r>
              <a:rPr lang="en-US" b="1" dirty="0" smtClean="0">
                <a:solidFill>
                  <a:srgbClr val="000000"/>
                </a:solidFill>
                <a:latin typeface="Courier New" pitchFamily="49" charset="0"/>
              </a:rPr>
              <a:t>else this.name=name;	}</a:t>
            </a:r>
          </a:p>
          <a:p>
            <a:pPr marL="457200" indent="-457200">
              <a:lnSpc>
                <a:spcPct val="90000"/>
              </a:lnSpc>
              <a:spcBef>
                <a:spcPts val="200"/>
              </a:spcBef>
              <a:buFont typeface="Wingdings" pitchFamily="2" charset="2"/>
              <a:buNone/>
              <a:defRPr/>
            </a:pPr>
            <a:endParaRPr lang="en-US" b="1" dirty="0" smtClean="0">
              <a:solidFill>
                <a:srgbClr val="000000"/>
              </a:solidFill>
              <a:latin typeface="Courier New" pitchFamily="49" charset="0"/>
            </a:endParaRPr>
          </a:p>
          <a:p>
            <a:pPr marL="457200" indent="-457200">
              <a:lnSpc>
                <a:spcPct val="90000"/>
              </a:lnSpc>
              <a:spcBef>
                <a:spcPts val="200"/>
              </a:spcBef>
              <a:buFont typeface="Wingdings" pitchFamily="2" charset="2"/>
              <a:buNone/>
              <a:defRPr/>
            </a:pPr>
            <a:r>
              <a:rPr lang="en-US" dirty="0" smtClean="0"/>
              <a:t>A compilation error occurs: </a:t>
            </a:r>
          </a:p>
          <a:p>
            <a:pPr marL="457200" indent="-457200">
              <a:lnSpc>
                <a:spcPct val="90000"/>
              </a:lnSpc>
              <a:spcBef>
                <a:spcPts val="200"/>
              </a:spcBef>
              <a:buFont typeface="Wingdings" pitchFamily="2" charset="2"/>
              <a:buNone/>
              <a:defRPr/>
            </a:pPr>
            <a:r>
              <a:rPr lang="en-US" dirty="0" smtClean="0"/>
              <a:t>	</a:t>
            </a:r>
            <a:r>
              <a:rPr lang="en-US" b="1" dirty="0" smtClean="0">
                <a:latin typeface="Courier New" pitchFamily="49" charset="0"/>
                <a:cs typeface="Courier New" pitchFamily="49" charset="0"/>
              </a:rPr>
              <a:t>Unreported exception </a:t>
            </a:r>
            <a:r>
              <a:rPr lang="en-US" b="1" dirty="0" err="1" smtClean="0">
                <a:solidFill>
                  <a:srgbClr val="C00000"/>
                </a:solidFill>
                <a:latin typeface="Courier New" pitchFamily="49" charset="0"/>
                <a:cs typeface="Courier New" pitchFamily="49" charset="0"/>
              </a:rPr>
              <a:t>java.lang.Exception</a:t>
            </a:r>
            <a:r>
              <a:rPr lang="en-US" b="1" dirty="0" smtClean="0">
                <a:solidFill>
                  <a:schemeClr val="tx2"/>
                </a:solidFill>
                <a:latin typeface="Courier New" pitchFamily="49" charset="0"/>
                <a:cs typeface="Courier New" pitchFamily="49" charset="0"/>
              </a:rPr>
              <a:t>;</a:t>
            </a:r>
          </a:p>
          <a:p>
            <a:pPr marL="457200" indent="-457200">
              <a:lnSpc>
                <a:spcPct val="90000"/>
              </a:lnSpc>
              <a:spcBef>
                <a:spcPts val="200"/>
              </a:spcBef>
              <a:buFont typeface="Wingdings" pitchFamily="2" charset="2"/>
              <a:buNone/>
              <a:defRPr/>
            </a:pPr>
            <a:r>
              <a:rPr lang="en-US" b="1" dirty="0" smtClean="0">
                <a:solidFill>
                  <a:schemeClr val="tx2"/>
                </a:solidFill>
                <a:latin typeface="Courier New" pitchFamily="49" charset="0"/>
                <a:cs typeface="Courier New" pitchFamily="49" charset="0"/>
              </a:rPr>
              <a:t>	 </a:t>
            </a:r>
            <a:r>
              <a:rPr lang="en-US" b="1" dirty="0" smtClean="0">
                <a:latin typeface="Courier New" pitchFamily="49" charset="0"/>
                <a:cs typeface="Courier New" pitchFamily="49" charset="0"/>
              </a:rPr>
              <a:t>must be caught or declared to be thrown</a:t>
            </a:r>
          </a:p>
          <a:p>
            <a:pPr marL="457200" indent="-457200">
              <a:lnSpc>
                <a:spcPct val="90000"/>
              </a:lnSpc>
              <a:spcBef>
                <a:spcPts val="200"/>
              </a:spcBef>
              <a:buFont typeface="Wingdings" pitchFamily="2" charset="2"/>
              <a:buNone/>
              <a:defRPr/>
            </a:pPr>
            <a:endParaRPr lang="en-US" b="1" dirty="0" smtClean="0">
              <a:solidFill>
                <a:srgbClr val="000000"/>
              </a:solidFill>
              <a:latin typeface="Courier New" pitchFamily="49" charset="0"/>
            </a:endParaRPr>
          </a:p>
          <a:p>
            <a:pPr>
              <a:lnSpc>
                <a:spcPct val="90000"/>
              </a:lnSpc>
              <a:spcBef>
                <a:spcPts val="200"/>
              </a:spcBef>
              <a:buFont typeface="Wingdings" pitchFamily="2" charset="2"/>
              <a:buNone/>
              <a:defRPr/>
            </a:pPr>
            <a:r>
              <a:rPr lang="en-US" b="1" dirty="0" smtClean="0">
                <a:solidFill>
                  <a:srgbClr val="000000"/>
                </a:solidFill>
                <a:latin typeface="Courier New" pitchFamily="49" charset="0"/>
              </a:rPr>
              <a:t>public void </a:t>
            </a:r>
            <a:r>
              <a:rPr lang="en-US" b="1" dirty="0" err="1" smtClean="0">
                <a:solidFill>
                  <a:srgbClr val="000000"/>
                </a:solidFill>
                <a:latin typeface="Courier New" pitchFamily="49" charset="0"/>
              </a:rPr>
              <a:t>setName</a:t>
            </a:r>
            <a:r>
              <a:rPr lang="en-US" b="1" dirty="0" smtClean="0">
                <a:solidFill>
                  <a:srgbClr val="000000"/>
                </a:solidFill>
                <a:latin typeface="Courier New" pitchFamily="49" charset="0"/>
              </a:rPr>
              <a:t>(String name){</a:t>
            </a:r>
          </a:p>
          <a:p>
            <a:pPr>
              <a:lnSpc>
                <a:spcPct val="90000"/>
              </a:lnSpc>
              <a:spcBef>
                <a:spcPts val="200"/>
              </a:spcBef>
              <a:buFont typeface="Wingdings" pitchFamily="2" charset="2"/>
              <a:buNone/>
              <a:defRPr/>
            </a:pPr>
            <a:r>
              <a:rPr lang="en-US" b="1" dirty="0" smtClean="0">
                <a:solidFill>
                  <a:srgbClr val="C00000"/>
                </a:solidFill>
                <a:latin typeface="Courier New" pitchFamily="49" charset="0"/>
              </a:rPr>
              <a:t>try{</a:t>
            </a:r>
          </a:p>
          <a:p>
            <a:pPr>
              <a:lnSpc>
                <a:spcPct val="90000"/>
              </a:lnSpc>
              <a:spcBef>
                <a:spcPts val="200"/>
              </a:spcBef>
              <a:buFont typeface="Wingdings" pitchFamily="2" charset="2"/>
              <a:buNone/>
              <a:defRPr/>
            </a:pPr>
            <a:r>
              <a:rPr lang="en-US" b="1" dirty="0" smtClean="0">
                <a:solidFill>
                  <a:srgbClr val="000000"/>
                </a:solidFill>
                <a:latin typeface="Courier New" pitchFamily="49" charset="0"/>
              </a:rPr>
              <a:t>	if(name==null)</a:t>
            </a:r>
          </a:p>
          <a:p>
            <a:pPr>
              <a:lnSpc>
                <a:spcPct val="90000"/>
              </a:lnSpc>
              <a:spcBef>
                <a:spcPts val="200"/>
              </a:spcBef>
              <a:buFont typeface="Wingdings" pitchFamily="2" charset="2"/>
              <a:buNone/>
              <a:defRPr/>
            </a:pPr>
            <a:r>
              <a:rPr lang="en-US" b="1" dirty="0" smtClean="0">
                <a:solidFill>
                  <a:srgbClr val="000000"/>
                </a:solidFill>
                <a:latin typeface="Courier New" pitchFamily="49" charset="0"/>
              </a:rPr>
              <a:t>	throw new Exception("Invalid name");</a:t>
            </a:r>
          </a:p>
          <a:p>
            <a:pPr>
              <a:lnSpc>
                <a:spcPct val="90000"/>
              </a:lnSpc>
              <a:spcBef>
                <a:spcPts val="200"/>
              </a:spcBef>
              <a:buFont typeface="Wingdings" pitchFamily="2" charset="2"/>
              <a:buNone/>
              <a:defRPr/>
            </a:pPr>
            <a:r>
              <a:rPr lang="en-US" b="1" dirty="0" smtClean="0">
                <a:solidFill>
                  <a:srgbClr val="000000"/>
                </a:solidFill>
                <a:latin typeface="Courier New" pitchFamily="49" charset="0"/>
              </a:rPr>
              <a:t>	else 	this.name=name;	}</a:t>
            </a:r>
          </a:p>
          <a:p>
            <a:pPr>
              <a:lnSpc>
                <a:spcPct val="90000"/>
              </a:lnSpc>
              <a:spcBef>
                <a:spcPts val="200"/>
              </a:spcBef>
              <a:buFont typeface="Wingdings" pitchFamily="2" charset="2"/>
              <a:buNone/>
              <a:defRPr/>
            </a:pPr>
            <a:r>
              <a:rPr lang="en-US" b="1" dirty="0" smtClean="0">
                <a:solidFill>
                  <a:srgbClr val="C00000"/>
                </a:solidFill>
                <a:latin typeface="Courier New" pitchFamily="49" charset="0"/>
              </a:rPr>
              <a:t>}catch(Exception e){</a:t>
            </a:r>
          </a:p>
          <a:p>
            <a:pPr>
              <a:lnSpc>
                <a:spcPct val="90000"/>
              </a:lnSpc>
              <a:spcBef>
                <a:spcPts val="200"/>
              </a:spcBef>
              <a:buFont typeface="Wingdings" pitchFamily="2" charset="2"/>
              <a:buNone/>
              <a:defRPr/>
            </a:pPr>
            <a:r>
              <a:rPr lang="en-US" b="1" dirty="0" err="1" smtClean="0">
                <a:solidFill>
                  <a:srgbClr val="C00000"/>
                </a:solidFill>
                <a:latin typeface="Courier New" pitchFamily="49" charset="0"/>
              </a:rPr>
              <a:t>System.out.println</a:t>
            </a:r>
            <a:r>
              <a:rPr lang="en-US" b="1" dirty="0" smtClean="0">
                <a:solidFill>
                  <a:srgbClr val="C00000"/>
                </a:solidFill>
                <a:latin typeface="Courier New" pitchFamily="49" charset="0"/>
              </a:rPr>
              <a:t>(</a:t>
            </a:r>
            <a:r>
              <a:rPr lang="en-US" b="1" dirty="0" err="1" smtClean="0">
                <a:solidFill>
                  <a:srgbClr val="C00000"/>
                </a:solidFill>
                <a:latin typeface="Courier New" pitchFamily="49" charset="0"/>
              </a:rPr>
              <a:t>e.getMessage</a:t>
            </a:r>
            <a:r>
              <a:rPr lang="en-US" b="1" dirty="0" smtClean="0">
                <a:solidFill>
                  <a:srgbClr val="C00000"/>
                </a:solidFill>
                <a:latin typeface="Courier New" pitchFamily="49" charset="0"/>
              </a:rPr>
              <a:t>());	</a:t>
            </a:r>
            <a:r>
              <a:rPr lang="en-US" b="1" dirty="0" smtClean="0">
                <a:solidFill>
                  <a:srgbClr val="000000"/>
                </a:solidFill>
                <a:latin typeface="Courier New" pitchFamily="49" charset="0"/>
              </a:rPr>
              <a:t>}</a:t>
            </a:r>
          </a:p>
          <a:p>
            <a:pPr>
              <a:buFont typeface="Wingdings" pitchFamily="2" charset="2"/>
              <a:buNone/>
              <a:defRPr/>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Tell me why?</a:t>
            </a:r>
          </a:p>
        </p:txBody>
      </p:sp>
      <p:sp>
        <p:nvSpPr>
          <p:cNvPr id="30725" name="Slide Number Placeholder 5"/>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AD3726B8-5B34-429C-9936-A7F80FCBB61F}" type="slidenum">
              <a:rPr lang="en-US" smtClean="0">
                <a:solidFill>
                  <a:schemeClr val="bg2"/>
                </a:solidFill>
              </a:rPr>
              <a:pPr eaLnBrk="1" hangingPunct="1">
                <a:defRPr/>
              </a:pPr>
              <a:t>26</a:t>
            </a:fld>
            <a:endParaRPr lang="en-US" smtClean="0">
              <a:solidFill>
                <a:schemeClr val="bg2"/>
              </a:solidFill>
            </a:endParaRPr>
          </a:p>
        </p:txBody>
      </p:sp>
      <p:sp>
        <p:nvSpPr>
          <p:cNvPr id="3" name="Content Placeholder 2"/>
          <p:cNvSpPr>
            <a:spLocks noGrp="1"/>
          </p:cNvSpPr>
          <p:nvPr>
            <p:ph sz="quarter" idx="1"/>
          </p:nvPr>
        </p:nvSpPr>
        <p:spPr>
          <a:xfrm>
            <a:off x="152400" y="914400"/>
            <a:ext cx="8686800" cy="2743200"/>
          </a:xfrm>
        </p:spPr>
        <p:txBody>
          <a:bodyPr/>
          <a:lstStyle/>
          <a:p>
            <a:pPr>
              <a:spcBef>
                <a:spcPts val="200"/>
              </a:spcBef>
              <a:buFont typeface="Wingdings" pitchFamily="2" charset="2"/>
              <a:buNone/>
              <a:defRPr/>
            </a:pPr>
            <a:r>
              <a:rPr lang="en-US" kern="1200" dirty="0" smtClean="0"/>
              <a:t>	We can achieve the same thing that the previous example does without writing any exception handlers</a:t>
            </a:r>
            <a:r>
              <a:rPr lang="en-US" b="1" dirty="0" smtClean="0">
                <a:solidFill>
                  <a:srgbClr val="000000"/>
                </a:solidFill>
                <a:latin typeface="Courier New" pitchFamily="49" charset="0"/>
              </a:rPr>
              <a:t>.</a:t>
            </a:r>
          </a:p>
          <a:p>
            <a:pPr lvl="1">
              <a:lnSpc>
                <a:spcPct val="100000"/>
              </a:lnSpc>
              <a:spcBef>
                <a:spcPts val="200"/>
              </a:spcBef>
              <a:buFont typeface="Wingdings" pitchFamily="2" charset="2"/>
              <a:buNone/>
              <a:defRPr/>
            </a:pPr>
            <a:r>
              <a:rPr lang="en-US" sz="2000" b="1" dirty="0" smtClean="0">
                <a:solidFill>
                  <a:srgbClr val="000000"/>
                </a:solidFill>
                <a:latin typeface="Courier New" pitchFamily="49" charset="0"/>
              </a:rPr>
              <a:t>public void </a:t>
            </a:r>
            <a:r>
              <a:rPr lang="en-US" sz="2000" b="1" dirty="0" err="1" smtClean="0">
                <a:solidFill>
                  <a:srgbClr val="000000"/>
                </a:solidFill>
                <a:latin typeface="Courier New" pitchFamily="49" charset="0"/>
              </a:rPr>
              <a:t>setName</a:t>
            </a:r>
            <a:r>
              <a:rPr lang="en-US" sz="2000" b="1" dirty="0" smtClean="0">
                <a:solidFill>
                  <a:srgbClr val="000000"/>
                </a:solidFill>
                <a:latin typeface="Courier New" pitchFamily="49" charset="0"/>
              </a:rPr>
              <a:t>(String name){</a:t>
            </a:r>
          </a:p>
          <a:p>
            <a:pPr lvl="1">
              <a:lnSpc>
                <a:spcPct val="100000"/>
              </a:lnSpc>
              <a:spcBef>
                <a:spcPts val="200"/>
              </a:spcBef>
              <a:buFont typeface="Wingdings" pitchFamily="2" charset="2"/>
              <a:buNone/>
              <a:defRPr/>
            </a:pPr>
            <a:r>
              <a:rPr lang="en-US" sz="2000" b="1" dirty="0" smtClean="0">
                <a:solidFill>
                  <a:srgbClr val="000000"/>
                </a:solidFill>
                <a:latin typeface="Courier New" pitchFamily="49" charset="0"/>
              </a:rPr>
              <a:t>try{	if(name==null)</a:t>
            </a:r>
          </a:p>
          <a:p>
            <a:pPr lvl="1">
              <a:lnSpc>
                <a:spcPct val="100000"/>
              </a:lnSpc>
              <a:spcBef>
                <a:spcPts val="200"/>
              </a:spcBef>
              <a:buFont typeface="Wingdings" pitchFamily="2" charset="2"/>
              <a:buNone/>
              <a:defRPr/>
            </a:pPr>
            <a:r>
              <a:rPr lang="en-US" sz="2000" b="1" dirty="0" err="1" smtClean="0">
                <a:solidFill>
                  <a:srgbClr val="000000"/>
                </a:solidFill>
                <a:latin typeface="Courier New" pitchFamily="49" charset="0"/>
              </a:rPr>
              <a:t>System.out.println</a:t>
            </a:r>
            <a:r>
              <a:rPr lang="en-US" sz="2000" b="1" dirty="0" smtClean="0">
                <a:solidFill>
                  <a:srgbClr val="000000"/>
                </a:solidFill>
                <a:latin typeface="Courier New" pitchFamily="49" charset="0"/>
              </a:rPr>
              <a:t>(“Invalid Name”);</a:t>
            </a:r>
          </a:p>
          <a:p>
            <a:pPr lvl="1">
              <a:lnSpc>
                <a:spcPct val="100000"/>
              </a:lnSpc>
              <a:spcBef>
                <a:spcPts val="200"/>
              </a:spcBef>
              <a:buFont typeface="Wingdings" pitchFamily="2" charset="2"/>
              <a:buNone/>
              <a:defRPr/>
            </a:pPr>
            <a:r>
              <a:rPr lang="en-US" sz="2000" b="1" dirty="0" smtClean="0">
                <a:solidFill>
                  <a:srgbClr val="000000"/>
                </a:solidFill>
                <a:latin typeface="Courier New" pitchFamily="49" charset="0"/>
              </a:rPr>
              <a:t>	else this.name=name;	}}</a:t>
            </a:r>
          </a:p>
          <a:p>
            <a:pPr>
              <a:spcBef>
                <a:spcPts val="200"/>
              </a:spcBef>
              <a:buFont typeface="Wingdings" pitchFamily="2" charset="2"/>
              <a:buNone/>
              <a:defRPr/>
            </a:pPr>
            <a:r>
              <a:rPr lang="en-US" kern="1200" dirty="0" smtClean="0"/>
              <a:t>	Why do we need exception handlers?</a:t>
            </a:r>
          </a:p>
          <a:p>
            <a:pPr>
              <a:lnSpc>
                <a:spcPct val="90000"/>
              </a:lnSpc>
              <a:spcBef>
                <a:spcPts val="200"/>
              </a:spcBef>
              <a:buFont typeface="Wingdings" pitchFamily="2" charset="2"/>
              <a:buNone/>
              <a:defRPr/>
            </a:pPr>
            <a:r>
              <a:rPr lang="en-US" kern="1200" dirty="0" smtClean="0"/>
              <a:t> </a:t>
            </a:r>
          </a:p>
          <a:p>
            <a:pPr>
              <a:lnSpc>
                <a:spcPct val="90000"/>
              </a:lnSpc>
              <a:spcBef>
                <a:spcPts val="200"/>
              </a:spcBef>
              <a:buFont typeface="Wingdings" pitchFamily="2" charset="2"/>
              <a:buNone/>
              <a:defRPr/>
            </a:pPr>
            <a:endParaRPr lang="en-US" b="1" dirty="0" smtClean="0">
              <a:solidFill>
                <a:srgbClr val="000000"/>
              </a:solidFill>
              <a:latin typeface="Courier New" pitchFamily="49" charset="0"/>
            </a:endParaRPr>
          </a:p>
        </p:txBody>
      </p:sp>
      <p:sp>
        <p:nvSpPr>
          <p:cNvPr id="5" name="Content Placeholder 2"/>
          <p:cNvSpPr txBox="1">
            <a:spLocks/>
          </p:cNvSpPr>
          <p:nvPr/>
        </p:nvSpPr>
        <p:spPr bwMode="auto">
          <a:xfrm>
            <a:off x="228600" y="3733800"/>
            <a:ext cx="8686800" cy="2743200"/>
          </a:xfrm>
          <a:prstGeom prst="rect">
            <a:avLst/>
          </a:prstGeom>
          <a:noFill/>
          <a:ln w="9525">
            <a:noFill/>
            <a:miter lim="800000"/>
            <a:headEnd/>
            <a:tailEnd/>
          </a:ln>
        </p:spPr>
        <p:txBody>
          <a:bodyPr/>
          <a:lstStyle/>
          <a:p>
            <a:pPr marL="342900" indent="-342900" eaLnBrk="0" hangingPunct="0">
              <a:lnSpc>
                <a:spcPct val="150000"/>
              </a:lnSpc>
              <a:spcBef>
                <a:spcPts val="200"/>
              </a:spcBef>
              <a:buClr>
                <a:schemeClr val="accent2"/>
              </a:buClr>
              <a:buFont typeface="Wingdings" pitchFamily="2" charset="2"/>
              <a:buNone/>
              <a:defRPr/>
            </a:pPr>
            <a:r>
              <a:rPr lang="en-US" sz="2000" dirty="0">
                <a:solidFill>
                  <a:srgbClr val="5F5F5F"/>
                </a:solidFill>
                <a:latin typeface="+mn-lt"/>
                <a:cs typeface="+mn-cs"/>
              </a:rPr>
              <a:t>We need handlers for handling </a:t>
            </a:r>
            <a:r>
              <a:rPr lang="en-US" sz="2000" dirty="0" err="1">
                <a:solidFill>
                  <a:srgbClr val="5F5F5F"/>
                </a:solidFill>
                <a:latin typeface="+mn-lt"/>
                <a:cs typeface="+mn-cs"/>
              </a:rPr>
              <a:t>runti</a:t>
            </a:r>
            <a:r>
              <a:rPr lang="en-US" sz="2000" dirty="0">
                <a:solidFill>
                  <a:srgbClr val="5F5F5F"/>
                </a:solidFill>
                <a:latin typeface="+mn-lt"/>
                <a:cs typeface="+mn-cs"/>
              </a:rPr>
              <a:t>me exceptions. </a:t>
            </a:r>
          </a:p>
          <a:p>
            <a:pPr marL="342900" indent="-342900" eaLnBrk="0" hangingPunct="0">
              <a:lnSpc>
                <a:spcPct val="150000"/>
              </a:lnSpc>
              <a:spcBef>
                <a:spcPts val="200"/>
              </a:spcBef>
              <a:buClr>
                <a:schemeClr val="accent2"/>
              </a:buClr>
              <a:buFont typeface="Wingdings" pitchFamily="2" charset="2"/>
              <a:buNone/>
              <a:defRPr/>
            </a:pPr>
            <a:r>
              <a:rPr lang="en-US" sz="2000" dirty="0">
                <a:solidFill>
                  <a:srgbClr val="5F5F5F"/>
                </a:solidFill>
                <a:latin typeface="+mn-lt"/>
                <a:cs typeface="+mn-cs"/>
              </a:rPr>
              <a:t>But the reason for having exception handler is deeper than just a technical requirement. We need such handlers </a:t>
            </a:r>
          </a:p>
          <a:p>
            <a:pPr marL="457200" indent="-457200">
              <a:lnSpc>
                <a:spcPct val="150000"/>
              </a:lnSpc>
              <a:buClr>
                <a:schemeClr val="tx2"/>
              </a:buClr>
              <a:buFont typeface="+mj-lt"/>
              <a:buAutoNum type="arabicPeriod"/>
              <a:defRPr/>
            </a:pPr>
            <a:r>
              <a:rPr lang="en-US" sz="2000" dirty="0">
                <a:latin typeface="Arial" charset="0"/>
                <a:cs typeface="+mn-cs"/>
              </a:rPr>
              <a:t>To separate normal business logic code and error handling code .</a:t>
            </a:r>
          </a:p>
          <a:p>
            <a:pPr marL="457200" indent="-457200">
              <a:lnSpc>
                <a:spcPct val="150000"/>
              </a:lnSpc>
              <a:buClr>
                <a:schemeClr val="tx2"/>
              </a:buClr>
              <a:buFont typeface="+mj-lt"/>
              <a:buAutoNum type="arabicPeriod"/>
              <a:defRPr/>
            </a:pPr>
            <a:r>
              <a:rPr lang="en-US" sz="2000" dirty="0">
                <a:latin typeface="Arial" charset="0"/>
                <a:cs typeface="+mn-cs"/>
              </a:rPr>
              <a:t>To take advantages of common error handlers.</a:t>
            </a:r>
          </a:p>
          <a:p>
            <a:pPr marL="457200" indent="-457200">
              <a:lnSpc>
                <a:spcPct val="150000"/>
              </a:lnSpc>
              <a:buClr>
                <a:schemeClr val="tx2"/>
              </a:buClr>
              <a:buFont typeface="+mj-lt"/>
              <a:buAutoNum type="arabicPeriod"/>
              <a:defRPr/>
            </a:pPr>
            <a:r>
              <a:rPr lang="en-US" sz="2000" dirty="0">
                <a:latin typeface="Arial" charset="0"/>
                <a:cs typeface="+mn-cs"/>
              </a:rPr>
              <a:t>To delegate.</a:t>
            </a:r>
          </a:p>
          <a:p>
            <a:pPr marL="342900" indent="-342900" eaLnBrk="0" hangingPunct="0">
              <a:lnSpc>
                <a:spcPct val="90000"/>
              </a:lnSpc>
              <a:spcBef>
                <a:spcPts val="200"/>
              </a:spcBef>
              <a:buClr>
                <a:schemeClr val="accent2"/>
              </a:buClr>
              <a:buFont typeface="Wingdings" pitchFamily="2" charset="2"/>
              <a:buNone/>
              <a:defRPr/>
            </a:pPr>
            <a:endParaRPr lang="en-US" sz="2000" dirty="0">
              <a:solidFill>
                <a:srgbClr val="5F5F5F"/>
              </a:solidFill>
              <a:latin typeface="+mn-lt"/>
              <a:cs typeface="+mn-cs"/>
            </a:endParaRPr>
          </a:p>
          <a:p>
            <a:pPr marL="342900" indent="-342900" eaLnBrk="0" hangingPunct="0">
              <a:lnSpc>
                <a:spcPct val="90000"/>
              </a:lnSpc>
              <a:spcBef>
                <a:spcPts val="200"/>
              </a:spcBef>
              <a:buClr>
                <a:schemeClr val="accent2"/>
              </a:buClr>
              <a:buFont typeface="Wingdings" pitchFamily="2" charset="2"/>
              <a:buNone/>
              <a:defRPr/>
            </a:pPr>
            <a:endParaRPr lang="en-US" sz="2000" dirty="0">
              <a:solidFill>
                <a:srgbClr val="5F5F5F"/>
              </a:solidFill>
              <a:latin typeface="+mn-lt"/>
              <a:cs typeface="+mn-cs"/>
            </a:endParaRPr>
          </a:p>
          <a:p>
            <a:pPr marL="342900" indent="-342900" eaLnBrk="0" hangingPunct="0">
              <a:lnSpc>
                <a:spcPct val="90000"/>
              </a:lnSpc>
              <a:spcBef>
                <a:spcPts val="200"/>
              </a:spcBef>
              <a:buClr>
                <a:schemeClr val="accent2"/>
              </a:buClr>
              <a:buFont typeface="Wingdings" pitchFamily="2" charset="2"/>
              <a:buNone/>
              <a:defRPr/>
            </a:pPr>
            <a:r>
              <a:rPr lang="en-US" sz="2000" dirty="0">
                <a:solidFill>
                  <a:srgbClr val="5F5F5F"/>
                </a:solidFill>
                <a:latin typeface="+mn-lt"/>
                <a:cs typeface="+mn-cs"/>
              </a:rPr>
              <a:t> </a:t>
            </a:r>
          </a:p>
          <a:p>
            <a:pPr marL="342900" indent="-342900" eaLnBrk="0" hangingPunct="0">
              <a:lnSpc>
                <a:spcPct val="90000"/>
              </a:lnSpc>
              <a:spcBef>
                <a:spcPts val="200"/>
              </a:spcBef>
              <a:buClr>
                <a:schemeClr val="accent2"/>
              </a:buClr>
              <a:buFont typeface="Wingdings" pitchFamily="2" charset="2"/>
              <a:buNone/>
              <a:defRPr/>
            </a:pPr>
            <a:endParaRPr lang="en-US" sz="2000" b="1" kern="0" dirty="0">
              <a:solidFill>
                <a:srgbClr val="000000"/>
              </a:solidFill>
              <a:latin typeface="Courier New" pitchFamily="49"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0"/>
            <a:ext cx="8229600" cy="1066800"/>
          </a:xfrm>
        </p:spPr>
        <p:txBody>
          <a:bodyPr/>
          <a:lstStyle/>
          <a:p>
            <a:pPr eaLnBrk="1" hangingPunct="1"/>
            <a:r>
              <a:rPr lang="en-US" dirty="0" smtClean="0"/>
              <a:t>Delegation - </a:t>
            </a:r>
            <a:r>
              <a:rPr lang="en-US" dirty="0" smtClean="0">
                <a:latin typeface="Courier New" pitchFamily="49" charset="0"/>
                <a:cs typeface="Courier New" pitchFamily="49" charset="0"/>
              </a:rPr>
              <a:t>throws</a:t>
            </a:r>
          </a:p>
        </p:txBody>
      </p:sp>
      <p:sp>
        <p:nvSpPr>
          <p:cNvPr id="31748"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99CA506D-CEB7-41BA-8BD7-60714E8097DA}" type="slidenum">
              <a:rPr lang="en-US" smtClean="0">
                <a:solidFill>
                  <a:schemeClr val="bg2"/>
                </a:solidFill>
              </a:rPr>
              <a:pPr eaLnBrk="1" hangingPunct="1">
                <a:defRPr/>
              </a:pPr>
              <a:t>27</a:t>
            </a:fld>
            <a:endParaRPr lang="en-US" smtClean="0">
              <a:solidFill>
                <a:schemeClr val="bg2"/>
              </a:solidFill>
            </a:endParaRPr>
          </a:p>
        </p:txBody>
      </p:sp>
      <p:sp>
        <p:nvSpPr>
          <p:cNvPr id="6" name="Rectangle 5"/>
          <p:cNvSpPr/>
          <p:nvPr/>
        </p:nvSpPr>
        <p:spPr>
          <a:xfrm>
            <a:off x="304800" y="1054100"/>
            <a:ext cx="8534400" cy="4770537"/>
          </a:xfrm>
          <a:prstGeom prst="rect">
            <a:avLst/>
          </a:prstGeom>
        </p:spPr>
        <p:txBody>
          <a:bodyPr>
            <a:spAutoFit/>
          </a:bodyPr>
          <a:lstStyle/>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A method that does not want to handle exceptions can delegate this to the calling method by using </a:t>
            </a:r>
            <a:r>
              <a:rPr lang="en-US" sz="2000" b="1" dirty="0">
                <a:solidFill>
                  <a:srgbClr val="5F5F5F"/>
                </a:solidFill>
                <a:latin typeface="Courier New" pitchFamily="49" charset="0"/>
                <a:cs typeface="+mn-cs"/>
              </a:rPr>
              <a:t>throws</a:t>
            </a:r>
            <a:r>
              <a:rPr lang="en-US" sz="2000" dirty="0">
                <a:solidFill>
                  <a:srgbClr val="5F5F5F"/>
                </a:solidFill>
                <a:latin typeface="+mn-lt"/>
                <a:cs typeface="+mn-cs"/>
              </a:rPr>
              <a:t> keyword with the method declaration. </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The throws list can contain all the </a:t>
            </a:r>
            <a:r>
              <a:rPr lang="en-US" sz="2000" dirty="0" smtClean="0">
                <a:solidFill>
                  <a:srgbClr val="5F5F5F"/>
                </a:solidFill>
                <a:latin typeface="+mn-lt"/>
                <a:cs typeface="+mn-cs"/>
              </a:rPr>
              <a:t>exceptions </a:t>
            </a:r>
            <a:r>
              <a:rPr lang="en-US" sz="2000" dirty="0">
                <a:solidFill>
                  <a:srgbClr val="5F5F5F"/>
                </a:solidFill>
                <a:latin typeface="+mn-lt"/>
                <a:cs typeface="+mn-cs"/>
              </a:rPr>
              <a:t>a method throws and does not want to handle.</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The exception classes in the exception list can </a:t>
            </a:r>
            <a:r>
              <a:rPr lang="en-US" sz="2000" dirty="0" smtClean="0">
                <a:solidFill>
                  <a:srgbClr val="5F5F5F"/>
                </a:solidFill>
                <a:latin typeface="+mn-lt"/>
                <a:cs typeface="+mn-cs"/>
              </a:rPr>
              <a:t>either </a:t>
            </a:r>
            <a:r>
              <a:rPr lang="en-US" sz="2000" dirty="0">
                <a:solidFill>
                  <a:srgbClr val="5F5F5F"/>
                </a:solidFill>
                <a:latin typeface="+mn-lt"/>
                <a:cs typeface="+mn-cs"/>
              </a:rPr>
              <a:t>exact match or </a:t>
            </a:r>
            <a:r>
              <a:rPr lang="en-US" sz="2000" dirty="0" smtClean="0">
                <a:solidFill>
                  <a:srgbClr val="5F5F5F"/>
                </a:solidFill>
                <a:latin typeface="+mn-lt"/>
                <a:cs typeface="+mn-cs"/>
              </a:rPr>
              <a:t>be automatically </a:t>
            </a:r>
            <a:r>
              <a:rPr lang="en-US" sz="2000" dirty="0">
                <a:solidFill>
                  <a:srgbClr val="5F5F5F"/>
                </a:solidFill>
                <a:latin typeface="+mn-lt"/>
                <a:cs typeface="+mn-cs"/>
              </a:rPr>
              <a:t>convertible to the exception object thrown by the code.</a:t>
            </a:r>
          </a:p>
          <a:p>
            <a:pPr marL="342900" indent="-342900" eaLnBrk="0" hangingPunct="0">
              <a:lnSpc>
                <a:spcPct val="140000"/>
              </a:lnSpc>
              <a:spcBef>
                <a:spcPct val="20000"/>
              </a:spcBef>
              <a:buClr>
                <a:schemeClr val="accent2"/>
              </a:buClr>
              <a:buFont typeface="Wingdings" pitchFamily="2" charset="2"/>
              <a:buChar char="§"/>
              <a:defRPr/>
            </a:pPr>
            <a:r>
              <a:rPr lang="en-US" sz="2000" b="1" dirty="0">
                <a:solidFill>
                  <a:srgbClr val="000000"/>
                </a:solidFill>
                <a:latin typeface="Courier New" pitchFamily="49" charset="0"/>
                <a:cs typeface="+mn-cs"/>
              </a:rPr>
              <a:t>Syntax:</a:t>
            </a:r>
          </a:p>
          <a:p>
            <a:pPr lvl="1">
              <a:defRPr/>
            </a:pPr>
            <a:r>
              <a:rPr lang="en-US" sz="2000" b="1" dirty="0">
                <a:solidFill>
                  <a:srgbClr val="000000"/>
                </a:solidFill>
                <a:latin typeface="Courier New" pitchFamily="49" charset="0"/>
                <a:cs typeface="+mn-cs"/>
              </a:rPr>
              <a:t>&lt;method declaration statement&gt; throws </a:t>
            </a:r>
            <a:r>
              <a:rPr lang="en-US" sz="2000" b="1" dirty="0">
                <a:solidFill>
                  <a:srgbClr val="C00000"/>
                </a:solidFill>
                <a:latin typeface="Courier New" pitchFamily="49" charset="0"/>
                <a:cs typeface="+mn-cs"/>
              </a:rPr>
              <a:t>&lt;</a:t>
            </a:r>
            <a:r>
              <a:rPr lang="en-US" sz="2000" b="1" dirty="0" err="1">
                <a:solidFill>
                  <a:srgbClr val="C00000"/>
                </a:solidFill>
                <a:latin typeface="Courier New" pitchFamily="49" charset="0"/>
                <a:cs typeface="+mn-cs"/>
              </a:rPr>
              <a:t>ExceptionList</a:t>
            </a:r>
            <a:r>
              <a:rPr lang="en-US" sz="2000" b="1" dirty="0">
                <a:solidFill>
                  <a:srgbClr val="C00000"/>
                </a:solidFill>
                <a:latin typeface="Courier New" pitchFamily="49" charset="0"/>
                <a:cs typeface="+mn-cs"/>
              </a:rPr>
              <a:t>&gt;</a:t>
            </a:r>
            <a:r>
              <a:rPr lang="en-US" sz="2000" b="1" dirty="0">
                <a:solidFill>
                  <a:srgbClr val="000000"/>
                </a:solidFill>
                <a:latin typeface="Courier New" pitchFamily="49" charset="0"/>
                <a:cs typeface="+mn-cs"/>
              </a:rPr>
              <a:t>{ ...}</a:t>
            </a:r>
            <a:endParaRPr lang="en-US" sz="2000" dirty="0">
              <a:solidFill>
                <a:srgbClr val="5F5F5F"/>
              </a:solidFill>
              <a:latin typeface="+mn-lt"/>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Example -</a:t>
            </a:r>
            <a:r>
              <a:rPr lang="en-US" dirty="0" smtClean="0">
                <a:latin typeface="Courier New" pitchFamily="49" charset="0"/>
                <a:cs typeface="Courier New" pitchFamily="49" charset="0"/>
              </a:rPr>
              <a:t>throws</a:t>
            </a:r>
          </a:p>
        </p:txBody>
      </p:sp>
      <p:sp>
        <p:nvSpPr>
          <p:cNvPr id="32772" name="Slide Number Placeholder 5"/>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484723F2-80CF-4239-A240-847FCDF13CFA}" type="slidenum">
              <a:rPr lang="en-US" smtClean="0">
                <a:solidFill>
                  <a:schemeClr val="bg2"/>
                </a:solidFill>
              </a:rPr>
              <a:pPr eaLnBrk="1" hangingPunct="1">
                <a:defRPr/>
              </a:pPr>
              <a:t>28</a:t>
            </a:fld>
            <a:endParaRPr lang="en-US" smtClean="0">
              <a:solidFill>
                <a:schemeClr val="bg2"/>
              </a:solidFill>
            </a:endParaRPr>
          </a:p>
        </p:txBody>
      </p:sp>
      <p:sp>
        <p:nvSpPr>
          <p:cNvPr id="5" name="Rectangle 3"/>
          <p:cNvSpPr txBox="1">
            <a:spLocks noChangeArrowheads="1"/>
          </p:cNvSpPr>
          <p:nvPr/>
        </p:nvSpPr>
        <p:spPr bwMode="auto">
          <a:xfrm>
            <a:off x="304800" y="1600200"/>
            <a:ext cx="8305800" cy="2971800"/>
          </a:xfrm>
          <a:prstGeom prst="rect">
            <a:avLst/>
          </a:prstGeom>
          <a:noFill/>
          <a:ln w="9525">
            <a:noFill/>
            <a:miter lim="800000"/>
            <a:headEnd/>
            <a:tailEnd/>
          </a:ln>
        </p:spPr>
        <p:txBody>
          <a:bodyPr/>
          <a:lstStyle/>
          <a:p>
            <a:pPr indent="-342900">
              <a:buClr>
                <a:schemeClr val="accent2"/>
              </a:buClr>
              <a:defRPr/>
            </a:pPr>
            <a:r>
              <a:rPr lang="en-US" sz="2000" b="1" kern="0" dirty="0">
                <a:solidFill>
                  <a:srgbClr val="000000"/>
                </a:solidFill>
                <a:latin typeface="Courier New" pitchFamily="49" charset="0"/>
                <a:cs typeface="+mn-cs"/>
              </a:rPr>
              <a:t>public abstract class Person{</a:t>
            </a:r>
          </a:p>
          <a:p>
            <a:pPr indent="-342900">
              <a:buClr>
                <a:schemeClr val="accent2"/>
              </a:buClr>
              <a:buFont typeface="Wingdings" pitchFamily="2" charset="2"/>
              <a:buNone/>
              <a:defRPr/>
            </a:pPr>
            <a:r>
              <a:rPr lang="en-US" sz="2000" b="1" kern="0" dirty="0">
                <a:solidFill>
                  <a:srgbClr val="000000"/>
                </a:solidFill>
                <a:latin typeface="Courier New" pitchFamily="49" charset="0"/>
                <a:cs typeface="+mn-cs"/>
              </a:rPr>
              <a:t>public void </a:t>
            </a:r>
            <a:r>
              <a:rPr lang="en-US" sz="2000" b="1" kern="0" dirty="0" err="1">
                <a:solidFill>
                  <a:srgbClr val="000000"/>
                </a:solidFill>
                <a:latin typeface="Courier New" pitchFamily="49" charset="0"/>
                <a:cs typeface="+mn-cs"/>
              </a:rPr>
              <a:t>setName</a:t>
            </a:r>
            <a:r>
              <a:rPr lang="en-US" sz="2000" b="1" kern="0" dirty="0">
                <a:solidFill>
                  <a:srgbClr val="000000"/>
                </a:solidFill>
                <a:latin typeface="Courier New" pitchFamily="49" charset="0"/>
                <a:cs typeface="+mn-cs"/>
              </a:rPr>
              <a:t>(String name)	</a:t>
            </a:r>
            <a:r>
              <a:rPr lang="en-US" sz="2000" b="1" kern="0" dirty="0">
                <a:solidFill>
                  <a:srgbClr val="5F5F5F"/>
                </a:solidFill>
                <a:latin typeface="Courier New" pitchFamily="49" charset="0"/>
                <a:cs typeface="+mn-cs"/>
              </a:rPr>
              <a:t>	                </a:t>
            </a:r>
            <a:r>
              <a:rPr lang="en-US" sz="2000" b="1" kern="0" dirty="0">
                <a:solidFill>
                  <a:srgbClr val="C00000"/>
                </a:solidFill>
                <a:latin typeface="Courier New" pitchFamily="49" charset="0"/>
                <a:cs typeface="+mn-cs"/>
              </a:rPr>
              <a:t>throws Exception</a:t>
            </a:r>
            <a:r>
              <a:rPr lang="en-US" sz="2000" b="1" kern="0" dirty="0">
                <a:solidFill>
                  <a:srgbClr val="5F5F5F"/>
                </a:solidFill>
                <a:latin typeface="Courier New" pitchFamily="49" charset="0"/>
                <a:cs typeface="+mn-cs"/>
              </a:rPr>
              <a:t>{</a:t>
            </a:r>
          </a:p>
          <a:p>
            <a:pPr indent="-342900">
              <a:buClr>
                <a:schemeClr val="accent2"/>
              </a:buClr>
              <a:buFont typeface="Wingdings" pitchFamily="2" charset="2"/>
              <a:buNone/>
              <a:defRPr/>
            </a:pPr>
            <a:r>
              <a:rPr lang="en-US" sz="2000" b="1" kern="0" dirty="0">
                <a:solidFill>
                  <a:srgbClr val="000000"/>
                </a:solidFill>
                <a:latin typeface="Courier New" pitchFamily="49" charset="0"/>
                <a:cs typeface="+mn-cs"/>
              </a:rPr>
              <a:t>if(name==null)</a:t>
            </a:r>
          </a:p>
          <a:p>
            <a:pPr indent="-342900">
              <a:buClr>
                <a:schemeClr val="accent2"/>
              </a:buClr>
              <a:buFont typeface="Wingdings" pitchFamily="2" charset="2"/>
              <a:buNone/>
              <a:defRPr/>
            </a:pPr>
            <a:r>
              <a:rPr lang="en-US" sz="2000" b="1" kern="0" dirty="0">
                <a:solidFill>
                  <a:srgbClr val="000000"/>
                </a:solidFill>
                <a:latin typeface="Courier New" pitchFamily="49" charset="0"/>
                <a:cs typeface="+mn-cs"/>
              </a:rPr>
              <a:t>throw new Exception("Invalid name");</a:t>
            </a:r>
          </a:p>
          <a:p>
            <a:pPr indent="-342900">
              <a:buClr>
                <a:schemeClr val="accent2"/>
              </a:buClr>
              <a:buFont typeface="Wingdings" pitchFamily="2" charset="2"/>
              <a:buNone/>
              <a:defRPr/>
            </a:pPr>
            <a:r>
              <a:rPr lang="en-US" sz="2000" b="1" kern="0" dirty="0">
                <a:solidFill>
                  <a:srgbClr val="000000"/>
                </a:solidFill>
                <a:latin typeface="Courier New" pitchFamily="49" charset="0"/>
                <a:cs typeface="+mn-cs"/>
              </a:rPr>
              <a:t>else	</a:t>
            </a:r>
          </a:p>
          <a:p>
            <a:pPr indent="-342900">
              <a:buClr>
                <a:schemeClr val="accent2"/>
              </a:buClr>
              <a:buFont typeface="Wingdings" pitchFamily="2" charset="2"/>
              <a:buNone/>
              <a:defRPr/>
            </a:pPr>
            <a:r>
              <a:rPr lang="en-US" sz="2000" b="1" kern="0" dirty="0">
                <a:solidFill>
                  <a:srgbClr val="000000"/>
                </a:solidFill>
                <a:latin typeface="Courier New" pitchFamily="49" charset="0"/>
                <a:cs typeface="+mn-cs"/>
              </a:rPr>
              <a:t>this.name=name;	}</a:t>
            </a:r>
          </a:p>
          <a:p>
            <a:pPr indent="-342900">
              <a:buClr>
                <a:schemeClr val="accent2"/>
              </a:buClr>
              <a:buFont typeface="Wingdings" pitchFamily="2" charset="2"/>
              <a:buNone/>
              <a:defRPr/>
            </a:pPr>
            <a:r>
              <a:rPr lang="en-US" sz="2000" b="1" kern="0" dirty="0">
                <a:solidFill>
                  <a:srgbClr val="000000"/>
                </a:solidFill>
                <a:latin typeface="Courier New" pitchFamily="49" charset="0"/>
                <a:cs typeface="+mn-cs"/>
              </a:rPr>
              <a:t>…</a:t>
            </a:r>
          </a:p>
          <a:p>
            <a:pPr indent="-342900">
              <a:buClr>
                <a:schemeClr val="accent2"/>
              </a:buClr>
              <a:buFont typeface="Wingdings" pitchFamily="2" charset="2"/>
              <a:buNone/>
              <a:defRPr/>
            </a:pPr>
            <a:r>
              <a:rPr lang="en-US" sz="2000" b="1" kern="0" dirty="0">
                <a:solidFill>
                  <a:srgbClr val="000000"/>
                </a:solidFill>
                <a:latin typeface="Courier New" pitchFamily="49" charset="0"/>
                <a:cs typeface="+mn-cs"/>
              </a:rPr>
              <a:t>}</a:t>
            </a:r>
          </a:p>
          <a:p>
            <a:pPr indent="-342900">
              <a:buClr>
                <a:schemeClr val="accent2"/>
              </a:buClr>
              <a:buFont typeface="Wingdings" pitchFamily="2" charset="2"/>
              <a:buNone/>
              <a:defRPr/>
            </a:pPr>
            <a:endParaRPr lang="en-US" sz="2000" b="1" kern="0" dirty="0">
              <a:solidFill>
                <a:srgbClr val="000000"/>
              </a:solidFill>
              <a:latin typeface="Courier New" pitchFamily="49" charset="0"/>
              <a:cs typeface="+mn-cs"/>
            </a:endParaRPr>
          </a:p>
          <a:p>
            <a:pPr indent="-342900">
              <a:buClr>
                <a:schemeClr val="accent2"/>
              </a:buClr>
              <a:buFont typeface="Wingdings" pitchFamily="2" charset="2"/>
              <a:buNone/>
              <a:defRPr/>
            </a:pPr>
            <a:endParaRPr lang="en-US" sz="2000" b="1" kern="0" dirty="0">
              <a:solidFill>
                <a:srgbClr val="000000"/>
              </a:solidFill>
              <a:latin typeface="Courier New" pitchFamily="49" charset="0"/>
              <a:cs typeface="+mn-cs"/>
            </a:endParaRPr>
          </a:p>
          <a:p>
            <a:pPr indent="-342900">
              <a:buClr>
                <a:schemeClr val="accent2"/>
              </a:buClr>
              <a:buFont typeface="Wingdings" pitchFamily="2" charset="2"/>
              <a:buNone/>
              <a:defRPr/>
            </a:pPr>
            <a:r>
              <a:rPr lang="en-US" sz="2000" kern="0" dirty="0">
                <a:solidFill>
                  <a:srgbClr val="5F5F5F"/>
                </a:solidFill>
                <a:latin typeface="+mn-lt"/>
                <a:cs typeface="+mn-cs"/>
              </a:rPr>
              <a:t>Any method that calls </a:t>
            </a:r>
            <a:r>
              <a:rPr lang="en-US" sz="2000" b="1" kern="0" dirty="0" err="1">
                <a:solidFill>
                  <a:srgbClr val="5F5F5F"/>
                </a:solidFill>
                <a:latin typeface="Courier New" pitchFamily="49" charset="0"/>
                <a:cs typeface="+mn-cs"/>
              </a:rPr>
              <a:t>setName</a:t>
            </a:r>
            <a:r>
              <a:rPr lang="en-US" sz="2000" b="1" kern="0" dirty="0">
                <a:solidFill>
                  <a:srgbClr val="5F5F5F"/>
                </a:solidFill>
                <a:latin typeface="Courier New" pitchFamily="49" charset="0"/>
                <a:cs typeface="+mn-cs"/>
              </a:rPr>
              <a:t>()</a:t>
            </a:r>
            <a:r>
              <a:rPr lang="en-US" sz="2000" kern="0" dirty="0">
                <a:solidFill>
                  <a:srgbClr val="5F5F5F"/>
                </a:solidFill>
                <a:latin typeface="+mn-lt"/>
                <a:cs typeface="+mn-cs"/>
              </a:rPr>
              <a:t>methods must handle this exception.</a:t>
            </a:r>
          </a:p>
          <a:p>
            <a:pPr indent="-342900">
              <a:buClr>
                <a:schemeClr val="accent2"/>
              </a:buClr>
              <a:buFont typeface="Wingdings" pitchFamily="2" charset="2"/>
              <a:buNone/>
              <a:defRPr/>
            </a:pPr>
            <a:endParaRPr lang="en-US" sz="2000" b="1" kern="0" dirty="0">
              <a:solidFill>
                <a:srgbClr val="000000"/>
              </a:solidFill>
              <a:latin typeface="Courier New" pitchFamily="49" charset="0"/>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1000" y="1447800"/>
            <a:ext cx="8763000" cy="337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Bef>
                <a:spcPts val="500"/>
              </a:spcBef>
            </a:pPr>
            <a:r>
              <a:rPr lang="en-US" sz="2000" b="1">
                <a:solidFill>
                  <a:srgbClr val="000000"/>
                </a:solidFill>
                <a:latin typeface="Courier New" pitchFamily="49" charset="0"/>
              </a:rPr>
              <a:t>class Test {</a:t>
            </a:r>
          </a:p>
          <a:p>
            <a:pPr>
              <a:spcBef>
                <a:spcPts val="500"/>
              </a:spcBef>
            </a:pPr>
            <a:r>
              <a:rPr lang="en-US" sz="2000" b="1">
                <a:solidFill>
                  <a:srgbClr val="000000"/>
                </a:solidFill>
                <a:latin typeface="Courier New" pitchFamily="49" charset="0"/>
              </a:rPr>
              <a:t>public static void main(String args[]){</a:t>
            </a:r>
          </a:p>
          <a:p>
            <a:pPr>
              <a:spcBef>
                <a:spcPts val="500"/>
              </a:spcBef>
            </a:pPr>
            <a:r>
              <a:rPr lang="en-US" sz="2000" b="1">
                <a:solidFill>
                  <a:srgbClr val="C00000"/>
                </a:solidFill>
                <a:latin typeface="Courier New" pitchFamily="49" charset="0"/>
              </a:rPr>
              <a:t>try{</a:t>
            </a:r>
          </a:p>
          <a:p>
            <a:pPr>
              <a:spcBef>
                <a:spcPts val="500"/>
              </a:spcBef>
            </a:pPr>
            <a:r>
              <a:rPr lang="en-US" sz="2000" b="1">
                <a:solidFill>
                  <a:srgbClr val="000000"/>
                </a:solidFill>
                <a:latin typeface="Courier New" pitchFamily="49" charset="0"/>
              </a:rPr>
              <a:t>new student.Student(“X”).setName(null);</a:t>
            </a:r>
          </a:p>
          <a:p>
            <a:pPr>
              <a:spcBef>
                <a:spcPts val="500"/>
              </a:spcBef>
            </a:pPr>
            <a:r>
              <a:rPr lang="en-US" sz="2000" b="1">
                <a:solidFill>
                  <a:srgbClr val="C00000"/>
                </a:solidFill>
                <a:latin typeface="Courier New" pitchFamily="49" charset="0"/>
              </a:rPr>
              <a:t>}catch(Exception e</a:t>
            </a:r>
            <a:r>
              <a:rPr lang="en-US" sz="2000" b="1">
                <a:solidFill>
                  <a:srgbClr val="000000"/>
                </a:solidFill>
                <a:latin typeface="Courier New" pitchFamily="49" charset="0"/>
              </a:rPr>
              <a:t>){</a:t>
            </a:r>
          </a:p>
          <a:p>
            <a:pPr>
              <a:spcBef>
                <a:spcPts val="500"/>
              </a:spcBef>
            </a:pPr>
            <a:r>
              <a:rPr lang="en-US" sz="2000" b="1">
                <a:solidFill>
                  <a:srgbClr val="000000"/>
                </a:solidFill>
                <a:latin typeface="Courier New" pitchFamily="49" charset="0"/>
              </a:rPr>
              <a:t>if(e.getMessage().equals(“Invalid name”))</a:t>
            </a:r>
          </a:p>
          <a:p>
            <a:pPr>
              <a:spcBef>
                <a:spcPts val="500"/>
              </a:spcBef>
            </a:pPr>
            <a:r>
              <a:rPr lang="en-US" sz="2000" b="1">
                <a:solidFill>
                  <a:srgbClr val="000000"/>
                </a:solidFill>
                <a:latin typeface="Courier New" pitchFamily="49" charset="0"/>
              </a:rPr>
              <a:t>System.out.println(“Invalid student name”);</a:t>
            </a:r>
          </a:p>
          <a:p>
            <a:pPr>
              <a:spcBef>
                <a:spcPts val="500"/>
              </a:spcBef>
            </a:pPr>
            <a:r>
              <a:rPr lang="en-US" sz="2000" b="1">
                <a:solidFill>
                  <a:srgbClr val="C00000"/>
                </a:solidFill>
                <a:latin typeface="Courier New" pitchFamily="49" charset="0"/>
              </a:rPr>
              <a:t>}</a:t>
            </a:r>
          </a:p>
          <a:p>
            <a:pPr>
              <a:spcBef>
                <a:spcPts val="500"/>
              </a:spcBef>
            </a:pPr>
            <a:r>
              <a:rPr lang="en-US" sz="2000" b="1">
                <a:solidFill>
                  <a:srgbClr val="000000"/>
                </a:solidFill>
                <a:latin typeface="Courier New" pitchFamily="49" charset="0"/>
              </a:rPr>
              <a:t>}}</a:t>
            </a:r>
          </a:p>
        </p:txBody>
      </p:sp>
      <p:sp>
        <p:nvSpPr>
          <p:cNvPr id="33795" name="Freeform 3"/>
          <p:cNvSpPr>
            <a:spLocks/>
          </p:cNvSpPr>
          <p:nvPr/>
        </p:nvSpPr>
        <p:spPr bwMode="auto">
          <a:xfrm>
            <a:off x="6477000" y="1981200"/>
            <a:ext cx="1905000" cy="2895600"/>
          </a:xfrm>
          <a:custGeom>
            <a:avLst/>
            <a:gdLst>
              <a:gd name="T0" fmla="*/ 0 w 784"/>
              <a:gd name="T1" fmla="*/ 0 h 1728"/>
              <a:gd name="T2" fmla="*/ 2147483647 w 784"/>
              <a:gd name="T3" fmla="*/ 2147483647 h 1728"/>
              <a:gd name="T4" fmla="*/ 2147483647 w 784"/>
              <a:gd name="T5" fmla="*/ 2147483647 h 1728"/>
              <a:gd name="T6" fmla="*/ 0 60000 65536"/>
              <a:gd name="T7" fmla="*/ 0 60000 65536"/>
              <a:gd name="T8" fmla="*/ 0 60000 65536"/>
              <a:gd name="T9" fmla="*/ 0 w 784"/>
              <a:gd name="T10" fmla="*/ 0 h 1728"/>
              <a:gd name="T11" fmla="*/ 784 w 784"/>
              <a:gd name="T12" fmla="*/ 1728 h 1728"/>
            </a:gdLst>
            <a:ahLst/>
            <a:cxnLst>
              <a:cxn ang="T6">
                <a:pos x="T0" y="T1"/>
              </a:cxn>
              <a:cxn ang="T7">
                <a:pos x="T2" y="T3"/>
              </a:cxn>
              <a:cxn ang="T8">
                <a:pos x="T4" y="T5"/>
              </a:cxn>
            </a:cxnLst>
            <a:rect l="T9" t="T10" r="T11" b="T12"/>
            <a:pathLst>
              <a:path w="784" h="1728">
                <a:moveTo>
                  <a:pt x="0" y="0"/>
                </a:moveTo>
                <a:cubicBezTo>
                  <a:pt x="376" y="360"/>
                  <a:pt x="752" y="720"/>
                  <a:pt x="768" y="1008"/>
                </a:cubicBezTo>
                <a:cubicBezTo>
                  <a:pt x="784" y="1296"/>
                  <a:pt x="440" y="1512"/>
                  <a:pt x="96" y="1728"/>
                </a:cubicBezTo>
              </a:path>
            </a:pathLst>
          </a:custGeom>
          <a:noFill/>
          <a:ln w="25400">
            <a:solidFill>
              <a:srgbClr val="008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3796" name="Text Box 4"/>
          <p:cNvSpPr txBox="1">
            <a:spLocks noChangeArrowheads="1"/>
          </p:cNvSpPr>
          <p:nvPr/>
        </p:nvSpPr>
        <p:spPr bwMode="auto">
          <a:xfrm>
            <a:off x="1447800" y="4876800"/>
            <a:ext cx="6172200"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000">
                <a:solidFill>
                  <a:srgbClr val="008000"/>
                </a:solidFill>
              </a:rPr>
              <a:t>The main method must handle the exception since it is calling the </a:t>
            </a:r>
            <a:r>
              <a:rPr lang="en-US" sz="2000" b="1">
                <a:solidFill>
                  <a:srgbClr val="000000"/>
                </a:solidFill>
                <a:latin typeface="Courier New" pitchFamily="49" charset="0"/>
              </a:rPr>
              <a:t>setName()</a:t>
            </a:r>
            <a:r>
              <a:rPr lang="en-US" sz="2000">
                <a:solidFill>
                  <a:srgbClr val="008000"/>
                </a:solidFill>
              </a:rPr>
              <a:t>method or ..</a:t>
            </a:r>
          </a:p>
        </p:txBody>
      </p:sp>
      <p:sp>
        <p:nvSpPr>
          <p:cNvPr id="33797" name="Slide Number Placeholder 5"/>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204F7F12-5526-44DE-BDA4-FC0B452CEBB1}" type="slidenum">
              <a:rPr lang="en-US" smtClean="0">
                <a:solidFill>
                  <a:schemeClr val="bg2"/>
                </a:solidFill>
              </a:rPr>
              <a:pPr eaLnBrk="1" hangingPunct="1">
                <a:defRPr/>
              </a:pPr>
              <a:t>29</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Defining Exception</a:t>
            </a:r>
          </a:p>
        </p:txBody>
      </p:sp>
      <p:sp>
        <p:nvSpPr>
          <p:cNvPr id="5124"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6903FAC8-3562-4469-9DE0-CBCBCDABA154}" type="slidenum">
              <a:rPr lang="en-US" smtClean="0">
                <a:solidFill>
                  <a:schemeClr val="bg2"/>
                </a:solidFill>
              </a:rPr>
              <a:pPr eaLnBrk="1" hangingPunct="1">
                <a:defRPr/>
              </a:pPr>
              <a:t>3</a:t>
            </a:fld>
            <a:endParaRPr lang="en-US" smtClean="0">
              <a:solidFill>
                <a:schemeClr val="bg2"/>
              </a:solidFill>
            </a:endParaRPr>
          </a:p>
        </p:txBody>
      </p:sp>
      <p:sp>
        <p:nvSpPr>
          <p:cNvPr id="3" name="Content Placeholder 2"/>
          <p:cNvSpPr>
            <a:spLocks noGrp="1"/>
          </p:cNvSpPr>
          <p:nvPr>
            <p:ph sz="quarter" idx="1"/>
          </p:nvPr>
        </p:nvSpPr>
        <p:spPr/>
        <p:txBody>
          <a:bodyPr>
            <a:normAutofit/>
          </a:bodyPr>
          <a:lstStyle/>
          <a:p>
            <a:pPr marL="0" indent="0" eaLnBrk="1" hangingPunct="1">
              <a:buFontTx/>
              <a:buNone/>
              <a:defRPr/>
            </a:pPr>
            <a:r>
              <a:rPr lang="en-US" dirty="0" smtClean="0"/>
              <a:t>An exception is an abnormal condition that arises while running a program.</a:t>
            </a:r>
          </a:p>
          <a:p>
            <a:pPr marL="0" indent="0" eaLnBrk="1" hangingPunct="1">
              <a:buFontTx/>
              <a:buNone/>
              <a:defRPr/>
            </a:pPr>
            <a:endParaRPr lang="en-US" dirty="0" smtClean="0"/>
          </a:p>
          <a:p>
            <a:pPr marL="0" indent="0" eaLnBrk="1" hangingPunct="1">
              <a:buFontTx/>
              <a:buNone/>
              <a:defRPr/>
            </a:pPr>
            <a:r>
              <a:rPr lang="en-US" dirty="0" smtClean="0"/>
              <a:t>Examples: </a:t>
            </a:r>
          </a:p>
          <a:p>
            <a:pPr>
              <a:defRPr/>
            </a:pPr>
            <a:r>
              <a:rPr lang="en-US" dirty="0" smtClean="0"/>
              <a:t>Attempt to divide an integer by zero</a:t>
            </a:r>
          </a:p>
          <a:p>
            <a:pPr>
              <a:defRPr/>
            </a:pPr>
            <a:r>
              <a:rPr lang="en-US" dirty="0" smtClean="0"/>
              <a:t>Attempt to call a method using a reference that is null.</a:t>
            </a:r>
          </a:p>
          <a:p>
            <a:pPr>
              <a:defRPr/>
            </a:pPr>
            <a:r>
              <a:rPr lang="en-US" dirty="0" smtClean="0"/>
              <a:t>Attempting to open a nonexistent file for reading.</a:t>
            </a:r>
          </a:p>
          <a:p>
            <a:pPr>
              <a:defRPr/>
            </a:pPr>
            <a:r>
              <a:rPr lang="en-US" dirty="0" smtClean="0"/>
              <a:t>JVM running out of memory.</a:t>
            </a:r>
          </a:p>
          <a:p>
            <a:pPr>
              <a:defRPr/>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1000" y="1600200"/>
            <a:ext cx="8763000" cy="1354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140000"/>
              </a:lnSpc>
              <a:spcBef>
                <a:spcPct val="50000"/>
              </a:spcBef>
              <a:buClr>
                <a:schemeClr val="accent2"/>
              </a:buClr>
              <a:buFont typeface="Wingdings" pitchFamily="2" charset="2"/>
              <a:buNone/>
            </a:pPr>
            <a:r>
              <a:rPr lang="en-US" sz="2000" b="1">
                <a:solidFill>
                  <a:srgbClr val="000000"/>
                </a:solidFill>
                <a:latin typeface="Courier New" pitchFamily="49" charset="0"/>
              </a:rPr>
              <a:t>public static void main() throws </a:t>
            </a:r>
            <a:r>
              <a:rPr lang="en-US" sz="2000" b="1">
                <a:solidFill>
                  <a:srgbClr val="C00000"/>
                </a:solidFill>
                <a:latin typeface="Courier New" pitchFamily="49" charset="0"/>
              </a:rPr>
              <a:t>Exception</a:t>
            </a:r>
            <a:r>
              <a:rPr lang="en-US" sz="2000" b="1">
                <a:solidFill>
                  <a:srgbClr val="000000"/>
                </a:solidFill>
                <a:latin typeface="Courier New" pitchFamily="49" charset="0"/>
              </a:rPr>
              <a:t>{ </a:t>
            </a:r>
          </a:p>
          <a:p>
            <a:pPr eaLnBrk="0" hangingPunct="0">
              <a:lnSpc>
                <a:spcPct val="140000"/>
              </a:lnSpc>
            </a:pPr>
            <a:r>
              <a:rPr lang="en-US" sz="2000" b="1">
                <a:solidFill>
                  <a:srgbClr val="000000"/>
                </a:solidFill>
                <a:latin typeface="Courier New" pitchFamily="49" charset="0"/>
              </a:rPr>
              <a:t>new student.Student(“X”).setName(“XX”);</a:t>
            </a:r>
          </a:p>
          <a:p>
            <a:pPr eaLnBrk="0" hangingPunct="0">
              <a:lnSpc>
                <a:spcPct val="140000"/>
              </a:lnSpc>
            </a:pPr>
            <a:r>
              <a:rPr lang="en-US" sz="2000" b="1">
                <a:solidFill>
                  <a:srgbClr val="000000"/>
                </a:solidFill>
                <a:latin typeface="Courier New" pitchFamily="49" charset="0"/>
              </a:rPr>
              <a:t>}</a:t>
            </a:r>
          </a:p>
        </p:txBody>
      </p:sp>
      <p:sp>
        <p:nvSpPr>
          <p:cNvPr id="34819" name="Text Box 4"/>
          <p:cNvSpPr txBox="1">
            <a:spLocks noChangeArrowheads="1"/>
          </p:cNvSpPr>
          <p:nvPr/>
        </p:nvSpPr>
        <p:spPr bwMode="auto">
          <a:xfrm>
            <a:off x="914400" y="3505200"/>
            <a:ext cx="7010400" cy="1766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140000"/>
              </a:lnSpc>
            </a:pPr>
            <a:r>
              <a:rPr lang="en-US" sz="2000">
                <a:solidFill>
                  <a:srgbClr val="008000"/>
                </a:solidFill>
              </a:rPr>
              <a:t>In this case, calling method delegates the exception handling to the JVM. It prints: </a:t>
            </a:r>
          </a:p>
          <a:p>
            <a:pPr eaLnBrk="1" hangingPunct="1">
              <a:lnSpc>
                <a:spcPct val="140000"/>
              </a:lnSpc>
            </a:pPr>
            <a:r>
              <a:rPr lang="en-US" sz="2000"/>
              <a:t>Exception in thread "main" </a:t>
            </a:r>
            <a:r>
              <a:rPr lang="en-US" sz="2000" b="1">
                <a:solidFill>
                  <a:srgbClr val="000000"/>
                </a:solidFill>
                <a:latin typeface="Courier New" pitchFamily="49" charset="0"/>
              </a:rPr>
              <a:t>java.lang.Exception</a:t>
            </a:r>
            <a:r>
              <a:rPr lang="en-US" sz="2000"/>
              <a:t>: Invalid name</a:t>
            </a:r>
          </a:p>
        </p:txBody>
      </p:sp>
      <p:sp>
        <p:nvSpPr>
          <p:cNvPr id="34820" name="Text Box 4"/>
          <p:cNvSpPr txBox="1">
            <a:spLocks noChangeArrowheads="1"/>
          </p:cNvSpPr>
          <p:nvPr/>
        </p:nvSpPr>
        <p:spPr bwMode="auto">
          <a:xfrm>
            <a:off x="609600" y="609600"/>
            <a:ext cx="81534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000">
                <a:solidFill>
                  <a:srgbClr val="008000"/>
                </a:solidFill>
              </a:rPr>
              <a:t>… let JVM handle it… not a good idea, however...!</a:t>
            </a:r>
          </a:p>
        </p:txBody>
      </p:sp>
      <p:sp>
        <p:nvSpPr>
          <p:cNvPr id="34821" name="Slide Number Placeholder 5"/>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BBF103A2-CF77-4404-822F-B0905B843D49}" type="slidenum">
              <a:rPr lang="en-US" smtClean="0">
                <a:solidFill>
                  <a:schemeClr val="bg2"/>
                </a:solidFill>
              </a:rPr>
              <a:pPr eaLnBrk="1" hangingPunct="1">
                <a:defRPr/>
              </a:pPr>
              <a:t>30</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4" name="Slide Number Placeholder 3"/>
          <p:cNvSpPr>
            <a:spLocks noGrp="1"/>
          </p:cNvSpPr>
          <p:nvPr>
            <p:ph type="sldNum" sz="quarter" idx="12"/>
          </p:nvPr>
        </p:nvSpPr>
        <p:spPr/>
        <p:txBody>
          <a:bodyPr/>
          <a:lstStyle/>
          <a:p>
            <a:pPr>
              <a:defRPr/>
            </a:pPr>
            <a:fld id="{FD08C850-F025-4D3A-AEE5-EDA81EA69DDA}" type="slidenum">
              <a:rPr lang="en-US" smtClean="0"/>
              <a:pPr>
                <a:defRPr/>
              </a:pPr>
              <a:t>31</a:t>
            </a:fld>
            <a:endParaRPr lang="en-US"/>
          </a:p>
        </p:txBody>
      </p:sp>
      <p:sp>
        <p:nvSpPr>
          <p:cNvPr id="3" name="Content Placeholder 2"/>
          <p:cNvSpPr>
            <a:spLocks noGrp="1"/>
          </p:cNvSpPr>
          <p:nvPr>
            <p:ph sz="quarter" idx="1"/>
          </p:nvPr>
        </p:nvSpPr>
        <p:spPr/>
        <p:txBody>
          <a:bodyPr/>
          <a:lstStyle/>
          <a:p>
            <a:r>
              <a:rPr lang="en-US" i="1" dirty="0"/>
              <a:t>In the previous exercise in slide 18, modify the program such that the exceptions are not handled in the add, diff, </a:t>
            </a:r>
            <a:r>
              <a:rPr lang="en-US" i="1" dirty="0" err="1"/>
              <a:t>mul</a:t>
            </a:r>
            <a:r>
              <a:rPr lang="en-US" i="1" dirty="0"/>
              <a:t> and div methods. The exception </a:t>
            </a:r>
            <a:r>
              <a:rPr lang="en-US" i="1" dirty="0" smtClean="0"/>
              <a:t>handling should </a:t>
            </a:r>
            <a:r>
              <a:rPr lang="en-US" i="1" dirty="0"/>
              <a:t>be delegated to the </a:t>
            </a:r>
            <a:r>
              <a:rPr lang="en-US" i="1" dirty="0" smtClean="0"/>
              <a:t>caller method</a:t>
            </a:r>
            <a:r>
              <a:rPr lang="en-US" i="1" dirty="0"/>
              <a:t>.</a:t>
            </a:r>
            <a:endParaRPr lang="en-US" dirty="0"/>
          </a:p>
          <a:p>
            <a:pPr marL="0" indent="0" algn="r">
              <a:buNone/>
            </a:pPr>
            <a:r>
              <a:rPr lang="en-US" i="1" dirty="0" smtClean="0"/>
              <a:t>(</a:t>
            </a:r>
            <a:r>
              <a:rPr lang="en-US" i="1" dirty="0"/>
              <a:t>15 </a:t>
            </a:r>
            <a:r>
              <a:rPr lang="en-US" i="1" dirty="0" err="1"/>
              <a:t>mins</a:t>
            </a:r>
            <a:r>
              <a:rPr lang="en-US" i="1" dirty="0"/>
              <a:t>)</a:t>
            </a:r>
            <a:endParaRPr lang="en-US" dirty="0"/>
          </a:p>
          <a:p>
            <a:pPr marL="0" indent="0" algn="r">
              <a:buNone/>
            </a:pPr>
            <a:endParaRPr lang="en-US" dirty="0"/>
          </a:p>
        </p:txBody>
      </p:sp>
    </p:spTree>
    <p:extLst>
      <p:ext uri="{BB962C8B-B14F-4D97-AF65-F5344CB8AC3E}">
        <p14:creationId xmlns:p14="http://schemas.microsoft.com/office/powerpoint/2010/main" xmlns="" val="16209938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228600"/>
            <a:ext cx="8229600" cy="533400"/>
          </a:xfrm>
        </p:spPr>
        <p:txBody>
          <a:bodyPr/>
          <a:lstStyle/>
          <a:p>
            <a:r>
              <a:rPr lang="en-US" dirty="0" smtClean="0"/>
              <a:t>Partial Delegation, Chained Exceptions </a:t>
            </a:r>
          </a:p>
        </p:txBody>
      </p:sp>
      <p:sp>
        <p:nvSpPr>
          <p:cNvPr id="35844"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B89E0B03-B06F-4267-BB71-7F85296F81F9}" type="slidenum">
              <a:rPr lang="en-US" smtClean="0">
                <a:solidFill>
                  <a:schemeClr val="bg2"/>
                </a:solidFill>
              </a:rPr>
              <a:pPr eaLnBrk="1" hangingPunct="1">
                <a:defRPr/>
              </a:pPr>
              <a:t>32</a:t>
            </a:fld>
            <a:endParaRPr lang="en-US" smtClean="0">
              <a:solidFill>
                <a:schemeClr val="bg2"/>
              </a:solidFill>
            </a:endParaRPr>
          </a:p>
        </p:txBody>
      </p:sp>
      <p:sp>
        <p:nvSpPr>
          <p:cNvPr id="3" name="Content Placeholder 2"/>
          <p:cNvSpPr>
            <a:spLocks noGrp="1"/>
          </p:cNvSpPr>
          <p:nvPr>
            <p:ph sz="quarter" idx="1"/>
          </p:nvPr>
        </p:nvSpPr>
        <p:spPr>
          <a:xfrm>
            <a:off x="381000" y="1219200"/>
            <a:ext cx="8534400" cy="5029200"/>
          </a:xfrm>
        </p:spPr>
        <p:txBody>
          <a:bodyPr/>
          <a:lstStyle/>
          <a:p>
            <a:pPr>
              <a:defRPr/>
            </a:pPr>
            <a:r>
              <a:rPr lang="en-US" dirty="0" smtClean="0"/>
              <a:t>A large application may throw an exception whose root cause may be somewhere deep inside.</a:t>
            </a:r>
          </a:p>
          <a:p>
            <a:pPr>
              <a:defRPr/>
            </a:pPr>
            <a:r>
              <a:rPr lang="en-US" dirty="0" smtClean="0"/>
              <a:t>The methods that handle the exception deep inside may partially handle the original exception and delegate the rest of the handling to the called method. This delegation can be done by either re-throwing</a:t>
            </a:r>
          </a:p>
          <a:p>
            <a:pPr lvl="1">
              <a:defRPr/>
            </a:pPr>
            <a:r>
              <a:rPr lang="en-US" sz="2000" dirty="0" smtClean="0"/>
              <a:t>the same exception object</a:t>
            </a:r>
          </a:p>
          <a:p>
            <a:pPr lvl="1">
              <a:defRPr/>
            </a:pPr>
            <a:r>
              <a:rPr lang="en-US" sz="2000" dirty="0" smtClean="0"/>
              <a:t>A totally new exception object</a:t>
            </a:r>
          </a:p>
          <a:p>
            <a:pPr lvl="1">
              <a:defRPr/>
            </a:pPr>
            <a:r>
              <a:rPr lang="en-US" sz="2000" dirty="0" smtClean="0"/>
              <a:t>A wrapped exception object (Exception Wrapping )</a:t>
            </a:r>
            <a:endParaRPr lang="en-US" sz="2000" i="1" kern="1200" dirty="0" smtClean="0">
              <a:solidFill>
                <a:schemeClr val="tx1"/>
              </a:solidFill>
              <a:ea typeface="+mn-ea"/>
              <a:cs typeface="+mn-cs"/>
            </a:endParaRPr>
          </a:p>
          <a:p>
            <a:pPr lvl="1">
              <a:defRPr/>
            </a:pPr>
            <a:endParaRPr lang="en-US" sz="2000" i="1" kern="1200" dirty="0" smtClean="0">
              <a:solidFill>
                <a:schemeClr val="tx1"/>
              </a:solidFill>
              <a:ea typeface="+mn-ea"/>
              <a:cs typeface="+mn-cs"/>
            </a:endParaRPr>
          </a:p>
          <a:p>
            <a:pPr>
              <a:defRPr/>
            </a:pPr>
            <a:r>
              <a:rPr lang="en-US" dirty="0" smtClean="0"/>
              <a:t>In effect, this leads to one exception causing another exception and so on. Such type of exception occurrences are called Chained Exceptions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0"/>
            <a:ext cx="8229600" cy="762000"/>
          </a:xfrm>
        </p:spPr>
        <p:txBody>
          <a:bodyPr/>
          <a:lstStyle/>
          <a:p>
            <a:pPr eaLnBrk="1" hangingPunct="1"/>
            <a:r>
              <a:rPr lang="en-US" dirty="0" smtClean="0"/>
              <a:t>Re-throw</a:t>
            </a:r>
          </a:p>
        </p:txBody>
      </p:sp>
      <p:sp>
        <p:nvSpPr>
          <p:cNvPr id="36869" name="Slide Number Placeholder 5"/>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28AC0EAE-806B-4CC3-838B-68EC89FBAE39}" type="slidenum">
              <a:rPr lang="en-US" smtClean="0">
                <a:solidFill>
                  <a:schemeClr val="bg2"/>
                </a:solidFill>
              </a:rPr>
              <a:pPr eaLnBrk="1" hangingPunct="1">
                <a:defRPr/>
              </a:pPr>
              <a:t>33</a:t>
            </a:fld>
            <a:endParaRPr lang="en-US" smtClean="0">
              <a:solidFill>
                <a:schemeClr val="bg2"/>
              </a:solidFill>
            </a:endParaRPr>
          </a:p>
        </p:txBody>
      </p:sp>
      <p:sp>
        <p:nvSpPr>
          <p:cNvPr id="36867" name="Text Box 4"/>
          <p:cNvSpPr txBox="1">
            <a:spLocks noChangeArrowheads="1"/>
          </p:cNvSpPr>
          <p:nvPr/>
        </p:nvSpPr>
        <p:spPr bwMode="auto">
          <a:xfrm>
            <a:off x="145774" y="1219200"/>
            <a:ext cx="8915400" cy="5324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b="1" dirty="0">
                <a:solidFill>
                  <a:srgbClr val="000000"/>
                </a:solidFill>
                <a:latin typeface="Courier New" pitchFamily="49" charset="0"/>
              </a:rPr>
              <a:t>public class </a:t>
            </a:r>
            <a:r>
              <a:rPr lang="en-US" sz="2000" b="1" dirty="0" err="1">
                <a:solidFill>
                  <a:srgbClr val="000000"/>
                </a:solidFill>
                <a:latin typeface="Courier New" pitchFamily="49" charset="0"/>
              </a:rPr>
              <a:t>Rethrow</a:t>
            </a:r>
            <a:r>
              <a:rPr lang="en-US" sz="2000" b="1" dirty="0">
                <a:solidFill>
                  <a:srgbClr val="000000"/>
                </a:solidFill>
                <a:latin typeface="Courier New" pitchFamily="49" charset="0"/>
              </a:rPr>
              <a:t> {</a:t>
            </a:r>
          </a:p>
          <a:p>
            <a:pPr eaLnBrk="1" hangingPunct="1"/>
            <a:r>
              <a:rPr lang="en-US" sz="2000" b="1" dirty="0">
                <a:solidFill>
                  <a:srgbClr val="000000"/>
                </a:solidFill>
                <a:latin typeface="Courier New" pitchFamily="49" charset="0"/>
              </a:rPr>
              <a:t>public static void method1(String s)</a:t>
            </a:r>
            <a:r>
              <a:rPr lang="en-US" sz="2000" b="1" dirty="0">
                <a:latin typeface="Courier New" pitchFamily="49" charset="0"/>
              </a:rPr>
              <a:t> </a:t>
            </a:r>
            <a:r>
              <a:rPr lang="en-US" sz="2000" b="1" dirty="0">
                <a:solidFill>
                  <a:srgbClr val="C00000"/>
                </a:solidFill>
                <a:latin typeface="Courier New" pitchFamily="49" charset="0"/>
              </a:rPr>
              <a:t>throws Exception{</a:t>
            </a:r>
          </a:p>
          <a:p>
            <a:pPr lvl="1" eaLnBrk="1" hangingPunct="1"/>
            <a:r>
              <a:rPr lang="en-US" sz="2000" b="1" dirty="0">
                <a:solidFill>
                  <a:srgbClr val="000000"/>
                </a:solidFill>
                <a:latin typeface="Courier New" pitchFamily="49" charset="0"/>
              </a:rPr>
              <a:t>if(</a:t>
            </a:r>
            <a:r>
              <a:rPr lang="en-US" sz="2000" b="1" dirty="0" err="1">
                <a:solidFill>
                  <a:srgbClr val="000000"/>
                </a:solidFill>
                <a:latin typeface="Courier New" pitchFamily="49" charset="0"/>
              </a:rPr>
              <a:t>s.equals</a:t>
            </a:r>
            <a:r>
              <a:rPr lang="en-US" sz="2000" b="1" dirty="0">
                <a:solidFill>
                  <a:srgbClr val="000000"/>
                </a:solidFill>
                <a:latin typeface="Courier New" pitchFamily="49" charset="0"/>
              </a:rPr>
              <a:t>("Hello"))</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(s);</a:t>
            </a:r>
          </a:p>
          <a:p>
            <a:pPr lvl="1" eaLnBrk="1" hangingPunct="1"/>
            <a:r>
              <a:rPr lang="en-US" sz="2000" b="1" dirty="0">
                <a:solidFill>
                  <a:srgbClr val="000000"/>
                </a:solidFill>
                <a:latin typeface="Courier New" pitchFamily="49" charset="0"/>
              </a:rPr>
              <a:t>else </a:t>
            </a:r>
          </a:p>
          <a:p>
            <a:pPr lvl="1" eaLnBrk="1" hangingPunct="1"/>
            <a:r>
              <a:rPr lang="en-US" sz="2000" b="1" dirty="0">
                <a:solidFill>
                  <a:srgbClr val="000000"/>
                </a:solidFill>
                <a:latin typeface="Courier New" pitchFamily="49" charset="0"/>
              </a:rPr>
              <a:t>try{</a:t>
            </a:r>
          </a:p>
          <a:p>
            <a:pPr lvl="1" eaLnBrk="1" hangingPunct="1"/>
            <a:r>
              <a:rPr lang="en-US" sz="2000" b="1" dirty="0">
                <a:solidFill>
                  <a:srgbClr val="000000"/>
                </a:solidFill>
                <a:latin typeface="Courier New" pitchFamily="49" charset="0"/>
              </a:rPr>
              <a:t>throw new Exception(“expecting hello");</a:t>
            </a:r>
          </a:p>
          <a:p>
            <a:pPr lvl="1" eaLnBrk="1" hangingPunct="1"/>
            <a:r>
              <a:rPr lang="en-US" sz="2000" b="1" dirty="0">
                <a:solidFill>
                  <a:srgbClr val="000000"/>
                </a:solidFill>
                <a:latin typeface="Courier New" pitchFamily="49" charset="0"/>
              </a:rPr>
              <a:t>}catch(Exception </a:t>
            </a:r>
            <a:r>
              <a:rPr lang="en-US" sz="2000" b="1" dirty="0" err="1">
                <a:solidFill>
                  <a:srgbClr val="000000"/>
                </a:solidFill>
                <a:latin typeface="Courier New" pitchFamily="49" charset="0"/>
              </a:rPr>
              <a:t>ee</a:t>
            </a:r>
            <a:r>
              <a:rPr lang="en-US" sz="2000" b="1" dirty="0">
                <a:solidFill>
                  <a:srgbClr val="000000"/>
                </a:solidFill>
                <a:latin typeface="Courier New" pitchFamily="49" charset="0"/>
              </a:rPr>
              <a:t>){</a:t>
            </a:r>
          </a:p>
          <a:p>
            <a:pPr lvl="1" eaLnBrk="1" hangingPunct="1"/>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(“caught ”+</a:t>
            </a:r>
            <a:r>
              <a:rPr lang="en-US" sz="2000" b="1" dirty="0" err="1">
                <a:solidFill>
                  <a:srgbClr val="000000"/>
                </a:solidFill>
                <a:latin typeface="Courier New" pitchFamily="49" charset="0"/>
              </a:rPr>
              <a:t>ee</a:t>
            </a:r>
            <a:r>
              <a:rPr lang="en-US" sz="2000" b="1" dirty="0">
                <a:solidFill>
                  <a:srgbClr val="000000"/>
                </a:solidFill>
                <a:latin typeface="Courier New" pitchFamily="49" charset="0"/>
              </a:rPr>
              <a:t>);</a:t>
            </a:r>
          </a:p>
          <a:p>
            <a:pPr lvl="1" eaLnBrk="1" hangingPunct="1"/>
            <a:r>
              <a:rPr lang="en-US" sz="2000" b="1" dirty="0">
                <a:solidFill>
                  <a:srgbClr val="C00000"/>
                </a:solidFill>
                <a:latin typeface="Courier New" pitchFamily="49" charset="0"/>
              </a:rPr>
              <a:t>throw </a:t>
            </a:r>
            <a:r>
              <a:rPr lang="en-US" sz="2000" b="1" dirty="0" err="1">
                <a:solidFill>
                  <a:srgbClr val="C00000"/>
                </a:solidFill>
                <a:latin typeface="Courier New" pitchFamily="49" charset="0"/>
              </a:rPr>
              <a:t>ee</a:t>
            </a:r>
            <a:r>
              <a:rPr lang="en-US" sz="2000" b="1" dirty="0">
                <a:solidFill>
                  <a:srgbClr val="C00000"/>
                </a:solidFill>
                <a:latin typeface="Courier New" pitchFamily="49" charset="0"/>
              </a:rPr>
              <a:t>;</a:t>
            </a:r>
          </a:p>
          <a:p>
            <a:pPr eaLnBrk="1" hangingPunct="1"/>
            <a:r>
              <a:rPr lang="en-US" sz="2000" b="1" dirty="0" smtClean="0">
                <a:solidFill>
                  <a:srgbClr val="000000"/>
                </a:solidFill>
                <a:latin typeface="Courier New" pitchFamily="49" charset="0"/>
              </a:rPr>
              <a:t>}}</a:t>
            </a:r>
          </a:p>
          <a:p>
            <a:pPr eaLnBrk="1" hangingPunct="1"/>
            <a:endParaRPr lang="en-US" sz="2000" b="1" dirty="0">
              <a:solidFill>
                <a:srgbClr val="000000"/>
              </a:solidFill>
              <a:latin typeface="Courier New" pitchFamily="49" charset="0"/>
            </a:endParaRPr>
          </a:p>
          <a:p>
            <a:pPr eaLnBrk="1" hangingPunct="1"/>
            <a:r>
              <a:rPr lang="en-US" sz="2000" b="1" dirty="0">
                <a:solidFill>
                  <a:srgbClr val="000000"/>
                </a:solidFill>
                <a:latin typeface="Courier New" pitchFamily="49" charset="0"/>
              </a:rPr>
              <a:t>public static void main(String s[]){</a:t>
            </a:r>
          </a:p>
          <a:p>
            <a:pPr eaLnBrk="1" hangingPunct="1"/>
            <a:r>
              <a:rPr lang="en-US" sz="2000" b="1" dirty="0">
                <a:solidFill>
                  <a:srgbClr val="000000"/>
                </a:solidFill>
                <a:latin typeface="Courier New" pitchFamily="49" charset="0"/>
              </a:rPr>
              <a:t>	try{method1(s[0]);</a:t>
            </a:r>
          </a:p>
          <a:p>
            <a:pPr eaLnBrk="1" hangingPunct="1"/>
            <a:r>
              <a:rPr lang="en-US" sz="2000" b="1" dirty="0">
                <a:solidFill>
                  <a:srgbClr val="000000"/>
                </a:solidFill>
                <a:latin typeface="Courier New" pitchFamily="49" charset="0"/>
              </a:rPr>
              <a:t>	}catch(Exception e){</a:t>
            </a:r>
          </a:p>
          <a:p>
            <a:pPr eaLnBrk="1" hangingPunct="1"/>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(“Exception 				                    Raised:”+</a:t>
            </a:r>
            <a:r>
              <a:rPr lang="en-US" sz="2000" b="1" dirty="0" err="1">
                <a:solidFill>
                  <a:srgbClr val="000000"/>
                </a:solidFill>
                <a:latin typeface="Courier New" pitchFamily="49" charset="0"/>
              </a:rPr>
              <a:t>e.getMessage</a:t>
            </a:r>
            <a:r>
              <a:rPr lang="en-US" sz="2000" b="1" dirty="0">
                <a:solidFill>
                  <a:srgbClr val="000000"/>
                </a:solidFill>
                <a:latin typeface="Courier New" pitchFamily="49" charset="0"/>
              </a:rPr>
              <a:t>());}</a:t>
            </a:r>
          </a:p>
          <a:p>
            <a:pPr eaLnBrk="1" hangingPunct="1"/>
            <a:r>
              <a:rPr lang="en-US" sz="2000" b="1" dirty="0">
                <a:solidFill>
                  <a:srgbClr val="000000"/>
                </a:solidFill>
                <a:latin typeface="Courier New" pitchFamily="49" charset="0"/>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smtClean="0"/>
              <a:t>Exception Wrapping</a:t>
            </a:r>
          </a:p>
        </p:txBody>
      </p:sp>
      <p:sp>
        <p:nvSpPr>
          <p:cNvPr id="37892"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C2A2DFAB-F7F5-408F-8F87-5A58AF9705C9}" type="slidenum">
              <a:rPr lang="en-US" smtClean="0">
                <a:solidFill>
                  <a:schemeClr val="bg2"/>
                </a:solidFill>
              </a:rPr>
              <a:pPr eaLnBrk="1" hangingPunct="1">
                <a:defRPr/>
              </a:pPr>
              <a:t>34</a:t>
            </a:fld>
            <a:endParaRPr lang="en-US" smtClean="0">
              <a:solidFill>
                <a:schemeClr val="bg2"/>
              </a:solidFill>
            </a:endParaRPr>
          </a:p>
        </p:txBody>
      </p:sp>
      <p:sp>
        <p:nvSpPr>
          <p:cNvPr id="3" name="Content Placeholder 2"/>
          <p:cNvSpPr>
            <a:spLocks noGrp="1"/>
          </p:cNvSpPr>
          <p:nvPr>
            <p:ph sz="quarter" idx="1"/>
          </p:nvPr>
        </p:nvSpPr>
        <p:spPr>
          <a:xfrm>
            <a:off x="152400" y="1036638"/>
            <a:ext cx="8991600" cy="5516562"/>
          </a:xfrm>
        </p:spPr>
        <p:txBody>
          <a:bodyPr/>
          <a:lstStyle/>
          <a:p>
            <a:pPr>
              <a:lnSpc>
                <a:spcPct val="100000"/>
              </a:lnSpc>
              <a:spcBef>
                <a:spcPts val="1000"/>
              </a:spcBef>
              <a:defRPr/>
            </a:pPr>
            <a:r>
              <a:rPr lang="en-US" dirty="0" smtClean="0"/>
              <a:t>In case of partial delegation , when an exception is caught in the catch handler, a new exception object can be thrown that can contain the old exception object inside it so that information about the old exception is not lost. Encapsulating the old exception object inside the new one is exception wrapping.</a:t>
            </a:r>
          </a:p>
          <a:p>
            <a:pPr>
              <a:lnSpc>
                <a:spcPct val="100000"/>
              </a:lnSpc>
              <a:spcBef>
                <a:spcPts val="1000"/>
              </a:spcBef>
              <a:buFont typeface="Wingdings" pitchFamily="2" charset="2"/>
              <a:buNone/>
              <a:defRPr/>
            </a:pPr>
            <a:r>
              <a:rPr lang="en-US" b="1" kern="1200" dirty="0" smtClean="0">
                <a:solidFill>
                  <a:schemeClr val="tx1"/>
                </a:solidFill>
                <a:latin typeface="Courier New" pitchFamily="49" charset="0"/>
              </a:rPr>
              <a:t>	try{</a:t>
            </a:r>
          </a:p>
          <a:p>
            <a:pPr>
              <a:lnSpc>
                <a:spcPct val="100000"/>
              </a:lnSpc>
              <a:spcBef>
                <a:spcPts val="1000"/>
              </a:spcBef>
              <a:buFont typeface="Wingdings" pitchFamily="2" charset="2"/>
              <a:buNone/>
              <a:defRPr/>
            </a:pPr>
            <a:r>
              <a:rPr lang="en-US" b="1" kern="1200" dirty="0" smtClean="0">
                <a:solidFill>
                  <a:schemeClr val="tx1"/>
                </a:solidFill>
                <a:latin typeface="Courier New" pitchFamily="49" charset="0"/>
              </a:rPr>
              <a:t>	//	some </a:t>
            </a:r>
            <a:r>
              <a:rPr lang="en-US" b="1" kern="1200" dirty="0" err="1" smtClean="0">
                <a:solidFill>
                  <a:schemeClr val="tx1"/>
                </a:solidFill>
                <a:latin typeface="Courier New" pitchFamily="49" charset="0"/>
              </a:rPr>
              <a:t>io</a:t>
            </a:r>
            <a:r>
              <a:rPr lang="en-US" b="1" kern="1200" dirty="0" smtClean="0">
                <a:solidFill>
                  <a:schemeClr val="tx1"/>
                </a:solidFill>
                <a:latin typeface="Courier New" pitchFamily="49" charset="0"/>
              </a:rPr>
              <a:t> code </a:t>
            </a:r>
          </a:p>
          <a:p>
            <a:pPr>
              <a:lnSpc>
                <a:spcPct val="100000"/>
              </a:lnSpc>
              <a:spcBef>
                <a:spcPts val="1000"/>
              </a:spcBef>
              <a:buFont typeface="Wingdings" pitchFamily="2" charset="2"/>
              <a:buNone/>
              <a:defRPr/>
            </a:pPr>
            <a:r>
              <a:rPr lang="en-US" b="1" kern="1200" dirty="0" smtClean="0">
                <a:solidFill>
                  <a:schemeClr val="tx1"/>
                </a:solidFill>
                <a:latin typeface="Courier New" pitchFamily="49" charset="0"/>
              </a:rPr>
              <a:t>	 } catch (</a:t>
            </a:r>
            <a:r>
              <a:rPr lang="en-US" b="1" kern="1200" dirty="0" err="1" smtClean="0">
                <a:solidFill>
                  <a:schemeClr val="tx1"/>
                </a:solidFill>
                <a:latin typeface="Courier New" pitchFamily="49" charset="0"/>
              </a:rPr>
              <a:t>IOException</a:t>
            </a:r>
            <a:r>
              <a:rPr lang="en-US" b="1" kern="1200" dirty="0" smtClean="0">
                <a:solidFill>
                  <a:schemeClr val="tx1"/>
                </a:solidFill>
                <a:latin typeface="Courier New" pitchFamily="49" charset="0"/>
              </a:rPr>
              <a:t> e) {</a:t>
            </a:r>
          </a:p>
          <a:p>
            <a:pPr>
              <a:lnSpc>
                <a:spcPct val="100000"/>
              </a:lnSpc>
              <a:spcBef>
                <a:spcPts val="1000"/>
              </a:spcBef>
              <a:buFont typeface="Wingdings" pitchFamily="2" charset="2"/>
              <a:buNone/>
              <a:defRPr/>
            </a:pPr>
            <a:r>
              <a:rPr lang="en-US" b="1" kern="1200" dirty="0" smtClean="0">
                <a:solidFill>
                  <a:schemeClr val="tx1"/>
                </a:solidFill>
                <a:latin typeface="Courier New" pitchFamily="49" charset="0"/>
              </a:rPr>
              <a:t>	 throw new Exception(“some text", </a:t>
            </a:r>
            <a:r>
              <a:rPr lang="en-US" b="1" kern="1200" dirty="0" smtClean="0">
                <a:solidFill>
                  <a:srgbClr val="C00000"/>
                </a:solidFill>
                <a:latin typeface="Courier New" pitchFamily="49" charset="0"/>
              </a:rPr>
              <a:t>e</a:t>
            </a:r>
            <a:r>
              <a:rPr lang="en-US" b="1" kern="1200" dirty="0" smtClean="0">
                <a:solidFill>
                  <a:schemeClr val="tx1"/>
                </a:solidFill>
                <a:latin typeface="Courier New" pitchFamily="49" charset="0"/>
              </a:rPr>
              <a:t>); } </a:t>
            </a:r>
          </a:p>
          <a:p>
            <a:pPr>
              <a:lnSpc>
                <a:spcPct val="100000"/>
              </a:lnSpc>
              <a:spcBef>
                <a:spcPts val="1000"/>
              </a:spcBef>
              <a:defRPr/>
            </a:pPr>
            <a:r>
              <a:rPr lang="en-US" dirty="0" smtClean="0"/>
              <a:t>Built-in exceptions has constructors that can take a "cause" parameter for this purpose.</a:t>
            </a:r>
          </a:p>
          <a:p>
            <a:pPr lvl="1">
              <a:lnSpc>
                <a:spcPct val="100000"/>
              </a:lnSpc>
              <a:spcBef>
                <a:spcPts val="1000"/>
              </a:spcBef>
              <a:defRPr/>
            </a:pPr>
            <a:r>
              <a:rPr lang="en-US" sz="2000" b="1" kern="1200" dirty="0" smtClean="0">
                <a:solidFill>
                  <a:schemeClr val="tx1"/>
                </a:solidFill>
                <a:latin typeface="Courier New" pitchFamily="49" charset="0"/>
              </a:rPr>
              <a:t>Exception(String message, Throwable cause)</a:t>
            </a:r>
          </a:p>
          <a:p>
            <a:pPr lvl="1">
              <a:lnSpc>
                <a:spcPct val="100000"/>
              </a:lnSpc>
              <a:spcBef>
                <a:spcPts val="1000"/>
              </a:spcBef>
              <a:defRPr/>
            </a:pPr>
            <a:r>
              <a:rPr lang="en-US" sz="2000" b="1" kern="1200" dirty="0" smtClean="0">
                <a:solidFill>
                  <a:schemeClr val="tx1"/>
                </a:solidFill>
                <a:latin typeface="Courier New" pitchFamily="49" charset="0"/>
              </a:rPr>
              <a:t>Exception(</a:t>
            </a:r>
            <a:r>
              <a:rPr lang="en-US" sz="2000" b="1" kern="1200" dirty="0" err="1" smtClean="0">
                <a:solidFill>
                  <a:schemeClr val="tx1"/>
                </a:solidFill>
                <a:latin typeface="Courier New" pitchFamily="49" charset="0"/>
              </a:rPr>
              <a:t>Throwable</a:t>
            </a:r>
            <a:r>
              <a:rPr lang="en-US" sz="2000" b="1" kern="1200" dirty="0" smtClean="0">
                <a:solidFill>
                  <a:schemeClr val="tx1"/>
                </a:solidFill>
                <a:latin typeface="Courier New" pitchFamily="49" charset="0"/>
              </a:rPr>
              <a:t> cause) </a:t>
            </a:r>
          </a:p>
          <a:p>
            <a:pPr>
              <a:lnSpc>
                <a:spcPct val="100000"/>
              </a:lnSpc>
              <a:spcBef>
                <a:spcPts val="1000"/>
              </a:spcBef>
              <a:defRPr/>
            </a:pPr>
            <a:r>
              <a:rPr lang="en-US" dirty="0" smtClean="0"/>
              <a:t>The </a:t>
            </a:r>
            <a:r>
              <a:rPr lang="en-US" b="1" kern="1200" dirty="0" err="1" smtClean="0">
                <a:solidFill>
                  <a:schemeClr val="tx1"/>
                </a:solidFill>
                <a:latin typeface="Courier New" pitchFamily="49" charset="0"/>
              </a:rPr>
              <a:t>getCause</a:t>
            </a:r>
            <a:r>
              <a:rPr lang="en-US" b="1" kern="1200" dirty="0" smtClean="0">
                <a:solidFill>
                  <a:schemeClr val="tx1"/>
                </a:solidFill>
                <a:latin typeface="Courier New" pitchFamily="49" charset="0"/>
              </a:rPr>
              <a:t>() </a:t>
            </a:r>
            <a:r>
              <a:rPr lang="en-US" dirty="0" smtClean="0"/>
              <a:t>method will return the wrapped exception object.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228600" y="1371600"/>
            <a:ext cx="8839200" cy="5016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Bef>
                <a:spcPct val="50000"/>
              </a:spcBef>
              <a:buClr>
                <a:schemeClr val="tx2"/>
              </a:buClr>
            </a:pPr>
            <a:r>
              <a:rPr lang="en-US" sz="2000" b="1">
                <a:solidFill>
                  <a:srgbClr val="000000"/>
                </a:solidFill>
                <a:latin typeface="Courier New" pitchFamily="49" charset="0"/>
              </a:rPr>
              <a:t>public class Stacktrace {</a:t>
            </a:r>
          </a:p>
          <a:p>
            <a:pPr>
              <a:spcBef>
                <a:spcPct val="50000"/>
              </a:spcBef>
            </a:pPr>
            <a:r>
              <a:rPr lang="en-US" sz="2000" b="1">
                <a:solidFill>
                  <a:srgbClr val="000000"/>
                </a:solidFill>
                <a:latin typeface="Courier New" pitchFamily="49" charset="0"/>
              </a:rPr>
              <a:t>public static void main(String[] s) {</a:t>
            </a:r>
          </a:p>
          <a:p>
            <a:pPr>
              <a:spcBef>
                <a:spcPct val="50000"/>
              </a:spcBef>
            </a:pPr>
            <a:r>
              <a:rPr lang="en-US" sz="2000" b="1">
                <a:solidFill>
                  <a:srgbClr val="000000"/>
                </a:solidFill>
                <a:latin typeface="Courier New" pitchFamily="49" charset="0"/>
              </a:rPr>
              <a:t>try{	</a:t>
            </a:r>
          </a:p>
          <a:p>
            <a:pPr>
              <a:spcBef>
                <a:spcPct val="50000"/>
              </a:spcBef>
            </a:pPr>
            <a:r>
              <a:rPr lang="en-US" sz="2000" b="1">
                <a:solidFill>
                  <a:srgbClr val="000000"/>
                </a:solidFill>
                <a:latin typeface="Courier New" pitchFamily="49" charset="0"/>
              </a:rPr>
              <a:t>	y();	</a:t>
            </a:r>
          </a:p>
          <a:p>
            <a:pPr>
              <a:spcBef>
                <a:spcPct val="50000"/>
              </a:spcBef>
            </a:pPr>
            <a:r>
              <a:rPr lang="en-US" sz="2000" b="1">
                <a:solidFill>
                  <a:srgbClr val="000000"/>
                </a:solidFill>
                <a:latin typeface="Courier New" pitchFamily="49" charset="0"/>
              </a:rPr>
              <a:t>}catch(Exception e){</a:t>
            </a:r>
          </a:p>
          <a:p>
            <a:pPr>
              <a:spcBef>
                <a:spcPct val="50000"/>
              </a:spcBef>
            </a:pPr>
            <a:r>
              <a:rPr lang="en-US" sz="2000" b="1">
                <a:solidFill>
                  <a:srgbClr val="C00000"/>
                </a:solidFill>
                <a:latin typeface="Courier New" pitchFamily="49" charset="0"/>
              </a:rPr>
              <a:t>e.printStackTrace</a:t>
            </a:r>
            <a:r>
              <a:rPr lang="en-US" sz="2000" b="1">
                <a:solidFill>
                  <a:srgbClr val="000000"/>
                </a:solidFill>
                <a:latin typeface="Courier New" pitchFamily="49" charset="0"/>
              </a:rPr>
              <a:t>();</a:t>
            </a:r>
          </a:p>
          <a:p>
            <a:pPr>
              <a:spcBef>
                <a:spcPct val="50000"/>
              </a:spcBef>
            </a:pPr>
            <a:r>
              <a:rPr lang="en-US" sz="2000" b="1">
                <a:solidFill>
                  <a:srgbClr val="000000"/>
                </a:solidFill>
                <a:latin typeface="Courier New" pitchFamily="49" charset="0"/>
              </a:rPr>
              <a:t>}</a:t>
            </a:r>
          </a:p>
          <a:p>
            <a:pPr>
              <a:spcBef>
                <a:spcPct val="50000"/>
              </a:spcBef>
            </a:pPr>
            <a:r>
              <a:rPr lang="en-US" sz="2000" b="1">
                <a:solidFill>
                  <a:srgbClr val="000000"/>
                </a:solidFill>
                <a:latin typeface="Courier New" pitchFamily="49" charset="0"/>
              </a:rPr>
              <a:t>}</a:t>
            </a:r>
          </a:p>
          <a:p>
            <a:pPr>
              <a:spcBef>
                <a:spcPct val="50000"/>
              </a:spcBef>
            </a:pPr>
            <a:r>
              <a:rPr lang="en-US" sz="2000" b="1">
                <a:solidFill>
                  <a:srgbClr val="000000"/>
                </a:solidFill>
                <a:latin typeface="Courier New" pitchFamily="49" charset="0"/>
              </a:rPr>
              <a:t>static  void y(){z();}</a:t>
            </a:r>
          </a:p>
          <a:p>
            <a:pPr>
              <a:spcBef>
                <a:spcPct val="50000"/>
              </a:spcBef>
            </a:pPr>
            <a:r>
              <a:rPr lang="en-US" sz="2000" b="1">
                <a:solidFill>
                  <a:srgbClr val="000000"/>
                </a:solidFill>
                <a:latin typeface="Courier New" pitchFamily="49" charset="0"/>
              </a:rPr>
              <a:t>static void z(){</a:t>
            </a:r>
            <a:r>
              <a:rPr lang="en-US" sz="2000" b="1">
                <a:solidFill>
                  <a:srgbClr val="C00000"/>
                </a:solidFill>
                <a:latin typeface="Courier New" pitchFamily="49" charset="0"/>
              </a:rPr>
              <a:t>int p=45/0</a:t>
            </a:r>
            <a:r>
              <a:rPr lang="en-US" sz="2000" b="1">
                <a:solidFill>
                  <a:srgbClr val="000000"/>
                </a:solidFill>
                <a:latin typeface="Courier New" pitchFamily="49" charset="0"/>
              </a:rPr>
              <a:t>;}</a:t>
            </a:r>
          </a:p>
          <a:p>
            <a:pPr>
              <a:spcBef>
                <a:spcPct val="50000"/>
              </a:spcBef>
            </a:pPr>
            <a:r>
              <a:rPr lang="en-US" sz="2000" b="1">
                <a:solidFill>
                  <a:srgbClr val="000000"/>
                </a:solidFill>
                <a:latin typeface="Courier New" pitchFamily="49" charset="0"/>
              </a:rPr>
              <a:t>}</a:t>
            </a:r>
          </a:p>
        </p:txBody>
      </p:sp>
      <p:sp>
        <p:nvSpPr>
          <p:cNvPr id="39939" name="Rectangle 3"/>
          <p:cNvSpPr>
            <a:spLocks noGrp="1" noChangeArrowheads="1"/>
          </p:cNvSpPr>
          <p:nvPr>
            <p:ph type="title"/>
          </p:nvPr>
        </p:nvSpPr>
        <p:spPr>
          <a:xfrm>
            <a:off x="457200" y="152400"/>
            <a:ext cx="7772400" cy="609600"/>
          </a:xfrm>
        </p:spPr>
        <p:txBody>
          <a:bodyPr/>
          <a:lstStyle/>
          <a:p>
            <a:pPr eaLnBrk="1" hangingPunct="1"/>
            <a:r>
              <a:rPr lang="en-US" dirty="0" smtClean="0"/>
              <a:t>Printing  Stack Trace</a:t>
            </a:r>
          </a:p>
        </p:txBody>
      </p:sp>
      <p:sp>
        <p:nvSpPr>
          <p:cNvPr id="39940"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A0A0CFCF-B98D-4A4D-A992-C48E300C6FF7}" type="slidenum">
              <a:rPr lang="en-US" smtClean="0">
                <a:solidFill>
                  <a:schemeClr val="bg2"/>
                </a:solidFill>
              </a:rPr>
              <a:pPr eaLnBrk="1" hangingPunct="1">
                <a:defRPr/>
              </a:pPr>
              <a:t>35</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57200" y="3962400"/>
            <a:ext cx="8610600" cy="2492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Bef>
                <a:spcPct val="50000"/>
              </a:spcBef>
            </a:pPr>
            <a:r>
              <a:rPr lang="en-US" sz="2400">
                <a:latin typeface="Times New Roman" pitchFamily="18" charset="0"/>
              </a:rPr>
              <a:t>Result of execution:</a:t>
            </a:r>
          </a:p>
          <a:p>
            <a:pPr>
              <a:spcBef>
                <a:spcPct val="50000"/>
              </a:spcBef>
            </a:pPr>
            <a:r>
              <a:rPr lang="en-US" sz="2800" b="1">
                <a:latin typeface="Courier New" pitchFamily="49" charset="0"/>
              </a:rPr>
              <a:t> </a:t>
            </a:r>
            <a:r>
              <a:rPr lang="en-US" sz="2000" b="1">
                <a:latin typeface="Courier New" pitchFamily="49" charset="0"/>
              </a:rPr>
              <a:t>java.lang.ArithmeticException: / by zero</a:t>
            </a:r>
          </a:p>
          <a:p>
            <a:pPr>
              <a:spcBef>
                <a:spcPct val="50000"/>
              </a:spcBef>
            </a:pPr>
            <a:r>
              <a:rPr lang="en-US" sz="2000" b="1">
                <a:latin typeface="Courier New" pitchFamily="49" charset="0"/>
              </a:rPr>
              <a:t>      at Stacktrace.</a:t>
            </a:r>
            <a:r>
              <a:rPr lang="en-US" sz="2000" b="1">
                <a:solidFill>
                  <a:srgbClr val="FF0000"/>
                </a:solidFill>
                <a:latin typeface="Courier New" pitchFamily="49" charset="0"/>
              </a:rPr>
              <a:t>z</a:t>
            </a:r>
            <a:r>
              <a:rPr lang="en-US" sz="2000" b="1">
                <a:latin typeface="Courier New" pitchFamily="49" charset="0"/>
              </a:rPr>
              <a:t>(Stacktrace.java:17)</a:t>
            </a:r>
          </a:p>
          <a:p>
            <a:pPr>
              <a:spcBef>
                <a:spcPct val="50000"/>
              </a:spcBef>
            </a:pPr>
            <a:r>
              <a:rPr lang="en-US" sz="2000" b="1">
                <a:latin typeface="Courier New" pitchFamily="49" charset="0"/>
              </a:rPr>
              <a:t>      at Stacktrace.</a:t>
            </a:r>
            <a:r>
              <a:rPr lang="en-US" sz="2000" b="1">
                <a:solidFill>
                  <a:srgbClr val="FF0000"/>
                </a:solidFill>
                <a:latin typeface="Courier New" pitchFamily="49" charset="0"/>
              </a:rPr>
              <a:t>y</a:t>
            </a:r>
            <a:r>
              <a:rPr lang="en-US" sz="2000" b="1">
                <a:latin typeface="Courier New" pitchFamily="49" charset="0"/>
              </a:rPr>
              <a:t>(Stacktrace.java:13)</a:t>
            </a:r>
          </a:p>
          <a:p>
            <a:pPr>
              <a:spcBef>
                <a:spcPct val="50000"/>
              </a:spcBef>
            </a:pPr>
            <a:r>
              <a:rPr lang="en-US" sz="2000" b="1">
                <a:latin typeface="Courier New" pitchFamily="49" charset="0"/>
              </a:rPr>
              <a:t>      at Stacktrace.</a:t>
            </a:r>
            <a:r>
              <a:rPr lang="en-US" sz="2000" b="1">
                <a:solidFill>
                  <a:srgbClr val="FF0000"/>
                </a:solidFill>
                <a:latin typeface="Courier New" pitchFamily="49" charset="0"/>
              </a:rPr>
              <a:t>main</a:t>
            </a:r>
            <a:r>
              <a:rPr lang="en-US" sz="2000" b="1">
                <a:latin typeface="Courier New" pitchFamily="49" charset="0"/>
              </a:rPr>
              <a:t>(Stacktrace.java:4)</a:t>
            </a:r>
          </a:p>
        </p:txBody>
      </p:sp>
      <p:sp>
        <p:nvSpPr>
          <p:cNvPr id="40963" name="Text Box 3"/>
          <p:cNvSpPr txBox="1">
            <a:spLocks noChangeArrowheads="1"/>
          </p:cNvSpPr>
          <p:nvPr/>
        </p:nvSpPr>
        <p:spPr bwMode="auto">
          <a:xfrm>
            <a:off x="152400" y="5334000"/>
            <a:ext cx="10668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a:solidFill>
                  <a:schemeClr val="accent2"/>
                </a:solidFill>
                <a:latin typeface="Times New Roman" pitchFamily="18" charset="0"/>
              </a:rPr>
              <a:t>Stack Trace</a:t>
            </a:r>
          </a:p>
        </p:txBody>
      </p:sp>
      <p:sp>
        <p:nvSpPr>
          <p:cNvPr id="20485" name="Text Box 4"/>
          <p:cNvSpPr txBox="1">
            <a:spLocks noChangeArrowheads="1"/>
          </p:cNvSpPr>
          <p:nvPr/>
        </p:nvSpPr>
        <p:spPr bwMode="auto">
          <a:xfrm>
            <a:off x="471488" y="787400"/>
            <a:ext cx="2209800" cy="2247900"/>
          </a:xfrm>
          <a:prstGeom prst="rect">
            <a:avLst/>
          </a:prstGeom>
          <a:solidFill>
            <a:schemeClr val="accent1">
              <a:lumMod val="90000"/>
            </a:schemeClr>
          </a:solidFill>
          <a:ln>
            <a:headEnd/>
            <a:tailEnd/>
          </a:ln>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US" sz="2000" dirty="0">
                <a:latin typeface="+mj-lt"/>
              </a:rPr>
              <a:t>main(){</a:t>
            </a:r>
          </a:p>
          <a:p>
            <a:pPr>
              <a:defRPr/>
            </a:pPr>
            <a:r>
              <a:rPr lang="en-US" sz="2000" dirty="0">
                <a:latin typeface="+mj-lt"/>
              </a:rPr>
              <a:t>y();</a:t>
            </a:r>
          </a:p>
          <a:p>
            <a:pPr>
              <a:defRPr/>
            </a:pPr>
            <a:r>
              <a:rPr lang="en-US" sz="2000" dirty="0">
                <a:latin typeface="+mj-lt"/>
              </a:rPr>
              <a:t>…</a:t>
            </a:r>
          </a:p>
          <a:p>
            <a:pPr>
              <a:defRPr/>
            </a:pPr>
            <a:endParaRPr lang="en-US" sz="2000" dirty="0">
              <a:latin typeface="+mj-lt"/>
            </a:endParaRPr>
          </a:p>
          <a:p>
            <a:pPr>
              <a:defRPr/>
            </a:pPr>
            <a:endParaRPr lang="en-US" sz="2000" dirty="0">
              <a:latin typeface="+mj-lt"/>
            </a:endParaRPr>
          </a:p>
          <a:p>
            <a:pPr>
              <a:defRPr/>
            </a:pPr>
            <a:r>
              <a:rPr lang="en-US" sz="2000" dirty="0" err="1">
                <a:latin typeface="+mj-lt"/>
              </a:rPr>
              <a:t>printStackTrace</a:t>
            </a:r>
            <a:r>
              <a:rPr lang="en-US" sz="2000" dirty="0">
                <a:latin typeface="+mj-lt"/>
              </a:rPr>
              <a:t>();</a:t>
            </a:r>
          </a:p>
          <a:p>
            <a:pPr>
              <a:defRPr/>
            </a:pPr>
            <a:r>
              <a:rPr lang="en-US" sz="2000" dirty="0">
                <a:latin typeface="+mj-lt"/>
              </a:rPr>
              <a:t>}</a:t>
            </a:r>
          </a:p>
        </p:txBody>
      </p:sp>
      <p:sp>
        <p:nvSpPr>
          <p:cNvPr id="40965" name="Line 5"/>
          <p:cNvSpPr>
            <a:spLocks noChangeShapeType="1"/>
          </p:cNvSpPr>
          <p:nvPr/>
        </p:nvSpPr>
        <p:spPr bwMode="auto">
          <a:xfrm flipV="1">
            <a:off x="928688" y="1098550"/>
            <a:ext cx="2590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0487" name="Text Box 6"/>
          <p:cNvSpPr txBox="1">
            <a:spLocks noChangeArrowheads="1"/>
          </p:cNvSpPr>
          <p:nvPr/>
        </p:nvSpPr>
        <p:spPr bwMode="auto">
          <a:xfrm>
            <a:off x="3519488" y="869950"/>
            <a:ext cx="1524000" cy="1631950"/>
          </a:xfrm>
          <a:prstGeom prst="rect">
            <a:avLst/>
          </a:prstGeom>
          <a:solidFill>
            <a:schemeClr val="accent1"/>
          </a:solidFill>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000" dirty="0">
                <a:latin typeface="+mj-lt"/>
              </a:rPr>
              <a:t>y(){</a:t>
            </a:r>
          </a:p>
          <a:p>
            <a:pPr>
              <a:defRPr/>
            </a:pPr>
            <a:r>
              <a:rPr lang="en-US" sz="2000" dirty="0">
                <a:latin typeface="+mj-lt"/>
              </a:rPr>
              <a:t>z();</a:t>
            </a:r>
          </a:p>
          <a:p>
            <a:pPr>
              <a:defRPr/>
            </a:pPr>
            <a:endParaRPr lang="en-US" sz="2000" dirty="0">
              <a:latin typeface="+mj-lt"/>
            </a:endParaRPr>
          </a:p>
          <a:p>
            <a:pPr>
              <a:defRPr/>
            </a:pPr>
            <a:endParaRPr lang="en-US" sz="2000" dirty="0">
              <a:latin typeface="+mj-lt"/>
            </a:endParaRPr>
          </a:p>
          <a:p>
            <a:pPr>
              <a:defRPr/>
            </a:pPr>
            <a:r>
              <a:rPr lang="en-US" sz="2000" dirty="0">
                <a:latin typeface="+mj-lt"/>
              </a:rPr>
              <a:t>}</a:t>
            </a:r>
          </a:p>
        </p:txBody>
      </p:sp>
      <p:sp>
        <p:nvSpPr>
          <p:cNvPr id="20488" name="Text Box 7"/>
          <p:cNvSpPr txBox="1">
            <a:spLocks noChangeArrowheads="1"/>
          </p:cNvSpPr>
          <p:nvPr/>
        </p:nvSpPr>
        <p:spPr bwMode="auto">
          <a:xfrm>
            <a:off x="6186488" y="898525"/>
            <a:ext cx="1752600" cy="1631950"/>
          </a:xfrm>
          <a:prstGeom prst="rect">
            <a:avLst/>
          </a:prstGeom>
          <a:solidFill>
            <a:schemeClr val="accent1"/>
          </a:solidFill>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000" dirty="0">
                <a:latin typeface="+mj-lt"/>
              </a:rPr>
              <a:t>z(){</a:t>
            </a:r>
          </a:p>
          <a:p>
            <a:pPr>
              <a:defRPr/>
            </a:pPr>
            <a:endParaRPr lang="en-US" sz="2000" dirty="0">
              <a:latin typeface="+mj-lt"/>
            </a:endParaRPr>
          </a:p>
          <a:p>
            <a:pPr>
              <a:defRPr/>
            </a:pPr>
            <a:endParaRPr lang="en-US" sz="2000" dirty="0">
              <a:latin typeface="+mj-lt"/>
            </a:endParaRPr>
          </a:p>
          <a:p>
            <a:pPr>
              <a:defRPr/>
            </a:pPr>
            <a:endParaRPr lang="en-US" sz="2000" dirty="0">
              <a:latin typeface="+mj-lt"/>
            </a:endParaRPr>
          </a:p>
          <a:p>
            <a:pPr>
              <a:defRPr/>
            </a:pPr>
            <a:r>
              <a:rPr lang="en-US" sz="2000" dirty="0">
                <a:latin typeface="+mj-lt"/>
              </a:rPr>
              <a:t>}</a:t>
            </a:r>
          </a:p>
        </p:txBody>
      </p:sp>
      <p:sp>
        <p:nvSpPr>
          <p:cNvPr id="40968" name="Line 8"/>
          <p:cNvSpPr>
            <a:spLocks noChangeShapeType="1"/>
          </p:cNvSpPr>
          <p:nvPr/>
        </p:nvSpPr>
        <p:spPr bwMode="auto">
          <a:xfrm flipV="1">
            <a:off x="4052888" y="1098550"/>
            <a:ext cx="2209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0969" name="Line 9"/>
          <p:cNvSpPr>
            <a:spLocks noChangeShapeType="1"/>
          </p:cNvSpPr>
          <p:nvPr/>
        </p:nvSpPr>
        <p:spPr bwMode="auto">
          <a:xfrm flipH="1">
            <a:off x="3900488" y="1708150"/>
            <a:ext cx="2590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0970" name="Line 10"/>
          <p:cNvSpPr>
            <a:spLocks noChangeShapeType="1"/>
          </p:cNvSpPr>
          <p:nvPr/>
        </p:nvSpPr>
        <p:spPr bwMode="auto">
          <a:xfrm flipH="1">
            <a:off x="1157288" y="1936750"/>
            <a:ext cx="23622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0971" name="Text Box 11"/>
          <p:cNvSpPr txBox="1">
            <a:spLocks noChangeArrowheads="1"/>
          </p:cNvSpPr>
          <p:nvPr/>
        </p:nvSpPr>
        <p:spPr bwMode="auto">
          <a:xfrm>
            <a:off x="4433888" y="1708150"/>
            <a:ext cx="18811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a:solidFill>
                  <a:schemeClr val="accent2"/>
                </a:solidFill>
                <a:latin typeface="Times New Roman" pitchFamily="18" charset="0"/>
              </a:rPr>
              <a:t>Exception raised</a:t>
            </a:r>
          </a:p>
        </p:txBody>
      </p:sp>
      <p:sp>
        <p:nvSpPr>
          <p:cNvPr id="40972" name="Text Box 12"/>
          <p:cNvSpPr txBox="1">
            <a:spLocks noChangeArrowheads="1"/>
          </p:cNvSpPr>
          <p:nvPr/>
        </p:nvSpPr>
        <p:spPr bwMode="auto">
          <a:xfrm>
            <a:off x="1157288" y="1936750"/>
            <a:ext cx="22701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a:solidFill>
                  <a:schemeClr val="accent2"/>
                </a:solidFill>
                <a:latin typeface="Times New Roman" pitchFamily="18" charset="0"/>
              </a:rPr>
              <a:t>Exception passed on</a:t>
            </a:r>
          </a:p>
        </p:txBody>
      </p:sp>
      <p:sp>
        <p:nvSpPr>
          <p:cNvPr id="40973" name="AutoShape 13"/>
          <p:cNvSpPr>
            <a:spLocks/>
          </p:cNvSpPr>
          <p:nvPr/>
        </p:nvSpPr>
        <p:spPr bwMode="auto">
          <a:xfrm>
            <a:off x="1143000" y="5105400"/>
            <a:ext cx="304800" cy="1371600"/>
          </a:xfrm>
          <a:prstGeom prst="leftBrace">
            <a:avLst>
              <a:gd name="adj1" fmla="val 40000"/>
              <a:gd name="adj2" fmla="val 50000"/>
            </a:avLst>
          </a:prstGeom>
          <a:noFill/>
          <a:ln w="9525">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IN"/>
          </a:p>
        </p:txBody>
      </p:sp>
      <p:sp>
        <p:nvSpPr>
          <p:cNvPr id="40974" name="Slide Number Placeholder 1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4EE52031-604E-4D00-BAE3-2F7DB5255DF5}" type="slidenum">
              <a:rPr lang="en-US" smtClean="0">
                <a:solidFill>
                  <a:schemeClr val="bg2"/>
                </a:solidFill>
              </a:rPr>
              <a:pPr eaLnBrk="1" hangingPunct="1">
                <a:defRPr/>
              </a:pPr>
              <a:t>36</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2"/>
          <p:cNvSpPr>
            <a:spLocks noGrp="1"/>
          </p:cNvSpPr>
          <p:nvPr>
            <p:ph type="title"/>
          </p:nvPr>
        </p:nvSpPr>
        <p:spPr/>
        <p:txBody>
          <a:bodyPr/>
          <a:lstStyle/>
          <a:p>
            <a:r>
              <a:rPr lang="en-US" sz="4000" smtClean="0">
                <a:latin typeface="Courier New" pitchFamily="49" charset="0"/>
              </a:rPr>
              <a:t>StackTraceElement</a:t>
            </a:r>
            <a:endParaRPr lang="en-US" sz="4000" smtClean="0"/>
          </a:p>
        </p:txBody>
      </p:sp>
      <p:sp>
        <p:nvSpPr>
          <p:cNvPr id="41988"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AE6371B3-1B66-4DE1-A64E-54E64185CE7F}" type="slidenum">
              <a:rPr lang="en-US" smtClean="0">
                <a:solidFill>
                  <a:schemeClr val="bg2"/>
                </a:solidFill>
              </a:rPr>
              <a:pPr eaLnBrk="1" hangingPunct="1">
                <a:defRPr/>
              </a:pPr>
              <a:t>37</a:t>
            </a:fld>
            <a:endParaRPr lang="en-US" smtClean="0">
              <a:solidFill>
                <a:schemeClr val="bg2"/>
              </a:solidFill>
            </a:endParaRPr>
          </a:p>
        </p:txBody>
      </p:sp>
      <p:sp>
        <p:nvSpPr>
          <p:cNvPr id="4" name="Content Placeholder 3"/>
          <p:cNvSpPr>
            <a:spLocks noGrp="1"/>
          </p:cNvSpPr>
          <p:nvPr>
            <p:ph sz="quarter" idx="1"/>
          </p:nvPr>
        </p:nvSpPr>
        <p:spPr/>
        <p:txBody>
          <a:bodyPr/>
          <a:lstStyle/>
          <a:p>
            <a:pPr>
              <a:defRPr/>
            </a:pPr>
            <a:r>
              <a:rPr lang="en-US" dirty="0" smtClean="0"/>
              <a:t>Methods:</a:t>
            </a:r>
          </a:p>
          <a:p>
            <a:pPr lvl="1">
              <a:defRPr/>
            </a:pPr>
            <a:r>
              <a:rPr lang="en-US" sz="2000" b="1" kern="1200" dirty="0" smtClean="0">
                <a:solidFill>
                  <a:schemeClr val="tx1"/>
                </a:solidFill>
                <a:latin typeface="Courier New" pitchFamily="49" charset="0"/>
                <a:ea typeface="+mn-ea"/>
                <a:cs typeface="+mn-cs"/>
              </a:rPr>
              <a:t>public </a:t>
            </a:r>
            <a:r>
              <a:rPr lang="en-US" sz="2000" b="1" kern="1200" dirty="0" err="1" smtClean="0">
                <a:solidFill>
                  <a:schemeClr val="tx1"/>
                </a:solidFill>
                <a:latin typeface="Courier New" pitchFamily="49" charset="0"/>
                <a:ea typeface="+mn-ea"/>
                <a:cs typeface="+mn-cs"/>
              </a:rPr>
              <a:t>int</a:t>
            </a:r>
            <a:r>
              <a:rPr lang="en-US" sz="2000" b="1" kern="1200" dirty="0" smtClean="0">
                <a:solidFill>
                  <a:schemeClr val="tx1"/>
                </a:solidFill>
                <a:latin typeface="Courier New" pitchFamily="49" charset="0"/>
                <a:ea typeface="+mn-ea"/>
                <a:cs typeface="+mn-cs"/>
              </a:rPr>
              <a:t> </a:t>
            </a:r>
            <a:r>
              <a:rPr lang="en-US" sz="2000" b="1" kern="1200" dirty="0" err="1" smtClean="0">
                <a:solidFill>
                  <a:schemeClr val="tx1"/>
                </a:solidFill>
                <a:latin typeface="Courier New" pitchFamily="49" charset="0"/>
                <a:ea typeface="+mn-ea"/>
                <a:cs typeface="+mn-cs"/>
              </a:rPr>
              <a:t>getLineNumber</a:t>
            </a:r>
            <a:r>
              <a:rPr lang="en-US" sz="2000" b="1" kern="1200" dirty="0" smtClean="0">
                <a:solidFill>
                  <a:schemeClr val="tx1"/>
                </a:solidFill>
                <a:latin typeface="Courier New" pitchFamily="49" charset="0"/>
                <a:ea typeface="+mn-ea"/>
                <a:cs typeface="+mn-cs"/>
              </a:rPr>
              <a:t>() </a:t>
            </a:r>
          </a:p>
          <a:p>
            <a:pPr lvl="1">
              <a:defRPr/>
            </a:pPr>
            <a:r>
              <a:rPr lang="en-US" sz="2000" b="1" kern="1200" dirty="0" smtClean="0">
                <a:solidFill>
                  <a:schemeClr val="tx1"/>
                </a:solidFill>
                <a:latin typeface="Courier New" pitchFamily="49" charset="0"/>
                <a:ea typeface="+mn-ea"/>
                <a:cs typeface="+mn-cs"/>
              </a:rPr>
              <a:t>public String </a:t>
            </a:r>
            <a:r>
              <a:rPr lang="en-US" sz="2000" b="1" kern="1200" dirty="0" err="1" smtClean="0">
                <a:solidFill>
                  <a:schemeClr val="tx1"/>
                </a:solidFill>
                <a:latin typeface="Courier New" pitchFamily="49" charset="0"/>
                <a:ea typeface="+mn-ea"/>
                <a:cs typeface="+mn-cs"/>
              </a:rPr>
              <a:t>getFileName</a:t>
            </a:r>
            <a:r>
              <a:rPr lang="en-US" sz="2000" b="1" kern="1200" dirty="0" smtClean="0">
                <a:solidFill>
                  <a:schemeClr val="tx1"/>
                </a:solidFill>
                <a:latin typeface="Courier New" pitchFamily="49" charset="0"/>
                <a:ea typeface="+mn-ea"/>
                <a:cs typeface="+mn-cs"/>
              </a:rPr>
              <a:t>()</a:t>
            </a:r>
          </a:p>
          <a:p>
            <a:pPr lvl="1">
              <a:defRPr/>
            </a:pPr>
            <a:r>
              <a:rPr lang="en-US" sz="2000" b="1" kern="1200" dirty="0" smtClean="0">
                <a:solidFill>
                  <a:schemeClr val="tx1"/>
                </a:solidFill>
                <a:latin typeface="Courier New" pitchFamily="49" charset="0"/>
                <a:ea typeface="+mn-ea"/>
                <a:cs typeface="+mn-cs"/>
              </a:rPr>
              <a:t>public </a:t>
            </a:r>
            <a:r>
              <a:rPr lang="en-US" sz="2000" b="1" kern="1200" dirty="0" smtClean="0">
                <a:solidFill>
                  <a:schemeClr val="tx1"/>
                </a:solidFill>
                <a:latin typeface="Courier New" pitchFamily="49" charset="0"/>
              </a:rPr>
              <a:t>String</a:t>
            </a:r>
            <a:r>
              <a:rPr lang="en-US" sz="2000" b="1" kern="1200" dirty="0" smtClean="0">
                <a:solidFill>
                  <a:schemeClr val="tx1"/>
                </a:solidFill>
                <a:latin typeface="Courier New" pitchFamily="49" charset="0"/>
                <a:ea typeface="+mn-ea"/>
                <a:cs typeface="+mn-cs"/>
              </a:rPr>
              <a:t> </a:t>
            </a:r>
            <a:r>
              <a:rPr lang="en-US" sz="2000" b="1" kern="1200" dirty="0" err="1" smtClean="0">
                <a:solidFill>
                  <a:schemeClr val="tx1"/>
                </a:solidFill>
                <a:latin typeface="Courier New" pitchFamily="49" charset="0"/>
                <a:ea typeface="+mn-ea"/>
                <a:cs typeface="+mn-cs"/>
              </a:rPr>
              <a:t>getClassName</a:t>
            </a:r>
            <a:r>
              <a:rPr lang="en-US" sz="2000" b="1" kern="1200" dirty="0" smtClean="0">
                <a:solidFill>
                  <a:schemeClr val="tx1"/>
                </a:solidFill>
                <a:latin typeface="Courier New" pitchFamily="49" charset="0"/>
                <a:ea typeface="+mn-ea"/>
                <a:cs typeface="+mn-cs"/>
              </a:rPr>
              <a:t>()</a:t>
            </a:r>
          </a:p>
          <a:p>
            <a:pPr lvl="1">
              <a:defRPr/>
            </a:pPr>
            <a:r>
              <a:rPr lang="en-US" sz="2000" b="1" kern="1200" dirty="0" smtClean="0">
                <a:solidFill>
                  <a:schemeClr val="tx1"/>
                </a:solidFill>
                <a:latin typeface="Courier New" pitchFamily="49" charset="0"/>
                <a:ea typeface="+mn-ea"/>
                <a:cs typeface="+mn-cs"/>
              </a:rPr>
              <a:t>public </a:t>
            </a:r>
            <a:r>
              <a:rPr lang="en-US" sz="2000" b="1" kern="1200" dirty="0" smtClean="0">
                <a:solidFill>
                  <a:schemeClr val="tx1"/>
                </a:solidFill>
                <a:latin typeface="Courier New" pitchFamily="49" charset="0"/>
              </a:rPr>
              <a:t>String</a:t>
            </a:r>
            <a:r>
              <a:rPr lang="en-US" sz="2000" b="1" kern="1200" dirty="0" smtClean="0">
                <a:solidFill>
                  <a:schemeClr val="tx1"/>
                </a:solidFill>
                <a:latin typeface="Courier New" pitchFamily="49" charset="0"/>
                <a:ea typeface="+mn-ea"/>
                <a:cs typeface="+mn-cs"/>
              </a:rPr>
              <a:t> </a:t>
            </a:r>
            <a:r>
              <a:rPr lang="en-US" sz="2000" b="1" kern="1200" dirty="0" err="1" smtClean="0">
                <a:solidFill>
                  <a:schemeClr val="tx1"/>
                </a:solidFill>
                <a:latin typeface="Courier New" pitchFamily="49" charset="0"/>
                <a:ea typeface="+mn-ea"/>
                <a:cs typeface="+mn-cs"/>
              </a:rPr>
              <a:t>getMethodName</a:t>
            </a:r>
            <a:r>
              <a:rPr lang="en-US" sz="2000" b="1" kern="1200" dirty="0" smtClean="0">
                <a:solidFill>
                  <a:schemeClr val="tx1"/>
                </a:solidFill>
                <a:latin typeface="Courier New" pitchFamily="49" charset="0"/>
                <a:ea typeface="+mn-ea"/>
                <a:cs typeface="+mn-cs"/>
              </a:rPr>
              <a:t>()</a:t>
            </a:r>
          </a:p>
          <a:p>
            <a:pPr lvl="1">
              <a:defRPr/>
            </a:pPr>
            <a:r>
              <a:rPr lang="en-US" sz="2000" b="1" kern="1200" dirty="0" smtClean="0">
                <a:solidFill>
                  <a:schemeClr val="tx1"/>
                </a:solidFill>
                <a:latin typeface="Courier New" pitchFamily="49" charset="0"/>
                <a:ea typeface="+mn-ea"/>
                <a:cs typeface="+mn-cs"/>
              </a:rPr>
              <a:t>public boolean </a:t>
            </a:r>
            <a:r>
              <a:rPr lang="en-US" sz="2000" b="1" kern="1200" dirty="0" err="1" smtClean="0">
                <a:solidFill>
                  <a:schemeClr val="tx1"/>
                </a:solidFill>
                <a:latin typeface="Courier New" pitchFamily="49" charset="0"/>
                <a:ea typeface="+mn-ea"/>
                <a:cs typeface="+mn-cs"/>
              </a:rPr>
              <a:t>isNativeMethod</a:t>
            </a:r>
            <a:r>
              <a:rPr lang="en-US" sz="2000" b="1" kern="1200" dirty="0" smtClean="0">
                <a:solidFill>
                  <a:schemeClr val="tx1"/>
                </a:solidFill>
                <a:latin typeface="Courier New" pitchFamily="49" charset="0"/>
                <a:ea typeface="+mn-ea"/>
                <a:cs typeface="+mn-cs"/>
              </a:rPr>
              <a:t>()</a:t>
            </a:r>
            <a:endParaRPr lang="en-US" sz="2000" b="1" kern="1200" dirty="0">
              <a:solidFill>
                <a:schemeClr val="tx1"/>
              </a:solidFill>
              <a:latin typeface="Courier New" pitchFamily="49" charset="0"/>
              <a:ea typeface="+mn-ea"/>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z="4000" dirty="0" smtClean="0"/>
              <a:t>Overriding and Exception</a:t>
            </a:r>
          </a:p>
        </p:txBody>
      </p:sp>
      <p:sp>
        <p:nvSpPr>
          <p:cNvPr id="57349" name="Slide Number Placeholder 5"/>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0176A48F-D9A9-4EDB-986F-7CB555FD9EC0}" type="slidenum">
              <a:rPr lang="en-US" smtClean="0">
                <a:solidFill>
                  <a:schemeClr val="bg2"/>
                </a:solidFill>
              </a:rPr>
              <a:pPr eaLnBrk="1" hangingPunct="1">
                <a:defRPr/>
              </a:pPr>
              <a:t>38</a:t>
            </a:fld>
            <a:endParaRPr lang="en-US" smtClean="0">
              <a:solidFill>
                <a:schemeClr val="bg2"/>
              </a:solidFill>
            </a:endParaRPr>
          </a:p>
        </p:txBody>
      </p:sp>
      <p:sp>
        <p:nvSpPr>
          <p:cNvPr id="36868" name="Rectangle 3"/>
          <p:cNvSpPr>
            <a:spLocks noGrp="1" noChangeArrowheads="1"/>
          </p:cNvSpPr>
          <p:nvPr>
            <p:ph sz="quarter" idx="1"/>
          </p:nvPr>
        </p:nvSpPr>
        <p:spPr>
          <a:xfrm>
            <a:off x="457200" y="990600"/>
            <a:ext cx="8458200" cy="2971800"/>
          </a:xfrm>
        </p:spPr>
        <p:txBody>
          <a:bodyPr/>
          <a:lstStyle/>
          <a:p>
            <a:pPr eaLnBrk="1" hangingPunct="1">
              <a:defRPr/>
            </a:pPr>
            <a:r>
              <a:rPr lang="en-US" dirty="0" smtClean="0">
                <a:latin typeface="+mj-lt"/>
              </a:rPr>
              <a:t>An overridden method CANNOT throw </a:t>
            </a:r>
          </a:p>
          <a:p>
            <a:pPr lvl="1" eaLnBrk="1" hangingPunct="1">
              <a:defRPr/>
            </a:pPr>
            <a:r>
              <a:rPr lang="en-US" sz="2000" dirty="0" smtClean="0">
                <a:latin typeface="+mj-lt"/>
                <a:ea typeface="+mn-ea"/>
                <a:cs typeface="+mn-cs"/>
              </a:rPr>
              <a:t>new checked exceptions </a:t>
            </a:r>
          </a:p>
          <a:p>
            <a:pPr lvl="1" eaLnBrk="1" hangingPunct="1">
              <a:defRPr/>
            </a:pPr>
            <a:r>
              <a:rPr lang="en-US" sz="2000" dirty="0" smtClean="0">
                <a:latin typeface="+mj-lt"/>
                <a:ea typeface="+mn-ea"/>
                <a:cs typeface="+mn-cs"/>
              </a:rPr>
              <a:t>parent class exception </a:t>
            </a:r>
          </a:p>
          <a:p>
            <a:pPr eaLnBrk="1" hangingPunct="1">
              <a:defRPr/>
            </a:pPr>
            <a:r>
              <a:rPr lang="en-US" dirty="0" smtClean="0">
                <a:latin typeface="+mj-lt"/>
              </a:rPr>
              <a:t>An overridden method </a:t>
            </a:r>
          </a:p>
          <a:p>
            <a:pPr lvl="1" eaLnBrk="1" hangingPunct="1">
              <a:defRPr/>
            </a:pPr>
            <a:r>
              <a:rPr lang="en-US" sz="2000" dirty="0" smtClean="0">
                <a:latin typeface="+mj-lt"/>
                <a:ea typeface="+mn-ea"/>
                <a:cs typeface="+mn-cs"/>
              </a:rPr>
              <a:t>can throw child class exception</a:t>
            </a:r>
          </a:p>
          <a:p>
            <a:pPr lvl="1" eaLnBrk="1" hangingPunct="1">
              <a:defRPr/>
            </a:pPr>
            <a:r>
              <a:rPr lang="en-US" sz="2000" dirty="0" smtClean="0">
                <a:latin typeface="+mj-lt"/>
                <a:ea typeface="+mn-ea"/>
                <a:cs typeface="+mn-cs"/>
              </a:rPr>
              <a:t>completely omit the exception </a:t>
            </a:r>
          </a:p>
          <a:p>
            <a:pPr eaLnBrk="1" hangingPunct="1">
              <a:defRPr/>
            </a:pPr>
            <a:endParaRPr lang="en-US" sz="1200" dirty="0" smtClean="0">
              <a:latin typeface="+mj-lt"/>
            </a:endParaRPr>
          </a:p>
          <a:p>
            <a:pPr lvl="1" eaLnBrk="1" hangingPunct="1">
              <a:defRPr/>
            </a:pPr>
            <a:endParaRPr lang="en-US" sz="2000" dirty="0" smtClean="0">
              <a:latin typeface="+mj-lt"/>
              <a:ea typeface="+mn-ea"/>
              <a:cs typeface="+mn-cs"/>
            </a:endParaRPr>
          </a:p>
          <a:p>
            <a:pPr lvl="1" eaLnBrk="1" hangingPunct="1">
              <a:defRPr/>
            </a:pPr>
            <a:endParaRPr lang="en-US" sz="2000" dirty="0" smtClean="0">
              <a:latin typeface="+mj-lt"/>
              <a:ea typeface="+mn-ea"/>
              <a:cs typeface="+mn-cs"/>
            </a:endParaRPr>
          </a:p>
        </p:txBody>
      </p:sp>
      <p:sp>
        <p:nvSpPr>
          <p:cNvPr id="36869" name="Rectangle 4"/>
          <p:cNvSpPr>
            <a:spLocks noChangeArrowheads="1"/>
          </p:cNvSpPr>
          <p:nvPr/>
        </p:nvSpPr>
        <p:spPr bwMode="auto">
          <a:xfrm>
            <a:off x="838200" y="3922455"/>
            <a:ext cx="6553200" cy="2554545"/>
          </a:xfrm>
          <a:prstGeom prst="rect">
            <a:avLst/>
          </a:prstGeom>
          <a:noFill/>
          <a:ln w="9525">
            <a:noFill/>
            <a:miter lim="800000"/>
            <a:headEnd/>
            <a:tailEnd/>
          </a:ln>
        </p:spPr>
        <p:txBody>
          <a:bodyPr>
            <a:spAutoFit/>
          </a:bodyPr>
          <a:lstStyle/>
          <a:p>
            <a:pPr>
              <a:defRPr/>
            </a:pPr>
            <a:r>
              <a:rPr lang="en-IN" sz="2000" b="1" dirty="0">
                <a:solidFill>
                  <a:srgbClr val="000000"/>
                </a:solidFill>
                <a:latin typeface="Courier New" pitchFamily="49" charset="0"/>
                <a:cs typeface="+mn-cs"/>
              </a:rPr>
              <a:t>class Student{</a:t>
            </a:r>
          </a:p>
          <a:p>
            <a:pPr>
              <a:defRPr/>
            </a:pPr>
            <a:r>
              <a:rPr lang="en-IN" sz="2000" b="1" dirty="0">
                <a:solidFill>
                  <a:srgbClr val="000000"/>
                </a:solidFill>
                <a:latin typeface="Courier New" pitchFamily="49" charset="0"/>
                <a:cs typeface="+mn-cs"/>
              </a:rPr>
              <a:t>public Object clone()</a:t>
            </a:r>
            <a:r>
              <a:rPr lang="en-IN" sz="2000" b="1" dirty="0">
                <a:solidFill>
                  <a:srgbClr val="C00000"/>
                </a:solidFill>
                <a:latin typeface="Courier New" pitchFamily="49" charset="0"/>
                <a:cs typeface="+mn-cs"/>
              </a:rPr>
              <a:t> </a:t>
            </a:r>
            <a:r>
              <a:rPr lang="en-IN" sz="2000" b="1" strike="sngStrike" dirty="0">
                <a:solidFill>
                  <a:srgbClr val="000000"/>
                </a:solidFill>
                <a:latin typeface="Courier New" pitchFamily="49" charset="0"/>
                <a:cs typeface="+mn-cs"/>
              </a:rPr>
              <a:t>throws Exception</a:t>
            </a:r>
          </a:p>
          <a:p>
            <a:pPr>
              <a:defRPr/>
            </a:pPr>
            <a:r>
              <a:rPr lang="en-IN" sz="2000" b="1" dirty="0">
                <a:solidFill>
                  <a:srgbClr val="000000"/>
                </a:solidFill>
                <a:latin typeface="Courier New" pitchFamily="49" charset="0"/>
                <a:cs typeface="+mn-cs"/>
              </a:rPr>
              <a:t>{</a:t>
            </a:r>
          </a:p>
          <a:p>
            <a:pPr lvl="1">
              <a:defRPr/>
            </a:pPr>
            <a:r>
              <a:rPr lang="en-IN" sz="2000" b="1" dirty="0">
                <a:solidFill>
                  <a:srgbClr val="000000"/>
                </a:solidFill>
                <a:latin typeface="Courier New" pitchFamily="49" charset="0"/>
                <a:cs typeface="+mn-cs"/>
              </a:rPr>
              <a:t>try{</a:t>
            </a:r>
          </a:p>
          <a:p>
            <a:pPr lvl="1">
              <a:defRPr/>
            </a:pPr>
            <a:r>
              <a:rPr lang="en-IN" sz="2000" b="1" dirty="0">
                <a:solidFill>
                  <a:srgbClr val="000000"/>
                </a:solidFill>
                <a:latin typeface="Courier New" pitchFamily="49" charset="0"/>
                <a:cs typeface="+mn-cs"/>
              </a:rPr>
              <a:t>return </a:t>
            </a:r>
            <a:r>
              <a:rPr lang="en-IN" sz="2000" b="1" dirty="0" err="1">
                <a:solidFill>
                  <a:srgbClr val="000000"/>
                </a:solidFill>
                <a:latin typeface="Courier New" pitchFamily="49" charset="0"/>
                <a:cs typeface="+mn-cs"/>
              </a:rPr>
              <a:t>super.clone</a:t>
            </a:r>
            <a:r>
              <a:rPr lang="en-IN" sz="2000" b="1" dirty="0">
                <a:solidFill>
                  <a:srgbClr val="000000"/>
                </a:solidFill>
                <a:latin typeface="Courier New" pitchFamily="49" charset="0"/>
                <a:cs typeface="+mn-cs"/>
              </a:rPr>
              <a:t>();</a:t>
            </a:r>
          </a:p>
          <a:p>
            <a:pPr lvl="1">
              <a:defRPr/>
            </a:pPr>
            <a:r>
              <a:rPr lang="en-IN" sz="2000" b="1" dirty="0">
                <a:solidFill>
                  <a:srgbClr val="000000"/>
                </a:solidFill>
                <a:latin typeface="Courier New" pitchFamily="49" charset="0"/>
                <a:cs typeface="+mn-cs"/>
              </a:rPr>
              <a:t>}catch(</a:t>
            </a:r>
            <a:r>
              <a:rPr lang="en-IN" sz="2000" b="1" dirty="0" err="1">
                <a:solidFill>
                  <a:srgbClr val="000000"/>
                </a:solidFill>
                <a:latin typeface="Courier New" pitchFamily="49" charset="0"/>
                <a:cs typeface="+mn-cs"/>
              </a:rPr>
              <a:t>CloneNotSupportedException</a:t>
            </a:r>
            <a:r>
              <a:rPr lang="en-IN" sz="2000" b="1" dirty="0">
                <a:solidFill>
                  <a:srgbClr val="000000"/>
                </a:solidFill>
                <a:latin typeface="Courier New" pitchFamily="49" charset="0"/>
                <a:cs typeface="+mn-cs"/>
              </a:rPr>
              <a:t> e)</a:t>
            </a:r>
          </a:p>
          <a:p>
            <a:pPr lvl="1">
              <a:defRPr/>
            </a:pPr>
            <a:r>
              <a:rPr lang="en-IN" sz="2000" b="1" dirty="0">
                <a:solidFill>
                  <a:srgbClr val="000000"/>
                </a:solidFill>
                <a:latin typeface="Courier New" pitchFamily="49" charset="0"/>
                <a:cs typeface="+mn-cs"/>
              </a:rPr>
              <a:t>{ return null;}</a:t>
            </a:r>
          </a:p>
          <a:p>
            <a:pPr>
              <a:defRPr/>
            </a:pPr>
            <a:r>
              <a:rPr lang="en-IN" sz="2000" b="1" dirty="0">
                <a:solidFill>
                  <a:srgbClr val="000000"/>
                </a:solidFill>
                <a:latin typeface="Courier New" pitchFamily="49" charset="0"/>
                <a:cs typeface="+mn-cs"/>
              </a:rPr>
              <a:t>}}</a:t>
            </a:r>
          </a:p>
        </p:txBody>
      </p:sp>
    </p:spTree>
    <p:extLst>
      <p:ext uri="{BB962C8B-B14F-4D97-AF65-F5344CB8AC3E}">
        <p14:creationId xmlns:p14="http://schemas.microsoft.com/office/powerpoint/2010/main" xmlns="" val="1469358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lstStyle/>
          <a:p>
            <a:r>
              <a:rPr lang="en-US" dirty="0" smtClean="0"/>
              <a:t>Exercise</a:t>
            </a:r>
            <a:endParaRPr lang="en-US" dirty="0"/>
          </a:p>
        </p:txBody>
      </p:sp>
      <p:sp>
        <p:nvSpPr>
          <p:cNvPr id="4" name="Slide Number Placeholder 3"/>
          <p:cNvSpPr>
            <a:spLocks noGrp="1"/>
          </p:cNvSpPr>
          <p:nvPr>
            <p:ph type="sldNum" sz="quarter" idx="12"/>
          </p:nvPr>
        </p:nvSpPr>
        <p:spPr/>
        <p:txBody>
          <a:bodyPr/>
          <a:lstStyle/>
          <a:p>
            <a:pPr>
              <a:defRPr/>
            </a:pPr>
            <a:fld id="{FD08C850-F025-4D3A-AEE5-EDA81EA69DDA}" type="slidenum">
              <a:rPr lang="en-US" smtClean="0"/>
              <a:pPr>
                <a:defRPr/>
              </a:pPr>
              <a:t>39</a:t>
            </a:fld>
            <a:endParaRPr lang="en-US"/>
          </a:p>
        </p:txBody>
      </p:sp>
      <p:sp>
        <p:nvSpPr>
          <p:cNvPr id="3" name="Content Placeholder 2"/>
          <p:cNvSpPr>
            <a:spLocks noGrp="1"/>
          </p:cNvSpPr>
          <p:nvPr>
            <p:ph sz="quarter" idx="1"/>
          </p:nvPr>
        </p:nvSpPr>
        <p:spPr>
          <a:xfrm>
            <a:off x="381000" y="1447800"/>
            <a:ext cx="8229600" cy="4525963"/>
          </a:xfrm>
        </p:spPr>
        <p:txBody>
          <a:bodyPr/>
          <a:lstStyle/>
          <a:p>
            <a:pPr marL="0" indent="0">
              <a:buNone/>
            </a:pPr>
            <a:r>
              <a:rPr lang="en-US" i="1" dirty="0" smtClean="0"/>
              <a:t>Create a class called </a:t>
            </a:r>
            <a:r>
              <a:rPr lang="en-US" i="1" dirty="0" err="1" smtClean="0"/>
              <a:t>LinkedList</a:t>
            </a:r>
            <a:r>
              <a:rPr lang="en-US" i="1" dirty="0" smtClean="0"/>
              <a:t>. Override and provide public access to clone method for this class.</a:t>
            </a:r>
          </a:p>
          <a:p>
            <a:pPr marL="0" indent="0">
              <a:buNone/>
            </a:pPr>
            <a:r>
              <a:rPr lang="en-US" i="1" dirty="0" smtClean="0"/>
              <a:t>Hint: </a:t>
            </a:r>
            <a:r>
              <a:rPr lang="en-US" i="1" dirty="0" err="1" smtClean="0"/>
              <a:t>LinkedList</a:t>
            </a:r>
            <a:r>
              <a:rPr lang="en-US" i="1" dirty="0" smtClean="0"/>
              <a:t> class encapsulates Node object that has attributes :</a:t>
            </a:r>
            <a:r>
              <a:rPr lang="en-US" i="1" dirty="0" err="1" smtClean="0"/>
              <a:t>num</a:t>
            </a:r>
            <a:r>
              <a:rPr lang="en-US" i="1" dirty="0" smtClean="0"/>
              <a:t> (</a:t>
            </a:r>
            <a:r>
              <a:rPr lang="en-US" i="1" dirty="0" err="1" smtClean="0"/>
              <a:t>int</a:t>
            </a:r>
            <a:r>
              <a:rPr lang="en-US" i="1" dirty="0" smtClean="0"/>
              <a:t>) and next (Node).</a:t>
            </a:r>
          </a:p>
          <a:p>
            <a:pPr marL="0" indent="0">
              <a:buNone/>
            </a:pPr>
            <a:r>
              <a:rPr lang="en-US" i="1" dirty="0" smtClean="0"/>
              <a:t>Since </a:t>
            </a:r>
            <a:r>
              <a:rPr lang="en-US" i="1" dirty="0" err="1" smtClean="0"/>
              <a:t>LinkedList</a:t>
            </a:r>
            <a:r>
              <a:rPr lang="en-US" i="1" dirty="0" smtClean="0"/>
              <a:t> has reference, make sure that clone is not Object’s clone() that does bitwise copy only.</a:t>
            </a:r>
          </a:p>
          <a:p>
            <a:pPr marL="0" indent="0" algn="r">
              <a:buNone/>
            </a:pPr>
            <a:r>
              <a:rPr lang="en-US" i="1" dirty="0" smtClean="0"/>
              <a:t>(40 </a:t>
            </a:r>
            <a:r>
              <a:rPr lang="en-US" i="1" dirty="0" err="1" smtClean="0"/>
              <a:t>mins</a:t>
            </a:r>
            <a:r>
              <a:rPr lang="en-US" i="1" dirty="0" smtClean="0"/>
              <a:t>)</a:t>
            </a:r>
            <a:endParaRPr lang="en-US" i="1" dirty="0"/>
          </a:p>
        </p:txBody>
      </p:sp>
    </p:spTree>
    <p:extLst>
      <p:ext uri="{BB962C8B-B14F-4D97-AF65-F5344CB8AC3E}">
        <p14:creationId xmlns:p14="http://schemas.microsoft.com/office/powerpoint/2010/main" xmlns="" val="626094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title"/>
          </p:nvPr>
        </p:nvSpPr>
        <p:spPr>
          <a:xfrm>
            <a:off x="457200" y="-152400"/>
            <a:ext cx="8229600" cy="1143000"/>
          </a:xfrm>
        </p:spPr>
        <p:txBody>
          <a:bodyPr/>
          <a:lstStyle/>
          <a:p>
            <a:pPr marL="838200" indent="-838200" eaLnBrk="1" hangingPunct="1"/>
            <a:r>
              <a:rPr lang="en-US" dirty="0" smtClean="0"/>
              <a:t>Exception handling, required?</a:t>
            </a:r>
          </a:p>
        </p:txBody>
      </p:sp>
      <p:sp>
        <p:nvSpPr>
          <p:cNvPr id="6148" name="Slide Number Placeholder 5"/>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6B5A71AC-21F0-45FA-8CB3-EB2B05C4F9B3}" type="slidenum">
              <a:rPr lang="en-US" smtClean="0">
                <a:solidFill>
                  <a:schemeClr val="bg2"/>
                </a:solidFill>
              </a:rPr>
              <a:pPr eaLnBrk="1" hangingPunct="1">
                <a:defRPr/>
              </a:pPr>
              <a:t>4</a:t>
            </a:fld>
            <a:endParaRPr lang="en-US" smtClean="0">
              <a:solidFill>
                <a:schemeClr val="bg2"/>
              </a:solidFill>
            </a:endParaRPr>
          </a:p>
        </p:txBody>
      </p:sp>
      <p:sp>
        <p:nvSpPr>
          <p:cNvPr id="6147" name="Content Placeholder 4"/>
          <p:cNvSpPr>
            <a:spLocks noGrp="1"/>
          </p:cNvSpPr>
          <p:nvPr>
            <p:ph sz="quarter" idx="1"/>
          </p:nvPr>
        </p:nvSpPr>
        <p:spPr/>
        <p:txBody>
          <a:bodyPr/>
          <a:lstStyle/>
          <a:p>
            <a:r>
              <a:rPr lang="en-US" dirty="0" smtClean="0"/>
              <a:t>To recover from the error conditions.</a:t>
            </a:r>
          </a:p>
          <a:p>
            <a:r>
              <a:rPr lang="en-US" dirty="0" smtClean="0"/>
              <a:t>To give users friendly, relevant messages when something goes wrong.</a:t>
            </a:r>
          </a:p>
          <a:p>
            <a:r>
              <a:rPr lang="en-US" dirty="0" smtClean="0"/>
              <a:t>To conduct certain critical tasks such as “save work” or “close open files/sockets” in case critical error leads to abnormal termination.</a:t>
            </a:r>
          </a:p>
          <a:p>
            <a:r>
              <a:rPr lang="en-US" dirty="0" smtClean="0"/>
              <a:t>To allow programs to terminate gracefully or operate in degraded mode.</a:t>
            </a:r>
          </a:p>
          <a:p>
            <a:pPr>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52400" y="0"/>
            <a:ext cx="8991600" cy="838200"/>
          </a:xfrm>
        </p:spPr>
        <p:txBody>
          <a:bodyPr/>
          <a:lstStyle/>
          <a:p>
            <a:r>
              <a:rPr lang="en-US" dirty="0" smtClean="0">
                <a:latin typeface="Courier New" pitchFamily="49" charset="0"/>
                <a:cs typeface="Courier New" pitchFamily="49" charset="0"/>
              </a:rPr>
              <a:t>finally </a:t>
            </a:r>
            <a:r>
              <a:rPr lang="en-US" dirty="0" smtClean="0"/>
              <a:t>– Why another keyword needed? </a:t>
            </a:r>
          </a:p>
        </p:txBody>
      </p:sp>
      <p:sp>
        <p:nvSpPr>
          <p:cNvPr id="45063" name="Slide Number Placeholder 8"/>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30C592B2-A955-405C-9606-774518D447E8}" type="slidenum">
              <a:rPr lang="en-US" smtClean="0">
                <a:solidFill>
                  <a:schemeClr val="bg2"/>
                </a:solidFill>
              </a:rPr>
              <a:pPr eaLnBrk="1" hangingPunct="1">
                <a:defRPr/>
              </a:pPr>
              <a:t>40</a:t>
            </a:fld>
            <a:endParaRPr lang="en-US" smtClean="0">
              <a:solidFill>
                <a:schemeClr val="bg2"/>
              </a:solidFill>
            </a:endParaRPr>
          </a:p>
        </p:txBody>
      </p:sp>
      <p:sp>
        <p:nvSpPr>
          <p:cNvPr id="45060" name="Text Box 3"/>
          <p:cNvSpPr txBox="1">
            <a:spLocks noChangeArrowheads="1"/>
          </p:cNvSpPr>
          <p:nvPr/>
        </p:nvSpPr>
        <p:spPr bwMode="auto">
          <a:xfrm>
            <a:off x="304800" y="1066800"/>
            <a:ext cx="3581400" cy="3170099"/>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b="1" dirty="0" err="1">
                <a:solidFill>
                  <a:srgbClr val="000000"/>
                </a:solidFill>
                <a:latin typeface="Courier New" pitchFamily="49" charset="0"/>
              </a:rPr>
              <a:t>boolean</a:t>
            </a:r>
            <a:r>
              <a:rPr lang="en-US" sz="2000" b="1" dirty="0">
                <a:solidFill>
                  <a:srgbClr val="000000"/>
                </a:solidFill>
                <a:latin typeface="Courier New" pitchFamily="49" charset="0"/>
              </a:rPr>
              <a:t> read(){</a:t>
            </a:r>
          </a:p>
          <a:p>
            <a:pPr eaLnBrk="1" hangingPunct="1"/>
            <a:r>
              <a:rPr lang="en-US" sz="2000" b="1" dirty="0">
                <a:solidFill>
                  <a:srgbClr val="000000"/>
                </a:solidFill>
                <a:latin typeface="Courier New" pitchFamily="49" charset="0"/>
              </a:rPr>
              <a:t>try{</a:t>
            </a:r>
          </a:p>
          <a:p>
            <a:pPr eaLnBrk="1" hangingPunct="1"/>
            <a:r>
              <a:rPr lang="en-US" sz="2000" b="1" dirty="0">
                <a:solidFill>
                  <a:srgbClr val="000000"/>
                </a:solidFill>
                <a:latin typeface="Courier New" pitchFamily="49" charset="0"/>
              </a:rPr>
              <a:t>//open  files</a:t>
            </a:r>
          </a:p>
          <a:p>
            <a:pPr eaLnBrk="1" hangingPunct="1"/>
            <a:r>
              <a:rPr lang="en-US" sz="2000" b="1" dirty="0">
                <a:solidFill>
                  <a:srgbClr val="000000"/>
                </a:solidFill>
                <a:latin typeface="Courier New" pitchFamily="49" charset="0"/>
              </a:rPr>
              <a:t>//read from files</a:t>
            </a:r>
          </a:p>
          <a:p>
            <a:pPr eaLnBrk="1" hangingPunct="1"/>
            <a:r>
              <a:rPr lang="en-US" sz="2000" b="1" dirty="0">
                <a:solidFill>
                  <a:srgbClr val="000000"/>
                </a:solidFill>
                <a:latin typeface="Courier New" pitchFamily="49" charset="0"/>
              </a:rPr>
              <a:t>//some more operation</a:t>
            </a:r>
          </a:p>
          <a:p>
            <a:pPr eaLnBrk="1" hangingPunct="1"/>
            <a:r>
              <a:rPr lang="en-US" sz="2000" b="1" dirty="0">
                <a:solidFill>
                  <a:srgbClr val="000000"/>
                </a:solidFill>
                <a:latin typeface="Courier New" pitchFamily="49" charset="0"/>
              </a:rPr>
              <a:t>//</a:t>
            </a:r>
            <a:r>
              <a:rPr lang="en-US" sz="2000" dirty="0">
                <a:solidFill>
                  <a:schemeClr val="accent2"/>
                </a:solidFill>
                <a:latin typeface="Times New Roman" pitchFamily="18" charset="0"/>
              </a:rPr>
              <a:t> </a:t>
            </a:r>
            <a:r>
              <a:rPr lang="en-US" sz="2000" b="1" dirty="0" smtClean="0">
                <a:solidFill>
                  <a:srgbClr val="000000"/>
                </a:solidFill>
                <a:latin typeface="Courier New" pitchFamily="49" charset="0"/>
              </a:rPr>
              <a:t>file close </a:t>
            </a:r>
            <a:r>
              <a:rPr lang="en-US" sz="2000" b="1" dirty="0" err="1" smtClean="0">
                <a:solidFill>
                  <a:srgbClr val="000000"/>
                </a:solidFill>
                <a:latin typeface="Courier New" pitchFamily="49" charset="0"/>
              </a:rPr>
              <a:t>etc</a:t>
            </a:r>
            <a:endParaRPr lang="en-US" sz="2000" b="1" dirty="0">
              <a:solidFill>
                <a:srgbClr val="000000"/>
              </a:solidFill>
              <a:latin typeface="Courier New" pitchFamily="49" charset="0"/>
            </a:endParaRPr>
          </a:p>
          <a:p>
            <a:pPr eaLnBrk="1" hangingPunct="1"/>
            <a:r>
              <a:rPr lang="en-US" sz="2000" b="1" dirty="0">
                <a:solidFill>
                  <a:srgbClr val="000000"/>
                </a:solidFill>
                <a:latin typeface="Courier New" pitchFamily="49" charset="0"/>
              </a:rPr>
              <a:t>}</a:t>
            </a:r>
          </a:p>
          <a:p>
            <a:pPr eaLnBrk="1" hangingPunct="1"/>
            <a:r>
              <a:rPr lang="en-US" sz="2000" b="1" dirty="0">
                <a:solidFill>
                  <a:srgbClr val="000000"/>
                </a:solidFill>
                <a:latin typeface="Courier New" pitchFamily="49" charset="0"/>
              </a:rPr>
              <a:t>catch(</a:t>
            </a:r>
            <a:r>
              <a:rPr lang="en-US" sz="2000" b="1" dirty="0" err="1">
                <a:solidFill>
                  <a:srgbClr val="000000"/>
                </a:solidFill>
                <a:latin typeface="Courier New" pitchFamily="49" charset="0"/>
              </a:rPr>
              <a:t>IOException</a:t>
            </a:r>
            <a:r>
              <a:rPr lang="en-US" sz="2000" b="1" dirty="0">
                <a:solidFill>
                  <a:srgbClr val="000000"/>
                </a:solidFill>
                <a:latin typeface="Courier New" pitchFamily="49" charset="0"/>
              </a:rPr>
              <a:t> e){}</a:t>
            </a:r>
          </a:p>
          <a:p>
            <a:pPr eaLnBrk="1" hangingPunct="1"/>
            <a:r>
              <a:rPr lang="en-US" sz="2000" b="1" dirty="0">
                <a:solidFill>
                  <a:srgbClr val="000000"/>
                </a:solidFill>
                <a:latin typeface="Courier New" pitchFamily="49" charset="0"/>
              </a:rPr>
              <a:t>catch(Exception e1){}</a:t>
            </a:r>
          </a:p>
          <a:p>
            <a:pPr eaLnBrk="1" hangingPunct="1"/>
            <a:r>
              <a:rPr lang="en-US" sz="2000" b="1" dirty="0">
                <a:solidFill>
                  <a:srgbClr val="000000"/>
                </a:solidFill>
                <a:latin typeface="Courier New" pitchFamily="49" charset="0"/>
              </a:rPr>
              <a:t>}</a:t>
            </a:r>
          </a:p>
        </p:txBody>
      </p:sp>
      <p:sp>
        <p:nvSpPr>
          <p:cNvPr id="45061" name="Rectangle 7"/>
          <p:cNvSpPr>
            <a:spLocks noChangeArrowheads="1"/>
          </p:cNvSpPr>
          <p:nvPr/>
        </p:nvSpPr>
        <p:spPr bwMode="auto">
          <a:xfrm>
            <a:off x="349414" y="4359759"/>
            <a:ext cx="32845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dirty="0">
                <a:solidFill>
                  <a:schemeClr val="accent2"/>
                </a:solidFill>
                <a:latin typeface="Times New Roman" pitchFamily="18" charset="0"/>
              </a:rPr>
              <a:t>On exception, file not closed! </a:t>
            </a:r>
          </a:p>
        </p:txBody>
      </p:sp>
      <p:sp>
        <p:nvSpPr>
          <p:cNvPr id="21" name="Freeform 20"/>
          <p:cNvSpPr/>
          <p:nvPr/>
        </p:nvSpPr>
        <p:spPr>
          <a:xfrm>
            <a:off x="3048001" y="2209800"/>
            <a:ext cx="1447800" cy="1543844"/>
          </a:xfrm>
          <a:custGeom>
            <a:avLst/>
            <a:gdLst>
              <a:gd name="connsiteX0" fmla="*/ 0 w 1381125"/>
              <a:gd name="connsiteY0" fmla="*/ 0 h 1271587"/>
              <a:gd name="connsiteX1" fmla="*/ 1257300 w 1381125"/>
              <a:gd name="connsiteY1" fmla="*/ 628650 h 1271587"/>
              <a:gd name="connsiteX2" fmla="*/ 742950 w 1381125"/>
              <a:gd name="connsiteY2" fmla="*/ 1271587 h 1271587"/>
            </a:gdLst>
            <a:ahLst/>
            <a:cxnLst>
              <a:cxn ang="0">
                <a:pos x="connsiteX0" y="connsiteY0"/>
              </a:cxn>
              <a:cxn ang="0">
                <a:pos x="connsiteX1" y="connsiteY1"/>
              </a:cxn>
              <a:cxn ang="0">
                <a:pos x="connsiteX2" y="connsiteY2"/>
              </a:cxn>
            </a:cxnLst>
            <a:rect l="l" t="t" r="r" b="b"/>
            <a:pathLst>
              <a:path w="1381125" h="1271587">
                <a:moveTo>
                  <a:pt x="0" y="0"/>
                </a:moveTo>
                <a:cubicBezTo>
                  <a:pt x="566737" y="208359"/>
                  <a:pt x="1133475" y="416719"/>
                  <a:pt x="1257300" y="628650"/>
                </a:cubicBezTo>
                <a:cubicBezTo>
                  <a:pt x="1381125" y="840581"/>
                  <a:pt x="742950" y="1271587"/>
                  <a:pt x="742950" y="1271587"/>
                </a:cubicBezTo>
              </a:path>
            </a:pathLst>
          </a:cu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Text Box 3"/>
          <p:cNvSpPr txBox="1">
            <a:spLocks noChangeArrowheads="1"/>
          </p:cNvSpPr>
          <p:nvPr/>
        </p:nvSpPr>
        <p:spPr bwMode="auto">
          <a:xfrm>
            <a:off x="4343400" y="1101342"/>
            <a:ext cx="4267200" cy="440055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b="1" dirty="0" err="1">
                <a:solidFill>
                  <a:srgbClr val="000000"/>
                </a:solidFill>
                <a:latin typeface="Courier New" pitchFamily="49" charset="0"/>
              </a:rPr>
              <a:t>boolean</a:t>
            </a:r>
            <a:r>
              <a:rPr lang="en-US" sz="2000" b="1" dirty="0">
                <a:solidFill>
                  <a:srgbClr val="000000"/>
                </a:solidFill>
                <a:latin typeface="Courier New" pitchFamily="49" charset="0"/>
              </a:rPr>
              <a:t> read(){</a:t>
            </a:r>
          </a:p>
          <a:p>
            <a:pPr eaLnBrk="1" hangingPunct="1"/>
            <a:r>
              <a:rPr lang="en-US" sz="2000" b="1" dirty="0">
                <a:solidFill>
                  <a:srgbClr val="000000"/>
                </a:solidFill>
                <a:latin typeface="Courier New" pitchFamily="49" charset="0"/>
              </a:rPr>
              <a:t>try{</a:t>
            </a:r>
          </a:p>
          <a:p>
            <a:pPr eaLnBrk="1" hangingPunct="1"/>
            <a:r>
              <a:rPr lang="en-US" sz="2000" b="1" dirty="0">
                <a:solidFill>
                  <a:srgbClr val="000000"/>
                </a:solidFill>
                <a:latin typeface="Courier New" pitchFamily="49" charset="0"/>
              </a:rPr>
              <a:t>//open  files</a:t>
            </a:r>
          </a:p>
          <a:p>
            <a:pPr eaLnBrk="1" hangingPunct="1"/>
            <a:r>
              <a:rPr lang="en-US" sz="2000" b="1" dirty="0">
                <a:solidFill>
                  <a:srgbClr val="000000"/>
                </a:solidFill>
                <a:latin typeface="Courier New" pitchFamily="49" charset="0"/>
              </a:rPr>
              <a:t>//read from files</a:t>
            </a:r>
          </a:p>
          <a:p>
            <a:pPr eaLnBrk="1" hangingPunct="1"/>
            <a:r>
              <a:rPr lang="en-US" sz="2000" b="1" dirty="0">
                <a:solidFill>
                  <a:srgbClr val="000000"/>
                </a:solidFill>
                <a:latin typeface="Courier New" pitchFamily="49" charset="0"/>
              </a:rPr>
              <a:t>//some more operation</a:t>
            </a:r>
          </a:p>
          <a:p>
            <a:pPr eaLnBrk="1" hangingPunct="1"/>
            <a:r>
              <a:rPr lang="en-US" sz="2000" b="1" dirty="0">
                <a:solidFill>
                  <a:srgbClr val="000000"/>
                </a:solidFill>
                <a:latin typeface="Courier New" pitchFamily="49" charset="0"/>
              </a:rPr>
              <a:t>//</a:t>
            </a:r>
            <a:r>
              <a:rPr lang="en-US" sz="2000" dirty="0">
                <a:solidFill>
                  <a:schemeClr val="accent2"/>
                </a:solidFill>
                <a:latin typeface="Times New Roman" pitchFamily="18" charset="0"/>
              </a:rPr>
              <a:t> Code to close the Files </a:t>
            </a:r>
            <a:r>
              <a:rPr lang="en-US" sz="2000" dirty="0" err="1">
                <a:solidFill>
                  <a:schemeClr val="accent2"/>
                </a:solidFill>
                <a:latin typeface="Times New Roman" pitchFamily="18" charset="0"/>
              </a:rPr>
              <a:t>etc</a:t>
            </a:r>
            <a:endParaRPr lang="en-US" sz="2000" b="1" dirty="0">
              <a:solidFill>
                <a:srgbClr val="000000"/>
              </a:solidFill>
              <a:latin typeface="Courier New" pitchFamily="49" charset="0"/>
            </a:endParaRPr>
          </a:p>
          <a:p>
            <a:pPr eaLnBrk="1" hangingPunct="1"/>
            <a:r>
              <a:rPr lang="en-US" sz="2000" b="1" dirty="0">
                <a:solidFill>
                  <a:srgbClr val="000000"/>
                </a:solidFill>
                <a:latin typeface="Courier New" pitchFamily="49" charset="0"/>
              </a:rPr>
              <a:t>}</a:t>
            </a:r>
          </a:p>
          <a:p>
            <a:pPr eaLnBrk="1" hangingPunct="1"/>
            <a:r>
              <a:rPr lang="en-US" sz="2000" b="1" dirty="0">
                <a:solidFill>
                  <a:srgbClr val="000000"/>
                </a:solidFill>
                <a:latin typeface="Courier New" pitchFamily="49" charset="0"/>
              </a:rPr>
              <a:t>catch(</a:t>
            </a:r>
            <a:r>
              <a:rPr lang="en-US" sz="2000" b="1" dirty="0" err="1">
                <a:solidFill>
                  <a:srgbClr val="000000"/>
                </a:solidFill>
                <a:latin typeface="Courier New" pitchFamily="49" charset="0"/>
              </a:rPr>
              <a:t>IOException</a:t>
            </a:r>
            <a:r>
              <a:rPr lang="en-US" sz="2000" b="1" dirty="0">
                <a:solidFill>
                  <a:srgbClr val="000000"/>
                </a:solidFill>
                <a:latin typeface="Courier New" pitchFamily="49" charset="0"/>
              </a:rPr>
              <a:t> e){</a:t>
            </a:r>
          </a:p>
          <a:p>
            <a:pPr eaLnBrk="1" hangingPunct="1"/>
            <a:r>
              <a:rPr lang="en-US" sz="2000" b="1" dirty="0">
                <a:solidFill>
                  <a:srgbClr val="000000"/>
                </a:solidFill>
                <a:latin typeface="Courier New" pitchFamily="49" charset="0"/>
              </a:rPr>
              <a:t>//</a:t>
            </a:r>
            <a:r>
              <a:rPr lang="en-US" sz="2000" dirty="0">
                <a:solidFill>
                  <a:schemeClr val="accent2"/>
                </a:solidFill>
                <a:latin typeface="Times New Roman" pitchFamily="18" charset="0"/>
              </a:rPr>
              <a:t> Code to close the Files </a:t>
            </a:r>
            <a:r>
              <a:rPr lang="en-US" sz="2000" dirty="0" err="1">
                <a:solidFill>
                  <a:schemeClr val="accent2"/>
                </a:solidFill>
                <a:latin typeface="Times New Roman" pitchFamily="18" charset="0"/>
              </a:rPr>
              <a:t>etc</a:t>
            </a:r>
            <a:endParaRPr lang="en-US" sz="2000" b="1" dirty="0">
              <a:solidFill>
                <a:srgbClr val="000000"/>
              </a:solidFill>
              <a:latin typeface="Courier New" pitchFamily="49" charset="0"/>
            </a:endParaRPr>
          </a:p>
          <a:p>
            <a:pPr eaLnBrk="1" hangingPunct="1"/>
            <a:r>
              <a:rPr lang="en-US" sz="2000" b="1" dirty="0">
                <a:solidFill>
                  <a:srgbClr val="000000"/>
                </a:solidFill>
                <a:latin typeface="Courier New" pitchFamily="49" charset="0"/>
              </a:rPr>
              <a:t>}</a:t>
            </a:r>
          </a:p>
          <a:p>
            <a:pPr eaLnBrk="1" hangingPunct="1"/>
            <a:r>
              <a:rPr lang="en-US" sz="2000" b="1" dirty="0">
                <a:solidFill>
                  <a:srgbClr val="000000"/>
                </a:solidFill>
                <a:latin typeface="Courier New" pitchFamily="49" charset="0"/>
              </a:rPr>
              <a:t>catch(Exception e1){</a:t>
            </a:r>
          </a:p>
          <a:p>
            <a:pPr eaLnBrk="1" hangingPunct="1"/>
            <a:r>
              <a:rPr lang="en-US" sz="2000" b="1" dirty="0">
                <a:solidFill>
                  <a:srgbClr val="000000"/>
                </a:solidFill>
                <a:latin typeface="Courier New" pitchFamily="49" charset="0"/>
              </a:rPr>
              <a:t>//</a:t>
            </a:r>
            <a:r>
              <a:rPr lang="en-US" sz="2000" dirty="0">
                <a:solidFill>
                  <a:schemeClr val="accent2"/>
                </a:solidFill>
                <a:latin typeface="Times New Roman" pitchFamily="18" charset="0"/>
              </a:rPr>
              <a:t> Code to close the Files </a:t>
            </a:r>
            <a:r>
              <a:rPr lang="en-US" sz="2000" dirty="0" err="1">
                <a:solidFill>
                  <a:schemeClr val="accent2"/>
                </a:solidFill>
                <a:latin typeface="Times New Roman" pitchFamily="18" charset="0"/>
              </a:rPr>
              <a:t>etc</a:t>
            </a:r>
            <a:endParaRPr lang="en-US" sz="2000" b="1" dirty="0">
              <a:solidFill>
                <a:srgbClr val="000000"/>
              </a:solidFill>
              <a:latin typeface="Courier New" pitchFamily="49" charset="0"/>
            </a:endParaRPr>
          </a:p>
          <a:p>
            <a:pPr eaLnBrk="1" hangingPunct="1"/>
            <a:r>
              <a:rPr lang="en-US" sz="2000" b="1" dirty="0">
                <a:solidFill>
                  <a:srgbClr val="000000"/>
                </a:solidFill>
                <a:latin typeface="Courier New" pitchFamily="49" charset="0"/>
              </a:rPr>
              <a:t>}</a:t>
            </a:r>
          </a:p>
          <a:p>
            <a:pPr eaLnBrk="1" hangingPunct="1"/>
            <a:r>
              <a:rPr lang="en-US" sz="2000" b="1" dirty="0">
                <a:solidFill>
                  <a:srgbClr val="000000"/>
                </a:solidFill>
                <a:latin typeface="Courier New" pitchFamily="49" charset="0"/>
              </a:rPr>
              <a:t>}</a:t>
            </a:r>
          </a:p>
        </p:txBody>
      </p:sp>
      <p:sp>
        <p:nvSpPr>
          <p:cNvPr id="9" name="Rectangle 16"/>
          <p:cNvSpPr>
            <a:spLocks noChangeArrowheads="1"/>
          </p:cNvSpPr>
          <p:nvPr/>
        </p:nvSpPr>
        <p:spPr bwMode="auto">
          <a:xfrm>
            <a:off x="4372303" y="5537848"/>
            <a:ext cx="29765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dirty="0" smtClean="0">
                <a:solidFill>
                  <a:schemeClr val="accent2"/>
                </a:solidFill>
                <a:latin typeface="Times New Roman" pitchFamily="18" charset="0"/>
              </a:rPr>
              <a:t>Repetition of code</a:t>
            </a:r>
            <a:endParaRPr lang="en-US" dirty="0">
              <a:solidFill>
                <a:schemeClr val="accent2"/>
              </a:solidFill>
              <a:latin typeface="Times New Roman" pitchFamily="18" charset="0"/>
            </a:endParaRPr>
          </a:p>
        </p:txBody>
      </p:sp>
      <p:sp>
        <p:nvSpPr>
          <p:cNvPr id="10" name="Freeform 9"/>
          <p:cNvSpPr/>
          <p:nvPr/>
        </p:nvSpPr>
        <p:spPr>
          <a:xfrm>
            <a:off x="7167563" y="2182430"/>
            <a:ext cx="1381125" cy="1271587"/>
          </a:xfrm>
          <a:custGeom>
            <a:avLst/>
            <a:gdLst>
              <a:gd name="connsiteX0" fmla="*/ 0 w 1381125"/>
              <a:gd name="connsiteY0" fmla="*/ 0 h 1271587"/>
              <a:gd name="connsiteX1" fmla="*/ 1257300 w 1381125"/>
              <a:gd name="connsiteY1" fmla="*/ 628650 h 1271587"/>
              <a:gd name="connsiteX2" fmla="*/ 742950 w 1381125"/>
              <a:gd name="connsiteY2" fmla="*/ 1271587 h 1271587"/>
            </a:gdLst>
            <a:ahLst/>
            <a:cxnLst>
              <a:cxn ang="0">
                <a:pos x="connsiteX0" y="connsiteY0"/>
              </a:cxn>
              <a:cxn ang="0">
                <a:pos x="connsiteX1" y="connsiteY1"/>
              </a:cxn>
              <a:cxn ang="0">
                <a:pos x="connsiteX2" y="connsiteY2"/>
              </a:cxn>
            </a:cxnLst>
            <a:rect l="l" t="t" r="r" b="b"/>
            <a:pathLst>
              <a:path w="1381125" h="1271587">
                <a:moveTo>
                  <a:pt x="0" y="0"/>
                </a:moveTo>
                <a:cubicBezTo>
                  <a:pt x="566737" y="208359"/>
                  <a:pt x="1133475" y="416719"/>
                  <a:pt x="1257300" y="628650"/>
                </a:cubicBezTo>
                <a:cubicBezTo>
                  <a:pt x="1381125" y="840581"/>
                  <a:pt x="742950" y="1271587"/>
                  <a:pt x="742950" y="1271587"/>
                </a:cubicBezTo>
              </a:path>
            </a:pathLst>
          </a:cu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3"/>
          <p:cNvSpPr txBox="1">
            <a:spLocks noChangeArrowheads="1"/>
          </p:cNvSpPr>
          <p:nvPr/>
        </p:nvSpPr>
        <p:spPr bwMode="auto">
          <a:xfrm>
            <a:off x="838200" y="1676400"/>
            <a:ext cx="7924800" cy="409416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b="1">
                <a:solidFill>
                  <a:srgbClr val="000000"/>
                </a:solidFill>
                <a:latin typeface="Courier New" pitchFamily="49" charset="0"/>
              </a:rPr>
              <a:t>boolean read(){</a:t>
            </a:r>
          </a:p>
          <a:p>
            <a:pPr eaLnBrk="1" hangingPunct="1"/>
            <a:r>
              <a:rPr lang="en-US" sz="2000" b="1">
                <a:solidFill>
                  <a:srgbClr val="000000"/>
                </a:solidFill>
                <a:latin typeface="Courier New" pitchFamily="49" charset="0"/>
              </a:rPr>
              <a:t>try{</a:t>
            </a:r>
          </a:p>
          <a:p>
            <a:pPr eaLnBrk="1" hangingPunct="1"/>
            <a:r>
              <a:rPr lang="en-US" sz="2000" b="1">
                <a:solidFill>
                  <a:srgbClr val="000000"/>
                </a:solidFill>
                <a:latin typeface="Courier New" pitchFamily="49" charset="0"/>
              </a:rPr>
              <a:t>//open  files</a:t>
            </a:r>
          </a:p>
          <a:p>
            <a:pPr eaLnBrk="1" hangingPunct="1"/>
            <a:r>
              <a:rPr lang="en-US" sz="2000" b="1">
                <a:solidFill>
                  <a:srgbClr val="000000"/>
                </a:solidFill>
                <a:latin typeface="Courier New" pitchFamily="49" charset="0"/>
              </a:rPr>
              <a:t>//read from files (logic that returns some value)</a:t>
            </a:r>
          </a:p>
          <a:p>
            <a:pPr eaLnBrk="1" hangingPunct="1"/>
            <a:r>
              <a:rPr lang="en-US" sz="2000" b="1">
                <a:solidFill>
                  <a:srgbClr val="000000"/>
                </a:solidFill>
                <a:latin typeface="Courier New" pitchFamily="49" charset="0"/>
              </a:rPr>
              <a:t>//some more operation</a:t>
            </a:r>
          </a:p>
          <a:p>
            <a:pPr eaLnBrk="1" hangingPunct="1"/>
            <a:r>
              <a:rPr lang="en-US" sz="2000" b="1">
                <a:solidFill>
                  <a:srgbClr val="000000"/>
                </a:solidFill>
                <a:latin typeface="Courier New" pitchFamily="49" charset="0"/>
              </a:rPr>
              <a:t>}</a:t>
            </a:r>
          </a:p>
          <a:p>
            <a:pPr eaLnBrk="1" hangingPunct="1"/>
            <a:r>
              <a:rPr lang="en-US" sz="2000" b="1">
                <a:solidFill>
                  <a:srgbClr val="000000"/>
                </a:solidFill>
                <a:latin typeface="Courier New" pitchFamily="49" charset="0"/>
              </a:rPr>
              <a:t>catch(IOException e){</a:t>
            </a:r>
          </a:p>
          <a:p>
            <a:pPr eaLnBrk="1" hangingPunct="1"/>
            <a:r>
              <a:rPr lang="en-US" sz="2000" b="1">
                <a:solidFill>
                  <a:srgbClr val="000000"/>
                </a:solidFill>
                <a:latin typeface="Courier New" pitchFamily="49" charset="0"/>
              </a:rPr>
              <a:t>}</a:t>
            </a:r>
          </a:p>
          <a:p>
            <a:pPr eaLnBrk="1" hangingPunct="1"/>
            <a:r>
              <a:rPr lang="en-US" sz="2000" b="1">
                <a:solidFill>
                  <a:srgbClr val="000000"/>
                </a:solidFill>
                <a:latin typeface="Courier New" pitchFamily="49" charset="0"/>
              </a:rPr>
              <a:t>catch(Exception e1){</a:t>
            </a:r>
          </a:p>
          <a:p>
            <a:pPr eaLnBrk="1" hangingPunct="1"/>
            <a:r>
              <a:rPr lang="en-US" sz="2000" b="1">
                <a:solidFill>
                  <a:srgbClr val="000000"/>
                </a:solidFill>
                <a:latin typeface="Courier New" pitchFamily="49" charset="0"/>
              </a:rPr>
              <a:t>}</a:t>
            </a:r>
          </a:p>
          <a:p>
            <a:pPr eaLnBrk="1" hangingPunct="1"/>
            <a:r>
              <a:rPr lang="en-US" sz="2000" b="1">
                <a:solidFill>
                  <a:srgbClr val="000000"/>
                </a:solidFill>
                <a:latin typeface="Courier New" pitchFamily="49" charset="0"/>
              </a:rPr>
              <a:t>//</a:t>
            </a:r>
            <a:r>
              <a:rPr lang="en-US" sz="2000">
                <a:solidFill>
                  <a:schemeClr val="accent2"/>
                </a:solidFill>
                <a:latin typeface="Times New Roman" pitchFamily="18" charset="0"/>
              </a:rPr>
              <a:t> Code to close the Files etc</a:t>
            </a:r>
            <a:endParaRPr lang="en-US" sz="2000" b="1">
              <a:solidFill>
                <a:srgbClr val="000000"/>
              </a:solidFill>
              <a:latin typeface="Courier New" pitchFamily="49" charset="0"/>
            </a:endParaRPr>
          </a:p>
          <a:p>
            <a:pPr eaLnBrk="1" hangingPunct="1"/>
            <a:endParaRPr lang="en-US" sz="2000" b="1">
              <a:solidFill>
                <a:srgbClr val="000000"/>
              </a:solidFill>
              <a:latin typeface="Courier New" pitchFamily="49" charset="0"/>
            </a:endParaRPr>
          </a:p>
          <a:p>
            <a:pPr eaLnBrk="1" hangingPunct="1"/>
            <a:r>
              <a:rPr lang="en-US" sz="2000" b="1">
                <a:solidFill>
                  <a:srgbClr val="000000"/>
                </a:solidFill>
                <a:latin typeface="Courier New" pitchFamily="49" charset="0"/>
              </a:rPr>
              <a:t>}</a:t>
            </a:r>
          </a:p>
        </p:txBody>
      </p:sp>
      <p:sp>
        <p:nvSpPr>
          <p:cNvPr id="47107" name="Rectangle 5"/>
          <p:cNvSpPr>
            <a:spLocks noChangeArrowheads="1"/>
          </p:cNvSpPr>
          <p:nvPr/>
        </p:nvSpPr>
        <p:spPr bwMode="auto">
          <a:xfrm>
            <a:off x="5334000" y="3200400"/>
            <a:ext cx="3200400" cy="258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solidFill>
                  <a:schemeClr val="accent2"/>
                </a:solidFill>
                <a:latin typeface="Times New Roman" pitchFamily="18" charset="0"/>
              </a:rPr>
              <a:t>On exception file not closed if method returns  otherwise it is fine.</a:t>
            </a:r>
          </a:p>
          <a:p>
            <a:r>
              <a:rPr lang="en-US">
                <a:solidFill>
                  <a:schemeClr val="accent2"/>
                </a:solidFill>
                <a:latin typeface="Times New Roman" pitchFamily="18" charset="0"/>
              </a:rPr>
              <a:t>If there is a return statement somewhere in try-catch block (or exception handler) then we end up with the same problem again!</a:t>
            </a:r>
          </a:p>
          <a:p>
            <a:endParaRPr lang="en-US">
              <a:solidFill>
                <a:schemeClr val="accent2"/>
              </a:solidFill>
              <a:latin typeface="Times New Roman" pitchFamily="18" charset="0"/>
            </a:endParaRPr>
          </a:p>
        </p:txBody>
      </p:sp>
      <p:sp>
        <p:nvSpPr>
          <p:cNvPr id="9" name="Freeform 8"/>
          <p:cNvSpPr/>
          <p:nvPr/>
        </p:nvSpPr>
        <p:spPr>
          <a:xfrm>
            <a:off x="4200525" y="2957513"/>
            <a:ext cx="909638" cy="800100"/>
          </a:xfrm>
          <a:custGeom>
            <a:avLst/>
            <a:gdLst>
              <a:gd name="connsiteX0" fmla="*/ 657225 w 909637"/>
              <a:gd name="connsiteY0" fmla="*/ 0 h 800100"/>
              <a:gd name="connsiteX1" fmla="*/ 800100 w 909637"/>
              <a:gd name="connsiteY1" fmla="*/ 442912 h 800100"/>
              <a:gd name="connsiteX2" fmla="*/ 0 w 909637"/>
              <a:gd name="connsiteY2" fmla="*/ 800100 h 800100"/>
            </a:gdLst>
            <a:ahLst/>
            <a:cxnLst>
              <a:cxn ang="0">
                <a:pos x="connsiteX0" y="connsiteY0"/>
              </a:cxn>
              <a:cxn ang="0">
                <a:pos x="connsiteX1" y="connsiteY1"/>
              </a:cxn>
              <a:cxn ang="0">
                <a:pos x="connsiteX2" y="connsiteY2"/>
              </a:cxn>
            </a:cxnLst>
            <a:rect l="l" t="t" r="r" b="b"/>
            <a:pathLst>
              <a:path w="909637" h="800100">
                <a:moveTo>
                  <a:pt x="657225" y="0"/>
                </a:moveTo>
                <a:cubicBezTo>
                  <a:pt x="783431" y="154781"/>
                  <a:pt x="909637" y="309562"/>
                  <a:pt x="800100" y="442912"/>
                </a:cubicBezTo>
                <a:cubicBezTo>
                  <a:pt x="690563" y="576262"/>
                  <a:pt x="0" y="800100"/>
                  <a:pt x="0" y="800100"/>
                </a:cubicBezTo>
              </a:path>
            </a:pathLst>
          </a:cu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0" name="Freeform 9"/>
          <p:cNvSpPr/>
          <p:nvPr/>
        </p:nvSpPr>
        <p:spPr>
          <a:xfrm>
            <a:off x="1185863" y="3900488"/>
            <a:ext cx="3860800" cy="1028700"/>
          </a:xfrm>
          <a:custGeom>
            <a:avLst/>
            <a:gdLst>
              <a:gd name="connsiteX0" fmla="*/ 0 w 3860006"/>
              <a:gd name="connsiteY0" fmla="*/ 0 h 1028700"/>
              <a:gd name="connsiteX1" fmla="*/ 2557462 w 3860006"/>
              <a:gd name="connsiteY1" fmla="*/ 114300 h 1028700"/>
              <a:gd name="connsiteX2" fmla="*/ 3814762 w 3860006"/>
              <a:gd name="connsiteY2" fmla="*/ 585787 h 1028700"/>
              <a:gd name="connsiteX3" fmla="*/ 2828925 w 3860006"/>
              <a:gd name="connsiteY3" fmla="*/ 1028700 h 1028700"/>
            </a:gdLst>
            <a:ahLst/>
            <a:cxnLst>
              <a:cxn ang="0">
                <a:pos x="connsiteX0" y="connsiteY0"/>
              </a:cxn>
              <a:cxn ang="0">
                <a:pos x="connsiteX1" y="connsiteY1"/>
              </a:cxn>
              <a:cxn ang="0">
                <a:pos x="connsiteX2" y="connsiteY2"/>
              </a:cxn>
              <a:cxn ang="0">
                <a:pos x="connsiteX3" y="connsiteY3"/>
              </a:cxn>
            </a:cxnLst>
            <a:rect l="l" t="t" r="r" b="b"/>
            <a:pathLst>
              <a:path w="3860006" h="1028700">
                <a:moveTo>
                  <a:pt x="0" y="0"/>
                </a:moveTo>
                <a:cubicBezTo>
                  <a:pt x="960834" y="8334"/>
                  <a:pt x="1921668" y="16669"/>
                  <a:pt x="2557462" y="114300"/>
                </a:cubicBezTo>
                <a:cubicBezTo>
                  <a:pt x="3193256" y="211931"/>
                  <a:pt x="3769518" y="433387"/>
                  <a:pt x="3814762" y="585787"/>
                </a:cubicBezTo>
                <a:cubicBezTo>
                  <a:pt x="3860006" y="738187"/>
                  <a:pt x="3344465" y="883443"/>
                  <a:pt x="2828925" y="1028700"/>
                </a:cubicBezTo>
              </a:path>
            </a:pathLst>
          </a:cu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 name="Freeform 10"/>
          <p:cNvSpPr/>
          <p:nvPr/>
        </p:nvSpPr>
        <p:spPr>
          <a:xfrm>
            <a:off x="7743825" y="1789113"/>
            <a:ext cx="965200" cy="996950"/>
          </a:xfrm>
          <a:custGeom>
            <a:avLst/>
            <a:gdLst>
              <a:gd name="connsiteX0" fmla="*/ 728663 w 964407"/>
              <a:gd name="connsiteY0" fmla="*/ 997744 h 997744"/>
              <a:gd name="connsiteX1" fmla="*/ 842963 w 964407"/>
              <a:gd name="connsiteY1" fmla="*/ 154781 h 997744"/>
              <a:gd name="connsiteX2" fmla="*/ 0 w 964407"/>
              <a:gd name="connsiteY2" fmla="*/ 69056 h 997744"/>
            </a:gdLst>
            <a:ahLst/>
            <a:cxnLst>
              <a:cxn ang="0">
                <a:pos x="connsiteX0" y="connsiteY0"/>
              </a:cxn>
              <a:cxn ang="0">
                <a:pos x="connsiteX1" y="connsiteY1"/>
              </a:cxn>
              <a:cxn ang="0">
                <a:pos x="connsiteX2" y="connsiteY2"/>
              </a:cxn>
            </a:cxnLst>
            <a:rect l="l" t="t" r="r" b="b"/>
            <a:pathLst>
              <a:path w="964407" h="997744">
                <a:moveTo>
                  <a:pt x="728663" y="997744"/>
                </a:moveTo>
                <a:cubicBezTo>
                  <a:pt x="846535" y="653653"/>
                  <a:pt x="964407" y="309562"/>
                  <a:pt x="842963" y="154781"/>
                </a:cubicBezTo>
                <a:cubicBezTo>
                  <a:pt x="721519" y="0"/>
                  <a:pt x="360759" y="34528"/>
                  <a:pt x="0" y="69056"/>
                </a:cubicBezTo>
              </a:path>
            </a:pathLst>
          </a:cu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7111" name="TextBox 11"/>
          <p:cNvSpPr txBox="1">
            <a:spLocks noChangeArrowheads="1"/>
          </p:cNvSpPr>
          <p:nvPr/>
        </p:nvSpPr>
        <p:spPr bwMode="auto">
          <a:xfrm>
            <a:off x="1447800" y="5867400"/>
            <a:ext cx="56388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So all these solutions don’t work. </a:t>
            </a:r>
          </a:p>
        </p:txBody>
      </p:sp>
      <p:sp>
        <p:nvSpPr>
          <p:cNvPr id="47112" name="Slide Number Placeholder 12"/>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FCD9443D-E443-4C04-A072-4DF47A040339}" type="slidenum">
              <a:rPr lang="en-US" smtClean="0">
                <a:solidFill>
                  <a:schemeClr val="bg2"/>
                </a:solidFill>
              </a:rPr>
              <a:pPr eaLnBrk="1" hangingPunct="1">
                <a:defRPr/>
              </a:pPr>
              <a:t>41</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dirty="0" smtClean="0"/>
              <a:t>Java’s solution -</a:t>
            </a:r>
            <a:r>
              <a:rPr lang="en-US" dirty="0" smtClean="0">
                <a:latin typeface="Courier New" pitchFamily="49" charset="0"/>
                <a:cs typeface="Courier New" pitchFamily="49" charset="0"/>
              </a:rPr>
              <a:t>finall</a:t>
            </a:r>
            <a:r>
              <a:rPr lang="en-US" sz="4000" dirty="0" smtClean="0">
                <a:latin typeface="Courier New" pitchFamily="49" charset="0"/>
                <a:cs typeface="Courier New" pitchFamily="49" charset="0"/>
              </a:rPr>
              <a:t>y</a:t>
            </a:r>
          </a:p>
        </p:txBody>
      </p:sp>
      <p:sp>
        <p:nvSpPr>
          <p:cNvPr id="48132"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05B42655-E7E7-4119-85CD-52BF93ED8234}" type="slidenum">
              <a:rPr lang="en-US" smtClean="0">
                <a:solidFill>
                  <a:schemeClr val="bg2"/>
                </a:solidFill>
              </a:rPr>
              <a:pPr eaLnBrk="1" hangingPunct="1">
                <a:defRPr/>
              </a:pPr>
              <a:t>42</a:t>
            </a:fld>
            <a:endParaRPr lang="en-US" smtClean="0">
              <a:solidFill>
                <a:schemeClr val="bg2"/>
              </a:solidFill>
            </a:endParaRPr>
          </a:p>
        </p:txBody>
      </p:sp>
      <p:sp>
        <p:nvSpPr>
          <p:cNvPr id="1001475" name="Rectangle 3"/>
          <p:cNvSpPr>
            <a:spLocks noGrp="1" noChangeArrowheads="1"/>
          </p:cNvSpPr>
          <p:nvPr>
            <p:ph sz="quarter" idx="1"/>
          </p:nvPr>
        </p:nvSpPr>
        <p:spPr>
          <a:xfrm>
            <a:off x="31530" y="1143000"/>
            <a:ext cx="8960069" cy="5334000"/>
          </a:xfrm>
        </p:spPr>
        <p:txBody>
          <a:bodyPr/>
          <a:lstStyle/>
          <a:p>
            <a:pPr eaLnBrk="1" hangingPunct="1">
              <a:defRPr/>
            </a:pPr>
            <a:r>
              <a:rPr lang="en-US" dirty="0" smtClean="0"/>
              <a:t>Code enclosed within a </a:t>
            </a:r>
            <a:r>
              <a:rPr lang="en-US" b="1" dirty="0" smtClean="0">
                <a:latin typeface="Courier New" pitchFamily="49" charset="0"/>
                <a:cs typeface="Courier New" pitchFamily="49" charset="0"/>
              </a:rPr>
              <a:t>finally</a:t>
            </a:r>
            <a:r>
              <a:rPr lang="en-US" dirty="0" smtClean="0"/>
              <a:t> block will always be executed (whether or not an exception occurs).</a:t>
            </a:r>
          </a:p>
          <a:p>
            <a:pPr eaLnBrk="1" hangingPunct="1">
              <a:defRPr/>
            </a:pPr>
            <a:r>
              <a:rPr lang="en-US" dirty="0" smtClean="0"/>
              <a:t>This facility eliminates the risk of accidently skipping cleanup code because of a  </a:t>
            </a:r>
            <a:r>
              <a:rPr lang="en-US" b="1" dirty="0" smtClean="0">
                <a:latin typeface="Courier New" pitchFamily="49" charset="0"/>
                <a:cs typeface="Courier New" pitchFamily="49" charset="0"/>
              </a:rPr>
              <a:t>return, continue, </a:t>
            </a:r>
            <a:r>
              <a:rPr lang="en-US" dirty="0" smtClean="0"/>
              <a:t>or</a:t>
            </a:r>
            <a:r>
              <a:rPr lang="en-US" b="1" dirty="0" smtClean="0">
                <a:latin typeface="Courier New" pitchFamily="49" charset="0"/>
                <a:cs typeface="Courier New" pitchFamily="49" charset="0"/>
              </a:rPr>
              <a:t> break </a:t>
            </a:r>
            <a:r>
              <a:rPr lang="en-US" dirty="0" smtClean="0"/>
              <a:t>statement</a:t>
            </a:r>
          </a:p>
          <a:p>
            <a:pPr eaLnBrk="1" hangingPunct="1">
              <a:defRPr/>
            </a:pPr>
            <a:r>
              <a:rPr lang="en-US" b="1" dirty="0" smtClean="0">
                <a:latin typeface="Courier New" pitchFamily="49" charset="0"/>
                <a:cs typeface="Courier New" pitchFamily="49" charset="0"/>
              </a:rPr>
              <a:t>finally </a:t>
            </a:r>
            <a:r>
              <a:rPr lang="en-US" dirty="0" smtClean="0"/>
              <a:t>is a part of </a:t>
            </a:r>
            <a:r>
              <a:rPr lang="en-US" b="1" dirty="0" smtClean="0">
                <a:latin typeface="Courier New" pitchFamily="49" charset="0"/>
                <a:cs typeface="Courier New" pitchFamily="49" charset="0"/>
              </a:rPr>
              <a:t>try-catch</a:t>
            </a:r>
            <a:r>
              <a:rPr lang="en-US" dirty="0" smtClean="0"/>
              <a:t> syntax</a:t>
            </a:r>
          </a:p>
          <a:p>
            <a:pPr lvl="1" eaLnBrk="1" hangingPunct="1">
              <a:spcBef>
                <a:spcPts val="800"/>
              </a:spcBef>
              <a:buFontTx/>
              <a:buNone/>
              <a:defRPr/>
            </a:pPr>
            <a:r>
              <a:rPr lang="en-US" sz="2000" b="1" dirty="0" smtClean="0">
                <a:latin typeface="Courier New" pitchFamily="49" charset="0"/>
                <a:ea typeface="+mn-ea"/>
                <a:cs typeface="Courier New" pitchFamily="49" charset="0"/>
              </a:rPr>
              <a:t>try{…}</a:t>
            </a:r>
          </a:p>
          <a:p>
            <a:pPr lvl="1" eaLnBrk="1" hangingPunct="1">
              <a:spcBef>
                <a:spcPts val="800"/>
              </a:spcBef>
              <a:buFontTx/>
              <a:buNone/>
              <a:defRPr/>
            </a:pPr>
            <a:r>
              <a:rPr lang="en-US" sz="2000" b="1" dirty="0" smtClean="0">
                <a:latin typeface="Courier New" pitchFamily="49" charset="0"/>
                <a:ea typeface="+mn-ea"/>
                <a:cs typeface="Courier New" pitchFamily="49" charset="0"/>
              </a:rPr>
              <a:t>catch(ExceptionType1 e){ …}</a:t>
            </a:r>
          </a:p>
          <a:p>
            <a:pPr lvl="1" eaLnBrk="1" hangingPunct="1">
              <a:spcBef>
                <a:spcPts val="800"/>
              </a:spcBef>
              <a:buFontTx/>
              <a:buNone/>
              <a:defRPr/>
            </a:pPr>
            <a:r>
              <a:rPr lang="en-US" sz="2000" b="1" dirty="0" smtClean="0">
                <a:latin typeface="Courier New" pitchFamily="49" charset="0"/>
                <a:ea typeface="+mn-ea"/>
                <a:cs typeface="Courier New" pitchFamily="49" charset="0"/>
              </a:rPr>
              <a:t>[catch(ExceptionType2 e){ …}]</a:t>
            </a:r>
          </a:p>
          <a:p>
            <a:pPr lvl="1" eaLnBrk="1" hangingPunct="1">
              <a:spcBef>
                <a:spcPts val="800"/>
              </a:spcBef>
              <a:buFontTx/>
              <a:buNone/>
              <a:defRPr/>
            </a:pPr>
            <a:r>
              <a:rPr lang="en-US" sz="2000" b="1" dirty="0" smtClean="0">
                <a:latin typeface="Courier New" pitchFamily="49" charset="0"/>
                <a:ea typeface="+mn-ea"/>
                <a:cs typeface="Courier New" pitchFamily="49" charset="0"/>
              </a:rPr>
              <a:t>finally { ...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2"/>
          <p:cNvSpPr>
            <a:spLocks noGrp="1"/>
          </p:cNvSpPr>
          <p:nvPr>
            <p:ph type="title"/>
          </p:nvPr>
        </p:nvSpPr>
        <p:spPr/>
        <p:txBody>
          <a:bodyPr/>
          <a:lstStyle/>
          <a:p>
            <a:pPr eaLnBrk="1" hangingPunct="1"/>
            <a:r>
              <a:rPr lang="en-US" dirty="0" smtClean="0"/>
              <a:t>Example: </a:t>
            </a:r>
            <a:r>
              <a:rPr lang="en-US" dirty="0" smtClean="0">
                <a:latin typeface="Courier New" pitchFamily="49" charset="0"/>
                <a:cs typeface="Courier New" pitchFamily="49" charset="0"/>
              </a:rPr>
              <a:t>finally</a:t>
            </a:r>
            <a:endParaRPr lang="en-IN" dirty="0" smtClean="0">
              <a:latin typeface="Courier New" pitchFamily="49" charset="0"/>
              <a:cs typeface="Courier New" pitchFamily="49" charset="0"/>
            </a:endParaRPr>
          </a:p>
        </p:txBody>
      </p:sp>
      <p:sp>
        <p:nvSpPr>
          <p:cNvPr id="50181" name="Slide Number Placeholder 6"/>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B66F09F8-3C0C-4F3F-8E92-B3DD0B52AF6A}" type="slidenum">
              <a:rPr lang="en-US" smtClean="0">
                <a:solidFill>
                  <a:schemeClr val="bg2"/>
                </a:solidFill>
              </a:rPr>
              <a:pPr eaLnBrk="1" hangingPunct="1">
                <a:defRPr/>
              </a:pPr>
              <a:t>43</a:t>
            </a:fld>
            <a:endParaRPr lang="en-US" smtClean="0">
              <a:solidFill>
                <a:schemeClr val="bg2"/>
              </a:solidFill>
            </a:endParaRPr>
          </a:p>
        </p:txBody>
      </p:sp>
      <p:sp>
        <p:nvSpPr>
          <p:cNvPr id="50179" name="Rectangle 4"/>
          <p:cNvSpPr>
            <a:spLocks noChangeArrowheads="1"/>
          </p:cNvSpPr>
          <p:nvPr/>
        </p:nvSpPr>
        <p:spPr bwMode="auto">
          <a:xfrm>
            <a:off x="228600" y="1612900"/>
            <a:ext cx="8382000" cy="5016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2000" b="1">
                <a:solidFill>
                  <a:srgbClr val="000000"/>
                </a:solidFill>
                <a:latin typeface="Courier New" pitchFamily="49" charset="0"/>
              </a:rPr>
              <a:t>public class FullName {</a:t>
            </a:r>
          </a:p>
          <a:p>
            <a:r>
              <a:rPr lang="en-US" sz="2000" b="1">
                <a:solidFill>
                  <a:srgbClr val="000000"/>
                </a:solidFill>
                <a:latin typeface="Courier New" pitchFamily="49" charset="0"/>
              </a:rPr>
              <a:t>public static void main(String s[]){</a:t>
            </a:r>
          </a:p>
          <a:p>
            <a:pPr lvl="1"/>
            <a:r>
              <a:rPr lang="en-US" sz="2000" b="1">
                <a:solidFill>
                  <a:srgbClr val="000000"/>
                </a:solidFill>
                <a:latin typeface="Courier New" pitchFamily="49" charset="0"/>
              </a:rPr>
              <a:t>try{</a:t>
            </a:r>
          </a:p>
          <a:p>
            <a:pPr lvl="2"/>
            <a:r>
              <a:rPr lang="en-US" sz="2000" b="1">
                <a:solidFill>
                  <a:srgbClr val="000000"/>
                </a:solidFill>
                <a:latin typeface="Courier New" pitchFamily="49" charset="0"/>
              </a:rPr>
              <a:t>int length=s[0].length()+ s[1].length();</a:t>
            </a:r>
          </a:p>
          <a:p>
            <a:pPr lvl="2"/>
            <a:r>
              <a:rPr lang="en-US" sz="2000" b="1">
                <a:solidFill>
                  <a:srgbClr val="000000"/>
                </a:solidFill>
                <a:latin typeface="Courier New" pitchFamily="49" charset="0"/>
              </a:rPr>
              <a:t>if(length&lt;20)return;</a:t>
            </a:r>
          </a:p>
          <a:p>
            <a:pPr lvl="2"/>
            <a:r>
              <a:rPr lang="en-US" sz="2000" b="1">
                <a:solidFill>
                  <a:srgbClr val="000000"/>
                </a:solidFill>
                <a:latin typeface="Courier New" pitchFamily="49" charset="0"/>
              </a:rPr>
              <a:t>System.out.println("Name length should be less than 20 in total");</a:t>
            </a:r>
          </a:p>
          <a:p>
            <a:pPr lvl="1"/>
            <a:r>
              <a:rPr lang="en-US" sz="2000" b="1">
                <a:solidFill>
                  <a:srgbClr val="000000"/>
                </a:solidFill>
                <a:latin typeface="Courier New" pitchFamily="49" charset="0"/>
              </a:rPr>
              <a:t>}</a:t>
            </a:r>
          </a:p>
          <a:p>
            <a:pPr lvl="1"/>
            <a:r>
              <a:rPr lang="en-US" sz="2000" b="1">
                <a:solidFill>
                  <a:srgbClr val="000000"/>
                </a:solidFill>
                <a:latin typeface="Courier New" pitchFamily="49" charset="0"/>
              </a:rPr>
              <a:t>catch(ArrayIndexOutOfBoundsException e){</a:t>
            </a:r>
          </a:p>
          <a:p>
            <a:pPr lvl="1"/>
            <a:r>
              <a:rPr lang="en-US" sz="2000" b="1">
                <a:solidFill>
                  <a:srgbClr val="000000"/>
                </a:solidFill>
                <a:latin typeface="Courier New" pitchFamily="49" charset="0"/>
              </a:rPr>
              <a:t>	System.out.println("2 command line arguments 	required");</a:t>
            </a:r>
          </a:p>
          <a:p>
            <a:pPr lvl="1"/>
            <a:r>
              <a:rPr lang="en-US" sz="2000" b="1">
                <a:solidFill>
                  <a:srgbClr val="000000"/>
                </a:solidFill>
                <a:latin typeface="Courier New" pitchFamily="49" charset="0"/>
              </a:rPr>
              <a:t>}</a:t>
            </a:r>
          </a:p>
          <a:p>
            <a:pPr lvl="1"/>
            <a:r>
              <a:rPr lang="en-US" sz="2000" b="1">
                <a:solidFill>
                  <a:srgbClr val="000000"/>
                </a:solidFill>
                <a:latin typeface="Courier New" pitchFamily="49" charset="0"/>
              </a:rPr>
              <a:t>finally{</a:t>
            </a:r>
          </a:p>
          <a:p>
            <a:pPr lvl="1"/>
            <a:r>
              <a:rPr lang="en-US" sz="2000" b="1">
                <a:solidFill>
                  <a:srgbClr val="000000"/>
                </a:solidFill>
                <a:latin typeface="Courier New" pitchFamily="49" charset="0"/>
              </a:rPr>
              <a:t>	System.out.println("Thank you!");</a:t>
            </a:r>
          </a:p>
          <a:p>
            <a:pPr lvl="1"/>
            <a:r>
              <a:rPr lang="en-US" sz="2000" b="1">
                <a:solidFill>
                  <a:srgbClr val="000000"/>
                </a:solidFill>
                <a:latin typeface="Courier New" pitchFamily="49" charset="0"/>
              </a:rPr>
              <a:t>}</a:t>
            </a:r>
          </a:p>
          <a:p>
            <a:r>
              <a:rPr lang="en-US" sz="2000" b="1">
                <a:solidFill>
                  <a:srgbClr val="000000"/>
                </a:solidFill>
                <a:latin typeface="Courier New" pitchFamily="49" charset="0"/>
              </a:rPr>
              <a:t>}}</a:t>
            </a:r>
          </a:p>
        </p:txBody>
      </p:sp>
      <p:sp>
        <p:nvSpPr>
          <p:cNvPr id="50180" name="TextBox 5"/>
          <p:cNvSpPr txBox="1">
            <a:spLocks noChangeArrowheads="1"/>
          </p:cNvSpPr>
          <p:nvPr/>
        </p:nvSpPr>
        <p:spPr bwMode="auto">
          <a:xfrm>
            <a:off x="304800" y="1219200"/>
            <a:ext cx="6705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Code displays  “Thank you” for all conditions.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smtClean="0"/>
              <a:t>Test your understanding</a:t>
            </a:r>
          </a:p>
        </p:txBody>
      </p:sp>
      <p:sp>
        <p:nvSpPr>
          <p:cNvPr id="51204" name="Slide Number Placeholder 5"/>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57F698DB-8A92-4F7B-AA3E-84AE2DB10618}" type="slidenum">
              <a:rPr lang="en-US" smtClean="0">
                <a:solidFill>
                  <a:schemeClr val="bg2"/>
                </a:solidFill>
              </a:rPr>
              <a:pPr eaLnBrk="1" hangingPunct="1">
                <a:defRPr/>
              </a:pPr>
              <a:t>44</a:t>
            </a:fld>
            <a:endParaRPr lang="en-US" smtClean="0">
              <a:solidFill>
                <a:schemeClr val="bg2"/>
              </a:solidFill>
            </a:endParaRPr>
          </a:p>
        </p:txBody>
      </p:sp>
      <p:sp>
        <p:nvSpPr>
          <p:cNvPr id="51203" name="Rectangle 4"/>
          <p:cNvSpPr>
            <a:spLocks noChangeArrowheads="1"/>
          </p:cNvSpPr>
          <p:nvPr/>
        </p:nvSpPr>
        <p:spPr bwMode="auto">
          <a:xfrm>
            <a:off x="304800" y="1520327"/>
            <a:ext cx="8839200" cy="50167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2000" b="1" dirty="0">
                <a:latin typeface="Courier New" pitchFamily="49" charset="0"/>
                <a:cs typeface="Courier New" pitchFamily="49" charset="0"/>
              </a:rPr>
              <a:t>public class Tester{ </a:t>
            </a:r>
          </a:p>
          <a:p>
            <a:r>
              <a:rPr lang="en-US" sz="2000" b="1" dirty="0">
                <a:latin typeface="Courier New" pitchFamily="49" charset="0"/>
                <a:cs typeface="Courier New" pitchFamily="49" charset="0"/>
              </a:rPr>
              <a:t> static </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m(</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i){</a:t>
            </a:r>
          </a:p>
          <a:p>
            <a:pPr lvl="1"/>
            <a:r>
              <a:rPr lang="en-US" sz="2000" b="1" dirty="0">
                <a:latin typeface="Courier New" pitchFamily="49" charset="0"/>
                <a:cs typeface="Courier New" pitchFamily="49" charset="0"/>
              </a:rPr>
              <a:t>try{</a:t>
            </a:r>
          </a:p>
          <a:p>
            <a:pPr lvl="2"/>
            <a:r>
              <a:rPr lang="en-US" sz="2000" b="1" dirty="0">
                <a:latin typeface="Courier New" pitchFamily="49" charset="0"/>
                <a:cs typeface="Courier New" pitchFamily="49" charset="0"/>
              </a:rPr>
              <a:t>i++;</a:t>
            </a:r>
          </a:p>
          <a:p>
            <a:pPr lvl="2"/>
            <a:r>
              <a:rPr lang="en-US" sz="2000" b="1" dirty="0">
                <a:latin typeface="Courier New" pitchFamily="49" charset="0"/>
                <a:cs typeface="Courier New" pitchFamily="49" charset="0"/>
              </a:rPr>
              <a:t>if(i==1) throw new Exception();</a:t>
            </a:r>
          </a:p>
          <a:p>
            <a:pPr lvl="1"/>
            <a:r>
              <a:rPr lang="en-US" sz="2000" b="1" dirty="0">
                <a:latin typeface="Courier New" pitchFamily="49" charset="0"/>
                <a:cs typeface="Courier New" pitchFamily="49" charset="0"/>
              </a:rPr>
              <a:t>}catch(Exception e){ i+=10; return i;}</a:t>
            </a:r>
          </a:p>
          <a:p>
            <a:pPr lvl="1"/>
            <a:r>
              <a:rPr lang="en-US" sz="2000" b="1" dirty="0">
                <a:latin typeface="Courier New" pitchFamily="49" charset="0"/>
                <a:cs typeface="Courier New" pitchFamily="49" charset="0"/>
              </a:rPr>
              <a:t>finally{</a:t>
            </a:r>
          </a:p>
          <a:p>
            <a:pPr lvl="1"/>
            <a:r>
              <a:rPr lang="en-US" sz="2000" b="1" dirty="0">
                <a:latin typeface="Courier New" pitchFamily="49" charset="0"/>
                <a:cs typeface="Courier New" pitchFamily="49" charset="0"/>
              </a:rPr>
              <a:t>	i+=5;</a:t>
            </a:r>
          </a:p>
          <a:p>
            <a:pPr lvl="1"/>
            <a:r>
              <a:rPr lang="en-US" sz="2000" b="1" dirty="0">
                <a:latin typeface="Courier New" pitchFamily="49" charset="0"/>
                <a:cs typeface="Courier New" pitchFamily="49" charset="0"/>
              </a:rPr>
              <a:t>}</a:t>
            </a:r>
          </a:p>
          <a:p>
            <a:pPr lvl="1"/>
            <a:r>
              <a:rPr lang="en-US" sz="2000" b="1" dirty="0">
                <a:latin typeface="Courier New" pitchFamily="49" charset="0"/>
                <a:cs typeface="Courier New" pitchFamily="49" charset="0"/>
              </a:rPr>
              <a:t>i++;</a:t>
            </a:r>
          </a:p>
          <a:p>
            <a:pPr lvl="1"/>
            <a:r>
              <a:rPr lang="en-US" sz="2000" b="1" dirty="0">
                <a:latin typeface="Courier New" pitchFamily="49" charset="0"/>
                <a:cs typeface="Courier New" pitchFamily="49" charset="0"/>
              </a:rPr>
              <a:t>return i;</a:t>
            </a:r>
          </a:p>
          <a:p>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public static void main(String[] </a:t>
            </a:r>
            <a:r>
              <a:rPr lang="en-US" sz="2000" b="1" dirty="0" err="1">
                <a:latin typeface="Courier New" pitchFamily="49" charset="0"/>
                <a:cs typeface="Courier New" pitchFamily="49" charset="0"/>
              </a:rPr>
              <a:t>args</a:t>
            </a:r>
            <a:r>
              <a:rPr lang="en-US" sz="2000" b="1" dirty="0">
                <a:latin typeface="Courier New" pitchFamily="49" charset="0"/>
                <a:cs typeface="Courier New" pitchFamily="49" charset="0"/>
              </a:rPr>
              <a:t>) {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System.out.println</a:t>
            </a:r>
            <a:r>
              <a:rPr lang="en-US" sz="2000" b="1" dirty="0">
                <a:latin typeface="Courier New" pitchFamily="49" charset="0"/>
                <a:cs typeface="Courier New" pitchFamily="49" charset="0"/>
              </a:rPr>
              <a:t>(m(0));</a:t>
            </a:r>
          </a:p>
          <a:p>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endParaRPr lang="en-US" sz="2000" b="1" dirty="0">
              <a:latin typeface="Courier New" pitchFamily="49" charset="0"/>
              <a:cs typeface="Courier New" pitchFamily="49" charset="0"/>
            </a:endParaRPr>
          </a:p>
          <a:p>
            <a:endParaRPr lang="en-US" sz="2000" b="1" dirty="0">
              <a:latin typeface="Courier New" pitchFamily="49" charset="0"/>
              <a:cs typeface="Courier New" pitchFamily="49" charset="0"/>
            </a:endParaRPr>
          </a:p>
        </p:txBody>
      </p:sp>
      <p:sp>
        <p:nvSpPr>
          <p:cNvPr id="2" name="Rectangle 1"/>
          <p:cNvSpPr/>
          <p:nvPr/>
        </p:nvSpPr>
        <p:spPr>
          <a:xfrm>
            <a:off x="304800" y="1150995"/>
            <a:ext cx="2977097" cy="400110"/>
          </a:xfrm>
          <a:prstGeom prst="rect">
            <a:avLst/>
          </a:prstGeom>
        </p:spPr>
        <p:txBody>
          <a:bodyPr wrap="none">
            <a:spAutoFit/>
          </a:bodyPr>
          <a:lstStyle/>
          <a:p>
            <a:r>
              <a:rPr lang="en-US" sz="2000" dirty="0" smtClean="0"/>
              <a:t>What will the code print?</a:t>
            </a:r>
            <a:endParaRPr lang="en-US" sz="20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4" name="Slide Number Placeholder 3"/>
          <p:cNvSpPr>
            <a:spLocks noGrp="1"/>
          </p:cNvSpPr>
          <p:nvPr>
            <p:ph type="sldNum" sz="quarter" idx="12"/>
          </p:nvPr>
        </p:nvSpPr>
        <p:spPr/>
        <p:txBody>
          <a:bodyPr/>
          <a:lstStyle/>
          <a:p>
            <a:pPr>
              <a:defRPr/>
            </a:pPr>
            <a:fld id="{FD08C850-F025-4D3A-AEE5-EDA81EA69DDA}" type="slidenum">
              <a:rPr lang="en-US" smtClean="0"/>
              <a:pPr>
                <a:defRPr/>
              </a:pPr>
              <a:t>45</a:t>
            </a:fld>
            <a:endParaRPr lang="en-US"/>
          </a:p>
        </p:txBody>
      </p:sp>
      <p:sp>
        <p:nvSpPr>
          <p:cNvPr id="3" name="Content Placeholder 2"/>
          <p:cNvSpPr>
            <a:spLocks noGrp="1"/>
          </p:cNvSpPr>
          <p:nvPr>
            <p:ph sz="quarter" idx="1"/>
          </p:nvPr>
        </p:nvSpPr>
        <p:spPr/>
        <p:txBody>
          <a:bodyPr/>
          <a:lstStyle/>
          <a:p>
            <a:r>
              <a:rPr lang="en-US" i="1" dirty="0"/>
              <a:t>Create a class such that it resets the value of the objects it used to null after its usage in all cases</a:t>
            </a:r>
            <a:r>
              <a:rPr lang="en-US" i="1" dirty="0" smtClean="0"/>
              <a:t>.</a:t>
            </a:r>
          </a:p>
          <a:p>
            <a:pPr marL="0" lvl="2" indent="0" algn="r">
              <a:buNone/>
            </a:pPr>
            <a:r>
              <a:rPr lang="en-US" sz="2000" i="1" dirty="0"/>
              <a:t>(30  </a:t>
            </a:r>
            <a:r>
              <a:rPr lang="en-US" sz="2000" i="1" dirty="0" err="1"/>
              <a:t>mins</a:t>
            </a:r>
            <a:r>
              <a:rPr lang="en-US" sz="2000" i="1" dirty="0"/>
              <a:t>)</a:t>
            </a:r>
          </a:p>
          <a:p>
            <a:pPr marL="0" indent="0" algn="r">
              <a:buNone/>
            </a:pPr>
            <a:endParaRPr lang="en-US" i="1" dirty="0" smtClean="0"/>
          </a:p>
        </p:txBody>
      </p:sp>
    </p:spTree>
    <p:extLst>
      <p:ext uri="{BB962C8B-B14F-4D97-AF65-F5344CB8AC3E}">
        <p14:creationId xmlns:p14="http://schemas.microsoft.com/office/powerpoint/2010/main" xmlns="" val="15083132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28600" y="152400"/>
            <a:ext cx="7772400" cy="609600"/>
          </a:xfrm>
        </p:spPr>
        <p:txBody>
          <a:bodyPr/>
          <a:lstStyle/>
          <a:p>
            <a:pPr eaLnBrk="1" hangingPunct="1"/>
            <a:r>
              <a:rPr lang="en-US" dirty="0" smtClean="0"/>
              <a:t>Few points on syntax</a:t>
            </a:r>
          </a:p>
        </p:txBody>
      </p:sp>
      <p:sp>
        <p:nvSpPr>
          <p:cNvPr id="52229" name="Slide Number Placeholder 5"/>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4F50FE3A-9E59-4811-B8ED-F8AD5987A72D}" type="slidenum">
              <a:rPr lang="en-US" smtClean="0">
                <a:solidFill>
                  <a:schemeClr val="bg2"/>
                </a:solidFill>
              </a:rPr>
              <a:pPr eaLnBrk="1" hangingPunct="1">
                <a:defRPr/>
              </a:pPr>
              <a:t>46</a:t>
            </a:fld>
            <a:endParaRPr lang="en-US" smtClean="0">
              <a:solidFill>
                <a:schemeClr val="bg2"/>
              </a:solidFill>
            </a:endParaRPr>
          </a:p>
        </p:txBody>
      </p:sp>
      <p:sp>
        <p:nvSpPr>
          <p:cNvPr id="1010691" name="Rectangle 3"/>
          <p:cNvSpPr>
            <a:spLocks noGrp="1" noChangeArrowheads="1"/>
          </p:cNvSpPr>
          <p:nvPr>
            <p:ph sz="quarter" idx="1"/>
          </p:nvPr>
        </p:nvSpPr>
        <p:spPr>
          <a:xfrm>
            <a:off x="304800" y="1066800"/>
            <a:ext cx="8686800" cy="1600200"/>
          </a:xfrm>
        </p:spPr>
        <p:txBody>
          <a:bodyPr/>
          <a:lstStyle/>
          <a:p>
            <a:pPr eaLnBrk="1" hangingPunct="1">
              <a:defRPr/>
            </a:pPr>
            <a:r>
              <a:rPr lang="en-US" dirty="0" smtClean="0"/>
              <a:t>A </a:t>
            </a:r>
            <a:r>
              <a:rPr lang="en-US" b="1" kern="1200" dirty="0" smtClean="0">
                <a:latin typeface="Courier New" pitchFamily="49" charset="0"/>
              </a:rPr>
              <a:t>try</a:t>
            </a:r>
            <a:r>
              <a:rPr lang="en-US" dirty="0" smtClean="0"/>
              <a:t> block must have either a </a:t>
            </a:r>
            <a:r>
              <a:rPr lang="en-US" b="1" kern="1200" dirty="0" smtClean="0">
                <a:latin typeface="Courier New" pitchFamily="49" charset="0"/>
              </a:rPr>
              <a:t>catch</a:t>
            </a:r>
            <a:r>
              <a:rPr lang="en-US" dirty="0" smtClean="0"/>
              <a:t> block or a </a:t>
            </a:r>
            <a:r>
              <a:rPr lang="en-US" b="1" kern="1200" dirty="0" smtClean="0">
                <a:latin typeface="Courier New" pitchFamily="49" charset="0"/>
              </a:rPr>
              <a:t>finally</a:t>
            </a:r>
            <a:r>
              <a:rPr lang="en-US" dirty="0" smtClean="0"/>
              <a:t> block. </a:t>
            </a:r>
          </a:p>
          <a:p>
            <a:pPr eaLnBrk="1" hangingPunct="1">
              <a:defRPr/>
            </a:pPr>
            <a:r>
              <a:rPr lang="en-US" dirty="0" smtClean="0"/>
              <a:t>Situation where this would be needed is when a method does not want to handle the exception (leaving it to caller to handle the exception) but wants to ensure clean up is done when an exception occurs.</a:t>
            </a:r>
          </a:p>
        </p:txBody>
      </p:sp>
      <p:sp>
        <p:nvSpPr>
          <p:cNvPr id="32773" name="Rectangle 4"/>
          <p:cNvSpPr>
            <a:spLocks noChangeArrowheads="1"/>
          </p:cNvSpPr>
          <p:nvPr/>
        </p:nvSpPr>
        <p:spPr bwMode="auto">
          <a:xfrm>
            <a:off x="609600" y="2921000"/>
            <a:ext cx="7772400" cy="3632200"/>
          </a:xfrm>
          <a:prstGeom prst="rect">
            <a:avLst/>
          </a:prstGeom>
          <a:noFill/>
          <a:ln w="9525">
            <a:noFill/>
            <a:miter lim="800000"/>
            <a:headEnd/>
            <a:tailEnd/>
          </a:ln>
        </p:spPr>
        <p:txBody>
          <a:bodyPr>
            <a:spAutoFit/>
          </a:bodyPr>
          <a:lstStyle/>
          <a:p>
            <a:pPr>
              <a:spcBef>
                <a:spcPct val="50000"/>
              </a:spcBef>
              <a:defRPr/>
            </a:pPr>
            <a:r>
              <a:rPr lang="en-US" sz="2000" u="sng" dirty="0">
                <a:solidFill>
                  <a:srgbClr val="5F5F5F"/>
                </a:solidFill>
                <a:latin typeface="+mn-lt"/>
                <a:cs typeface="+mn-cs"/>
              </a:rPr>
              <a:t>Example 1: Unchecked Exception</a:t>
            </a:r>
          </a:p>
          <a:p>
            <a:pPr>
              <a:spcBef>
                <a:spcPct val="50000"/>
              </a:spcBef>
              <a:defRPr/>
            </a:pPr>
            <a:r>
              <a:rPr lang="en-US" sz="2000" b="1" dirty="0">
                <a:solidFill>
                  <a:srgbClr val="000000"/>
                </a:solidFill>
                <a:latin typeface="Courier New" pitchFamily="49" charset="0"/>
                <a:cs typeface="+mn-cs"/>
              </a:rPr>
              <a:t>class Test{</a:t>
            </a:r>
          </a:p>
          <a:p>
            <a:pPr>
              <a:spcBef>
                <a:spcPct val="50000"/>
              </a:spcBef>
              <a:defRPr/>
            </a:pPr>
            <a:r>
              <a:rPr lang="en-US" sz="2000" b="1" dirty="0">
                <a:solidFill>
                  <a:srgbClr val="000000"/>
                </a:solidFill>
                <a:latin typeface="Courier New" pitchFamily="49" charset="0"/>
                <a:cs typeface="+mn-cs"/>
              </a:rPr>
              <a:t>public static void main(String s[]){</a:t>
            </a:r>
          </a:p>
          <a:p>
            <a:pPr lvl="1">
              <a:spcBef>
                <a:spcPct val="50000"/>
              </a:spcBef>
              <a:defRPr/>
            </a:pPr>
            <a:r>
              <a:rPr lang="en-US" sz="2000" b="1" dirty="0">
                <a:solidFill>
                  <a:srgbClr val="C00000"/>
                </a:solidFill>
                <a:latin typeface="Courier New" pitchFamily="49" charset="0"/>
                <a:cs typeface="+mn-cs"/>
              </a:rPr>
              <a:t>try{</a:t>
            </a:r>
          </a:p>
          <a:p>
            <a:pPr lvl="1">
              <a:spcBef>
                <a:spcPct val="50000"/>
              </a:spcBef>
              <a:defRPr/>
            </a:pPr>
            <a:r>
              <a:rPr lang="en-US" sz="2000" b="1" dirty="0" err="1">
                <a:solidFill>
                  <a:srgbClr val="000000"/>
                </a:solidFill>
                <a:latin typeface="Courier New" pitchFamily="49" charset="0"/>
                <a:cs typeface="+mn-cs"/>
              </a:rPr>
              <a:t>int</a:t>
            </a:r>
            <a:r>
              <a:rPr lang="en-US" sz="2000" b="1" dirty="0">
                <a:solidFill>
                  <a:srgbClr val="000000"/>
                </a:solidFill>
                <a:latin typeface="Courier New" pitchFamily="49" charset="0"/>
                <a:cs typeface="+mn-cs"/>
              </a:rPr>
              <a:t> y=10/0;</a:t>
            </a:r>
          </a:p>
          <a:p>
            <a:pPr lvl="1">
              <a:spcBef>
                <a:spcPct val="50000"/>
              </a:spcBef>
              <a:defRPr/>
            </a:pPr>
            <a:r>
              <a:rPr lang="en-US" sz="2000" b="1" dirty="0">
                <a:solidFill>
                  <a:srgbClr val="000000"/>
                </a:solidFill>
                <a:latin typeface="Courier New" pitchFamily="49" charset="0"/>
                <a:cs typeface="+mn-cs"/>
              </a:rPr>
              <a:t>}</a:t>
            </a:r>
          </a:p>
          <a:p>
            <a:pPr>
              <a:spcBef>
                <a:spcPct val="50000"/>
              </a:spcBef>
              <a:defRPr/>
            </a:pPr>
            <a:r>
              <a:rPr lang="en-US" sz="2000" b="1" dirty="0">
                <a:solidFill>
                  <a:srgbClr val="C00000"/>
                </a:solidFill>
                <a:latin typeface="Courier New" pitchFamily="49" charset="0"/>
                <a:cs typeface="+mn-cs"/>
              </a:rPr>
              <a:t>	finally</a:t>
            </a:r>
            <a:r>
              <a:rPr lang="en-US" sz="2000" b="1" dirty="0">
                <a:solidFill>
                  <a:srgbClr val="000000"/>
                </a:solidFill>
                <a:latin typeface="Courier New" pitchFamily="49" charset="0"/>
                <a:cs typeface="+mn-cs"/>
              </a:rPr>
              <a:t>{  </a:t>
            </a:r>
            <a:r>
              <a:rPr lang="en-US" sz="2000" b="1" dirty="0" err="1">
                <a:solidFill>
                  <a:srgbClr val="000000"/>
                </a:solidFill>
                <a:latin typeface="Courier New" pitchFamily="49" charset="0"/>
                <a:cs typeface="+mn-cs"/>
              </a:rPr>
              <a:t>System.out.println</a:t>
            </a:r>
            <a:r>
              <a:rPr lang="en-US" sz="2000" b="1" dirty="0">
                <a:solidFill>
                  <a:srgbClr val="000000"/>
                </a:solidFill>
                <a:latin typeface="Courier New" pitchFamily="49" charset="0"/>
                <a:cs typeface="+mn-cs"/>
              </a:rPr>
              <a:t>("Thanks"); }</a:t>
            </a:r>
          </a:p>
          <a:p>
            <a:pPr>
              <a:spcBef>
                <a:spcPct val="50000"/>
              </a:spcBef>
              <a:defRPr/>
            </a:pPr>
            <a:r>
              <a:rPr lang="en-US" sz="2000" b="1" dirty="0">
                <a:solidFill>
                  <a:srgbClr val="000000"/>
                </a:solidFill>
                <a:latin typeface="Courier New" pitchFamily="49" charset="0"/>
                <a:cs typeface="+mn-cs"/>
              </a:rPr>
              <a:t>}</a:t>
            </a:r>
            <a:r>
              <a:rPr lang="en-US" sz="2000" b="1" dirty="0">
                <a:latin typeface="Courier New" pitchFamily="49" charset="0"/>
                <a:cs typeface="+mn-cs"/>
              </a:rPr>
              <a:t> </a:t>
            </a:r>
            <a:r>
              <a:rPr lang="en-US" sz="2000" b="1" dirty="0">
                <a:solidFill>
                  <a:srgbClr val="000000"/>
                </a:solidFill>
                <a:latin typeface="Courier New" pitchFamily="49" charset="0"/>
                <a:cs typeface="+mn-cs"/>
              </a:rPr>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ChangeArrowheads="1"/>
          </p:cNvSpPr>
          <p:nvPr/>
        </p:nvSpPr>
        <p:spPr bwMode="auto">
          <a:xfrm>
            <a:off x="762000" y="1539875"/>
            <a:ext cx="7848600" cy="4400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Bef>
                <a:spcPct val="50000"/>
              </a:spcBef>
            </a:pPr>
            <a:r>
              <a:rPr lang="en-US" sz="2000" u="sng">
                <a:solidFill>
                  <a:srgbClr val="5F5F5F"/>
                </a:solidFill>
              </a:rPr>
              <a:t>Example 2: Checked Exception</a:t>
            </a:r>
          </a:p>
          <a:p>
            <a:pPr>
              <a:spcBef>
                <a:spcPct val="50000"/>
              </a:spcBef>
            </a:pPr>
            <a:r>
              <a:rPr lang="en-US" sz="2000" b="1">
                <a:solidFill>
                  <a:srgbClr val="000000"/>
                </a:solidFill>
                <a:latin typeface="Courier New" pitchFamily="49" charset="0"/>
              </a:rPr>
              <a:t>class Test{</a:t>
            </a:r>
          </a:p>
          <a:p>
            <a:pPr>
              <a:spcBef>
                <a:spcPct val="50000"/>
              </a:spcBef>
            </a:pPr>
            <a:r>
              <a:rPr lang="en-US" sz="2000" b="1">
                <a:solidFill>
                  <a:srgbClr val="000000"/>
                </a:solidFill>
                <a:latin typeface="Courier New" pitchFamily="49" charset="0"/>
              </a:rPr>
              <a:t>public static void main(String</a:t>
            </a:r>
            <a:r>
              <a:rPr lang="en-US" sz="2000" b="1">
                <a:latin typeface="Courier New" pitchFamily="49" charset="0"/>
              </a:rPr>
              <a:t> </a:t>
            </a:r>
            <a:r>
              <a:rPr lang="en-US" sz="2000" b="1">
                <a:solidFill>
                  <a:srgbClr val="000000"/>
                </a:solidFill>
                <a:latin typeface="Courier New" pitchFamily="49" charset="0"/>
              </a:rPr>
              <a:t>s[])</a:t>
            </a:r>
            <a:r>
              <a:rPr lang="en-US" sz="2000" b="1">
                <a:solidFill>
                  <a:srgbClr val="C00000"/>
                </a:solidFill>
                <a:latin typeface="Courier New" pitchFamily="49" charset="0"/>
              </a:rPr>
              <a:t>throws Exception</a:t>
            </a:r>
            <a:r>
              <a:rPr lang="en-US" sz="2000" b="1">
                <a:solidFill>
                  <a:srgbClr val="000000"/>
                </a:solidFill>
                <a:latin typeface="Courier New" pitchFamily="49" charset="0"/>
              </a:rPr>
              <a:t>{</a:t>
            </a:r>
          </a:p>
          <a:p>
            <a:pPr>
              <a:spcBef>
                <a:spcPct val="50000"/>
              </a:spcBef>
            </a:pPr>
            <a:r>
              <a:rPr lang="en-US" sz="2000" b="1">
                <a:solidFill>
                  <a:srgbClr val="C00000"/>
                </a:solidFill>
                <a:latin typeface="Courier New" pitchFamily="49" charset="0"/>
              </a:rPr>
              <a:t>try{</a:t>
            </a:r>
          </a:p>
          <a:p>
            <a:pPr>
              <a:spcBef>
                <a:spcPct val="50000"/>
              </a:spcBef>
            </a:pPr>
            <a:r>
              <a:rPr lang="en-US" sz="2000" b="1">
                <a:solidFill>
                  <a:srgbClr val="C00000"/>
                </a:solidFill>
                <a:latin typeface="Courier New" pitchFamily="49" charset="0"/>
              </a:rPr>
              <a:t>	throw</a:t>
            </a:r>
            <a:r>
              <a:rPr lang="en-US" sz="2000" b="1">
                <a:solidFill>
                  <a:srgbClr val="000000"/>
                </a:solidFill>
                <a:latin typeface="Courier New" pitchFamily="49" charset="0"/>
              </a:rPr>
              <a:t> new</a:t>
            </a:r>
            <a:r>
              <a:rPr lang="en-US" sz="2000" b="1">
                <a:latin typeface="Courier New" pitchFamily="49" charset="0"/>
              </a:rPr>
              <a:t> </a:t>
            </a:r>
            <a:r>
              <a:rPr lang="en-US" sz="2000" b="1">
                <a:solidFill>
                  <a:srgbClr val="C00000"/>
                </a:solidFill>
                <a:latin typeface="Courier New" pitchFamily="49" charset="0"/>
              </a:rPr>
              <a:t>Exception();</a:t>
            </a:r>
          </a:p>
          <a:p>
            <a:pPr>
              <a:spcBef>
                <a:spcPct val="50000"/>
              </a:spcBef>
            </a:pPr>
            <a:r>
              <a:rPr lang="en-US" sz="2000" b="1">
                <a:latin typeface="Courier New" pitchFamily="49" charset="0"/>
              </a:rPr>
              <a:t>   </a:t>
            </a:r>
            <a:r>
              <a:rPr lang="en-US" sz="2000" b="1">
                <a:solidFill>
                  <a:srgbClr val="000000"/>
                </a:solidFill>
                <a:latin typeface="Courier New" pitchFamily="49" charset="0"/>
              </a:rPr>
              <a:t>}</a:t>
            </a:r>
          </a:p>
          <a:p>
            <a:pPr>
              <a:spcBef>
                <a:spcPct val="50000"/>
              </a:spcBef>
            </a:pPr>
            <a:r>
              <a:rPr lang="en-US" sz="2000" b="1">
                <a:latin typeface="Courier New" pitchFamily="49" charset="0"/>
              </a:rPr>
              <a:t> </a:t>
            </a:r>
            <a:r>
              <a:rPr lang="en-US" sz="2000" b="1">
                <a:solidFill>
                  <a:srgbClr val="C00000"/>
                </a:solidFill>
                <a:latin typeface="Courier New" pitchFamily="49" charset="0"/>
              </a:rPr>
              <a:t>finally</a:t>
            </a:r>
          </a:p>
          <a:p>
            <a:pPr>
              <a:spcBef>
                <a:spcPct val="50000"/>
              </a:spcBef>
            </a:pPr>
            <a:r>
              <a:rPr lang="en-US" sz="2000" b="1">
                <a:solidFill>
                  <a:srgbClr val="000000"/>
                </a:solidFill>
                <a:latin typeface="Courier New" pitchFamily="49" charset="0"/>
              </a:rPr>
              <a:t>	{ System.out.println("Thanks");}</a:t>
            </a:r>
            <a:r>
              <a:rPr lang="en-US" sz="2000" b="1">
                <a:latin typeface="Courier New" pitchFamily="49" charset="0"/>
              </a:rPr>
              <a:t> </a:t>
            </a:r>
          </a:p>
          <a:p>
            <a:pPr>
              <a:spcBef>
                <a:spcPct val="50000"/>
              </a:spcBef>
            </a:pPr>
            <a:r>
              <a:rPr lang="en-US" sz="2000" b="1">
                <a:latin typeface="Courier New" pitchFamily="49" charset="0"/>
              </a:rPr>
              <a:t> </a:t>
            </a:r>
            <a:r>
              <a:rPr lang="en-US" sz="2000" b="1">
                <a:solidFill>
                  <a:srgbClr val="000000"/>
                </a:solidFill>
                <a:latin typeface="Courier New" pitchFamily="49" charset="0"/>
              </a:rPr>
              <a:t>}</a:t>
            </a:r>
          </a:p>
        </p:txBody>
      </p:sp>
      <p:sp>
        <p:nvSpPr>
          <p:cNvPr id="53251" name="Slide Number Placeholder 3"/>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E6137CA0-6AE0-4E2D-9FB8-44F9F87E968F}" type="slidenum">
              <a:rPr lang="en-US" smtClean="0">
                <a:solidFill>
                  <a:schemeClr val="bg2"/>
                </a:solidFill>
              </a:rPr>
              <a:pPr eaLnBrk="1" hangingPunct="1">
                <a:defRPr/>
              </a:pPr>
              <a:t>47</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smtClean="0"/>
              <a:t>User-defined exceptions</a:t>
            </a:r>
          </a:p>
        </p:txBody>
      </p:sp>
      <p:sp>
        <p:nvSpPr>
          <p:cNvPr id="54276"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A03F2903-C90F-4469-BEBA-505C4380255C}" type="slidenum">
              <a:rPr lang="en-US" smtClean="0">
                <a:solidFill>
                  <a:schemeClr val="bg2"/>
                </a:solidFill>
              </a:rPr>
              <a:pPr eaLnBrk="1" hangingPunct="1">
                <a:defRPr/>
              </a:pPr>
              <a:t>48</a:t>
            </a:fld>
            <a:endParaRPr lang="en-US" smtClean="0">
              <a:solidFill>
                <a:schemeClr val="bg2"/>
              </a:solidFill>
            </a:endParaRPr>
          </a:p>
        </p:txBody>
      </p:sp>
      <p:sp>
        <p:nvSpPr>
          <p:cNvPr id="5" name="Rectangle 3"/>
          <p:cNvSpPr txBox="1">
            <a:spLocks noChangeArrowheads="1"/>
          </p:cNvSpPr>
          <p:nvPr/>
        </p:nvSpPr>
        <p:spPr bwMode="auto">
          <a:xfrm>
            <a:off x="228600" y="991849"/>
            <a:ext cx="8305800" cy="533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eaLnBrk="1" hangingPunct="1">
              <a:lnSpc>
                <a:spcPct val="120000"/>
              </a:lnSpc>
              <a:buFontTx/>
              <a:buNone/>
              <a:defRPr/>
            </a:pPr>
            <a:r>
              <a:rPr lang="en-US" b="1" dirty="0" smtClean="0">
                <a:solidFill>
                  <a:srgbClr val="000000"/>
                </a:solidFill>
                <a:latin typeface="Courier New" pitchFamily="49" charset="0"/>
              </a:rPr>
              <a:t>package general;</a:t>
            </a:r>
          </a:p>
          <a:p>
            <a:pPr eaLnBrk="1" hangingPunct="1">
              <a:lnSpc>
                <a:spcPct val="120000"/>
              </a:lnSpc>
              <a:buFontTx/>
              <a:buNone/>
              <a:defRPr/>
            </a:pPr>
            <a:r>
              <a:rPr lang="en-US" b="1" dirty="0" smtClean="0">
                <a:solidFill>
                  <a:srgbClr val="000000"/>
                </a:solidFill>
                <a:latin typeface="Courier New" pitchFamily="49" charset="0"/>
              </a:rPr>
              <a:t>public  class </a:t>
            </a:r>
            <a:r>
              <a:rPr lang="en-US" b="1" dirty="0" err="1" smtClean="0">
                <a:solidFill>
                  <a:srgbClr val="000000"/>
                </a:solidFill>
                <a:latin typeface="Courier New" pitchFamily="49" charset="0"/>
              </a:rPr>
              <a:t>InvalidNameException</a:t>
            </a:r>
            <a:r>
              <a:rPr lang="en-US" b="1" dirty="0" smtClean="0">
                <a:latin typeface="Courier New" pitchFamily="49" charset="0"/>
              </a:rPr>
              <a:t>	</a:t>
            </a:r>
            <a:r>
              <a:rPr lang="en-US" b="1" kern="1200" dirty="0" smtClean="0">
                <a:solidFill>
                  <a:srgbClr val="C00000"/>
                </a:solidFill>
                <a:latin typeface="Courier New" pitchFamily="49" charset="0"/>
              </a:rPr>
              <a:t>extends Exception </a:t>
            </a:r>
            <a:r>
              <a:rPr lang="en-US" b="1" dirty="0">
                <a:solidFill>
                  <a:srgbClr val="000000"/>
                </a:solidFill>
                <a:latin typeface="Courier New" pitchFamily="49" charset="0"/>
              </a:rPr>
              <a:t>{</a:t>
            </a:r>
          </a:p>
          <a:p>
            <a:pPr eaLnBrk="1" hangingPunct="1">
              <a:lnSpc>
                <a:spcPct val="120000"/>
              </a:lnSpc>
              <a:buFontTx/>
              <a:buNone/>
              <a:defRPr/>
            </a:pPr>
            <a:r>
              <a:rPr lang="en-US" b="1" dirty="0" smtClean="0">
                <a:solidFill>
                  <a:srgbClr val="000000"/>
                </a:solidFill>
                <a:latin typeface="Courier New" pitchFamily="49" charset="0"/>
              </a:rPr>
              <a:t>	String </a:t>
            </a:r>
            <a:r>
              <a:rPr lang="en-US" b="1" dirty="0" err="1" smtClean="0">
                <a:solidFill>
                  <a:srgbClr val="000000"/>
                </a:solidFill>
                <a:latin typeface="Courier New" pitchFamily="49" charset="0"/>
              </a:rPr>
              <a:t>exStr</a:t>
            </a:r>
            <a:r>
              <a:rPr lang="en-US" b="1" dirty="0" smtClean="0">
                <a:solidFill>
                  <a:srgbClr val="000000"/>
                </a:solidFill>
                <a:latin typeface="Courier New" pitchFamily="49" charset="0"/>
              </a:rPr>
              <a:t>;</a:t>
            </a:r>
          </a:p>
          <a:p>
            <a:pPr eaLnBrk="1" hangingPunct="1">
              <a:lnSpc>
                <a:spcPct val="120000"/>
              </a:lnSpc>
              <a:buFontTx/>
              <a:buNone/>
              <a:defRPr/>
            </a:pPr>
            <a:r>
              <a:rPr lang="en-US" b="1" dirty="0" smtClean="0">
                <a:solidFill>
                  <a:srgbClr val="000000"/>
                </a:solidFill>
                <a:latin typeface="Courier New" pitchFamily="49" charset="0"/>
              </a:rPr>
              <a:t>	public </a:t>
            </a:r>
            <a:r>
              <a:rPr lang="en-US" b="1" dirty="0" err="1" smtClean="0">
                <a:solidFill>
                  <a:srgbClr val="000000"/>
                </a:solidFill>
                <a:latin typeface="Courier New" pitchFamily="49" charset="0"/>
              </a:rPr>
              <a:t>InvalidNameException</a:t>
            </a:r>
            <a:r>
              <a:rPr lang="en-US" b="1" dirty="0" smtClean="0">
                <a:solidFill>
                  <a:srgbClr val="000000"/>
                </a:solidFill>
                <a:latin typeface="Courier New" pitchFamily="49" charset="0"/>
              </a:rPr>
              <a:t>(){</a:t>
            </a:r>
          </a:p>
          <a:p>
            <a:pPr eaLnBrk="1" hangingPunct="1">
              <a:lnSpc>
                <a:spcPct val="120000"/>
              </a:lnSpc>
              <a:buFontTx/>
              <a:buNone/>
              <a:defRPr/>
            </a:pP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exStr</a:t>
            </a:r>
            <a:r>
              <a:rPr lang="en-US" b="1" dirty="0" smtClean="0">
                <a:solidFill>
                  <a:srgbClr val="000000"/>
                </a:solidFill>
                <a:latin typeface="Courier New" pitchFamily="49" charset="0"/>
              </a:rPr>
              <a:t>= "invalid name";</a:t>
            </a:r>
          </a:p>
          <a:p>
            <a:pPr eaLnBrk="1" hangingPunct="1">
              <a:lnSpc>
                <a:spcPct val="120000"/>
              </a:lnSpc>
              <a:buFontTx/>
              <a:buNone/>
              <a:defRPr/>
            </a:pPr>
            <a:r>
              <a:rPr lang="en-US" b="1" dirty="0" smtClean="0">
                <a:solidFill>
                  <a:srgbClr val="000000"/>
                </a:solidFill>
                <a:latin typeface="Courier New" pitchFamily="49" charset="0"/>
              </a:rPr>
              <a:t>  }</a:t>
            </a:r>
          </a:p>
          <a:p>
            <a:pPr eaLnBrk="1" hangingPunct="1">
              <a:lnSpc>
                <a:spcPct val="120000"/>
              </a:lnSpc>
              <a:buFontTx/>
              <a:buNone/>
              <a:defRPr/>
            </a:pPr>
            <a:r>
              <a:rPr lang="en-US" b="1" dirty="0" smtClean="0">
                <a:solidFill>
                  <a:srgbClr val="000000"/>
                </a:solidFill>
                <a:latin typeface="Courier New" pitchFamily="49" charset="0"/>
              </a:rPr>
              <a:t>	public </a:t>
            </a:r>
            <a:r>
              <a:rPr lang="en-US" b="1" dirty="0" err="1" smtClean="0">
                <a:solidFill>
                  <a:srgbClr val="000000"/>
                </a:solidFill>
                <a:latin typeface="Courier New" pitchFamily="49" charset="0"/>
              </a:rPr>
              <a:t>InvalidNameException</a:t>
            </a:r>
            <a:r>
              <a:rPr lang="en-US" b="1" dirty="0" smtClean="0">
                <a:solidFill>
                  <a:srgbClr val="000000"/>
                </a:solidFill>
                <a:latin typeface="Courier New" pitchFamily="49" charset="0"/>
              </a:rPr>
              <a:t>(String s){</a:t>
            </a:r>
            <a:r>
              <a:rPr lang="en-US" b="1" dirty="0" err="1" smtClean="0">
                <a:solidFill>
                  <a:srgbClr val="000000"/>
                </a:solidFill>
                <a:latin typeface="Courier New" pitchFamily="49" charset="0"/>
              </a:rPr>
              <a:t>exStr</a:t>
            </a:r>
            <a:r>
              <a:rPr lang="en-US" b="1" dirty="0" smtClean="0">
                <a:solidFill>
                  <a:srgbClr val="000000"/>
                </a:solidFill>
                <a:latin typeface="Courier New" pitchFamily="49" charset="0"/>
              </a:rPr>
              <a:t>=s;}</a:t>
            </a:r>
          </a:p>
          <a:p>
            <a:pPr>
              <a:lnSpc>
                <a:spcPct val="120000"/>
              </a:lnSpc>
              <a:spcBef>
                <a:spcPct val="50000"/>
              </a:spcBef>
              <a:buFontTx/>
              <a:buNone/>
              <a:defRPr/>
            </a:pPr>
            <a:r>
              <a:rPr lang="en-US" b="1" dirty="0" smtClean="0">
                <a:solidFill>
                  <a:srgbClr val="000000"/>
                </a:solidFill>
                <a:latin typeface="Courier New" pitchFamily="49" charset="0"/>
              </a:rPr>
              <a:t>	public String </a:t>
            </a:r>
            <a:r>
              <a:rPr lang="en-US" b="1" dirty="0" err="1" smtClean="0">
                <a:solidFill>
                  <a:srgbClr val="000000"/>
                </a:solidFill>
                <a:latin typeface="Courier New" pitchFamily="49" charset="0"/>
              </a:rPr>
              <a:t>toString</a:t>
            </a:r>
            <a:r>
              <a:rPr lang="en-US" b="1" dirty="0" smtClean="0">
                <a:solidFill>
                  <a:srgbClr val="000000"/>
                </a:solidFill>
                <a:latin typeface="Courier New" pitchFamily="49" charset="0"/>
              </a:rPr>
              <a:t>(){ </a:t>
            </a:r>
          </a:p>
          <a:p>
            <a:pPr>
              <a:lnSpc>
                <a:spcPct val="120000"/>
              </a:lnSpc>
              <a:spcBef>
                <a:spcPct val="50000"/>
              </a:spcBef>
              <a:buFontTx/>
              <a:buNone/>
              <a:defRPr/>
            </a:pPr>
            <a:r>
              <a:rPr lang="en-US" b="1" dirty="0" smtClean="0">
                <a:solidFill>
                  <a:srgbClr val="000000"/>
                </a:solidFill>
                <a:latin typeface="Courier New" pitchFamily="49" charset="0"/>
              </a:rPr>
              <a:t>		return "</a:t>
            </a:r>
            <a:r>
              <a:rPr lang="en-US" b="1" dirty="0" err="1" smtClean="0">
                <a:solidFill>
                  <a:srgbClr val="000000"/>
                </a:solidFill>
                <a:latin typeface="Courier New" pitchFamily="49" charset="0"/>
              </a:rPr>
              <a:t>InvalidNameException</a:t>
            </a:r>
            <a:r>
              <a:rPr lang="en-US" b="1" dirty="0" smtClean="0">
                <a:solidFill>
                  <a:srgbClr val="000000"/>
                </a:solidFill>
                <a:latin typeface="Courier New" pitchFamily="49" charset="0"/>
              </a:rPr>
              <a:t>" + </a:t>
            </a:r>
            <a:r>
              <a:rPr lang="en-US" b="1" dirty="0" err="1" smtClean="0">
                <a:solidFill>
                  <a:srgbClr val="000000"/>
                </a:solidFill>
                <a:latin typeface="Courier New" pitchFamily="49" charset="0"/>
              </a:rPr>
              <a:t>exStr</a:t>
            </a:r>
            <a:r>
              <a:rPr lang="en-US" b="1" dirty="0" smtClean="0">
                <a:solidFill>
                  <a:srgbClr val="000000"/>
                </a:solidFill>
                <a:latin typeface="Courier New" pitchFamily="49" charset="0"/>
              </a:rPr>
              <a:t>;}</a:t>
            </a:r>
          </a:p>
          <a:p>
            <a:pPr>
              <a:lnSpc>
                <a:spcPct val="120000"/>
              </a:lnSpc>
              <a:spcBef>
                <a:spcPct val="50000"/>
              </a:spcBef>
              <a:buFontTx/>
              <a:buNone/>
              <a:defRPr/>
            </a:pPr>
            <a:r>
              <a:rPr lang="en-US" b="1" dirty="0" smtClean="0">
                <a:solidFill>
                  <a:srgbClr val="000000"/>
                </a:solidFill>
                <a:latin typeface="Courier New" pitchFamily="49" charset="0"/>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lide Number Placeholder 3"/>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30408914-F10B-428B-80DC-AFCBC04E42E4}" type="slidenum">
              <a:rPr lang="en-US" smtClean="0">
                <a:solidFill>
                  <a:schemeClr val="bg2"/>
                </a:solidFill>
              </a:rPr>
              <a:pPr eaLnBrk="1" hangingPunct="1">
                <a:defRPr/>
              </a:pPr>
              <a:t>49</a:t>
            </a:fld>
            <a:endParaRPr lang="en-US" smtClean="0">
              <a:solidFill>
                <a:schemeClr val="bg2"/>
              </a:solidFill>
            </a:endParaRPr>
          </a:p>
        </p:txBody>
      </p:sp>
      <p:sp>
        <p:nvSpPr>
          <p:cNvPr id="2" name="Rectangle 1"/>
          <p:cNvSpPr/>
          <p:nvPr/>
        </p:nvSpPr>
        <p:spPr>
          <a:xfrm>
            <a:off x="457200" y="533400"/>
            <a:ext cx="7848600" cy="4351961"/>
          </a:xfrm>
          <a:prstGeom prst="rect">
            <a:avLst/>
          </a:prstGeom>
        </p:spPr>
        <p:txBody>
          <a:bodyPr wrap="square">
            <a:spAutoFit/>
          </a:bodyPr>
          <a:lstStyle/>
          <a:p>
            <a:pPr marL="0" indent="0">
              <a:lnSpc>
                <a:spcPct val="120000"/>
              </a:lnSpc>
              <a:spcBef>
                <a:spcPct val="50000"/>
              </a:spcBef>
              <a:buNone/>
            </a:pPr>
            <a:r>
              <a:rPr lang="en-US" sz="2000" b="1" dirty="0">
                <a:solidFill>
                  <a:srgbClr val="000000"/>
                </a:solidFill>
                <a:latin typeface="Courier New" pitchFamily="49" charset="0"/>
                <a:cs typeface="+mn-cs"/>
              </a:rPr>
              <a:t>public abstract class Person{</a:t>
            </a:r>
          </a:p>
          <a:p>
            <a:pPr>
              <a:lnSpc>
                <a:spcPct val="120000"/>
              </a:lnSpc>
              <a:spcBef>
                <a:spcPct val="50000"/>
              </a:spcBef>
              <a:buNone/>
            </a:pPr>
            <a:r>
              <a:rPr lang="en-US" sz="2000" b="1" dirty="0">
                <a:solidFill>
                  <a:srgbClr val="000000"/>
                </a:solidFill>
                <a:latin typeface="Courier New" pitchFamily="49" charset="0"/>
                <a:cs typeface="+mn-cs"/>
              </a:rPr>
              <a:t>	public void </a:t>
            </a:r>
            <a:r>
              <a:rPr lang="en-US" sz="2000" b="1" dirty="0" err="1">
                <a:solidFill>
                  <a:srgbClr val="000000"/>
                </a:solidFill>
                <a:latin typeface="Courier New" pitchFamily="49" charset="0"/>
                <a:cs typeface="+mn-cs"/>
              </a:rPr>
              <a:t>setName</a:t>
            </a:r>
            <a:r>
              <a:rPr lang="en-US" sz="2000" b="1" dirty="0">
                <a:solidFill>
                  <a:srgbClr val="000000"/>
                </a:solidFill>
                <a:latin typeface="Courier New" pitchFamily="49" charset="0"/>
                <a:cs typeface="+mn-cs"/>
              </a:rPr>
              <a:t>(String name) throws </a:t>
            </a:r>
            <a:r>
              <a:rPr lang="en-US" b="1" dirty="0" smtClean="0">
                <a:latin typeface="Courier New" pitchFamily="49" charset="0"/>
              </a:rPr>
              <a:t>						</a:t>
            </a:r>
            <a:r>
              <a:rPr lang="en-US" b="1" dirty="0" err="1" smtClean="0">
                <a:solidFill>
                  <a:srgbClr val="C00000"/>
                </a:solidFill>
                <a:latin typeface="Courier New" pitchFamily="49" charset="0"/>
              </a:rPr>
              <a:t>InvalidNameException</a:t>
            </a:r>
            <a:r>
              <a:rPr lang="en-US" b="1" dirty="0" smtClean="0">
                <a:latin typeface="Courier New" pitchFamily="49" charset="0"/>
              </a:rPr>
              <a:t> {</a:t>
            </a:r>
          </a:p>
          <a:p>
            <a:pPr lvl="1">
              <a:lnSpc>
                <a:spcPct val="120000"/>
              </a:lnSpc>
              <a:spcBef>
                <a:spcPct val="50000"/>
              </a:spcBef>
              <a:buNone/>
            </a:pPr>
            <a:r>
              <a:rPr lang="en-US" sz="2000" b="1" dirty="0">
                <a:solidFill>
                  <a:srgbClr val="000000"/>
                </a:solidFill>
                <a:latin typeface="Courier New" pitchFamily="49" charset="0"/>
              </a:rPr>
              <a:t>if(name==null)</a:t>
            </a:r>
          </a:p>
          <a:p>
            <a:pPr lvl="1">
              <a:lnSpc>
                <a:spcPct val="120000"/>
              </a:lnSpc>
              <a:spcBef>
                <a:spcPct val="50000"/>
              </a:spcBef>
              <a:buNone/>
            </a:pPr>
            <a:r>
              <a:rPr lang="en-US" sz="2000" b="1" dirty="0" smtClean="0">
                <a:solidFill>
                  <a:srgbClr val="C00000"/>
                </a:solidFill>
                <a:latin typeface="Courier New" pitchFamily="49" charset="0"/>
              </a:rPr>
              <a:t>throw new </a:t>
            </a:r>
            <a:r>
              <a:rPr lang="en-US" sz="2000" b="1" dirty="0" err="1" smtClean="0">
                <a:solidFill>
                  <a:srgbClr val="C00000"/>
                </a:solidFill>
                <a:latin typeface="Courier New" pitchFamily="49" charset="0"/>
              </a:rPr>
              <a:t>InvalidNameException</a:t>
            </a:r>
            <a:r>
              <a:rPr lang="en-US" sz="2000" b="1" dirty="0" smtClean="0">
                <a:solidFill>
                  <a:srgbClr val="C00000"/>
                </a:solidFill>
                <a:latin typeface="Courier New" pitchFamily="49" charset="0"/>
              </a:rPr>
              <a:t>();</a:t>
            </a:r>
          </a:p>
          <a:p>
            <a:pPr lvl="1">
              <a:lnSpc>
                <a:spcPct val="120000"/>
              </a:lnSpc>
              <a:spcBef>
                <a:spcPct val="50000"/>
              </a:spcBef>
              <a:buNone/>
            </a:pPr>
            <a:r>
              <a:rPr lang="en-US" sz="2000" b="1" dirty="0">
                <a:solidFill>
                  <a:srgbClr val="000000"/>
                </a:solidFill>
                <a:latin typeface="Courier New" pitchFamily="49" charset="0"/>
              </a:rPr>
              <a:t>else 	this.name=name;		</a:t>
            </a:r>
          </a:p>
          <a:p>
            <a:pPr lvl="1">
              <a:lnSpc>
                <a:spcPct val="120000"/>
              </a:lnSpc>
              <a:spcBef>
                <a:spcPct val="50000"/>
              </a:spcBef>
              <a:buNone/>
            </a:pPr>
            <a:r>
              <a:rPr lang="en-US" sz="2000" b="1" dirty="0">
                <a:solidFill>
                  <a:srgbClr val="000000"/>
                </a:solidFill>
                <a:latin typeface="Courier New" pitchFamily="49" charset="0"/>
              </a:rPr>
              <a:t>}}</a:t>
            </a:r>
          </a:p>
          <a:p>
            <a:pPr>
              <a:lnSpc>
                <a:spcPct val="120000"/>
              </a:lnSpc>
              <a:spcBef>
                <a:spcPct val="50000"/>
              </a:spcBef>
              <a:buNone/>
            </a:pPr>
            <a:r>
              <a:rPr lang="en-US" b="1" dirty="0">
                <a:solidFill>
                  <a:srgbClr val="000000"/>
                </a:solidFill>
                <a:latin typeface="Courier New" pitchFamily="49" charset="0"/>
              </a:rPr>
              <a:t>…</a:t>
            </a:r>
          </a:p>
          <a:p>
            <a:pPr marL="0" indent="0">
              <a:lnSpc>
                <a:spcPct val="120000"/>
              </a:lnSpc>
              <a:spcBef>
                <a:spcPct val="50000"/>
              </a:spcBef>
              <a:buNone/>
            </a:pPr>
            <a:r>
              <a:rPr lang="en-US" b="1" dirty="0">
                <a:solidFill>
                  <a:srgbClr val="000000"/>
                </a:solidFill>
                <a:latin typeface="Courier New" pitchFamily="49"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Exception Hierarchy</a:t>
            </a:r>
          </a:p>
        </p:txBody>
      </p:sp>
      <p:sp>
        <p:nvSpPr>
          <p:cNvPr id="7189" name="Slide Number Placeholder 21"/>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32809884-4469-4033-A6BF-A1DB4902757E}" type="slidenum">
              <a:rPr lang="en-US" smtClean="0">
                <a:solidFill>
                  <a:schemeClr val="bg2"/>
                </a:solidFill>
              </a:rPr>
              <a:pPr eaLnBrk="1" hangingPunct="1">
                <a:defRPr/>
              </a:pPr>
              <a:t>5</a:t>
            </a:fld>
            <a:endParaRPr lang="en-US" smtClean="0">
              <a:solidFill>
                <a:schemeClr val="bg2"/>
              </a:solidFill>
            </a:endParaRPr>
          </a:p>
        </p:txBody>
      </p:sp>
      <p:sp>
        <p:nvSpPr>
          <p:cNvPr id="7171" name="Content Placeholder 2"/>
          <p:cNvSpPr>
            <a:spLocks noGrp="1"/>
          </p:cNvSpPr>
          <p:nvPr>
            <p:ph sz="quarter" idx="1"/>
          </p:nvPr>
        </p:nvSpPr>
        <p:spPr>
          <a:xfrm>
            <a:off x="228600" y="4724400"/>
            <a:ext cx="8915400" cy="2057400"/>
          </a:xfrm>
        </p:spPr>
        <p:txBody>
          <a:bodyPr>
            <a:normAutofit/>
          </a:bodyPr>
          <a:lstStyle/>
          <a:p>
            <a:pPr>
              <a:lnSpc>
                <a:spcPct val="100000"/>
              </a:lnSpc>
            </a:pPr>
            <a:r>
              <a:rPr lang="en-US" b="1" smtClean="0">
                <a:solidFill>
                  <a:srgbClr val="000000"/>
                </a:solidFill>
                <a:latin typeface="Courier New" pitchFamily="49" charset="0"/>
                <a:cs typeface="Courier New" pitchFamily="49" charset="0"/>
              </a:rPr>
              <a:t>Throwable </a:t>
            </a:r>
            <a:r>
              <a:rPr lang="en-US" smtClean="0"/>
              <a:t>class is super class for all exceptions in Java. </a:t>
            </a:r>
            <a:r>
              <a:rPr lang="en-US" smtClean="0">
                <a:latin typeface="Verdana" pitchFamily="34" charset="0"/>
              </a:rPr>
              <a:t>When an exception occurs in a method, an object of </a:t>
            </a:r>
            <a:r>
              <a:rPr lang="en-US" b="1" smtClean="0">
                <a:solidFill>
                  <a:srgbClr val="000000"/>
                </a:solidFill>
                <a:latin typeface="Courier New" pitchFamily="49" charset="0"/>
                <a:cs typeface="Courier New" pitchFamily="49" charset="0"/>
              </a:rPr>
              <a:t>Throwable</a:t>
            </a:r>
            <a:r>
              <a:rPr lang="en-US" smtClean="0">
                <a:latin typeface="Verdana" pitchFamily="34" charset="0"/>
              </a:rPr>
              <a:t> type is thrown. </a:t>
            </a:r>
            <a:endParaRPr lang="en-US" smtClean="0"/>
          </a:p>
          <a:p>
            <a:pPr>
              <a:lnSpc>
                <a:spcPct val="100000"/>
              </a:lnSpc>
            </a:pPr>
            <a:r>
              <a:rPr lang="en-US" smtClean="0"/>
              <a:t>The 2 subclasses –</a:t>
            </a:r>
            <a:r>
              <a:rPr lang="en-US" b="1" smtClean="0">
                <a:solidFill>
                  <a:srgbClr val="000000"/>
                </a:solidFill>
                <a:latin typeface="Courier New" pitchFamily="49" charset="0"/>
                <a:cs typeface="Courier New" pitchFamily="49" charset="0"/>
              </a:rPr>
              <a:t>Error</a:t>
            </a:r>
            <a:r>
              <a:rPr lang="en-US" smtClean="0"/>
              <a:t> and </a:t>
            </a:r>
            <a:r>
              <a:rPr lang="en-US" b="1" smtClean="0">
                <a:solidFill>
                  <a:srgbClr val="000000"/>
                </a:solidFill>
                <a:latin typeface="Courier New" pitchFamily="49" charset="0"/>
                <a:cs typeface="Courier New" pitchFamily="49" charset="0"/>
              </a:rPr>
              <a:t>Exception</a:t>
            </a:r>
            <a:endParaRPr lang="en-US" smtClean="0"/>
          </a:p>
        </p:txBody>
      </p:sp>
      <p:sp>
        <p:nvSpPr>
          <p:cNvPr id="7172" name="Rectangle 4"/>
          <p:cNvSpPr>
            <a:spLocks noChangeArrowheads="1"/>
          </p:cNvSpPr>
          <p:nvPr/>
        </p:nvSpPr>
        <p:spPr bwMode="auto">
          <a:xfrm>
            <a:off x="609600" y="2819400"/>
            <a:ext cx="3886200" cy="46196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eaLnBrk="0" hangingPunct="0"/>
            <a:r>
              <a:rPr lang="en-US" sz="2400" b="1">
                <a:solidFill>
                  <a:srgbClr val="000000"/>
                </a:solidFill>
                <a:latin typeface="Courier New" pitchFamily="49" charset="0"/>
                <a:cs typeface="Courier New" pitchFamily="49" charset="0"/>
              </a:rPr>
              <a:t>java.lang.Exception</a:t>
            </a:r>
          </a:p>
        </p:txBody>
      </p:sp>
      <p:sp>
        <p:nvSpPr>
          <p:cNvPr id="7173" name="Rectangle 5"/>
          <p:cNvSpPr>
            <a:spLocks noChangeArrowheads="1"/>
          </p:cNvSpPr>
          <p:nvPr/>
        </p:nvSpPr>
        <p:spPr bwMode="auto">
          <a:xfrm>
            <a:off x="4876800" y="2819400"/>
            <a:ext cx="3048000" cy="46196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eaLnBrk="0" hangingPunct="0"/>
            <a:r>
              <a:rPr lang="en-US" sz="2400" b="1">
                <a:solidFill>
                  <a:srgbClr val="000000"/>
                </a:solidFill>
                <a:latin typeface="Courier New" pitchFamily="49" charset="0"/>
                <a:cs typeface="Courier New" pitchFamily="49" charset="0"/>
              </a:rPr>
              <a:t>java.lang.Error</a:t>
            </a:r>
          </a:p>
        </p:txBody>
      </p:sp>
      <p:sp>
        <p:nvSpPr>
          <p:cNvPr id="7174" name="Line 6"/>
          <p:cNvSpPr>
            <a:spLocks noChangeShapeType="1"/>
          </p:cNvSpPr>
          <p:nvPr/>
        </p:nvSpPr>
        <p:spPr bwMode="auto">
          <a:xfrm>
            <a:off x="3429000" y="2438400"/>
            <a:ext cx="19812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175" name="Line 7"/>
          <p:cNvSpPr>
            <a:spLocks noChangeShapeType="1"/>
          </p:cNvSpPr>
          <p:nvPr/>
        </p:nvSpPr>
        <p:spPr bwMode="auto">
          <a:xfrm>
            <a:off x="3429000" y="2438400"/>
            <a:ext cx="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176" name="Line 8"/>
          <p:cNvSpPr>
            <a:spLocks noChangeShapeType="1"/>
          </p:cNvSpPr>
          <p:nvPr/>
        </p:nvSpPr>
        <p:spPr bwMode="auto">
          <a:xfrm>
            <a:off x="5410200" y="2438400"/>
            <a:ext cx="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177" name="Rectangle 9"/>
          <p:cNvSpPr>
            <a:spLocks noChangeArrowheads="1"/>
          </p:cNvSpPr>
          <p:nvPr/>
        </p:nvSpPr>
        <p:spPr bwMode="auto">
          <a:xfrm>
            <a:off x="3124200" y="3886200"/>
            <a:ext cx="5805488" cy="46196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r>
              <a:rPr lang="en-US" sz="2400" b="1">
                <a:solidFill>
                  <a:srgbClr val="000000"/>
                </a:solidFill>
                <a:latin typeface="Courier New" pitchFamily="49" charset="0"/>
                <a:cs typeface="Courier New" pitchFamily="49" charset="0"/>
              </a:rPr>
              <a:t>java.lang.VirtualMachineError</a:t>
            </a:r>
          </a:p>
        </p:txBody>
      </p:sp>
      <p:sp>
        <p:nvSpPr>
          <p:cNvPr id="7178" name="AutoShape 10"/>
          <p:cNvSpPr>
            <a:spLocks noChangeArrowheads="1"/>
          </p:cNvSpPr>
          <p:nvPr/>
        </p:nvSpPr>
        <p:spPr bwMode="auto">
          <a:xfrm>
            <a:off x="5867400" y="3276600"/>
            <a:ext cx="609600" cy="381000"/>
          </a:xfrm>
          <a:prstGeom prst="flowChartExtra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IN"/>
          </a:p>
        </p:txBody>
      </p:sp>
      <p:sp>
        <p:nvSpPr>
          <p:cNvPr id="7179" name="Line 11"/>
          <p:cNvSpPr>
            <a:spLocks noChangeShapeType="1"/>
          </p:cNvSpPr>
          <p:nvPr/>
        </p:nvSpPr>
        <p:spPr bwMode="auto">
          <a:xfrm>
            <a:off x="6172200" y="3657600"/>
            <a:ext cx="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180" name="AutoShape 13"/>
          <p:cNvSpPr>
            <a:spLocks noChangeArrowheads="1"/>
          </p:cNvSpPr>
          <p:nvPr/>
        </p:nvSpPr>
        <p:spPr bwMode="auto">
          <a:xfrm>
            <a:off x="4114800" y="1752600"/>
            <a:ext cx="609600" cy="381000"/>
          </a:xfrm>
          <a:prstGeom prst="flowChartExtra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IN"/>
          </a:p>
        </p:txBody>
      </p:sp>
      <p:sp>
        <p:nvSpPr>
          <p:cNvPr id="17" name="Rectangle 16"/>
          <p:cNvSpPr/>
          <p:nvPr/>
        </p:nvSpPr>
        <p:spPr bwMode="auto">
          <a:xfrm>
            <a:off x="228600" y="2286000"/>
            <a:ext cx="4343400" cy="1524000"/>
          </a:xfrm>
          <a:prstGeom prst="rect">
            <a:avLst/>
          </a:prstGeom>
          <a:noFill/>
          <a:ln>
            <a:solidFill>
              <a:srgbClr val="C00000"/>
            </a:solidFill>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a:lstStyle/>
          <a:p>
            <a:pPr>
              <a:defRPr/>
            </a:pPr>
            <a:endParaRPr lang="en-IN">
              <a:solidFill>
                <a:schemeClr val="tx1"/>
              </a:solidFill>
            </a:endParaRPr>
          </a:p>
        </p:txBody>
      </p:sp>
      <p:cxnSp>
        <p:nvCxnSpPr>
          <p:cNvPr id="7185" name="Straight Connector 26"/>
          <p:cNvCxnSpPr>
            <a:cxnSpLocks noChangeShapeType="1"/>
            <a:stCxn id="7180" idx="2"/>
          </p:cNvCxnSpPr>
          <p:nvPr/>
        </p:nvCxnSpPr>
        <p:spPr bwMode="auto">
          <a:xfrm rot="5400000">
            <a:off x="4267201" y="2286000"/>
            <a:ext cx="304800" cy="3175"/>
          </a:xfrm>
          <a:prstGeom prst="line">
            <a:avLst/>
          </a:prstGeom>
          <a:noFill/>
          <a:ln w="9525" algn="ctr">
            <a:solidFill>
              <a:srgbClr val="008000"/>
            </a:solidFill>
            <a:round/>
            <a:headEnd/>
            <a:tailEnd/>
          </a:ln>
          <a:extLst>
            <a:ext uri="{909E8E84-426E-40DD-AFC4-6F175D3DCCD1}">
              <a14:hiddenFill xmlns:a14="http://schemas.microsoft.com/office/drawing/2010/main" xmlns="">
                <a:noFill/>
              </a14:hiddenFill>
            </a:ext>
          </a:extLst>
        </p:spPr>
      </p:cxnSp>
      <p:sp>
        <p:nvSpPr>
          <p:cNvPr id="19" name="Text Box 18"/>
          <p:cNvSpPr txBox="1">
            <a:spLocks noChangeArrowheads="1"/>
          </p:cNvSpPr>
          <p:nvPr/>
        </p:nvSpPr>
        <p:spPr bwMode="auto">
          <a:xfrm>
            <a:off x="533400" y="1828800"/>
            <a:ext cx="150971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a:solidFill>
                  <a:srgbClr val="C00000"/>
                </a:solidFill>
                <a:latin typeface="Times New Roman" pitchFamily="18" charset="0"/>
              </a:rPr>
              <a:t>Our focus!</a:t>
            </a:r>
          </a:p>
        </p:txBody>
      </p:sp>
      <p:sp>
        <p:nvSpPr>
          <p:cNvPr id="7187" name="Rectangle 3"/>
          <p:cNvSpPr>
            <a:spLocks noChangeArrowheads="1"/>
          </p:cNvSpPr>
          <p:nvPr/>
        </p:nvSpPr>
        <p:spPr bwMode="auto">
          <a:xfrm>
            <a:off x="2590800" y="1219200"/>
            <a:ext cx="3810000" cy="46196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eaLnBrk="0" hangingPunct="0"/>
            <a:r>
              <a:rPr lang="en-US" sz="2400" b="1">
                <a:solidFill>
                  <a:srgbClr val="000000"/>
                </a:solidFill>
                <a:latin typeface="Courier New" pitchFamily="49" charset="0"/>
                <a:cs typeface="Courier New" pitchFamily="49" charset="0"/>
              </a:rPr>
              <a:t>java.lang.Throwable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a:t>
            </a:r>
            <a:endParaRPr lang="en-US" dirty="0"/>
          </a:p>
        </p:txBody>
      </p:sp>
      <p:sp>
        <p:nvSpPr>
          <p:cNvPr id="2" name="Slide Number Placeholder 1"/>
          <p:cNvSpPr>
            <a:spLocks noGrp="1"/>
          </p:cNvSpPr>
          <p:nvPr>
            <p:ph type="sldNum" sz="quarter" idx="12"/>
          </p:nvPr>
        </p:nvSpPr>
        <p:spPr/>
        <p:txBody>
          <a:bodyPr/>
          <a:lstStyle/>
          <a:p>
            <a:pPr>
              <a:defRPr/>
            </a:pPr>
            <a:fld id="{DA1F0F34-11F6-411D-AA15-1F6C42687176}" type="slidenum">
              <a:rPr lang="en-US" smtClean="0"/>
              <a:pPr>
                <a:defRPr/>
              </a:pPr>
              <a:t>50</a:t>
            </a:fld>
            <a:endParaRPr lang="en-US"/>
          </a:p>
        </p:txBody>
      </p:sp>
      <p:sp>
        <p:nvSpPr>
          <p:cNvPr id="4" name="Content Placeholder 3"/>
          <p:cNvSpPr>
            <a:spLocks noGrp="1"/>
          </p:cNvSpPr>
          <p:nvPr>
            <p:ph sz="quarter" idx="1"/>
          </p:nvPr>
        </p:nvSpPr>
        <p:spPr/>
        <p:txBody>
          <a:bodyPr/>
          <a:lstStyle/>
          <a:p>
            <a:r>
              <a:rPr lang="en-US" i="1" dirty="0"/>
              <a:t>Create a class called Employee </a:t>
            </a:r>
            <a:r>
              <a:rPr lang="en-US" i="1" dirty="0" smtClean="0"/>
              <a:t>that </a:t>
            </a:r>
            <a:r>
              <a:rPr lang="en-US" i="1" dirty="0"/>
              <a:t>asks the user to input the name and the age of </a:t>
            </a:r>
            <a:r>
              <a:rPr lang="en-US" i="1" dirty="0" smtClean="0"/>
              <a:t>an </a:t>
            </a:r>
            <a:r>
              <a:rPr lang="en-US" i="1" dirty="0"/>
              <a:t>employee. Raise a custom defined exception when the user enters an employee name that has </a:t>
            </a:r>
            <a:r>
              <a:rPr lang="en-US" i="1" dirty="0" smtClean="0"/>
              <a:t>already been entered </a:t>
            </a:r>
            <a:r>
              <a:rPr lang="en-US" i="1" dirty="0"/>
              <a:t>and raise another exception if the age is negative or less than 18 or greater than 60. If there is any occurrence of </a:t>
            </a:r>
            <a:r>
              <a:rPr lang="en-US" i="1" dirty="0" err="1"/>
              <a:t>InputMismatchException</a:t>
            </a:r>
            <a:r>
              <a:rPr lang="en-US" i="1" dirty="0"/>
              <a:t> and </a:t>
            </a:r>
            <a:r>
              <a:rPr lang="en-US" i="1" dirty="0" err="1"/>
              <a:t>NumberFormatException</a:t>
            </a:r>
            <a:r>
              <a:rPr lang="en-US" i="1" dirty="0"/>
              <a:t>, throw those also as </a:t>
            </a:r>
            <a:r>
              <a:rPr lang="en-US" i="1" dirty="0" smtClean="0"/>
              <a:t>user </a:t>
            </a:r>
            <a:r>
              <a:rPr lang="en-US" i="1" dirty="0"/>
              <a:t>defined exceptions. </a:t>
            </a:r>
            <a:endParaRPr lang="en-US" i="1" dirty="0" smtClean="0"/>
          </a:p>
          <a:p>
            <a:r>
              <a:rPr lang="en-US" i="1" dirty="0" smtClean="0"/>
              <a:t>Hint: use exception wrapping</a:t>
            </a:r>
          </a:p>
          <a:p>
            <a:pPr marL="0" lvl="1" indent="0" algn="r">
              <a:buNone/>
            </a:pPr>
            <a:r>
              <a:rPr lang="en-US" sz="2000" i="1" dirty="0"/>
              <a:t>(30 </a:t>
            </a:r>
            <a:r>
              <a:rPr lang="en-US" sz="2000" i="1" dirty="0" err="1"/>
              <a:t>mins</a:t>
            </a:r>
            <a:r>
              <a:rPr lang="en-US" sz="2000" i="1" dirty="0"/>
              <a:t>)</a:t>
            </a:r>
          </a:p>
          <a:p>
            <a:pPr marL="0" indent="0" algn="r">
              <a:buNone/>
            </a:pPr>
            <a:endParaRPr lang="en-US" dirty="0"/>
          </a:p>
        </p:txBody>
      </p:sp>
    </p:spTree>
    <p:extLst>
      <p:ext uri="{BB962C8B-B14F-4D97-AF65-F5344CB8AC3E}">
        <p14:creationId xmlns:p14="http://schemas.microsoft.com/office/powerpoint/2010/main" xmlns="" val="28115133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4" name="Slide Number Placeholder 3"/>
          <p:cNvSpPr>
            <a:spLocks noGrp="1"/>
          </p:cNvSpPr>
          <p:nvPr>
            <p:ph type="sldNum" sz="quarter" idx="12"/>
          </p:nvPr>
        </p:nvSpPr>
        <p:spPr/>
        <p:txBody>
          <a:bodyPr/>
          <a:lstStyle/>
          <a:p>
            <a:pPr>
              <a:defRPr/>
            </a:pPr>
            <a:fld id="{FD08C850-F025-4D3A-AEE5-EDA81EA69DDA}" type="slidenum">
              <a:rPr lang="en-US" smtClean="0"/>
              <a:pPr>
                <a:defRPr/>
              </a:pPr>
              <a:t>51</a:t>
            </a:fld>
            <a:endParaRPr lang="en-US"/>
          </a:p>
        </p:txBody>
      </p:sp>
      <p:sp>
        <p:nvSpPr>
          <p:cNvPr id="3" name="Content Placeholder 2"/>
          <p:cNvSpPr>
            <a:spLocks noGrp="1"/>
          </p:cNvSpPr>
          <p:nvPr>
            <p:ph sz="quarter" idx="1"/>
          </p:nvPr>
        </p:nvSpPr>
        <p:spPr>
          <a:xfrm>
            <a:off x="152400" y="990600"/>
            <a:ext cx="8839200" cy="5638800"/>
          </a:xfrm>
        </p:spPr>
        <p:txBody>
          <a:bodyPr/>
          <a:lstStyle/>
          <a:p>
            <a:pPr marL="0" indent="0">
              <a:lnSpc>
                <a:spcPct val="120000"/>
              </a:lnSpc>
              <a:buNone/>
            </a:pPr>
            <a:r>
              <a:rPr lang="en-US" dirty="0" smtClean="0"/>
              <a:t>Write the exception that will be thrown when the event happens?</a:t>
            </a:r>
          </a:p>
          <a:p>
            <a:pPr>
              <a:lnSpc>
                <a:spcPct val="120000"/>
              </a:lnSpc>
            </a:pPr>
            <a:r>
              <a:rPr lang="en-US" dirty="0"/>
              <a:t>Thrown when an application tries to load in a class but no definition for the class with the specified name could be found</a:t>
            </a:r>
            <a:r>
              <a:rPr lang="en-US" dirty="0" smtClean="0"/>
              <a:t>.</a:t>
            </a:r>
          </a:p>
          <a:p>
            <a:pPr>
              <a:lnSpc>
                <a:spcPct val="120000"/>
              </a:lnSpc>
            </a:pPr>
            <a:r>
              <a:rPr lang="en-US" dirty="0"/>
              <a:t>Thrown to indicate that the clone method in class Object has been called to clone an object, but that the object's class does not implement the </a:t>
            </a:r>
            <a:r>
              <a:rPr lang="en-US" dirty="0" err="1"/>
              <a:t>Cloneable</a:t>
            </a:r>
            <a:r>
              <a:rPr lang="en-US" dirty="0"/>
              <a:t> interface. </a:t>
            </a:r>
          </a:p>
          <a:p>
            <a:pPr>
              <a:lnSpc>
                <a:spcPct val="120000"/>
              </a:lnSpc>
            </a:pPr>
            <a:r>
              <a:rPr lang="en-US" dirty="0" smtClean="0"/>
              <a:t>Thrown </a:t>
            </a:r>
            <a:r>
              <a:rPr lang="en-US" dirty="0"/>
              <a:t>to indicate that the code has attempted to cast an object to a subclass of which it is not an instance</a:t>
            </a:r>
          </a:p>
          <a:p>
            <a:pPr>
              <a:lnSpc>
                <a:spcPct val="120000"/>
              </a:lnSpc>
            </a:pPr>
            <a:r>
              <a:rPr lang="en-US" dirty="0"/>
              <a:t>Thrown but a reasonable application should not try to catch</a:t>
            </a:r>
          </a:p>
          <a:p>
            <a:pPr>
              <a:lnSpc>
                <a:spcPct val="120000"/>
              </a:lnSpc>
            </a:pPr>
            <a:r>
              <a:rPr lang="en-US" dirty="0"/>
              <a:t>Thrown to indicate that an attempt has been made to store the wrong type of object into an array of </a:t>
            </a:r>
            <a:r>
              <a:rPr lang="en-US" dirty="0" smtClean="0"/>
              <a:t>objects.</a:t>
            </a:r>
          </a:p>
          <a:p>
            <a:pPr>
              <a:lnSpc>
                <a:spcPct val="120000"/>
              </a:lnSpc>
            </a:pPr>
            <a:r>
              <a:rPr lang="en-US" dirty="0"/>
              <a:t>Thrown if an application tries to create an array with negative size. </a:t>
            </a:r>
          </a:p>
          <a:p>
            <a:pPr>
              <a:lnSpc>
                <a:spcPct val="120000"/>
              </a:lnSpc>
            </a:pPr>
            <a:r>
              <a:rPr lang="en-US" dirty="0"/>
              <a:t>Thrown when an application attempts to use null in a case where an object is </a:t>
            </a:r>
            <a:r>
              <a:rPr lang="en-US" dirty="0" smtClean="0"/>
              <a:t>required.</a:t>
            </a:r>
            <a:endParaRPr lang="en-US" dirty="0"/>
          </a:p>
        </p:txBody>
      </p:sp>
    </p:spTree>
    <p:extLst>
      <p:ext uri="{BB962C8B-B14F-4D97-AF65-F5344CB8AC3E}">
        <p14:creationId xmlns:p14="http://schemas.microsoft.com/office/powerpoint/2010/main" xmlns="" val="29256741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4" name="Slide Number Placeholder 3"/>
          <p:cNvSpPr>
            <a:spLocks noGrp="1"/>
          </p:cNvSpPr>
          <p:nvPr>
            <p:ph type="sldNum" sz="quarter" idx="12"/>
          </p:nvPr>
        </p:nvSpPr>
        <p:spPr/>
        <p:txBody>
          <a:bodyPr/>
          <a:lstStyle/>
          <a:p>
            <a:pPr>
              <a:defRPr/>
            </a:pPr>
            <a:fld id="{FD08C850-F025-4D3A-AEE5-EDA81EA69DDA}" type="slidenum">
              <a:rPr lang="en-US" smtClean="0"/>
              <a:pPr>
                <a:defRPr/>
              </a:pPr>
              <a:t>52</a:t>
            </a:fld>
            <a:endParaRPr lang="en-US"/>
          </a:p>
        </p:txBody>
      </p:sp>
      <p:sp>
        <p:nvSpPr>
          <p:cNvPr id="3" name="Content Placeholder 2"/>
          <p:cNvSpPr>
            <a:spLocks noGrp="1"/>
          </p:cNvSpPr>
          <p:nvPr>
            <p:ph sz="quarter" idx="1"/>
          </p:nvPr>
        </p:nvSpPr>
        <p:spPr>
          <a:xfrm>
            <a:off x="457200" y="1447800"/>
            <a:ext cx="8229600" cy="4525963"/>
          </a:xfrm>
        </p:spPr>
        <p:txBody>
          <a:bodyPr/>
          <a:lstStyle/>
          <a:p>
            <a:r>
              <a:rPr lang="en-US" i="1" dirty="0" smtClean="0"/>
              <a:t>For each exception listed in the previous exercise, write the code or create situation that will cause the exception</a:t>
            </a:r>
            <a:r>
              <a:rPr lang="en-US" i="1" dirty="0"/>
              <a:t> </a:t>
            </a:r>
            <a:r>
              <a:rPr lang="en-US" i="1" dirty="0" smtClean="0"/>
              <a:t>to be thrown.</a:t>
            </a:r>
            <a:endParaRPr lang="en-US" i="1" dirty="0"/>
          </a:p>
        </p:txBody>
      </p:sp>
    </p:spTree>
    <p:extLst>
      <p:ext uri="{BB962C8B-B14F-4D97-AF65-F5344CB8AC3E}">
        <p14:creationId xmlns:p14="http://schemas.microsoft.com/office/powerpoint/2010/main" xmlns="" val="3845322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Types of exception</a:t>
            </a:r>
          </a:p>
        </p:txBody>
      </p:sp>
      <p:sp>
        <p:nvSpPr>
          <p:cNvPr id="8196"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15CF24AB-0A15-4B99-99A1-8A05C36CC3EB}" type="slidenum">
              <a:rPr lang="en-US" smtClean="0">
                <a:solidFill>
                  <a:schemeClr val="bg2"/>
                </a:solidFill>
              </a:rPr>
              <a:pPr eaLnBrk="1" hangingPunct="1">
                <a:defRPr/>
              </a:pPr>
              <a:t>6</a:t>
            </a:fld>
            <a:endParaRPr lang="en-US" smtClean="0">
              <a:solidFill>
                <a:schemeClr val="bg2"/>
              </a:solidFill>
            </a:endParaRPr>
          </a:p>
        </p:txBody>
      </p:sp>
      <p:sp>
        <p:nvSpPr>
          <p:cNvPr id="3" name="Content Placeholder 2"/>
          <p:cNvSpPr>
            <a:spLocks noGrp="1"/>
          </p:cNvSpPr>
          <p:nvPr>
            <p:ph sz="quarter" idx="1"/>
          </p:nvPr>
        </p:nvSpPr>
        <p:spPr>
          <a:xfrm>
            <a:off x="28074" y="990600"/>
            <a:ext cx="9115926" cy="5638800"/>
          </a:xfrm>
        </p:spPr>
        <p:txBody>
          <a:bodyPr/>
          <a:lstStyle/>
          <a:p>
            <a:pPr>
              <a:defRPr/>
            </a:pPr>
            <a:r>
              <a:rPr lang="en-US" dirty="0" smtClean="0"/>
              <a:t>Two types </a:t>
            </a:r>
          </a:p>
          <a:p>
            <a:pPr lvl="1">
              <a:defRPr/>
            </a:pPr>
            <a:r>
              <a:rPr lang="en-US" sz="2000" dirty="0" smtClean="0"/>
              <a:t>Unchecked exceptions or runtime exception</a:t>
            </a:r>
          </a:p>
          <a:p>
            <a:pPr lvl="2">
              <a:defRPr/>
            </a:pPr>
            <a:r>
              <a:rPr lang="en-US" sz="2000" dirty="0" smtClean="0"/>
              <a:t>Compiler does not enforce code to be written to handle exception.</a:t>
            </a:r>
          </a:p>
          <a:p>
            <a:pPr lvl="2">
              <a:defRPr/>
            </a:pPr>
            <a:r>
              <a:rPr lang="en-US" sz="2000" dirty="0" smtClean="0"/>
              <a:t>All unhandled (uncaught) unchecked exceptions are handled by JVM.</a:t>
            </a:r>
          </a:p>
          <a:p>
            <a:pPr lvl="2">
              <a:defRPr/>
            </a:pPr>
            <a:r>
              <a:rPr lang="en-US" sz="2000" dirty="0" smtClean="0"/>
              <a:t>Two classifications</a:t>
            </a:r>
          </a:p>
          <a:p>
            <a:pPr lvl="3">
              <a:defRPr/>
            </a:pPr>
            <a:r>
              <a:rPr lang="en-US" sz="2000" dirty="0" smtClean="0"/>
              <a:t>Subclass of  </a:t>
            </a:r>
            <a:r>
              <a:rPr lang="en-US" sz="2000" b="1" kern="1200" dirty="0" smtClean="0">
                <a:solidFill>
                  <a:srgbClr val="000000"/>
                </a:solidFill>
                <a:latin typeface="Courier New" pitchFamily="49" charset="0"/>
                <a:cs typeface="Courier New" pitchFamily="49" charset="0"/>
              </a:rPr>
              <a:t>Exception</a:t>
            </a:r>
            <a:r>
              <a:rPr lang="en-US" sz="2000" dirty="0" smtClean="0"/>
              <a:t>  called  </a:t>
            </a:r>
            <a:r>
              <a:rPr lang="en-US" sz="2000" b="1" kern="1200" dirty="0" err="1" smtClean="0">
                <a:solidFill>
                  <a:srgbClr val="000000"/>
                </a:solidFill>
                <a:latin typeface="Courier New" pitchFamily="49" charset="0"/>
                <a:ea typeface="+mn-ea"/>
                <a:cs typeface="Courier New" pitchFamily="49" charset="0"/>
              </a:rPr>
              <a:t>RuntimeException</a:t>
            </a:r>
            <a:r>
              <a:rPr lang="en-US" sz="2000" b="1" kern="1200" dirty="0" smtClean="0">
                <a:solidFill>
                  <a:srgbClr val="000000"/>
                </a:solidFill>
                <a:latin typeface="Courier New" pitchFamily="49" charset="0"/>
                <a:ea typeface="+mn-ea"/>
                <a:cs typeface="Courier New" pitchFamily="49" charset="0"/>
              </a:rPr>
              <a:t> </a:t>
            </a:r>
            <a:r>
              <a:rPr lang="en-US" sz="2000" dirty="0" smtClean="0"/>
              <a:t>and all its subclasses are unchecked exception</a:t>
            </a:r>
            <a:r>
              <a:rPr lang="en-US" sz="2000" dirty="0"/>
              <a:t> </a:t>
            </a:r>
            <a:endParaRPr lang="en-US" sz="2000" dirty="0" smtClean="0"/>
          </a:p>
          <a:p>
            <a:pPr lvl="3">
              <a:defRPr/>
            </a:pPr>
            <a:r>
              <a:rPr lang="en-US" sz="2000" b="1" kern="1200" dirty="0">
                <a:solidFill>
                  <a:srgbClr val="000000"/>
                </a:solidFill>
                <a:latin typeface="Courier New" pitchFamily="49" charset="0"/>
                <a:cs typeface="Courier New" pitchFamily="49" charset="0"/>
              </a:rPr>
              <a:t>Error</a:t>
            </a:r>
            <a:r>
              <a:rPr lang="en-US" sz="2000" dirty="0" smtClean="0"/>
              <a:t> class and it subclasses: These </a:t>
            </a:r>
            <a:r>
              <a:rPr lang="en-US" sz="2000" dirty="0"/>
              <a:t>exceptions are external to the application and application cannot anticipate errors like virtual memory errors, JVM errors </a:t>
            </a:r>
            <a:r>
              <a:rPr lang="en-US" sz="2000" dirty="0" smtClean="0"/>
              <a:t>etc.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AD136B55-4E1A-4144-BE80-27873FD2A4DF}" type="slidenum">
              <a:rPr lang="en-US" smtClean="0">
                <a:solidFill>
                  <a:schemeClr val="bg2"/>
                </a:solidFill>
              </a:rPr>
              <a:pPr eaLnBrk="1" hangingPunct="1">
                <a:defRPr/>
              </a:pPr>
              <a:t>7</a:t>
            </a:fld>
            <a:endParaRPr lang="en-US" smtClean="0">
              <a:solidFill>
                <a:schemeClr val="bg2"/>
              </a:solidFill>
            </a:endParaRPr>
          </a:p>
        </p:txBody>
      </p:sp>
      <p:sp>
        <p:nvSpPr>
          <p:cNvPr id="3" name="Content Placeholder 2"/>
          <p:cNvSpPr>
            <a:spLocks noGrp="1"/>
          </p:cNvSpPr>
          <p:nvPr>
            <p:ph sz="quarter" idx="1"/>
          </p:nvPr>
        </p:nvSpPr>
        <p:spPr>
          <a:xfrm>
            <a:off x="304800" y="685800"/>
            <a:ext cx="8077200" cy="4038600"/>
          </a:xfrm>
        </p:spPr>
        <p:txBody>
          <a:bodyPr/>
          <a:lstStyle/>
          <a:p>
            <a:pPr lvl="1">
              <a:defRPr/>
            </a:pPr>
            <a:r>
              <a:rPr lang="en-US" sz="2000" dirty="0" smtClean="0"/>
              <a:t>Checked exceptions or compiler-enforced exceptions</a:t>
            </a:r>
          </a:p>
          <a:p>
            <a:pPr lvl="2">
              <a:defRPr/>
            </a:pPr>
            <a:r>
              <a:rPr lang="en-US" sz="2000" dirty="0" smtClean="0"/>
              <a:t>Requires programmer to explicitly write code to handle exception otherwise compiler will throw an error</a:t>
            </a:r>
          </a:p>
          <a:p>
            <a:pPr lvl="2">
              <a:defRPr/>
            </a:pPr>
            <a:r>
              <a:rPr lang="en-US" sz="2000" dirty="0" smtClean="0"/>
              <a:t>All the classes that do not inherit from </a:t>
            </a:r>
            <a:r>
              <a:rPr lang="en-US" sz="2000" b="1" kern="1200" dirty="0" err="1" smtClean="0">
                <a:solidFill>
                  <a:srgbClr val="000000"/>
                </a:solidFill>
                <a:latin typeface="Courier New" pitchFamily="49" charset="0"/>
                <a:cs typeface="Courier New" pitchFamily="49" charset="0"/>
              </a:rPr>
              <a:t>RuntimeException</a:t>
            </a:r>
            <a:r>
              <a:rPr lang="en-US" sz="2000" dirty="0" smtClean="0"/>
              <a:t> are checked exception</a:t>
            </a:r>
            <a:r>
              <a:rPr lang="en-US" sz="2000" b="1" kern="1200" dirty="0" smtClean="0">
                <a:solidFill>
                  <a:srgbClr val="000000"/>
                </a:solidFill>
                <a:latin typeface="Courier New" pitchFamily="49" charset="0"/>
                <a:cs typeface="Courier New" pitchFamily="49" charset="0"/>
              </a:rPr>
              <a:t> </a:t>
            </a:r>
          </a:p>
          <a:p>
            <a:pPr lvl="2">
              <a:defRPr/>
            </a:pPr>
            <a:r>
              <a:rPr lang="en-US" sz="2000" dirty="0" smtClean="0"/>
              <a:t>Examples: </a:t>
            </a:r>
            <a:r>
              <a:rPr lang="en-US" sz="2000" b="1" dirty="0" err="1" smtClean="0">
                <a:solidFill>
                  <a:srgbClr val="000000"/>
                </a:solidFill>
                <a:latin typeface="Courier New" pitchFamily="49" charset="0"/>
                <a:cs typeface="Courier New" pitchFamily="49" charset="0"/>
              </a:rPr>
              <a:t>IOException</a:t>
            </a:r>
            <a:r>
              <a:rPr lang="en-US" sz="2000" b="1" dirty="0" smtClean="0">
                <a:solidFill>
                  <a:srgbClr val="000000"/>
                </a:solidFill>
                <a:latin typeface="Courier New" pitchFamily="49" charset="0"/>
                <a:cs typeface="Courier New" pitchFamily="49" charset="0"/>
              </a:rPr>
              <a:t>, </a:t>
            </a:r>
            <a:r>
              <a:rPr lang="en-US" sz="2000" b="1" dirty="0" err="1" smtClean="0">
                <a:solidFill>
                  <a:srgbClr val="000000"/>
                </a:solidFill>
                <a:latin typeface="Courier New" pitchFamily="49" charset="0"/>
                <a:cs typeface="Courier New" pitchFamily="49" charset="0"/>
              </a:rPr>
              <a:t>SQLException</a:t>
            </a:r>
            <a:r>
              <a:rPr lang="en-US" sz="2000" b="1" dirty="0" smtClean="0">
                <a:solidFill>
                  <a:srgbClr val="000000"/>
                </a:solidFill>
                <a:latin typeface="Courier New" pitchFamily="49" charset="0"/>
                <a:cs typeface="Courier New" pitchFamily="49" charset="0"/>
              </a:rPr>
              <a:t>, </a:t>
            </a:r>
            <a:r>
              <a:rPr lang="en-US" sz="2000" b="1" dirty="0" err="1" smtClean="0">
                <a:solidFill>
                  <a:srgbClr val="000000"/>
                </a:solidFill>
                <a:latin typeface="Courier New" pitchFamily="49" charset="0"/>
                <a:cs typeface="Courier New" pitchFamily="49" charset="0"/>
              </a:rPr>
              <a:t>CloneNotSupportedException</a:t>
            </a:r>
            <a:endParaRPr lang="en-US" sz="2000" b="1" dirty="0" smtClean="0">
              <a:solidFill>
                <a:srgbClr val="000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09600" y="1530350"/>
            <a:ext cx="3124200" cy="40005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eaLnBrk="0" hangingPunct="0"/>
            <a:r>
              <a:rPr lang="en-US" sz="2000" b="1">
                <a:solidFill>
                  <a:srgbClr val="000000"/>
                </a:solidFill>
                <a:latin typeface="Courier New" pitchFamily="49" charset="0"/>
                <a:cs typeface="Courier New" pitchFamily="49" charset="0"/>
              </a:rPr>
              <a:t>java.lang.Exception</a:t>
            </a:r>
          </a:p>
        </p:txBody>
      </p:sp>
      <p:sp>
        <p:nvSpPr>
          <p:cNvPr id="949251" name="Rectangle 3"/>
          <p:cNvSpPr>
            <a:spLocks noChangeArrowheads="1"/>
          </p:cNvSpPr>
          <p:nvPr/>
        </p:nvSpPr>
        <p:spPr bwMode="auto">
          <a:xfrm>
            <a:off x="4267200" y="1066800"/>
            <a:ext cx="2590800" cy="40005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eaLnBrk="0" hangingPunct="0"/>
            <a:r>
              <a:rPr lang="en-US" sz="2000" b="1">
                <a:solidFill>
                  <a:srgbClr val="000000"/>
                </a:solidFill>
                <a:latin typeface="Courier New" pitchFamily="49" charset="0"/>
                <a:cs typeface="Courier New" pitchFamily="49" charset="0"/>
              </a:rPr>
              <a:t>java.lang.Error</a:t>
            </a:r>
          </a:p>
        </p:txBody>
      </p:sp>
      <p:sp>
        <p:nvSpPr>
          <p:cNvPr id="11268" name="AutoShape 4"/>
          <p:cNvSpPr>
            <a:spLocks noChangeArrowheads="1"/>
          </p:cNvSpPr>
          <p:nvPr/>
        </p:nvSpPr>
        <p:spPr bwMode="auto">
          <a:xfrm>
            <a:off x="1676400" y="1930400"/>
            <a:ext cx="609600" cy="381000"/>
          </a:xfrm>
          <a:prstGeom prst="flowChartExtra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IN"/>
          </a:p>
        </p:txBody>
      </p:sp>
      <p:sp>
        <p:nvSpPr>
          <p:cNvPr id="11269" name="Line 5"/>
          <p:cNvSpPr>
            <a:spLocks noChangeShapeType="1"/>
          </p:cNvSpPr>
          <p:nvPr/>
        </p:nvSpPr>
        <p:spPr bwMode="auto">
          <a:xfrm>
            <a:off x="1981200" y="2311400"/>
            <a:ext cx="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70" name="Line 6"/>
          <p:cNvSpPr>
            <a:spLocks noChangeShapeType="1"/>
          </p:cNvSpPr>
          <p:nvPr/>
        </p:nvSpPr>
        <p:spPr bwMode="auto">
          <a:xfrm>
            <a:off x="381000" y="2616200"/>
            <a:ext cx="7086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71" name="Rectangle 7"/>
          <p:cNvSpPr>
            <a:spLocks noChangeArrowheads="1"/>
          </p:cNvSpPr>
          <p:nvPr/>
        </p:nvSpPr>
        <p:spPr bwMode="auto">
          <a:xfrm>
            <a:off x="76200" y="3073400"/>
            <a:ext cx="4343400" cy="40005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eaLnBrk="0" hangingPunct="0"/>
            <a:r>
              <a:rPr lang="en-US" sz="2000" b="1">
                <a:solidFill>
                  <a:srgbClr val="000000"/>
                </a:solidFill>
                <a:latin typeface="Courier New" pitchFamily="49" charset="0"/>
                <a:cs typeface="Courier New" pitchFamily="49" charset="0"/>
              </a:rPr>
              <a:t>java.lang.RuntimeException</a:t>
            </a:r>
          </a:p>
        </p:txBody>
      </p:sp>
      <p:sp>
        <p:nvSpPr>
          <p:cNvPr id="11272" name="Rectangle 8"/>
          <p:cNvSpPr>
            <a:spLocks noChangeArrowheads="1"/>
          </p:cNvSpPr>
          <p:nvPr/>
        </p:nvSpPr>
        <p:spPr bwMode="auto">
          <a:xfrm>
            <a:off x="5105400" y="3835400"/>
            <a:ext cx="3505200" cy="5286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eaLnBrk="0" hangingPunct="0"/>
            <a:r>
              <a:rPr lang="en-US" sz="2000" b="1">
                <a:solidFill>
                  <a:srgbClr val="000000"/>
                </a:solidFill>
                <a:latin typeface="Courier New" pitchFamily="49" charset="0"/>
                <a:cs typeface="Courier New" pitchFamily="49" charset="0"/>
              </a:rPr>
              <a:t>java.sql.SQLException</a:t>
            </a:r>
            <a:r>
              <a:rPr lang="en-US" sz="2800">
                <a:latin typeface="Arial Unicode MS" pitchFamily="34" charset="-128"/>
              </a:rPr>
              <a:t> </a:t>
            </a:r>
          </a:p>
        </p:txBody>
      </p:sp>
      <p:sp>
        <p:nvSpPr>
          <p:cNvPr id="11273" name="Rectangle 9"/>
          <p:cNvSpPr>
            <a:spLocks noChangeArrowheads="1"/>
          </p:cNvSpPr>
          <p:nvPr/>
        </p:nvSpPr>
        <p:spPr bwMode="auto">
          <a:xfrm>
            <a:off x="5562600" y="3073400"/>
            <a:ext cx="3124200" cy="5286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eaLnBrk="0" hangingPunct="0"/>
            <a:r>
              <a:rPr lang="en-US" sz="2000" b="1">
                <a:solidFill>
                  <a:srgbClr val="000000"/>
                </a:solidFill>
                <a:latin typeface="Courier New" pitchFamily="49" charset="0"/>
                <a:cs typeface="Courier New" pitchFamily="49" charset="0"/>
              </a:rPr>
              <a:t>java.io.IOException</a:t>
            </a:r>
            <a:r>
              <a:rPr lang="en-US" sz="2800">
                <a:latin typeface="Arial Unicode MS" pitchFamily="34" charset="-128"/>
              </a:rPr>
              <a:t> </a:t>
            </a:r>
          </a:p>
        </p:txBody>
      </p:sp>
      <p:sp>
        <p:nvSpPr>
          <p:cNvPr id="11274" name="Rectangle 10"/>
          <p:cNvSpPr>
            <a:spLocks noChangeArrowheads="1"/>
          </p:cNvSpPr>
          <p:nvPr/>
        </p:nvSpPr>
        <p:spPr bwMode="auto">
          <a:xfrm>
            <a:off x="533400" y="4525963"/>
            <a:ext cx="4724400" cy="5238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eaLnBrk="0" hangingPunct="0"/>
            <a:r>
              <a:rPr lang="en-US" sz="2000" b="1">
                <a:solidFill>
                  <a:srgbClr val="000000"/>
                </a:solidFill>
                <a:latin typeface="Courier New" pitchFamily="49" charset="0"/>
                <a:cs typeface="Courier New" pitchFamily="49" charset="0"/>
              </a:rPr>
              <a:t>java.lang.ArithmeticException</a:t>
            </a:r>
            <a:r>
              <a:rPr lang="en-US" sz="2800">
                <a:latin typeface="Times New Roman" pitchFamily="18" charset="0"/>
              </a:rPr>
              <a:t> </a:t>
            </a:r>
          </a:p>
        </p:txBody>
      </p:sp>
      <p:sp>
        <p:nvSpPr>
          <p:cNvPr id="11275" name="Rectangle 11"/>
          <p:cNvSpPr>
            <a:spLocks noChangeArrowheads="1"/>
          </p:cNvSpPr>
          <p:nvPr/>
        </p:nvSpPr>
        <p:spPr bwMode="auto">
          <a:xfrm>
            <a:off x="533400" y="5364163"/>
            <a:ext cx="4800600" cy="40005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p>
            <a:r>
              <a:rPr lang="en-US" sz="2000" b="1">
                <a:solidFill>
                  <a:srgbClr val="000000"/>
                </a:solidFill>
                <a:latin typeface="Courier New" pitchFamily="49" charset="0"/>
                <a:cs typeface="Courier New" pitchFamily="49" charset="0"/>
              </a:rPr>
              <a:t>java.lang.NullPointerException</a:t>
            </a:r>
          </a:p>
        </p:txBody>
      </p:sp>
      <p:sp>
        <p:nvSpPr>
          <p:cNvPr id="11276" name="Line 12"/>
          <p:cNvSpPr>
            <a:spLocks noChangeShapeType="1"/>
          </p:cNvSpPr>
          <p:nvPr/>
        </p:nvSpPr>
        <p:spPr bwMode="auto">
          <a:xfrm flipV="1">
            <a:off x="381000" y="2616200"/>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77" name="AutoShape 13"/>
          <p:cNvSpPr>
            <a:spLocks noChangeArrowheads="1"/>
          </p:cNvSpPr>
          <p:nvPr/>
        </p:nvSpPr>
        <p:spPr bwMode="auto">
          <a:xfrm>
            <a:off x="0" y="3454400"/>
            <a:ext cx="609600" cy="381000"/>
          </a:xfrm>
          <a:prstGeom prst="flowChartExtra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IN"/>
          </a:p>
        </p:txBody>
      </p:sp>
      <p:sp>
        <p:nvSpPr>
          <p:cNvPr id="11278" name="Line 14"/>
          <p:cNvSpPr>
            <a:spLocks noChangeShapeType="1"/>
          </p:cNvSpPr>
          <p:nvPr/>
        </p:nvSpPr>
        <p:spPr bwMode="auto">
          <a:xfrm>
            <a:off x="304800" y="3835400"/>
            <a:ext cx="0" cy="2438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9263" name="Text Box 15"/>
          <p:cNvSpPr txBox="1">
            <a:spLocks noChangeArrowheads="1"/>
          </p:cNvSpPr>
          <p:nvPr/>
        </p:nvSpPr>
        <p:spPr bwMode="auto">
          <a:xfrm>
            <a:off x="5638800" y="4749800"/>
            <a:ext cx="24749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b="1" i="1">
                <a:solidFill>
                  <a:srgbClr val="006600"/>
                </a:solidFill>
                <a:latin typeface="Times New Roman" pitchFamily="18" charset="0"/>
              </a:rPr>
              <a:t>checked exception</a:t>
            </a:r>
          </a:p>
        </p:txBody>
      </p:sp>
      <p:sp>
        <p:nvSpPr>
          <p:cNvPr id="949264" name="Text Box 16"/>
          <p:cNvSpPr txBox="1">
            <a:spLocks noChangeArrowheads="1"/>
          </p:cNvSpPr>
          <p:nvPr/>
        </p:nvSpPr>
        <p:spPr bwMode="auto">
          <a:xfrm>
            <a:off x="0" y="2540000"/>
            <a:ext cx="28146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b="1" i="1">
                <a:solidFill>
                  <a:schemeClr val="accent2"/>
                </a:solidFill>
                <a:latin typeface="Times New Roman" pitchFamily="18" charset="0"/>
              </a:rPr>
              <a:t>unchecked exception</a:t>
            </a:r>
          </a:p>
        </p:txBody>
      </p:sp>
      <p:sp>
        <p:nvSpPr>
          <p:cNvPr id="11281" name="Line 17"/>
          <p:cNvSpPr>
            <a:spLocks noChangeShapeType="1"/>
          </p:cNvSpPr>
          <p:nvPr/>
        </p:nvSpPr>
        <p:spPr bwMode="auto">
          <a:xfrm>
            <a:off x="304800" y="4678363"/>
            <a:ext cx="228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82" name="Line 18"/>
          <p:cNvSpPr>
            <a:spLocks noChangeShapeType="1"/>
          </p:cNvSpPr>
          <p:nvPr/>
        </p:nvSpPr>
        <p:spPr bwMode="auto">
          <a:xfrm>
            <a:off x="304800" y="5592763"/>
            <a:ext cx="228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83" name="Line 19"/>
          <p:cNvSpPr>
            <a:spLocks noChangeShapeType="1"/>
          </p:cNvSpPr>
          <p:nvPr/>
        </p:nvSpPr>
        <p:spPr bwMode="auto">
          <a:xfrm>
            <a:off x="7467600" y="2616200"/>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84" name="Line 20"/>
          <p:cNvSpPr>
            <a:spLocks noChangeShapeType="1"/>
          </p:cNvSpPr>
          <p:nvPr/>
        </p:nvSpPr>
        <p:spPr bwMode="auto">
          <a:xfrm>
            <a:off x="5257800" y="2616200"/>
            <a:ext cx="0" cy="1219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85" name="Line 21"/>
          <p:cNvSpPr>
            <a:spLocks noChangeShapeType="1"/>
          </p:cNvSpPr>
          <p:nvPr/>
        </p:nvSpPr>
        <p:spPr bwMode="auto">
          <a:xfrm>
            <a:off x="7467600" y="2616200"/>
            <a:ext cx="1295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86" name="Line 22"/>
          <p:cNvSpPr>
            <a:spLocks noChangeShapeType="1"/>
          </p:cNvSpPr>
          <p:nvPr/>
        </p:nvSpPr>
        <p:spPr bwMode="auto">
          <a:xfrm>
            <a:off x="8763000" y="2616200"/>
            <a:ext cx="0" cy="2819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87" name="Text Box 23"/>
          <p:cNvSpPr txBox="1">
            <a:spLocks noChangeArrowheads="1"/>
          </p:cNvSpPr>
          <p:nvPr/>
        </p:nvSpPr>
        <p:spPr bwMode="auto">
          <a:xfrm>
            <a:off x="6096000" y="5359400"/>
            <a:ext cx="3048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a:latin typeface="Times New Roman" pitchFamily="18" charset="0"/>
              </a:rPr>
              <a:t>many more classes …</a:t>
            </a:r>
          </a:p>
        </p:txBody>
      </p:sp>
      <p:sp>
        <p:nvSpPr>
          <p:cNvPr id="11288" name="Text Box 24"/>
          <p:cNvSpPr txBox="1">
            <a:spLocks noChangeArrowheads="1"/>
          </p:cNvSpPr>
          <p:nvPr/>
        </p:nvSpPr>
        <p:spPr bwMode="auto">
          <a:xfrm>
            <a:off x="533400" y="5969000"/>
            <a:ext cx="3733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a:latin typeface="Times New Roman" pitchFamily="18" charset="0"/>
              </a:rPr>
              <a:t>many more classes</a:t>
            </a:r>
            <a:r>
              <a:rPr lang="en-US" sz="2400">
                <a:solidFill>
                  <a:schemeClr val="accent2"/>
                </a:solidFill>
                <a:latin typeface="Times New Roman" pitchFamily="18" charset="0"/>
              </a:rPr>
              <a:t>…</a:t>
            </a:r>
          </a:p>
        </p:txBody>
      </p:sp>
      <p:sp>
        <p:nvSpPr>
          <p:cNvPr id="11289" name="Line 25"/>
          <p:cNvSpPr>
            <a:spLocks noChangeShapeType="1"/>
          </p:cNvSpPr>
          <p:nvPr/>
        </p:nvSpPr>
        <p:spPr bwMode="auto">
          <a:xfrm>
            <a:off x="304800" y="6273800"/>
            <a:ext cx="228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9274" name="Freeform 26"/>
          <p:cNvSpPr>
            <a:spLocks/>
          </p:cNvSpPr>
          <p:nvPr/>
        </p:nvSpPr>
        <p:spPr bwMode="auto">
          <a:xfrm>
            <a:off x="0" y="2235200"/>
            <a:ext cx="5791200" cy="4622800"/>
          </a:xfrm>
          <a:custGeom>
            <a:avLst/>
            <a:gdLst>
              <a:gd name="T0" fmla="*/ 2147483647 w 4088"/>
              <a:gd name="T1" fmla="*/ 2147483647 h 2864"/>
              <a:gd name="T2" fmla="*/ 2147483647 w 4088"/>
              <a:gd name="T3" fmla="*/ 2147483647 h 2864"/>
              <a:gd name="T4" fmla="*/ 2147483647 w 4088"/>
              <a:gd name="T5" fmla="*/ 2147483647 h 2864"/>
              <a:gd name="T6" fmla="*/ 2147483647 w 4088"/>
              <a:gd name="T7" fmla="*/ 2147483647 h 2864"/>
              <a:gd name="T8" fmla="*/ 2147483647 w 4088"/>
              <a:gd name="T9" fmla="*/ 2147483647 h 2864"/>
              <a:gd name="T10" fmla="*/ 2147483647 w 4088"/>
              <a:gd name="T11" fmla="*/ 2147483647 h 2864"/>
              <a:gd name="T12" fmla="*/ 2147483647 w 4088"/>
              <a:gd name="T13" fmla="*/ 2147483647 h 2864"/>
              <a:gd name="T14" fmla="*/ 2147483647 w 4088"/>
              <a:gd name="T15" fmla="*/ 2147483647 h 2864"/>
              <a:gd name="T16" fmla="*/ 0 60000 65536"/>
              <a:gd name="T17" fmla="*/ 0 60000 65536"/>
              <a:gd name="T18" fmla="*/ 0 60000 65536"/>
              <a:gd name="T19" fmla="*/ 0 60000 65536"/>
              <a:gd name="T20" fmla="*/ 0 60000 65536"/>
              <a:gd name="T21" fmla="*/ 0 60000 65536"/>
              <a:gd name="T22" fmla="*/ 0 60000 65536"/>
              <a:gd name="T23" fmla="*/ 0 60000 65536"/>
              <a:gd name="T24" fmla="*/ 0 w 4088"/>
              <a:gd name="T25" fmla="*/ 0 h 2864"/>
              <a:gd name="T26" fmla="*/ 4088 w 4088"/>
              <a:gd name="T27" fmla="*/ 2864 h 28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88" h="2864">
                <a:moveTo>
                  <a:pt x="1392" y="272"/>
                </a:moveTo>
                <a:cubicBezTo>
                  <a:pt x="920" y="280"/>
                  <a:pt x="368" y="0"/>
                  <a:pt x="192" y="368"/>
                </a:cubicBezTo>
                <a:cubicBezTo>
                  <a:pt x="16" y="736"/>
                  <a:pt x="0" y="2096"/>
                  <a:pt x="336" y="2480"/>
                </a:cubicBezTo>
                <a:cubicBezTo>
                  <a:pt x="672" y="2864"/>
                  <a:pt x="1616" y="2720"/>
                  <a:pt x="2208" y="2672"/>
                </a:cubicBezTo>
                <a:cubicBezTo>
                  <a:pt x="2800" y="2624"/>
                  <a:pt x="3688" y="2424"/>
                  <a:pt x="3888" y="2192"/>
                </a:cubicBezTo>
                <a:cubicBezTo>
                  <a:pt x="4088" y="1960"/>
                  <a:pt x="3552" y="1592"/>
                  <a:pt x="3408" y="1280"/>
                </a:cubicBezTo>
                <a:cubicBezTo>
                  <a:pt x="3264" y="968"/>
                  <a:pt x="3360" y="496"/>
                  <a:pt x="3024" y="320"/>
                </a:cubicBezTo>
                <a:cubicBezTo>
                  <a:pt x="2688" y="144"/>
                  <a:pt x="1864" y="264"/>
                  <a:pt x="1392" y="272"/>
                </a:cubicBezTo>
                <a:close/>
              </a:path>
            </a:pathLst>
          </a:custGeom>
          <a:noFill/>
          <a:ln w="25400">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49275" name="Text Box 27"/>
          <p:cNvSpPr txBox="1">
            <a:spLocks noChangeArrowheads="1"/>
          </p:cNvSpPr>
          <p:nvPr/>
        </p:nvSpPr>
        <p:spPr bwMode="auto">
          <a:xfrm>
            <a:off x="4114800" y="1701800"/>
            <a:ext cx="28146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b="1" i="1">
                <a:solidFill>
                  <a:schemeClr val="accent2"/>
                </a:solidFill>
                <a:latin typeface="Times New Roman" pitchFamily="18" charset="0"/>
              </a:rPr>
              <a:t>unchecked exception</a:t>
            </a:r>
          </a:p>
        </p:txBody>
      </p:sp>
      <p:sp>
        <p:nvSpPr>
          <p:cNvPr id="949276" name="Line 28"/>
          <p:cNvSpPr>
            <a:spLocks noChangeShapeType="1"/>
          </p:cNvSpPr>
          <p:nvPr/>
        </p:nvSpPr>
        <p:spPr bwMode="auto">
          <a:xfrm flipH="1">
            <a:off x="6324600" y="1447800"/>
            <a:ext cx="152400" cy="304800"/>
          </a:xfrm>
          <a:prstGeom prst="line">
            <a:avLst/>
          </a:prstGeom>
          <a:noFill/>
          <a:ln w="38100">
            <a:solidFill>
              <a:schemeClr val="accent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949277" name="Freeform 29"/>
          <p:cNvSpPr>
            <a:spLocks/>
          </p:cNvSpPr>
          <p:nvPr/>
        </p:nvSpPr>
        <p:spPr bwMode="auto">
          <a:xfrm>
            <a:off x="4724400" y="2306638"/>
            <a:ext cx="4186238" cy="3675062"/>
          </a:xfrm>
          <a:custGeom>
            <a:avLst/>
            <a:gdLst>
              <a:gd name="T0" fmla="*/ 2147483647 w 2637"/>
              <a:gd name="T1" fmla="*/ 2147483647 h 2317"/>
              <a:gd name="T2" fmla="*/ 0 w 2637"/>
              <a:gd name="T3" fmla="*/ 2147483647 h 2317"/>
              <a:gd name="T4" fmla="*/ 2147483647 w 2637"/>
              <a:gd name="T5" fmla="*/ 2147483647 h 2317"/>
              <a:gd name="T6" fmla="*/ 2147483647 w 2637"/>
              <a:gd name="T7" fmla="*/ 2147483647 h 2317"/>
              <a:gd name="T8" fmla="*/ 2147483647 w 2637"/>
              <a:gd name="T9" fmla="*/ 2147483647 h 2317"/>
              <a:gd name="T10" fmla="*/ 2147483647 w 2637"/>
              <a:gd name="T11" fmla="*/ 2147483647 h 2317"/>
              <a:gd name="T12" fmla="*/ 2147483647 w 2637"/>
              <a:gd name="T13" fmla="*/ 2147483647 h 2317"/>
              <a:gd name="T14" fmla="*/ 2147483647 w 2637"/>
              <a:gd name="T15" fmla="*/ 2147483647 h 2317"/>
              <a:gd name="T16" fmla="*/ 2147483647 w 2637"/>
              <a:gd name="T17" fmla="*/ 2147483647 h 2317"/>
              <a:gd name="T18" fmla="*/ 2147483647 w 2637"/>
              <a:gd name="T19" fmla="*/ 2147483647 h 2317"/>
              <a:gd name="T20" fmla="*/ 2147483647 w 2637"/>
              <a:gd name="T21" fmla="*/ 2147483647 h 2317"/>
              <a:gd name="T22" fmla="*/ 2147483647 w 2637"/>
              <a:gd name="T23" fmla="*/ 2147483647 h 2317"/>
              <a:gd name="T24" fmla="*/ 2147483647 w 2637"/>
              <a:gd name="T25" fmla="*/ 2147483647 h 2317"/>
              <a:gd name="T26" fmla="*/ 2147483647 w 2637"/>
              <a:gd name="T27" fmla="*/ 2147483647 h 2317"/>
              <a:gd name="T28" fmla="*/ 2147483647 w 2637"/>
              <a:gd name="T29" fmla="*/ 2147483647 h 2317"/>
              <a:gd name="T30" fmla="*/ 2147483647 w 2637"/>
              <a:gd name="T31" fmla="*/ 2147483647 h 2317"/>
              <a:gd name="T32" fmla="*/ 2147483647 w 2637"/>
              <a:gd name="T33" fmla="*/ 2147483647 h 2317"/>
              <a:gd name="T34" fmla="*/ 2147483647 w 2637"/>
              <a:gd name="T35" fmla="*/ 2147483647 h 2317"/>
              <a:gd name="T36" fmla="*/ 2147483647 w 2637"/>
              <a:gd name="T37" fmla="*/ 2147483647 h 2317"/>
              <a:gd name="T38" fmla="*/ 2147483647 w 2637"/>
              <a:gd name="T39" fmla="*/ 2147483647 h 2317"/>
              <a:gd name="T40" fmla="*/ 2147483647 w 2637"/>
              <a:gd name="T41" fmla="*/ 2147483647 h 2317"/>
              <a:gd name="T42" fmla="*/ 2147483647 w 2637"/>
              <a:gd name="T43" fmla="*/ 2147483647 h 2317"/>
              <a:gd name="T44" fmla="*/ 2147483647 w 2637"/>
              <a:gd name="T45" fmla="*/ 2147483647 h 2317"/>
              <a:gd name="T46" fmla="*/ 2147483647 w 2637"/>
              <a:gd name="T47" fmla="*/ 2147483647 h 2317"/>
              <a:gd name="T48" fmla="*/ 2147483647 w 2637"/>
              <a:gd name="T49" fmla="*/ 2147483647 h 2317"/>
              <a:gd name="T50" fmla="*/ 2147483647 w 2637"/>
              <a:gd name="T51" fmla="*/ 2147483647 h 2317"/>
              <a:gd name="T52" fmla="*/ 2147483647 w 2637"/>
              <a:gd name="T53" fmla="*/ 2147483647 h 2317"/>
              <a:gd name="T54" fmla="*/ 2147483647 w 2637"/>
              <a:gd name="T55" fmla="*/ 2147483647 h 2317"/>
              <a:gd name="T56" fmla="*/ 2147483647 w 2637"/>
              <a:gd name="T57" fmla="*/ 0 h 2317"/>
              <a:gd name="T58" fmla="*/ 2147483647 w 2637"/>
              <a:gd name="T59" fmla="*/ 2147483647 h 231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637"/>
              <a:gd name="T91" fmla="*/ 0 h 2317"/>
              <a:gd name="T92" fmla="*/ 2637 w 2637"/>
              <a:gd name="T93" fmla="*/ 2317 h 231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637" h="2317">
                <a:moveTo>
                  <a:pt x="86" y="75"/>
                </a:moveTo>
                <a:cubicBezTo>
                  <a:pt x="74" y="255"/>
                  <a:pt x="30" y="421"/>
                  <a:pt x="0" y="597"/>
                </a:cubicBezTo>
                <a:cubicBezTo>
                  <a:pt x="4" y="668"/>
                  <a:pt x="7" y="740"/>
                  <a:pt x="11" y="811"/>
                </a:cubicBezTo>
                <a:cubicBezTo>
                  <a:pt x="19" y="947"/>
                  <a:pt x="12" y="1122"/>
                  <a:pt x="139" y="1205"/>
                </a:cubicBezTo>
                <a:cubicBezTo>
                  <a:pt x="157" y="1256"/>
                  <a:pt x="208" y="1308"/>
                  <a:pt x="224" y="1355"/>
                </a:cubicBezTo>
                <a:cubicBezTo>
                  <a:pt x="240" y="1401"/>
                  <a:pt x="259" y="1446"/>
                  <a:pt x="299" y="1472"/>
                </a:cubicBezTo>
                <a:cubicBezTo>
                  <a:pt x="340" y="1534"/>
                  <a:pt x="296" y="1482"/>
                  <a:pt x="352" y="1515"/>
                </a:cubicBezTo>
                <a:cubicBezTo>
                  <a:pt x="383" y="1533"/>
                  <a:pt x="369" y="1542"/>
                  <a:pt x="395" y="1568"/>
                </a:cubicBezTo>
                <a:cubicBezTo>
                  <a:pt x="404" y="1577"/>
                  <a:pt x="417" y="1581"/>
                  <a:pt x="427" y="1589"/>
                </a:cubicBezTo>
                <a:cubicBezTo>
                  <a:pt x="435" y="1595"/>
                  <a:pt x="441" y="1604"/>
                  <a:pt x="448" y="1611"/>
                </a:cubicBezTo>
                <a:cubicBezTo>
                  <a:pt x="476" y="1692"/>
                  <a:pt x="435" y="1595"/>
                  <a:pt x="491" y="1664"/>
                </a:cubicBezTo>
                <a:cubicBezTo>
                  <a:pt x="498" y="1673"/>
                  <a:pt x="497" y="1686"/>
                  <a:pt x="502" y="1696"/>
                </a:cubicBezTo>
                <a:cubicBezTo>
                  <a:pt x="514" y="1718"/>
                  <a:pt x="530" y="1739"/>
                  <a:pt x="544" y="1760"/>
                </a:cubicBezTo>
                <a:cubicBezTo>
                  <a:pt x="556" y="1779"/>
                  <a:pt x="559" y="1803"/>
                  <a:pt x="566" y="1824"/>
                </a:cubicBezTo>
                <a:cubicBezTo>
                  <a:pt x="574" y="1848"/>
                  <a:pt x="630" y="1942"/>
                  <a:pt x="640" y="1952"/>
                </a:cubicBezTo>
                <a:cubicBezTo>
                  <a:pt x="756" y="2068"/>
                  <a:pt x="632" y="1938"/>
                  <a:pt x="704" y="2027"/>
                </a:cubicBezTo>
                <a:cubicBezTo>
                  <a:pt x="726" y="2054"/>
                  <a:pt x="758" y="2064"/>
                  <a:pt x="779" y="2091"/>
                </a:cubicBezTo>
                <a:cubicBezTo>
                  <a:pt x="806" y="2125"/>
                  <a:pt x="820" y="2138"/>
                  <a:pt x="854" y="2165"/>
                </a:cubicBezTo>
                <a:cubicBezTo>
                  <a:pt x="862" y="2171"/>
                  <a:pt x="866" y="2182"/>
                  <a:pt x="875" y="2187"/>
                </a:cubicBezTo>
                <a:cubicBezTo>
                  <a:pt x="927" y="2213"/>
                  <a:pt x="991" y="2221"/>
                  <a:pt x="1046" y="2240"/>
                </a:cubicBezTo>
                <a:cubicBezTo>
                  <a:pt x="1249" y="2226"/>
                  <a:pt x="1450" y="2239"/>
                  <a:pt x="1654" y="2229"/>
                </a:cubicBezTo>
                <a:cubicBezTo>
                  <a:pt x="1803" y="2236"/>
                  <a:pt x="1934" y="2249"/>
                  <a:pt x="2080" y="2261"/>
                </a:cubicBezTo>
                <a:cubicBezTo>
                  <a:pt x="2140" y="2271"/>
                  <a:pt x="2203" y="2275"/>
                  <a:pt x="2262" y="2293"/>
                </a:cubicBezTo>
                <a:cubicBezTo>
                  <a:pt x="2284" y="2299"/>
                  <a:pt x="2326" y="2315"/>
                  <a:pt x="2326" y="2315"/>
                </a:cubicBezTo>
                <a:cubicBezTo>
                  <a:pt x="2390" y="2311"/>
                  <a:pt x="2455" y="2317"/>
                  <a:pt x="2518" y="2304"/>
                </a:cubicBezTo>
                <a:cubicBezTo>
                  <a:pt x="2549" y="2298"/>
                  <a:pt x="2532" y="2253"/>
                  <a:pt x="2550" y="2240"/>
                </a:cubicBezTo>
                <a:cubicBezTo>
                  <a:pt x="2568" y="2227"/>
                  <a:pt x="2614" y="2219"/>
                  <a:pt x="2614" y="2219"/>
                </a:cubicBezTo>
                <a:cubicBezTo>
                  <a:pt x="2637" y="2195"/>
                  <a:pt x="2635" y="2207"/>
                  <a:pt x="2635" y="2187"/>
                </a:cubicBezTo>
                <a:lnTo>
                  <a:pt x="2523" y="0"/>
                </a:lnTo>
                <a:lnTo>
                  <a:pt x="86" y="75"/>
                </a:lnTo>
                <a:close/>
              </a:path>
            </a:pathLst>
          </a:custGeom>
          <a:noFill/>
          <a:ln w="25400">
            <a:solidFill>
              <a:srgbClr val="CC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294" name="Slide Number Placeholder 30"/>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E5986FD5-C47C-4E1D-95A4-13D553FACE89}" type="slidenum">
              <a:rPr lang="en-US" smtClean="0">
                <a:solidFill>
                  <a:schemeClr val="bg2"/>
                </a:solidFill>
              </a:rPr>
              <a:pPr eaLnBrk="1" hangingPunct="1">
                <a:defRPr/>
              </a:pPr>
              <a:t>8</a:t>
            </a:fld>
            <a:endParaRPr lang="en-US" smtClean="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9274"/>
                                        </p:tgtEl>
                                        <p:attrNameLst>
                                          <p:attrName>style.visibility</p:attrName>
                                        </p:attrNameLst>
                                      </p:cBhvr>
                                      <p:to>
                                        <p:strVal val="visible"/>
                                      </p:to>
                                    </p:set>
                                    <p:animEffect transition="in" filter="blinds(horizontal)">
                                      <p:cBhvr>
                                        <p:cTn id="7" dur="500"/>
                                        <p:tgtEl>
                                          <p:spTgt spid="94927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49277"/>
                                        </p:tgtEl>
                                        <p:attrNameLst>
                                          <p:attrName>style.visibility</p:attrName>
                                        </p:attrNameLst>
                                      </p:cBhvr>
                                      <p:to>
                                        <p:strVal val="visible"/>
                                      </p:to>
                                    </p:set>
                                    <p:animEffect transition="in" filter="blinds(horizontal)">
                                      <p:cBhvr>
                                        <p:cTn id="10" dur="500"/>
                                        <p:tgtEl>
                                          <p:spTgt spid="94927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49264"/>
                                        </p:tgtEl>
                                        <p:attrNameLst>
                                          <p:attrName>style.visibility</p:attrName>
                                        </p:attrNameLst>
                                      </p:cBhvr>
                                      <p:to>
                                        <p:strVal val="visible"/>
                                      </p:to>
                                    </p:set>
                                    <p:animEffect transition="in" filter="blinds(horizontal)">
                                      <p:cBhvr>
                                        <p:cTn id="13" dur="500"/>
                                        <p:tgtEl>
                                          <p:spTgt spid="94926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49275"/>
                                        </p:tgtEl>
                                        <p:attrNameLst>
                                          <p:attrName>style.visibility</p:attrName>
                                        </p:attrNameLst>
                                      </p:cBhvr>
                                      <p:to>
                                        <p:strVal val="visible"/>
                                      </p:to>
                                    </p:set>
                                    <p:animEffect transition="in" filter="blinds(horizontal)">
                                      <p:cBhvr>
                                        <p:cTn id="16" dur="500"/>
                                        <p:tgtEl>
                                          <p:spTgt spid="94927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49276"/>
                                        </p:tgtEl>
                                        <p:attrNameLst>
                                          <p:attrName>style.visibility</p:attrName>
                                        </p:attrNameLst>
                                      </p:cBhvr>
                                      <p:to>
                                        <p:strVal val="visible"/>
                                      </p:to>
                                    </p:set>
                                    <p:animEffect transition="in" filter="blinds(horizontal)">
                                      <p:cBhvr>
                                        <p:cTn id="19" dur="500"/>
                                        <p:tgtEl>
                                          <p:spTgt spid="94927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949251"/>
                                        </p:tgtEl>
                                        <p:attrNameLst>
                                          <p:attrName>style.visibility</p:attrName>
                                        </p:attrNameLst>
                                      </p:cBhvr>
                                      <p:to>
                                        <p:strVal val="visible"/>
                                      </p:to>
                                    </p:set>
                                    <p:animEffect transition="in" filter="blinds(horizontal)">
                                      <p:cBhvr>
                                        <p:cTn id="22" dur="500"/>
                                        <p:tgtEl>
                                          <p:spTgt spid="94925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49263"/>
                                        </p:tgtEl>
                                        <p:attrNameLst>
                                          <p:attrName>style.visibility</p:attrName>
                                        </p:attrNameLst>
                                      </p:cBhvr>
                                      <p:to>
                                        <p:strVal val="visible"/>
                                      </p:to>
                                    </p:set>
                                    <p:animEffect transition="in" filter="blinds(horizontal)">
                                      <p:cBhvr>
                                        <p:cTn id="25" dur="500"/>
                                        <p:tgtEl>
                                          <p:spTgt spid="949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9251" grpId="0" animBg="1"/>
      <p:bldP spid="949263" grpId="0"/>
      <p:bldP spid="949264" grpId="0"/>
      <p:bldP spid="949274" grpId="0" animBg="1"/>
      <p:bldP spid="949275" grpId="0"/>
      <p:bldP spid="949276" grpId="0" animBg="1"/>
      <p:bldP spid="94927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42119" y="0"/>
            <a:ext cx="7772400" cy="838200"/>
          </a:xfrm>
        </p:spPr>
        <p:txBody>
          <a:bodyPr/>
          <a:lstStyle/>
          <a:p>
            <a:pPr eaLnBrk="1" hangingPunct="1"/>
            <a:r>
              <a:rPr lang="en-US" dirty="0" smtClean="0"/>
              <a:t>Syntax</a:t>
            </a:r>
          </a:p>
        </p:txBody>
      </p:sp>
      <p:sp>
        <p:nvSpPr>
          <p:cNvPr id="12294" name="Slide Number Placeholder 6"/>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76626D85-E171-437D-AA02-7364EF64B2C2}" type="slidenum">
              <a:rPr lang="en-US" smtClean="0">
                <a:solidFill>
                  <a:schemeClr val="bg2"/>
                </a:solidFill>
              </a:rPr>
              <a:pPr eaLnBrk="1" hangingPunct="1">
                <a:defRPr/>
              </a:pPr>
              <a:t>9</a:t>
            </a:fld>
            <a:endParaRPr lang="en-US" smtClean="0">
              <a:solidFill>
                <a:schemeClr val="bg2"/>
              </a:solidFill>
            </a:endParaRPr>
          </a:p>
        </p:txBody>
      </p:sp>
      <p:sp>
        <p:nvSpPr>
          <p:cNvPr id="952323" name="Rectangle 3"/>
          <p:cNvSpPr>
            <a:spLocks noGrp="1" noChangeArrowheads="1"/>
          </p:cNvSpPr>
          <p:nvPr>
            <p:ph sz="quarter" idx="1"/>
          </p:nvPr>
        </p:nvSpPr>
        <p:spPr>
          <a:xfrm>
            <a:off x="670719" y="1409700"/>
            <a:ext cx="7772400" cy="3390900"/>
          </a:xfrm>
        </p:spPr>
        <p:txBody>
          <a:bodyPr/>
          <a:lstStyle/>
          <a:p>
            <a:pPr eaLnBrk="1" hangingPunct="1">
              <a:buFontTx/>
              <a:buNone/>
              <a:defRPr/>
            </a:pPr>
            <a:r>
              <a:rPr lang="en-US" kern="1200" dirty="0" smtClean="0">
                <a:latin typeface="Verdana" pitchFamily="34" charset="0"/>
              </a:rPr>
              <a:t>Exception handling block:</a:t>
            </a:r>
          </a:p>
          <a:p>
            <a:pPr eaLnBrk="1" hangingPunct="1">
              <a:buFontTx/>
              <a:buNone/>
              <a:defRPr/>
            </a:pPr>
            <a:r>
              <a:rPr lang="en-US" b="1" dirty="0" smtClean="0">
                <a:solidFill>
                  <a:srgbClr val="000000"/>
                </a:solidFill>
                <a:latin typeface="Courier New" pitchFamily="49" charset="0"/>
              </a:rPr>
              <a:t>try{</a:t>
            </a:r>
          </a:p>
          <a:p>
            <a:pPr eaLnBrk="1" hangingPunct="1">
              <a:buFontTx/>
              <a:buNone/>
              <a:defRPr/>
            </a:pPr>
            <a:r>
              <a:rPr lang="en-US" b="1" dirty="0" smtClean="0">
                <a:solidFill>
                  <a:srgbClr val="000000"/>
                </a:solidFill>
                <a:latin typeface="Courier New" pitchFamily="49" charset="0"/>
              </a:rPr>
              <a:t>…</a:t>
            </a:r>
          </a:p>
          <a:p>
            <a:pPr eaLnBrk="1" hangingPunct="1">
              <a:buFontTx/>
              <a:buNone/>
              <a:defRPr/>
            </a:pPr>
            <a:r>
              <a:rPr lang="en-US" b="1" dirty="0" smtClean="0">
                <a:solidFill>
                  <a:srgbClr val="000000"/>
                </a:solidFill>
                <a:latin typeface="Courier New" pitchFamily="49" charset="0"/>
              </a:rPr>
              <a:t>}</a:t>
            </a:r>
          </a:p>
          <a:p>
            <a:pPr eaLnBrk="1" hangingPunct="1">
              <a:buFontTx/>
              <a:buNone/>
              <a:defRPr/>
            </a:pPr>
            <a:r>
              <a:rPr lang="en-US" b="1" dirty="0" smtClean="0">
                <a:solidFill>
                  <a:srgbClr val="000000"/>
                </a:solidFill>
                <a:latin typeface="Courier New" pitchFamily="49" charset="0"/>
              </a:rPr>
              <a:t>catch(ExceptionType1 e){ …}</a:t>
            </a:r>
          </a:p>
          <a:p>
            <a:pPr eaLnBrk="1" hangingPunct="1">
              <a:buFontTx/>
              <a:buNone/>
              <a:defRPr/>
            </a:pPr>
            <a:r>
              <a:rPr lang="en-US" b="1" dirty="0" smtClean="0">
                <a:solidFill>
                  <a:srgbClr val="000000"/>
                </a:solidFill>
                <a:latin typeface="Courier New" pitchFamily="49" charset="0"/>
              </a:rPr>
              <a:t>[catch(ExceptionType2 e){ …}]</a:t>
            </a:r>
          </a:p>
          <a:p>
            <a:pPr eaLnBrk="1" hangingPunct="1">
              <a:buFontTx/>
              <a:buNone/>
              <a:defRPr/>
            </a:pPr>
            <a:r>
              <a:rPr lang="en-US" b="1" dirty="0" smtClean="0">
                <a:solidFill>
                  <a:srgbClr val="000000"/>
                </a:solidFill>
                <a:latin typeface="Courier New" pitchFamily="49" charset="0"/>
              </a:rPr>
              <a:t>finally { ... }</a:t>
            </a:r>
            <a:endParaRPr lang="en-US" dirty="0" smtClean="0">
              <a:solidFill>
                <a:srgbClr val="000000"/>
              </a:solidFill>
            </a:endParaRPr>
          </a:p>
        </p:txBody>
      </p:sp>
      <p:sp>
        <p:nvSpPr>
          <p:cNvPr id="12292" name="Line 6"/>
          <p:cNvSpPr>
            <a:spLocks noChangeShapeType="1"/>
          </p:cNvSpPr>
          <p:nvPr/>
        </p:nvSpPr>
        <p:spPr bwMode="auto">
          <a:xfrm flipV="1">
            <a:off x="1066800" y="2362200"/>
            <a:ext cx="1143000" cy="381000"/>
          </a:xfrm>
          <a:prstGeom prst="line">
            <a:avLst/>
          </a:prstGeom>
          <a:noFill/>
          <a:ln w="9525">
            <a:solidFill>
              <a:srgbClr val="C00000"/>
            </a:solidFill>
            <a:round/>
            <a:headEnd type="triangle" w="med" len="med"/>
            <a:tailEnd/>
          </a:ln>
          <a:extLst>
            <a:ext uri="{909E8E84-426E-40DD-AFC4-6F175D3DCCD1}">
              <a14:hiddenFill xmlns:a14="http://schemas.microsoft.com/office/drawing/2010/main" xmlns="">
                <a:noFill/>
              </a14:hiddenFill>
            </a:ext>
          </a:extLst>
        </p:spPr>
        <p:txBody>
          <a:bodyPr/>
          <a:lstStyle/>
          <a:p>
            <a:endParaRPr lang="en-US"/>
          </a:p>
        </p:txBody>
      </p:sp>
      <p:sp>
        <p:nvSpPr>
          <p:cNvPr id="12293" name="Text Box 7"/>
          <p:cNvSpPr txBox="1">
            <a:spLocks noChangeArrowheads="1"/>
          </p:cNvSpPr>
          <p:nvPr/>
        </p:nvSpPr>
        <p:spPr bwMode="auto">
          <a:xfrm>
            <a:off x="2209800" y="2162175"/>
            <a:ext cx="42370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dirty="0">
                <a:solidFill>
                  <a:srgbClr val="C00000"/>
                </a:solidFill>
                <a:latin typeface="Verdana" pitchFamily="34" charset="0"/>
              </a:rPr>
              <a:t>Code that may throw exception</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TotalTime>
  <Words>3336</Words>
  <Application>Microsoft Office PowerPoint</Application>
  <PresentationFormat>On-screen Show (4:3)</PresentationFormat>
  <Paragraphs>699</Paragraphs>
  <Slides>52</Slides>
  <Notes>33</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Equity</vt:lpstr>
      <vt:lpstr>Java: Exception Handling</vt:lpstr>
      <vt:lpstr>Recall : Encounters of runtime errors</vt:lpstr>
      <vt:lpstr>Defining Exception</vt:lpstr>
      <vt:lpstr>Exception handling, required?</vt:lpstr>
      <vt:lpstr>Exception Hierarchy</vt:lpstr>
      <vt:lpstr>Types of exception</vt:lpstr>
      <vt:lpstr>Slide 7</vt:lpstr>
      <vt:lpstr>Slide 8</vt:lpstr>
      <vt:lpstr>Syntax</vt:lpstr>
      <vt:lpstr>Test your understanding</vt:lpstr>
      <vt:lpstr>Handling exceptions in the code </vt:lpstr>
      <vt:lpstr>Activity</vt:lpstr>
      <vt:lpstr>Flow after exception</vt:lpstr>
      <vt:lpstr>Slide 14</vt:lpstr>
      <vt:lpstr>Multiple catches</vt:lpstr>
      <vt:lpstr>Slide 16</vt:lpstr>
      <vt:lpstr>Catch all exception</vt:lpstr>
      <vt:lpstr>Test your understanding</vt:lpstr>
      <vt:lpstr>Exercise</vt:lpstr>
      <vt:lpstr>Activity</vt:lpstr>
      <vt:lpstr>Exercise</vt:lpstr>
      <vt:lpstr>Exception class</vt:lpstr>
      <vt:lpstr>throw</vt:lpstr>
      <vt:lpstr>Throwing an unchecked exception</vt:lpstr>
      <vt:lpstr>Throwing a checked exception</vt:lpstr>
      <vt:lpstr>Tell me why?</vt:lpstr>
      <vt:lpstr>Delegation - throws</vt:lpstr>
      <vt:lpstr>Example -throws</vt:lpstr>
      <vt:lpstr>Slide 29</vt:lpstr>
      <vt:lpstr>Slide 30</vt:lpstr>
      <vt:lpstr>Exercise</vt:lpstr>
      <vt:lpstr>Partial Delegation, Chained Exceptions </vt:lpstr>
      <vt:lpstr>Re-throw</vt:lpstr>
      <vt:lpstr>Exception Wrapping</vt:lpstr>
      <vt:lpstr>Printing  Stack Trace</vt:lpstr>
      <vt:lpstr>Slide 36</vt:lpstr>
      <vt:lpstr>StackTraceElement</vt:lpstr>
      <vt:lpstr>Overriding and Exception</vt:lpstr>
      <vt:lpstr>Exercise</vt:lpstr>
      <vt:lpstr>finally – Why another keyword needed? </vt:lpstr>
      <vt:lpstr>Slide 41</vt:lpstr>
      <vt:lpstr>Java’s solution -finally</vt:lpstr>
      <vt:lpstr>Example: finally</vt:lpstr>
      <vt:lpstr>Test your understanding</vt:lpstr>
      <vt:lpstr>Exercise</vt:lpstr>
      <vt:lpstr>Few points on syntax</vt:lpstr>
      <vt:lpstr>Slide 47</vt:lpstr>
      <vt:lpstr>User-defined exceptions</vt:lpstr>
      <vt:lpstr>Slide 49</vt:lpstr>
      <vt:lpstr>Exercise</vt:lpstr>
      <vt:lpstr>Activity</vt:lpstr>
      <vt:lpstr>Activity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Exception Handling</dc:title>
  <dc:creator>admin</dc:creator>
  <cp:lastModifiedBy>admin</cp:lastModifiedBy>
  <cp:revision>1</cp:revision>
  <dcterms:created xsi:type="dcterms:W3CDTF">2015-06-25T13:49:18Z</dcterms:created>
  <dcterms:modified xsi:type="dcterms:W3CDTF">2015-06-25T13:50:41Z</dcterms:modified>
</cp:coreProperties>
</file>