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74" r:id="rId3"/>
    <p:sldId id="275" r:id="rId4"/>
    <p:sldId id="276" r:id="rId5"/>
    <p:sldId id="269" r:id="rId6"/>
    <p:sldId id="272" r:id="rId7"/>
    <p:sldId id="273" r:id="rId8"/>
    <p:sldId id="261" r:id="rId9"/>
    <p:sldId id="262" r:id="rId10"/>
    <p:sldId id="264" r:id="rId11"/>
    <p:sldId id="277" r:id="rId12"/>
    <p:sldId id="278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49" autoAdjust="0"/>
  </p:normalViewPr>
  <p:slideViewPr>
    <p:cSldViewPr>
      <p:cViewPr varScale="1">
        <p:scale>
          <a:sx n="57" d="100"/>
          <a:sy n="57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8FAB-79B1-4865-8F4F-11536CB2A4F1}" type="datetimeFigureOut">
              <a:rPr lang="en-IN" smtClean="0"/>
              <a:t>06-08-2013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51172-088D-4D6C-B6A5-24C3BE59886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51172-088D-4D6C-B6A5-24C3BE598865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MyRunnable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implements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Runnable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private final long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countUntil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MyRunnable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(long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countUntil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this.countUntil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countUntil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@Override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void run() {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long sum = 0;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 (long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countUntil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 {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sum +=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(sum);</a:t>
            </a:r>
          </a:p>
          <a:p>
            <a:r>
              <a:rPr lang="e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</a:p>
          <a:p>
            <a:endParaRPr lang="e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Main {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private static final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NTHREDS = 10;</a:t>
            </a:r>
          </a:p>
          <a:p>
            <a:endParaRPr lang="e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static void main(String[]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ExecutorService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executor =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Executors.newFixedThreadPool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(NTHREDS);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 (int i = 0; i &lt; 500; i++) {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Runnable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worker = new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MyRunnable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(10000000L +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executor.execute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(worker);</a:t>
            </a:r>
          </a:p>
          <a:p>
            <a:r>
              <a:rPr lang="e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This will make the executor accept no new threads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and finish all existing threads in the queue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executor.shutdown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Wait until all threads are finish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executor.awaitTermination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("Finished all threads");</a:t>
            </a:r>
          </a:p>
          <a:p>
            <a:r>
              <a:rPr lang="e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51172-088D-4D6C-B6A5-24C3BE598865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6D6D2C-E57D-46D1-B2BD-2F2E692B0BE2}" type="datetimeFigureOut">
              <a:rPr lang="en-IN" smtClean="0"/>
              <a:pPr/>
              <a:t>06-08-2013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B5687D-DAB4-474F-8B74-5739A802F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D6D2C-E57D-46D1-B2BD-2F2E692B0BE2}" type="datetimeFigureOut">
              <a:rPr lang="en-IN" smtClean="0"/>
              <a:pPr/>
              <a:t>06-08-2013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B5687D-DAB4-474F-8B74-5739A802F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D6D2C-E57D-46D1-B2BD-2F2E692B0BE2}" type="datetimeFigureOut">
              <a:rPr lang="en-IN" smtClean="0"/>
              <a:pPr/>
              <a:t>06-08-2013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B5687D-DAB4-474F-8B74-5739A802F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D6D2C-E57D-46D1-B2BD-2F2E692B0BE2}" type="datetimeFigureOut">
              <a:rPr lang="en-IN" smtClean="0"/>
              <a:pPr/>
              <a:t>06-08-2013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B5687D-DAB4-474F-8B74-5739A802FE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D6D2C-E57D-46D1-B2BD-2F2E692B0BE2}" type="datetimeFigureOut">
              <a:rPr lang="en-IN" smtClean="0"/>
              <a:pPr/>
              <a:t>06-08-2013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B5687D-DAB4-474F-8B74-5739A802FE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D6D2C-E57D-46D1-B2BD-2F2E692B0BE2}" type="datetimeFigureOut">
              <a:rPr lang="en-IN" smtClean="0"/>
              <a:pPr/>
              <a:t>06-08-2013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B5687D-DAB4-474F-8B74-5739A802FE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D6D2C-E57D-46D1-B2BD-2F2E692B0BE2}" type="datetimeFigureOut">
              <a:rPr lang="en-IN" smtClean="0"/>
              <a:pPr/>
              <a:t>06-08-2013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B5687D-DAB4-474F-8B74-5739A802F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D6D2C-E57D-46D1-B2BD-2F2E692B0BE2}" type="datetimeFigureOut">
              <a:rPr lang="en-IN" smtClean="0"/>
              <a:pPr/>
              <a:t>06-08-2013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B5687D-DAB4-474F-8B74-5739A802FE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D6D2C-E57D-46D1-B2BD-2F2E692B0BE2}" type="datetimeFigureOut">
              <a:rPr lang="en-IN" smtClean="0"/>
              <a:pPr/>
              <a:t>06-08-2013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B5687D-DAB4-474F-8B74-5739A802F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66D6D2C-E57D-46D1-B2BD-2F2E692B0BE2}" type="datetimeFigureOut">
              <a:rPr lang="en-IN" smtClean="0"/>
              <a:pPr/>
              <a:t>06-08-2013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B5687D-DAB4-474F-8B74-5739A802F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6D6D2C-E57D-46D1-B2BD-2F2E692B0BE2}" type="datetimeFigureOut">
              <a:rPr lang="en-IN" smtClean="0"/>
              <a:pPr/>
              <a:t>06-08-2013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B5687D-DAB4-474F-8B74-5739A802FE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66D6D2C-E57D-46D1-B2BD-2F2E692B0BE2}" type="datetimeFigureOut">
              <a:rPr lang="en-IN" smtClean="0"/>
              <a:pPr/>
              <a:t>06-08-2013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3B5687D-DAB4-474F-8B74-5739A802F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util/Queu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Map.html" TargetMode="External"/><Relationship Id="rId2" Type="http://schemas.openxmlformats.org/officeDocument/2006/relationships/hyperlink" Target="http://docs.oracle.com/javase/7/docs/api/java/util/concurrent/ConcurrentMa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7/docs/api/java/util/HashMap.html" TargetMode="External"/><Relationship Id="rId4" Type="http://schemas.openxmlformats.org/officeDocument/2006/relationships/hyperlink" Target="http://docs.oracle.com/javase/7/docs/api/java/util/concurrent/ConcurrentHashMa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essential/concurrency/executors.html" TargetMode="External"/><Relationship Id="rId2" Type="http://schemas.openxmlformats.org/officeDocument/2006/relationships/hyperlink" Target="http://docs.oracle.com/javase/tutorial/essential/concurrency/newlock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tutorial/essential/concurrency/atomicvars.html" TargetMode="External"/><Relationship Id="rId4" Type="http://schemas.openxmlformats.org/officeDocument/2006/relationships/hyperlink" Target="http://docs.oracle.com/javase/tutorial/essential/concurrency/collection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util/concurrent/locks/Condi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MultiThreading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 concepts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836712"/>
            <a:ext cx="8291264" cy="5760640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Most of the executor implementations in </a:t>
            </a:r>
            <a:r>
              <a:rPr lang="en-IN" dirty="0" err="1" smtClean="0"/>
              <a:t>java.util.concurrent</a:t>
            </a:r>
            <a:r>
              <a:rPr lang="en-IN" dirty="0" smtClean="0"/>
              <a:t> use </a:t>
            </a:r>
            <a:r>
              <a:rPr lang="en-IN" i="1" dirty="0" smtClean="0"/>
              <a:t>thread pools</a:t>
            </a:r>
            <a:r>
              <a:rPr lang="en-IN" dirty="0" smtClean="0"/>
              <a:t>, which consist of </a:t>
            </a:r>
            <a:r>
              <a:rPr lang="en-IN" i="1" dirty="0" smtClean="0"/>
              <a:t>worker threads</a:t>
            </a:r>
            <a:r>
              <a:rPr lang="en-IN" dirty="0" smtClean="0"/>
              <a:t>. This kind of thread exists separately from </a:t>
            </a:r>
            <a:r>
              <a:rPr lang="en-IN" dirty="0" err="1" smtClean="0"/>
              <a:t>theRunnable</a:t>
            </a:r>
            <a:r>
              <a:rPr lang="en-IN" dirty="0" smtClean="0"/>
              <a:t> and Callable tasks it executes and is often used to execute multiple tasks.</a:t>
            </a:r>
          </a:p>
          <a:p>
            <a:r>
              <a:rPr lang="en-IN" dirty="0" smtClean="0"/>
              <a:t>Using worker threads minimizes the overhead due to thread creation. Thread objects use a significant amount of memory, and in a large-scale application, allocating and </a:t>
            </a:r>
            <a:r>
              <a:rPr lang="en-IN" dirty="0" err="1" smtClean="0"/>
              <a:t>deallocating</a:t>
            </a:r>
            <a:r>
              <a:rPr lang="en-IN" dirty="0" smtClean="0"/>
              <a:t> many thread objects creates a significant memory management overhead.</a:t>
            </a:r>
          </a:p>
          <a:p>
            <a:r>
              <a:rPr lang="en-IN" dirty="0" smtClean="0"/>
              <a:t>One common type of thread pool is the </a:t>
            </a:r>
            <a:r>
              <a:rPr lang="en-IN" i="1" dirty="0" smtClean="0"/>
              <a:t>fixed thread pool</a:t>
            </a:r>
            <a:r>
              <a:rPr lang="en-IN" dirty="0" smtClean="0"/>
              <a:t>. This type of pool always has a specified number of threads running; if a thread is somehow terminated while it is still in use, it is automatically replaced with a new thread. Tasks are submitted to the pool via an internal queue, which holds extra tasks whenever there are more active tasks than threads.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Thread Pools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764704"/>
            <a:ext cx="8219256" cy="576064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An atomic operation is an operation which is performed as a single unit of work without the possibility of interference from other operations.</a:t>
            </a:r>
          </a:p>
          <a:p>
            <a:r>
              <a:rPr lang="en-IN" dirty="0" smtClean="0"/>
              <a:t>Assume </a:t>
            </a:r>
            <a:r>
              <a:rPr lang="en-IN" dirty="0" err="1" smtClean="0"/>
              <a:t>i</a:t>
            </a:r>
            <a:r>
              <a:rPr lang="en-IN" dirty="0" smtClean="0"/>
              <a:t> is defined as int. The </a:t>
            </a:r>
            <a:r>
              <a:rPr lang="en-IN" dirty="0" err="1" smtClean="0"/>
              <a:t>i</a:t>
            </a:r>
            <a:r>
              <a:rPr lang="en-IN" dirty="0" smtClean="0"/>
              <a:t>++ (increment) operation it not an atomic operation in Java. This also applies for the other numeric types, e.g. long. etc).</a:t>
            </a:r>
          </a:p>
          <a:p>
            <a:r>
              <a:rPr lang="en-IN" dirty="0" smtClean="0"/>
              <a:t>The </a:t>
            </a:r>
            <a:r>
              <a:rPr lang="en-IN" dirty="0" err="1" smtClean="0"/>
              <a:t>i</a:t>
            </a:r>
            <a:r>
              <a:rPr lang="en-IN" dirty="0" smtClean="0"/>
              <a:t>++ operation first reads the value which is currently stored in </a:t>
            </a:r>
            <a:r>
              <a:rPr lang="en-IN" dirty="0" err="1" smtClean="0"/>
              <a:t>i</a:t>
            </a:r>
            <a:r>
              <a:rPr lang="en-IN" dirty="0" smtClean="0"/>
              <a:t> (atomic operations) and then it adds one to it (atomic operation). But between the read and the write the value of </a:t>
            </a:r>
            <a:r>
              <a:rPr lang="en-IN" dirty="0" err="1" smtClean="0"/>
              <a:t>i</a:t>
            </a:r>
            <a:r>
              <a:rPr lang="en-IN" dirty="0" smtClean="0"/>
              <a:t> might have changed</a:t>
            </a:r>
            <a:r>
              <a:rPr lang="en-IN" dirty="0" smtClean="0"/>
              <a:t>.</a:t>
            </a:r>
          </a:p>
          <a:p>
            <a:r>
              <a:rPr lang="en-US" dirty="0" smtClean="0"/>
              <a:t>See </a:t>
            </a:r>
            <a:r>
              <a:rPr lang="en-US" smtClean="0"/>
              <a:t>Code below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Atomic operation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Since Java 1.5 the java language provides atomic variables, e.g. </a:t>
            </a:r>
            <a:r>
              <a:rPr lang="en-IN" dirty="0" err="1" smtClean="0"/>
              <a:t>AtomicInteger</a:t>
            </a:r>
            <a:r>
              <a:rPr lang="en-IN" dirty="0" smtClean="0"/>
              <a:t> or </a:t>
            </a:r>
            <a:r>
              <a:rPr lang="en-IN" dirty="0" err="1" smtClean="0"/>
              <a:t>AtomicLong</a:t>
            </a:r>
            <a:r>
              <a:rPr lang="en-IN" dirty="0" smtClean="0"/>
              <a:t> which provide methods like </a:t>
            </a:r>
            <a:r>
              <a:rPr lang="en-IN" dirty="0" err="1" smtClean="0"/>
              <a:t>getAndDecrement</a:t>
            </a:r>
            <a:r>
              <a:rPr lang="en-IN" dirty="0" smtClean="0"/>
              <a:t>(), </a:t>
            </a:r>
            <a:r>
              <a:rPr lang="en-IN" dirty="0" err="1" smtClean="0"/>
              <a:t>getAndIncrement</a:t>
            </a:r>
            <a:r>
              <a:rPr lang="en-IN" dirty="0" smtClean="0"/>
              <a:t>() and </a:t>
            </a:r>
            <a:r>
              <a:rPr lang="en-IN" dirty="0" err="1" smtClean="0"/>
              <a:t>getAndSet</a:t>
            </a:r>
            <a:r>
              <a:rPr lang="en-IN" dirty="0" smtClean="0"/>
              <a:t>() which are atomic.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AtomicVariables</a:t>
            </a:r>
            <a:r>
              <a:rPr lang="en-US" dirty="0" smtClean="0"/>
              <a:t> </a:t>
            </a:r>
            <a:r>
              <a:rPr lang="en-US" dirty="0" err="1" smtClean="0"/>
              <a:t>contd</a:t>
            </a:r>
            <a:r>
              <a:rPr lang="en-US" dirty="0" smtClean="0"/>
              <a:t>……..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0"/>
            <a:ext cx="8507288" cy="60072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Import </a:t>
            </a:r>
            <a:r>
              <a:rPr lang="en-IN" sz="2400" dirty="0" err="1" smtClean="0"/>
              <a:t>java.util.concurrent.atomic.AtomicInteger</a:t>
            </a:r>
            <a:r>
              <a:rPr lang="en-IN" sz="2400" dirty="0" smtClean="0"/>
              <a:t>;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 class </a:t>
            </a:r>
            <a:r>
              <a:rPr lang="en-IN" sz="2400" dirty="0" err="1" smtClean="0"/>
              <a:t>AtomicCounter</a:t>
            </a:r>
            <a:r>
              <a:rPr lang="en-IN" sz="2400" dirty="0" smtClean="0"/>
              <a:t> {</a:t>
            </a:r>
          </a:p>
          <a:p>
            <a:pPr>
              <a:buNone/>
            </a:pPr>
            <a:r>
              <a:rPr lang="en-IN" sz="2400" dirty="0" smtClean="0"/>
              <a:t>	 private </a:t>
            </a:r>
            <a:r>
              <a:rPr lang="en-IN" sz="2400" dirty="0" err="1" smtClean="0"/>
              <a:t>AtomicInteger</a:t>
            </a:r>
            <a:r>
              <a:rPr lang="en-IN" sz="2400" dirty="0" smtClean="0"/>
              <a:t> c = new </a:t>
            </a:r>
            <a:r>
              <a:rPr lang="en-IN" sz="2400" dirty="0" err="1" smtClean="0"/>
              <a:t>AtomicInteger</a:t>
            </a:r>
            <a:r>
              <a:rPr lang="en-IN" sz="2400" dirty="0" smtClean="0"/>
              <a:t>(0);    public void increment() { 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c.incrementAndGet</a:t>
            </a:r>
            <a:r>
              <a:rPr lang="en-IN" sz="2400" dirty="0" smtClean="0"/>
              <a:t>(); }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public void decrement() { </a:t>
            </a:r>
            <a:r>
              <a:rPr lang="en-IN" sz="2400" dirty="0" err="1" smtClean="0"/>
              <a:t>c.decrementAndGet</a:t>
            </a:r>
            <a:r>
              <a:rPr lang="en-IN" sz="2400" dirty="0" smtClean="0"/>
              <a:t>(); } </a:t>
            </a:r>
          </a:p>
          <a:p>
            <a:pPr>
              <a:buNone/>
            </a:pPr>
            <a:r>
              <a:rPr lang="en-IN" sz="2400" dirty="0" smtClean="0"/>
              <a:t>	public </a:t>
            </a:r>
            <a:r>
              <a:rPr lang="en-IN" sz="2400" dirty="0" err="1" smtClean="0"/>
              <a:t>int</a:t>
            </a:r>
            <a:r>
              <a:rPr lang="en-IN" sz="2400" dirty="0" smtClean="0"/>
              <a:t> value() { return </a:t>
            </a:r>
            <a:r>
              <a:rPr lang="en-IN" sz="2400" dirty="0" err="1" smtClean="0"/>
              <a:t>c.get</a:t>
            </a:r>
            <a:r>
              <a:rPr lang="en-IN" sz="2400" dirty="0" smtClean="0"/>
              <a:t>(); } }</a:t>
            </a:r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BlockingQueue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IN" dirty="0" smtClean="0"/>
              <a:t>defines a first-in-first-out data structure that blocks or times out when you attempt to add to a full queue, or retrieve from an empty queue.</a:t>
            </a:r>
          </a:p>
          <a:p>
            <a:pPr>
              <a:buNone/>
            </a:pPr>
            <a:r>
              <a:rPr lang="en-IN" dirty="0" smtClean="0"/>
              <a:t>A </a:t>
            </a:r>
            <a:r>
              <a:rPr lang="en-IN" dirty="0" smtClean="0">
                <a:hlinkClick r:id="rId2" tooltip="interface in java.util"/>
              </a:rPr>
              <a:t>Queue</a:t>
            </a:r>
            <a:r>
              <a:rPr lang="en-IN" dirty="0" smtClean="0"/>
              <a:t> that additionally supports operations that wait for the queue to become non-empty when retrieving an element, and wait for space to become available in the queue when storing an element.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Collections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 smtClean="0">
                <a:hlinkClick r:id="rId2"/>
              </a:rPr>
              <a:t>ConcurrentMap</a:t>
            </a:r>
            <a:r>
              <a:rPr lang="en-IN" dirty="0" smtClean="0"/>
              <a:t> is a </a:t>
            </a:r>
            <a:r>
              <a:rPr lang="en-IN" dirty="0" err="1" smtClean="0"/>
              <a:t>subinterface</a:t>
            </a:r>
            <a:r>
              <a:rPr lang="en-IN" dirty="0" smtClean="0"/>
              <a:t> of </a:t>
            </a:r>
            <a:r>
              <a:rPr lang="en-IN" dirty="0" err="1" smtClean="0">
                <a:hlinkClick r:id="rId3"/>
              </a:rPr>
              <a:t>java.util.Map</a:t>
            </a:r>
            <a:r>
              <a:rPr lang="en-IN" dirty="0" smtClean="0"/>
              <a:t> that defines useful atomic operations. These operations remove or replace a key-value pair only if the key is present, or add a key-value pair only if the key is absent. Making these operations atomic helps avoid synchronization. The standard general-purpose implementation </a:t>
            </a:r>
            <a:r>
              <a:rPr lang="en-IN" dirty="0" err="1" smtClean="0"/>
              <a:t>ofConcurrentMap</a:t>
            </a:r>
            <a:r>
              <a:rPr lang="en-IN" dirty="0" smtClean="0"/>
              <a:t> is </a:t>
            </a:r>
            <a:r>
              <a:rPr lang="en-IN" dirty="0" err="1" smtClean="0">
                <a:hlinkClick r:id="rId4"/>
              </a:rPr>
              <a:t>ConcurrentHashMap</a:t>
            </a:r>
            <a:r>
              <a:rPr lang="en-IN" dirty="0" smtClean="0"/>
              <a:t>, which is a concurrent </a:t>
            </a:r>
            <a:r>
              <a:rPr lang="en-IN" dirty="0" err="1" smtClean="0"/>
              <a:t>analog</a:t>
            </a:r>
            <a:r>
              <a:rPr lang="en-IN" dirty="0" smtClean="0"/>
              <a:t> of </a:t>
            </a:r>
            <a:r>
              <a:rPr lang="en-IN" dirty="0" err="1" smtClean="0">
                <a:hlinkClick r:id="rId5"/>
              </a:rPr>
              <a:t>HashMap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ConcurrentMap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HighLevelConcurrency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363272" cy="5904656"/>
          </a:xfrm>
        </p:spPr>
        <p:txBody>
          <a:bodyPr/>
          <a:lstStyle/>
          <a:p>
            <a:pPr>
              <a:buNone/>
            </a:pPr>
            <a:r>
              <a:rPr lang="en-IN" dirty="0"/>
              <a:t>So far, </a:t>
            </a:r>
            <a:r>
              <a:rPr lang="en-IN" dirty="0" smtClean="0"/>
              <a:t>we </a:t>
            </a:r>
            <a:r>
              <a:rPr lang="en-IN" dirty="0"/>
              <a:t>focused on the low-level APIs that have been part of the Java platform from the very beginning. These APIs are adequate for very basic tasks, but higher-level building blocks are needed for more advanced tasks. This is especially true for massively concurrent applications that fully exploit today's multiprocessor and multi-core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In this section we'll look at some of the high-level concurrency features introduced with version 5.0 of the Java platform. Most of these features are implemented in the </a:t>
            </a:r>
            <a:r>
              <a:rPr lang="en-IN" dirty="0" smtClean="0"/>
              <a:t>new </a:t>
            </a:r>
            <a:r>
              <a:rPr lang="en-IN" dirty="0" err="1" smtClean="0"/>
              <a:t>java.util.concurrent</a:t>
            </a:r>
            <a:r>
              <a:rPr lang="en-IN" dirty="0"/>
              <a:t> packages. There are also new concurrent data structures in the Java Collections Framework.</a:t>
            </a:r>
          </a:p>
          <a:p>
            <a:r>
              <a:rPr lang="en-IN" dirty="0">
                <a:hlinkClick r:id="rId2"/>
              </a:rPr>
              <a:t>Lock objects</a:t>
            </a:r>
            <a:r>
              <a:rPr lang="en-IN" dirty="0"/>
              <a:t> support locking idioms that simplify many concurrent applications.</a:t>
            </a:r>
          </a:p>
          <a:p>
            <a:r>
              <a:rPr lang="en-IN" dirty="0">
                <a:hlinkClick r:id="rId3"/>
              </a:rPr>
              <a:t>Executors</a:t>
            </a:r>
            <a:r>
              <a:rPr lang="en-IN" dirty="0"/>
              <a:t> define a high-level API for launching and managing threads. Executor implementations provided by </a:t>
            </a:r>
            <a:r>
              <a:rPr lang="en-IN" dirty="0" err="1"/>
              <a:t>java.util.concurrent</a:t>
            </a:r>
            <a:r>
              <a:rPr lang="en-IN" dirty="0"/>
              <a:t> provide thread pool management suitable for large-scale applications.</a:t>
            </a:r>
          </a:p>
          <a:p>
            <a:r>
              <a:rPr lang="en-IN" dirty="0">
                <a:hlinkClick r:id="rId4"/>
              </a:rPr>
              <a:t>Concurrent collections</a:t>
            </a:r>
            <a:r>
              <a:rPr lang="en-IN" dirty="0"/>
              <a:t> make it easier to manage large collections of data, and can greatly reduce the need for synchronization.</a:t>
            </a:r>
          </a:p>
          <a:p>
            <a:r>
              <a:rPr lang="en-IN" dirty="0">
                <a:hlinkClick r:id="rId5"/>
              </a:rPr>
              <a:t>Atomic variables</a:t>
            </a:r>
            <a:r>
              <a:rPr lang="en-IN" dirty="0"/>
              <a:t> have features that minimize synchronization and help avoid memory consistency errors.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242587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If a variable is declared with the </a:t>
            </a:r>
            <a:r>
              <a:rPr lang="en-IN" i="1" dirty="0" smtClean="0"/>
              <a:t>volatile</a:t>
            </a:r>
            <a:r>
              <a:rPr lang="en-IN" dirty="0" smtClean="0"/>
              <a:t> keyword then it is guaranteed that any thread that reads the field will see the most recently written value. The </a:t>
            </a:r>
            <a:r>
              <a:rPr lang="en-IN" i="1" dirty="0" smtClean="0"/>
              <a:t>volatile</a:t>
            </a:r>
            <a:r>
              <a:rPr lang="en-IN" dirty="0" smtClean="0"/>
              <a:t> keyword will not perform any mutual exclusive lock on the variable.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Volatile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6712"/>
            <a:ext cx="8686800" cy="5688632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The simplest way to avoid problems with concurrency is to share only immutable data between threads. Immutable data is data which cannot changed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To make a class immutable </a:t>
            </a:r>
            <a:r>
              <a:rPr lang="en-IN" dirty="0" smtClean="0"/>
              <a:t>make all </a:t>
            </a:r>
            <a:r>
              <a:rPr lang="en-IN" dirty="0" smtClean="0"/>
              <a:t>its fields final</a:t>
            </a:r>
          </a:p>
          <a:p>
            <a:r>
              <a:rPr lang="en-IN" dirty="0" smtClean="0"/>
              <a:t>the class declared as final</a:t>
            </a:r>
          </a:p>
          <a:p>
            <a:r>
              <a:rPr lang="en-IN" dirty="0" smtClean="0"/>
              <a:t>The </a:t>
            </a:r>
            <a:r>
              <a:rPr lang="en-IN" dirty="0" smtClean="0"/>
              <a:t>this reference is not allowed to escape during construction</a:t>
            </a:r>
          </a:p>
          <a:p>
            <a:r>
              <a:rPr lang="en-IN" dirty="0" smtClean="0"/>
              <a:t>Any fields which refer to mutable data objects </a:t>
            </a:r>
            <a:r>
              <a:rPr lang="en-IN" dirty="0" smtClean="0"/>
              <a:t>are private have </a:t>
            </a:r>
            <a:r>
              <a:rPr lang="en-IN" dirty="0" smtClean="0"/>
              <a:t>no setter method</a:t>
            </a:r>
          </a:p>
          <a:p>
            <a:pPr>
              <a:buNone/>
            </a:pPr>
            <a:r>
              <a:rPr lang="en-IN" dirty="0" smtClean="0"/>
              <a:t>they are never directly returned of otherwise exposed to a </a:t>
            </a:r>
            <a:r>
              <a:rPr lang="en-IN" dirty="0" smtClean="0"/>
              <a:t>caller if </a:t>
            </a:r>
            <a:r>
              <a:rPr lang="en-IN" dirty="0" smtClean="0"/>
              <a:t>they are changed internally in the class this change is not visible and has no effect outside of the class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Immutability 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548680"/>
            <a:ext cx="8352928" cy="630932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The following example creates a copy of a list (</a:t>
            </a:r>
            <a:r>
              <a:rPr lang="en-IN" dirty="0" err="1" smtClean="0"/>
              <a:t>ArrayList</a:t>
            </a:r>
            <a:r>
              <a:rPr lang="en-IN" dirty="0" smtClean="0"/>
              <a:t>) and returns only the copy of the list. This way the client of this class cannot remove elements from the list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public</a:t>
            </a:r>
            <a:r>
              <a:rPr lang="en-IN" dirty="0" smtClean="0"/>
              <a:t> </a:t>
            </a:r>
            <a:r>
              <a:rPr lang="en-IN" b="1" dirty="0" smtClean="0"/>
              <a:t>class</a:t>
            </a:r>
            <a:r>
              <a:rPr lang="en-IN" dirty="0" smtClean="0"/>
              <a:t> </a:t>
            </a:r>
            <a:r>
              <a:rPr lang="en-IN" dirty="0" err="1" smtClean="0"/>
              <a:t>MyDataStructure</a:t>
            </a:r>
            <a:r>
              <a:rPr lang="en-IN" dirty="0" smtClean="0"/>
              <a:t> </a:t>
            </a: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List&lt;String&gt; list = </a:t>
            </a:r>
            <a:r>
              <a:rPr lang="en-IN" b="1" dirty="0" smtClean="0"/>
              <a:t>new</a:t>
            </a:r>
            <a:r>
              <a:rPr lang="en-IN" dirty="0" smtClean="0"/>
              <a:t> </a:t>
            </a:r>
            <a:r>
              <a:rPr lang="en-IN" dirty="0" err="1" smtClean="0"/>
              <a:t>ArrayList</a:t>
            </a:r>
            <a:r>
              <a:rPr lang="en-IN" dirty="0" smtClean="0"/>
              <a:t>&lt;String&gt;(); </a:t>
            </a:r>
            <a:endParaRPr lang="en-IN" dirty="0" smtClean="0"/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smtClean="0"/>
              <a:t>public</a:t>
            </a:r>
            <a:r>
              <a:rPr lang="en-IN" dirty="0" smtClean="0"/>
              <a:t> </a:t>
            </a:r>
            <a:r>
              <a:rPr lang="en-IN" b="1" dirty="0" smtClean="0"/>
              <a:t>void</a:t>
            </a:r>
            <a:r>
              <a:rPr lang="en-IN" dirty="0" smtClean="0"/>
              <a:t> add(String s) { </a:t>
            </a:r>
            <a:r>
              <a:rPr lang="en-IN" dirty="0" err="1" smtClean="0"/>
              <a:t>list.add</a:t>
            </a:r>
            <a:r>
              <a:rPr lang="en-IN" dirty="0" smtClean="0"/>
              <a:t>(s); } </a:t>
            </a:r>
            <a:endParaRPr lang="en-IN" dirty="0" smtClean="0"/>
          </a:p>
          <a:p>
            <a:endParaRPr lang="en-IN" b="1" dirty="0" smtClean="0"/>
          </a:p>
          <a:p>
            <a:r>
              <a:rPr lang="en-IN" b="1" dirty="0" smtClean="0"/>
              <a:t>public</a:t>
            </a:r>
            <a:r>
              <a:rPr lang="en-IN" dirty="0" smtClean="0"/>
              <a:t> </a:t>
            </a:r>
            <a:r>
              <a:rPr lang="en-IN" dirty="0" smtClean="0"/>
              <a:t>List&lt;String&gt; </a:t>
            </a:r>
            <a:r>
              <a:rPr lang="en-IN" dirty="0" err="1" smtClean="0"/>
              <a:t>getList</a:t>
            </a:r>
            <a:r>
              <a:rPr lang="en-IN" dirty="0" smtClean="0"/>
              <a:t>() { </a:t>
            </a:r>
            <a:r>
              <a:rPr lang="en-IN" b="1" dirty="0" smtClean="0"/>
              <a:t>return</a:t>
            </a:r>
            <a:r>
              <a:rPr lang="en-IN" dirty="0" smtClean="0"/>
              <a:t> </a:t>
            </a:r>
            <a:r>
              <a:rPr lang="en-IN" dirty="0" err="1" smtClean="0"/>
              <a:t>Collections.unmodifiableList</a:t>
            </a:r>
            <a:r>
              <a:rPr lang="en-IN" dirty="0" smtClean="0"/>
              <a:t>(list); }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Defensive Copies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265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Lock objects work very much like the implicit locks used by synchronized code. As with implicit locks, only one thread can own a Lock object at a time. Lock objects also support a wait/notify mechanism, through their associated </a:t>
            </a:r>
            <a:r>
              <a:rPr lang="en-IN" dirty="0" smtClean="0">
                <a:hlinkClick r:id="rId2"/>
              </a:rPr>
              <a:t>Condition</a:t>
            </a:r>
            <a:r>
              <a:rPr lang="en-IN" dirty="0" smtClean="0"/>
              <a:t> objects.</a:t>
            </a:r>
          </a:p>
          <a:p>
            <a:r>
              <a:rPr lang="en-IN" dirty="0" smtClean="0"/>
              <a:t>The biggest advantage of Lock objects over implicit locks is their ability to back out of an attempt to acquire a lock. The </a:t>
            </a:r>
            <a:r>
              <a:rPr lang="en-IN" dirty="0" err="1" smtClean="0"/>
              <a:t>tryLock</a:t>
            </a:r>
            <a:r>
              <a:rPr lang="en-IN" dirty="0" smtClean="0"/>
              <a:t> method backs out if the lock is not available immediately or before a timeout expires (if specified). The </a:t>
            </a:r>
            <a:r>
              <a:rPr lang="en-IN" dirty="0" err="1" smtClean="0"/>
              <a:t>lockInterruptibly</a:t>
            </a:r>
            <a:r>
              <a:rPr lang="en-IN" dirty="0" smtClean="0"/>
              <a:t> method backs out if another thread sends an interrupt before the lock is acquired.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Lock Objects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void nethod1()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try{</a:t>
            </a:r>
          </a:p>
          <a:p>
            <a:pPr>
              <a:buNone/>
            </a:pPr>
            <a:r>
              <a:rPr lang="en-US" dirty="0" smtClean="0"/>
              <a:t>Lock </a:t>
            </a:r>
            <a:r>
              <a:rPr lang="en-US" dirty="0" err="1" smtClean="0"/>
              <a:t>lock</a:t>
            </a:r>
            <a:r>
              <a:rPr lang="en-US" dirty="0" smtClean="0"/>
              <a:t>=new </a:t>
            </a:r>
            <a:r>
              <a:rPr lang="en-US" dirty="0" err="1" smtClean="0"/>
              <a:t>ReentrantLock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lock.lock</a:t>
            </a:r>
            <a:r>
              <a:rPr lang="en-US" dirty="0" smtClean="0"/>
              <a:t>();  // to lock</a:t>
            </a:r>
          </a:p>
          <a:p>
            <a:pPr>
              <a:buNone/>
            </a:pPr>
            <a:r>
              <a:rPr lang="en-US" dirty="0" smtClean="0"/>
              <a:t>……</a:t>
            </a:r>
          </a:p>
          <a:p>
            <a:pPr>
              <a:buNone/>
            </a:pPr>
            <a:r>
              <a:rPr lang="en-US" dirty="0" smtClean="0"/>
              <a:t>}finally{</a:t>
            </a:r>
          </a:p>
          <a:p>
            <a:pPr>
              <a:buNone/>
            </a:pPr>
            <a:r>
              <a:rPr lang="en-US" dirty="0" err="1" smtClean="0"/>
              <a:t>lock.unlock</a:t>
            </a:r>
            <a:r>
              <a:rPr lang="en-US" dirty="0" smtClean="0"/>
              <a:t>();  // to unlock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103</TotalTime>
  <Words>546</Words>
  <Application>Microsoft Office PowerPoint</Application>
  <PresentationFormat>On-screen Show (4:3)</PresentationFormat>
  <Paragraphs>97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MultiThreading</vt:lpstr>
      <vt:lpstr>HighLevelConcurrency Objects</vt:lpstr>
      <vt:lpstr>Slide 3</vt:lpstr>
      <vt:lpstr>Slide 4</vt:lpstr>
      <vt:lpstr>Volatile </vt:lpstr>
      <vt:lpstr>Immutability  </vt:lpstr>
      <vt:lpstr>Defensive Copies </vt:lpstr>
      <vt:lpstr>Lock Objects </vt:lpstr>
      <vt:lpstr>Slide 9</vt:lpstr>
      <vt:lpstr>Thread Pools </vt:lpstr>
      <vt:lpstr>Atomic operation </vt:lpstr>
      <vt:lpstr>AtomicVariables contd……..</vt:lpstr>
      <vt:lpstr>Slide 13</vt:lpstr>
      <vt:lpstr>Concurrent Collections</vt:lpstr>
      <vt:lpstr>ConcurrentMap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RADHA</dc:creator>
  <cp:lastModifiedBy>RADHA</cp:lastModifiedBy>
  <cp:revision>8</cp:revision>
  <dcterms:created xsi:type="dcterms:W3CDTF">2013-08-01T04:45:57Z</dcterms:created>
  <dcterms:modified xsi:type="dcterms:W3CDTF">2013-08-06T05:05:19Z</dcterms:modified>
</cp:coreProperties>
</file>