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5" r:id="rId11"/>
    <p:sldId id="298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299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895C-E0BF-4F2D-8C4D-33CE4C831D7F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FE0EC5B-9FDF-4FBD-827E-E6D6F5ACCE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85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895C-E0BF-4F2D-8C4D-33CE4C831D7F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EC5B-9FDF-4FBD-827E-E6D6F5ACCE4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4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895C-E0BF-4F2D-8C4D-33CE4C831D7F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EC5B-9FDF-4FBD-827E-E6D6F5ACCE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5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895C-E0BF-4F2D-8C4D-33CE4C831D7F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EC5B-9FDF-4FBD-827E-E6D6F5ACCE4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2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895C-E0BF-4F2D-8C4D-33CE4C831D7F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EC5B-9FDF-4FBD-827E-E6D6F5ACCE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78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895C-E0BF-4F2D-8C4D-33CE4C831D7F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EC5B-9FDF-4FBD-827E-E6D6F5ACCE4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13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895C-E0BF-4F2D-8C4D-33CE4C831D7F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EC5B-9FDF-4FBD-827E-E6D6F5ACCE4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0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895C-E0BF-4F2D-8C4D-33CE4C831D7F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EC5B-9FDF-4FBD-827E-E6D6F5ACCE4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62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895C-E0BF-4F2D-8C4D-33CE4C831D7F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EC5B-9FDF-4FBD-827E-E6D6F5ACC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85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895C-E0BF-4F2D-8C4D-33CE4C831D7F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EC5B-9FDF-4FBD-827E-E6D6F5ACCE4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1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7F895C-E0BF-4F2D-8C4D-33CE4C831D7F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EC5B-9FDF-4FBD-827E-E6D6F5ACCE4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70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F895C-E0BF-4F2D-8C4D-33CE4C831D7F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FE0EC5B-9FDF-4FBD-827E-E6D6F5ACCE4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9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CA96-0198-4C97-85FC-BB9D3DFCB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3C95E-27AC-48AD-81EC-F4DC532D5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76491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Date Placeholder 5">
            <a:extLst>
              <a:ext uri="{FF2B5EF4-FFF2-40B4-BE49-F238E27FC236}">
                <a16:creationId xmlns:a16="http://schemas.microsoft.com/office/drawing/2014/main" id="{F083A086-C373-4615-8633-62881691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Footer Placeholder 3">
            <a:extLst>
              <a:ext uri="{FF2B5EF4-FFF2-40B4-BE49-F238E27FC236}">
                <a16:creationId xmlns:a16="http://schemas.microsoft.com/office/drawing/2014/main" id="{F1DCBD40-A3A1-4159-AE6B-806410AA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RVK.....................</a:t>
            </a:r>
          </a:p>
        </p:txBody>
      </p:sp>
      <p:sp>
        <p:nvSpPr>
          <p:cNvPr id="17414" name="Slide Number Placeholder 4">
            <a:extLst>
              <a:ext uri="{FF2B5EF4-FFF2-40B4-BE49-F238E27FC236}">
                <a16:creationId xmlns:a16="http://schemas.microsoft.com/office/drawing/2014/main" id="{A5F286D4-48B1-4B9E-AEB3-8FAC600F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7CDD95-EDB4-4844-B334-90E07CB78802}" type="slidenum"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0" name="Title 2">
            <a:extLst>
              <a:ext uri="{FF2B5EF4-FFF2-40B4-BE49-F238E27FC236}">
                <a16:creationId xmlns:a16="http://schemas.microsoft.com/office/drawing/2014/main" id="{918DB962-94C7-4178-858E-D78F1FBADF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pPr eaLnBrk="1" hangingPunct="1"/>
            <a:r>
              <a:rPr lang="en-US" altLang="en-US" dirty="0"/>
              <a:t>Effects of encapsulation.</a:t>
            </a:r>
            <a:endParaRPr lang="en-IN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EAB65D-7B8A-467E-B67C-DA743A8757B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33680" y="1302550"/>
            <a:ext cx="10139680" cy="475058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Data Security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400" dirty="0"/>
              <a:t>		- Creating private data</a:t>
            </a:r>
          </a:p>
          <a:p>
            <a:pPr eaLnBrk="1" hangingPunct="1"/>
            <a:r>
              <a:rPr lang="en-US" altLang="en-US" sz="2400" dirty="0"/>
              <a:t>Data Hiding-</a:t>
            </a:r>
          </a:p>
          <a:p>
            <a:pPr eaLnBrk="1" hangingPunct="1"/>
            <a:r>
              <a:rPr lang="en-US" altLang="en-US" sz="2400" dirty="0"/>
              <a:t>Implementation hiding</a:t>
            </a:r>
          </a:p>
          <a:p>
            <a:pPr lvl="3" eaLnBrk="1" hangingPunct="1">
              <a:buFont typeface="Wingdings 2" panose="05020102010507070707" pitchFamily="18" charset="2"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/>
              <a:t>Creation of composite types.</a:t>
            </a:r>
          </a:p>
          <a:p>
            <a:pPr lvl="1" eaLnBrk="1" hangingPunct="1"/>
            <a:r>
              <a:rPr lang="en-US" altLang="en-US" sz="2400" dirty="0"/>
              <a:t>- class forms a wrapper around data and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Date Placeholder 5">
            <a:extLst>
              <a:ext uri="{FF2B5EF4-FFF2-40B4-BE49-F238E27FC236}">
                <a16:creationId xmlns:a16="http://schemas.microsoft.com/office/drawing/2014/main" id="{65141101-D656-4A5D-9AF4-11AE65D5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5" name="Footer Placeholder 3">
            <a:extLst>
              <a:ext uri="{FF2B5EF4-FFF2-40B4-BE49-F238E27FC236}">
                <a16:creationId xmlns:a16="http://schemas.microsoft.com/office/drawing/2014/main" id="{59F56AE0-13A2-408A-8ACB-5B2F7773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RVK.....................</a:t>
            </a:r>
          </a:p>
        </p:txBody>
      </p:sp>
      <p:sp>
        <p:nvSpPr>
          <p:cNvPr id="20486" name="Slide Number Placeholder 4">
            <a:extLst>
              <a:ext uri="{FF2B5EF4-FFF2-40B4-BE49-F238E27FC236}">
                <a16:creationId xmlns:a16="http://schemas.microsoft.com/office/drawing/2014/main" id="{AFFB35B9-B544-4FEA-AFFE-82F7C6D4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394C8A-4541-4284-A7C6-5B8BA49AADEA}" type="slidenum"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2" name="Title 2">
            <a:extLst>
              <a:ext uri="{FF2B5EF4-FFF2-40B4-BE49-F238E27FC236}">
                <a16:creationId xmlns:a16="http://schemas.microsoft.com/office/drawing/2014/main" id="{61A1D8AF-79F7-43E3-BA3E-39C7AD0935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9680" y="638509"/>
            <a:ext cx="9519920" cy="5035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Objects	</a:t>
            </a:r>
            <a:endParaRPr lang="en-IN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7A48A8-440C-4F73-8296-2477EA9EBE6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51579" y="1050762"/>
            <a:ext cx="8909050" cy="49958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Object is a runtime entity.</a:t>
            </a:r>
          </a:p>
          <a:p>
            <a:pPr eaLnBrk="1" hangingPunct="1"/>
            <a:r>
              <a:rPr lang="en-US" altLang="en-US" sz="2400" dirty="0"/>
              <a:t>It is an instance of a class</a:t>
            </a:r>
          </a:p>
          <a:p>
            <a:pPr eaLnBrk="1" hangingPunct="1"/>
            <a:r>
              <a:rPr lang="en-US" altLang="en-US" sz="2400" dirty="0"/>
              <a:t>Stored in heap</a:t>
            </a:r>
          </a:p>
          <a:p>
            <a:pPr eaLnBrk="1" hangingPunct="1"/>
            <a:r>
              <a:rPr lang="en-US" altLang="en-US" sz="2400" dirty="0"/>
              <a:t>Has state and behavior.</a:t>
            </a:r>
          </a:p>
          <a:p>
            <a:pPr eaLnBrk="1" hangingPunct="1"/>
            <a:r>
              <a:rPr lang="en-US" altLang="en-US" sz="2400" dirty="0"/>
              <a:t>State of an object is values stored in it at a particular point of time.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400" dirty="0" err="1"/>
              <a:t>Eg</a:t>
            </a:r>
            <a:r>
              <a:rPr lang="en-US" altLang="en-US" sz="2400" dirty="0"/>
              <a:t>:</a:t>
            </a:r>
          </a:p>
          <a:p>
            <a:pPr eaLnBrk="1" hangingPunct="1"/>
            <a:r>
              <a:rPr lang="en-US" altLang="en-US" sz="2400" dirty="0"/>
              <a:t>Employee </a:t>
            </a:r>
            <a:r>
              <a:rPr lang="en-US" altLang="en-US" sz="2400" dirty="0" err="1"/>
              <a:t>sam</a:t>
            </a:r>
            <a:r>
              <a:rPr lang="en-US" altLang="en-US" sz="2400" dirty="0"/>
              <a:t>=new Employee();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39FD4C-82B8-4936-B86A-0BD8E45BCAE1}"/>
              </a:ext>
            </a:extLst>
          </p:cNvPr>
          <p:cNvSpPr/>
          <p:nvPr/>
        </p:nvSpPr>
        <p:spPr>
          <a:xfrm>
            <a:off x="2062480" y="5354320"/>
            <a:ext cx="2072640" cy="5035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Reference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952885-F0C3-40DA-BA00-A35E3DEB930A}"/>
              </a:ext>
            </a:extLst>
          </p:cNvPr>
          <p:cNvSpPr/>
          <p:nvPr/>
        </p:nvSpPr>
        <p:spPr>
          <a:xfrm>
            <a:off x="5175234" y="5323840"/>
            <a:ext cx="2072640" cy="5035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Operator to create an object in heap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7FF32-AB9D-40A4-8510-DF80CDEF3AD4}"/>
              </a:ext>
            </a:extLst>
          </p:cNvPr>
          <p:cNvSpPr/>
          <p:nvPr/>
        </p:nvSpPr>
        <p:spPr>
          <a:xfrm>
            <a:off x="7858775" y="4109720"/>
            <a:ext cx="2800366" cy="13504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Calls a Default Constructor and initializes with default values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B79292-E604-406D-A323-41CE2D37AADC}"/>
              </a:ext>
            </a:extLst>
          </p:cNvPr>
          <p:cNvCxnSpPr/>
          <p:nvPr/>
        </p:nvCxnSpPr>
        <p:spPr>
          <a:xfrm flipH="1">
            <a:off x="3220720" y="4988560"/>
            <a:ext cx="20320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556989-F8BF-4C9A-AA98-7F01BA3D541E}"/>
              </a:ext>
            </a:extLst>
          </p:cNvPr>
          <p:cNvCxnSpPr/>
          <p:nvPr/>
        </p:nvCxnSpPr>
        <p:spPr>
          <a:xfrm>
            <a:off x="4135120" y="4992727"/>
            <a:ext cx="1040114" cy="36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184053-319C-43DF-99BE-42036773C1E6}"/>
              </a:ext>
            </a:extLst>
          </p:cNvPr>
          <p:cNvCxnSpPr>
            <a:cxnSpLocks/>
          </p:cNvCxnSpPr>
          <p:nvPr/>
        </p:nvCxnSpPr>
        <p:spPr>
          <a:xfrm flipV="1">
            <a:off x="5770880" y="4551681"/>
            <a:ext cx="2087895" cy="38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Date Placeholder 5">
            <a:extLst>
              <a:ext uri="{FF2B5EF4-FFF2-40B4-BE49-F238E27FC236}">
                <a16:creationId xmlns:a16="http://schemas.microsoft.com/office/drawing/2014/main" id="{65141101-D656-4A5D-9AF4-11AE65D5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5" name="Footer Placeholder 3">
            <a:extLst>
              <a:ext uri="{FF2B5EF4-FFF2-40B4-BE49-F238E27FC236}">
                <a16:creationId xmlns:a16="http://schemas.microsoft.com/office/drawing/2014/main" id="{59F56AE0-13A2-408A-8ACB-5B2F7773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RVK.....................</a:t>
            </a:r>
          </a:p>
        </p:txBody>
      </p:sp>
      <p:sp>
        <p:nvSpPr>
          <p:cNvPr id="20486" name="Slide Number Placeholder 4">
            <a:extLst>
              <a:ext uri="{FF2B5EF4-FFF2-40B4-BE49-F238E27FC236}">
                <a16:creationId xmlns:a16="http://schemas.microsoft.com/office/drawing/2014/main" id="{AFFB35B9-B544-4FEA-AFFE-82F7C6D4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394C8A-4541-4284-A7C6-5B8BA49AADEA}" type="slidenum"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2" name="Title 2">
            <a:extLst>
              <a:ext uri="{FF2B5EF4-FFF2-40B4-BE49-F238E27FC236}">
                <a16:creationId xmlns:a16="http://schemas.microsoft.com/office/drawing/2014/main" id="{61A1D8AF-79F7-43E3-BA3E-39C7AD0935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9680" y="638509"/>
            <a:ext cx="9519920" cy="5035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Objects	</a:t>
            </a:r>
            <a:endParaRPr lang="en-IN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7A48A8-440C-4F73-8296-2477EA9EBE6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91079" y="1142087"/>
            <a:ext cx="9069550" cy="49045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Employee john=new Employee(“John”,”21-03-1997”);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39FD4C-82B8-4936-B86A-0BD8E45BCAE1}"/>
              </a:ext>
            </a:extLst>
          </p:cNvPr>
          <p:cNvSpPr/>
          <p:nvPr/>
        </p:nvSpPr>
        <p:spPr>
          <a:xfrm>
            <a:off x="1831371" y="1920495"/>
            <a:ext cx="2072640" cy="5035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Reference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952885-F0C3-40DA-BA00-A35E3DEB930A}"/>
              </a:ext>
            </a:extLst>
          </p:cNvPr>
          <p:cNvSpPr/>
          <p:nvPr/>
        </p:nvSpPr>
        <p:spPr>
          <a:xfrm>
            <a:off x="4655177" y="2948338"/>
            <a:ext cx="2072640" cy="5035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Operator to create an object in heap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7FF32-AB9D-40A4-8510-DF80CDEF3AD4}"/>
              </a:ext>
            </a:extLst>
          </p:cNvPr>
          <p:cNvSpPr/>
          <p:nvPr/>
        </p:nvSpPr>
        <p:spPr>
          <a:xfrm>
            <a:off x="7390415" y="2949400"/>
            <a:ext cx="2800366" cy="13504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Calls a parameterized Constructor and initializes with given values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B79292-E604-406D-A323-41CE2D37AADC}"/>
              </a:ext>
            </a:extLst>
          </p:cNvPr>
          <p:cNvCxnSpPr/>
          <p:nvPr/>
        </p:nvCxnSpPr>
        <p:spPr>
          <a:xfrm flipH="1">
            <a:off x="2936240" y="1615440"/>
            <a:ext cx="20320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556989-F8BF-4C9A-AA98-7F01BA3D541E}"/>
              </a:ext>
            </a:extLst>
          </p:cNvPr>
          <p:cNvCxnSpPr>
            <a:cxnSpLocks/>
          </p:cNvCxnSpPr>
          <p:nvPr/>
        </p:nvCxnSpPr>
        <p:spPr>
          <a:xfrm>
            <a:off x="3904011" y="1597847"/>
            <a:ext cx="1521429" cy="125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184053-319C-43DF-99BE-42036773C1E6}"/>
              </a:ext>
            </a:extLst>
          </p:cNvPr>
          <p:cNvCxnSpPr>
            <a:cxnSpLocks/>
          </p:cNvCxnSpPr>
          <p:nvPr/>
        </p:nvCxnSpPr>
        <p:spPr>
          <a:xfrm>
            <a:off x="5182153" y="1581942"/>
            <a:ext cx="2371985" cy="136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512E79-5A1F-4376-9076-D5F980A8EEEB}"/>
              </a:ext>
            </a:extLst>
          </p:cNvPr>
          <p:cNvSpPr txBox="1"/>
          <p:nvPr/>
        </p:nvSpPr>
        <p:spPr>
          <a:xfrm>
            <a:off x="1087879" y="4135120"/>
            <a:ext cx="9272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Constructor is a special method of a class that shares it’s name with the class and defined to initialize values to the object</a:t>
            </a:r>
          </a:p>
          <a:p>
            <a:r>
              <a:rPr lang="en-IN" sz="3200" dirty="0"/>
              <a:t>Wait for more concepts on constructors</a:t>
            </a:r>
          </a:p>
        </p:txBody>
      </p:sp>
    </p:spTree>
    <p:extLst>
      <p:ext uri="{BB962C8B-B14F-4D97-AF65-F5344CB8AC3E}">
        <p14:creationId xmlns:p14="http://schemas.microsoft.com/office/powerpoint/2010/main" val="163219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B14DCC-D8DF-4140-AB61-F60848200877}"/>
              </a:ext>
            </a:extLst>
          </p:cNvPr>
          <p:cNvSpPr txBox="1"/>
          <p:nvPr/>
        </p:nvSpPr>
        <p:spPr>
          <a:xfrm>
            <a:off x="904240" y="457200"/>
            <a:ext cx="5821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Sam is  an employee.</a:t>
            </a:r>
          </a:p>
          <a:p>
            <a:r>
              <a:rPr lang="en-IN" sz="2400" dirty="0"/>
              <a:t>Sometimes he uses cab to commute, he is a customer for uber where he uses his wallet to pay.</a:t>
            </a:r>
          </a:p>
          <a:p>
            <a:r>
              <a:rPr lang="en-IN" sz="2400" dirty="0"/>
              <a:t>Evening he plays squash, he is also a sports guy he has scored some reward points.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CB2DA-BAAD-4B21-B314-A52CB771FD8D}"/>
              </a:ext>
            </a:extLst>
          </p:cNvPr>
          <p:cNvSpPr txBox="1"/>
          <p:nvPr/>
        </p:nvSpPr>
        <p:spPr>
          <a:xfrm>
            <a:off x="2418080" y="3210560"/>
            <a:ext cx="628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How do we create classes for the above?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35B18D-97A7-404A-878B-E480AE5B8C3C}"/>
              </a:ext>
            </a:extLst>
          </p:cNvPr>
          <p:cNvSpPr/>
          <p:nvPr/>
        </p:nvSpPr>
        <p:spPr>
          <a:xfrm>
            <a:off x="7807960" y="365740"/>
            <a:ext cx="2753360" cy="680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Person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4E07C7-9AF4-4531-9035-1CE10E6414D4}"/>
              </a:ext>
            </a:extLst>
          </p:cNvPr>
          <p:cNvSpPr/>
          <p:nvPr/>
        </p:nvSpPr>
        <p:spPr>
          <a:xfrm>
            <a:off x="6532880" y="1605290"/>
            <a:ext cx="186944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414190-DA6F-4DAF-8DCA-92CF22EDC916}"/>
              </a:ext>
            </a:extLst>
          </p:cNvPr>
          <p:cNvSpPr/>
          <p:nvPr/>
        </p:nvSpPr>
        <p:spPr>
          <a:xfrm>
            <a:off x="8503920" y="1260366"/>
            <a:ext cx="186944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AE9E6A-A7C6-483E-97D6-589F5E8EEC26}"/>
              </a:ext>
            </a:extLst>
          </p:cNvPr>
          <p:cNvCxnSpPr>
            <a:cxnSpLocks/>
          </p:cNvCxnSpPr>
          <p:nvPr/>
        </p:nvCxnSpPr>
        <p:spPr>
          <a:xfrm flipV="1">
            <a:off x="7691120" y="1046460"/>
            <a:ext cx="365760" cy="55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04D3B6-94FE-4E8F-88D6-10AD67C28CA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9438640" y="1046460"/>
            <a:ext cx="0" cy="21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25C607-A8A3-477F-9936-701FE6C88A83}"/>
              </a:ext>
            </a:extLst>
          </p:cNvPr>
          <p:cNvCxnSpPr>
            <a:cxnSpLocks/>
          </p:cNvCxnSpPr>
          <p:nvPr/>
        </p:nvCxnSpPr>
        <p:spPr>
          <a:xfrm flipH="1" flipV="1">
            <a:off x="10353040" y="1046460"/>
            <a:ext cx="538480" cy="100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B7B26C8-B83C-4944-81FE-733F57AE9EDC}"/>
              </a:ext>
            </a:extLst>
          </p:cNvPr>
          <p:cNvSpPr/>
          <p:nvPr/>
        </p:nvSpPr>
        <p:spPr>
          <a:xfrm>
            <a:off x="7787640" y="365740"/>
            <a:ext cx="2753360" cy="680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Person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C903C6-5FE0-439B-AD36-5307172853F7}"/>
              </a:ext>
            </a:extLst>
          </p:cNvPr>
          <p:cNvSpPr/>
          <p:nvPr/>
        </p:nvSpPr>
        <p:spPr>
          <a:xfrm>
            <a:off x="10414000" y="1973853"/>
            <a:ext cx="186944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Sportsperson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D79F9F-E605-4980-B1A0-01312882CA31}"/>
              </a:ext>
            </a:extLst>
          </p:cNvPr>
          <p:cNvSpPr/>
          <p:nvPr/>
        </p:nvSpPr>
        <p:spPr>
          <a:xfrm>
            <a:off x="6532880" y="1574810"/>
            <a:ext cx="186944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0D37BF-13EE-4DC4-85A0-86529A28305F}"/>
              </a:ext>
            </a:extLst>
          </p:cNvPr>
          <p:cNvSpPr/>
          <p:nvPr/>
        </p:nvSpPr>
        <p:spPr>
          <a:xfrm>
            <a:off x="8503920" y="1229886"/>
            <a:ext cx="186944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277A681-1985-4151-A123-569A0CFDE057}"/>
              </a:ext>
            </a:extLst>
          </p:cNvPr>
          <p:cNvSpPr/>
          <p:nvPr/>
        </p:nvSpPr>
        <p:spPr>
          <a:xfrm>
            <a:off x="7787640" y="335260"/>
            <a:ext cx="2753360" cy="680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Person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20C1F18-D1E3-4BC1-A33C-95324C891DAC}"/>
              </a:ext>
            </a:extLst>
          </p:cNvPr>
          <p:cNvSpPr/>
          <p:nvPr/>
        </p:nvSpPr>
        <p:spPr>
          <a:xfrm>
            <a:off x="10414000" y="1943373"/>
            <a:ext cx="186944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Sportsperson</a:t>
            </a:r>
          </a:p>
        </p:txBody>
      </p:sp>
    </p:spTree>
    <p:extLst>
      <p:ext uri="{BB962C8B-B14F-4D97-AF65-F5344CB8AC3E}">
        <p14:creationId xmlns:p14="http://schemas.microsoft.com/office/powerpoint/2010/main" val="58255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0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B331163-898D-4FC0-BE0D-DBEB92C5EA8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328160" y="934700"/>
            <a:ext cx="756920" cy="90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8A10AA6-55AE-4CD4-9E81-32E1046A3A3E}"/>
              </a:ext>
            </a:extLst>
          </p:cNvPr>
          <p:cNvSpPr/>
          <p:nvPr/>
        </p:nvSpPr>
        <p:spPr>
          <a:xfrm>
            <a:off x="1844040" y="253980"/>
            <a:ext cx="2753360" cy="680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Person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D4B4FD-B1C4-45F1-A824-299DA1EFAE9B}"/>
              </a:ext>
            </a:extLst>
          </p:cNvPr>
          <p:cNvSpPr/>
          <p:nvPr/>
        </p:nvSpPr>
        <p:spPr>
          <a:xfrm>
            <a:off x="40640" y="1506260"/>
            <a:ext cx="186944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6433C8-4B19-49BB-9461-6F6738EFB3A2}"/>
              </a:ext>
            </a:extLst>
          </p:cNvPr>
          <p:cNvSpPr/>
          <p:nvPr/>
        </p:nvSpPr>
        <p:spPr>
          <a:xfrm>
            <a:off x="2438400" y="2621280"/>
            <a:ext cx="186944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4A0EC-DECF-44BA-A303-8104D26ABA00}"/>
              </a:ext>
            </a:extLst>
          </p:cNvPr>
          <p:cNvSpPr/>
          <p:nvPr/>
        </p:nvSpPr>
        <p:spPr>
          <a:xfrm>
            <a:off x="5085080" y="1574840"/>
            <a:ext cx="186944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Sportsperson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272F07-2394-4EAE-B138-CD0BF33B84C7}"/>
              </a:ext>
            </a:extLst>
          </p:cNvPr>
          <p:cNvCxnSpPr/>
          <p:nvPr/>
        </p:nvCxnSpPr>
        <p:spPr>
          <a:xfrm flipV="1">
            <a:off x="1727200" y="934700"/>
            <a:ext cx="365760" cy="55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E488E10-B27F-4F7C-864B-98819A68B6AA}"/>
              </a:ext>
            </a:extLst>
          </p:cNvPr>
          <p:cNvSpPr/>
          <p:nvPr/>
        </p:nvSpPr>
        <p:spPr>
          <a:xfrm>
            <a:off x="4627880" y="253980"/>
            <a:ext cx="1391920" cy="680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name</a:t>
            </a:r>
          </a:p>
          <a:p>
            <a:pPr algn="ctr"/>
            <a:r>
              <a:rPr lang="en-IN" dirty="0"/>
              <a:t>dob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1EC843-FB4C-40A4-8E89-BC47BA9656D7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21660" y="934700"/>
            <a:ext cx="99060" cy="168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2C0B7FF-AC90-49C7-969C-A95ADF63133E}"/>
              </a:ext>
            </a:extLst>
          </p:cNvPr>
          <p:cNvSpPr/>
          <p:nvPr/>
        </p:nvSpPr>
        <p:spPr>
          <a:xfrm>
            <a:off x="4254500" y="2621280"/>
            <a:ext cx="1422400" cy="546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Wallet balance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404F19-1535-4ABD-8375-905FCFE121B1}"/>
              </a:ext>
            </a:extLst>
          </p:cNvPr>
          <p:cNvSpPr/>
          <p:nvPr/>
        </p:nvSpPr>
        <p:spPr>
          <a:xfrm>
            <a:off x="1913890" y="1493530"/>
            <a:ext cx="91186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salary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0C329C-D382-41E7-B57C-56038B845B28}"/>
              </a:ext>
            </a:extLst>
          </p:cNvPr>
          <p:cNvSpPr/>
          <p:nvPr/>
        </p:nvSpPr>
        <p:spPr>
          <a:xfrm>
            <a:off x="6868160" y="1574840"/>
            <a:ext cx="113792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Reward points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15AED6-1172-44CE-BE70-EDC40AD59325}"/>
              </a:ext>
            </a:extLst>
          </p:cNvPr>
          <p:cNvSpPr txBox="1"/>
          <p:nvPr/>
        </p:nvSpPr>
        <p:spPr>
          <a:xfrm>
            <a:off x="6350000" y="2621280"/>
            <a:ext cx="298704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INHERITANCE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8413F9-DD59-40D1-9C40-4F72FFD0F40B}"/>
              </a:ext>
            </a:extLst>
          </p:cNvPr>
          <p:cNvSpPr txBox="1"/>
          <p:nvPr/>
        </p:nvSpPr>
        <p:spPr>
          <a:xfrm>
            <a:off x="4958080" y="3332480"/>
            <a:ext cx="69011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/>
              <a:t>Inheritance is a feature where an existing class is enhanced to have extended capabilities with more specific behavior and attributes.</a:t>
            </a:r>
          </a:p>
          <a:p>
            <a:pPr eaLnBrk="1" hangingPunct="1"/>
            <a:r>
              <a:rPr lang="en-US" altLang="en-US" sz="2400" dirty="0"/>
              <a:t>Maintains </a:t>
            </a:r>
            <a:r>
              <a:rPr lang="en-US" altLang="en-US" sz="2400" b="1" dirty="0"/>
              <a:t>is-a</a:t>
            </a:r>
            <a:r>
              <a:rPr lang="en-US" altLang="en-US" sz="2400" dirty="0"/>
              <a:t> relationship among classes.</a:t>
            </a:r>
          </a:p>
          <a:p>
            <a:pPr eaLnBrk="1" hangingPunct="1"/>
            <a:r>
              <a:rPr lang="en-US" altLang="en-US" sz="2400" dirty="0"/>
              <a:t>A subclass is created without affecting the </a:t>
            </a:r>
            <a:r>
              <a:rPr lang="en-US" altLang="en-US" sz="2400" dirty="0" err="1"/>
              <a:t>exisiting</a:t>
            </a:r>
            <a:r>
              <a:rPr lang="en-US" altLang="en-US" sz="2400" dirty="0"/>
              <a:t> class.</a:t>
            </a:r>
            <a:endParaRPr lang="en-I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618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11" grpId="0" animBg="1"/>
      <p:bldP spid="15" grpId="0" animBg="1"/>
      <p:bldP spid="16" grpId="0" animBg="1"/>
      <p:bldP spid="27" grpId="0" build="allAtOnce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Date Placeholder 5">
            <a:extLst>
              <a:ext uri="{FF2B5EF4-FFF2-40B4-BE49-F238E27FC236}">
                <a16:creationId xmlns:a16="http://schemas.microsoft.com/office/drawing/2014/main" id="{0BB65B46-F253-4786-B651-B87C0C01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3" name="Footer Placeholder 3">
            <a:extLst>
              <a:ext uri="{FF2B5EF4-FFF2-40B4-BE49-F238E27FC236}">
                <a16:creationId xmlns:a16="http://schemas.microsoft.com/office/drawing/2014/main" id="{25854F9C-6D88-45B7-9E3C-D03B4B70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RVK.....................</a:t>
            </a:r>
          </a:p>
        </p:txBody>
      </p:sp>
      <p:sp>
        <p:nvSpPr>
          <p:cNvPr id="22534" name="Slide Number Placeholder 4">
            <a:extLst>
              <a:ext uri="{FF2B5EF4-FFF2-40B4-BE49-F238E27FC236}">
                <a16:creationId xmlns:a16="http://schemas.microsoft.com/office/drawing/2014/main" id="{7D4AA867-FF92-462E-AD45-3F0EC51E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EF8389-19F7-4E36-88E8-F47785757D13}" type="slidenum"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0" name="Title 2">
            <a:extLst>
              <a:ext uri="{FF2B5EF4-FFF2-40B4-BE49-F238E27FC236}">
                <a16:creationId xmlns:a16="http://schemas.microsoft.com/office/drawing/2014/main" id="{8F80954A-BDCA-4153-87A7-F7BA5A67A2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pPr eaLnBrk="1" hangingPunct="1"/>
            <a:r>
              <a:rPr lang="en-US" altLang="en-US"/>
              <a:t>Inheritance example</a:t>
            </a:r>
            <a:endParaRPr lang="en-IN" altLang="en-US"/>
          </a:p>
        </p:txBody>
      </p:sp>
      <p:sp>
        <p:nvSpPr>
          <p:cNvPr id="22531" name="Content Placeholder 1">
            <a:extLst>
              <a:ext uri="{FF2B5EF4-FFF2-40B4-BE49-F238E27FC236}">
                <a16:creationId xmlns:a16="http://schemas.microsoft.com/office/drawing/2014/main" id="{6C66BF99-D24A-4143-9D16-DFF9BC375A6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27760" y="1511618"/>
            <a:ext cx="9433560" cy="2816542"/>
          </a:xfrm>
        </p:spPr>
        <p:txBody>
          <a:bodyPr>
            <a:normAutofit/>
          </a:bodyPr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800" dirty="0"/>
              <a:t>public class Customer extends Person{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800" dirty="0"/>
              <a:t>//attributes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800" dirty="0"/>
              <a:t>// methods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800" dirty="0"/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075916-DEE4-42EF-A752-640D3FE73C62}"/>
              </a:ext>
            </a:extLst>
          </p:cNvPr>
          <p:cNvSpPr/>
          <p:nvPr/>
        </p:nvSpPr>
        <p:spPr>
          <a:xfrm>
            <a:off x="5669280" y="2326640"/>
            <a:ext cx="2438400" cy="400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Keyword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228216-B2CD-476A-8C22-CE815B81E953}"/>
              </a:ext>
            </a:extLst>
          </p:cNvPr>
          <p:cNvCxnSpPr/>
          <p:nvPr/>
        </p:nvCxnSpPr>
        <p:spPr>
          <a:xfrm>
            <a:off x="4714240" y="1930400"/>
            <a:ext cx="95504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79B46EE-5277-471E-AD1B-8123EAAFB29C}"/>
              </a:ext>
            </a:extLst>
          </p:cNvPr>
          <p:cNvSpPr txBox="1"/>
          <p:nvPr/>
        </p:nvSpPr>
        <p:spPr>
          <a:xfrm>
            <a:off x="3992880" y="3312160"/>
            <a:ext cx="5628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Inheritance is used for reusability and extendibility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4E013C-10D4-47C1-9369-5D9F782F733B}"/>
              </a:ext>
            </a:extLst>
          </p:cNvPr>
          <p:cNvSpPr txBox="1"/>
          <p:nvPr/>
        </p:nvSpPr>
        <p:spPr>
          <a:xfrm>
            <a:off x="1198880" y="650240"/>
            <a:ext cx="8371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An Online Library lends both </a:t>
            </a:r>
            <a:r>
              <a:rPr lang="en-IN" sz="2000" dirty="0" err="1"/>
              <a:t>ebooks</a:t>
            </a:r>
            <a:r>
              <a:rPr lang="en-IN" sz="2000" dirty="0"/>
              <a:t> ,podcasts and videos on subscription.</a:t>
            </a:r>
          </a:p>
          <a:p>
            <a:r>
              <a:rPr lang="en-IN" sz="2000" dirty="0" err="1"/>
              <a:t>Ebook</a:t>
            </a:r>
            <a:r>
              <a:rPr lang="en-IN" sz="2000" dirty="0"/>
              <a:t> is identified by an title and author.</a:t>
            </a:r>
          </a:p>
          <a:p>
            <a:r>
              <a:rPr lang="en-IN" sz="2000" dirty="0"/>
              <a:t>Podcast by a topic.</a:t>
            </a:r>
          </a:p>
          <a:p>
            <a:r>
              <a:rPr lang="en-IN" sz="2000" dirty="0"/>
              <a:t>Video by a title.</a:t>
            </a:r>
          </a:p>
          <a:p>
            <a:endParaRPr lang="en-IN" sz="2000" dirty="0"/>
          </a:p>
        </p:txBody>
      </p:sp>
      <p:pic>
        <p:nvPicPr>
          <p:cNvPr id="4" name="Picture 4" descr="Difference between Analyse and Analyze | Analyse vs Analyze">
            <a:extLst>
              <a:ext uri="{FF2B5EF4-FFF2-40B4-BE49-F238E27FC236}">
                <a16:creationId xmlns:a16="http://schemas.microsoft.com/office/drawing/2014/main" id="{24C12729-751E-44F6-B042-2DC88F709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40" y="2562225"/>
            <a:ext cx="26289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18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D2FA1-11CF-474B-B88A-FF1C54256896}"/>
              </a:ext>
            </a:extLst>
          </p:cNvPr>
          <p:cNvSpPr txBox="1"/>
          <p:nvPr/>
        </p:nvSpPr>
        <p:spPr>
          <a:xfrm>
            <a:off x="1046480" y="121920"/>
            <a:ext cx="767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Observe this </a:t>
            </a:r>
          </a:p>
          <a:p>
            <a:r>
              <a:rPr lang="en-IN" sz="2400" dirty="0"/>
              <a:t>12+23 =&gt; 35</a:t>
            </a:r>
          </a:p>
          <a:p>
            <a:r>
              <a:rPr lang="en-IN" sz="2400" dirty="0"/>
              <a:t>“12”+23 =&gt;1223</a:t>
            </a:r>
          </a:p>
          <a:p>
            <a:r>
              <a:rPr lang="en-IN" sz="2400" dirty="0"/>
              <a:t>“</a:t>
            </a:r>
            <a:r>
              <a:rPr lang="en-IN" sz="2400" dirty="0" err="1"/>
              <a:t>hello”+”world</a:t>
            </a:r>
            <a:r>
              <a:rPr lang="en-IN" sz="2400" dirty="0"/>
              <a:t>”=&gt; “</a:t>
            </a:r>
            <a:r>
              <a:rPr lang="en-IN" sz="2400" dirty="0" err="1"/>
              <a:t>helloworld</a:t>
            </a:r>
            <a:r>
              <a:rPr lang="en-IN" sz="2400" dirty="0"/>
              <a:t>”</a:t>
            </a:r>
          </a:p>
          <a:p>
            <a:endParaRPr lang="en-IN" sz="2400" dirty="0"/>
          </a:p>
          <a:p>
            <a:r>
              <a:rPr lang="en-IN" sz="2400" dirty="0"/>
              <a:t>Operator + is both an addition operator and a concatenator , but at different </a:t>
            </a:r>
            <a:r>
              <a:rPr lang="en-IN" sz="2400" dirty="0" err="1"/>
              <a:t>times,behaves</a:t>
            </a:r>
            <a:r>
              <a:rPr lang="en-IN" sz="2400" dirty="0"/>
              <a:t> differently at different times.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2E1BD1-3DF6-44E0-BFA6-672136E42B8E}"/>
              </a:ext>
            </a:extLst>
          </p:cNvPr>
          <p:cNvSpPr/>
          <p:nvPr/>
        </p:nvSpPr>
        <p:spPr>
          <a:xfrm>
            <a:off x="1706880" y="3200400"/>
            <a:ext cx="7782560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POLYMORPHISM</a:t>
            </a:r>
          </a:p>
          <a:p>
            <a:pPr algn="ctr"/>
            <a:r>
              <a:rPr lang="en-IN" dirty="0"/>
              <a:t>Single interface multiple  Forms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FF7E0F-2627-46A5-869F-6FC9ACCF1C26}"/>
              </a:ext>
            </a:extLst>
          </p:cNvPr>
          <p:cNvSpPr/>
          <p:nvPr/>
        </p:nvSpPr>
        <p:spPr>
          <a:xfrm>
            <a:off x="1249680" y="4724400"/>
            <a:ext cx="2733040" cy="975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Static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F5334E-AB6F-42B2-9985-B75C23E7AE47}"/>
              </a:ext>
            </a:extLst>
          </p:cNvPr>
          <p:cNvSpPr/>
          <p:nvPr/>
        </p:nvSpPr>
        <p:spPr>
          <a:xfrm>
            <a:off x="4572000" y="4724400"/>
            <a:ext cx="2733040" cy="975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Dynamic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2D57F-81C2-418F-9D1E-66F4DEDD425C}"/>
              </a:ext>
            </a:extLst>
          </p:cNvPr>
          <p:cNvSpPr/>
          <p:nvPr/>
        </p:nvSpPr>
        <p:spPr>
          <a:xfrm>
            <a:off x="8128000" y="4480560"/>
            <a:ext cx="3139440" cy="1402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The above example is static polymorphism.</a:t>
            </a:r>
          </a:p>
          <a:p>
            <a:r>
              <a:rPr lang="en-IN" dirty="0"/>
              <a:t>Compiler knows what action need to be done based on the types</a:t>
            </a:r>
          </a:p>
        </p:txBody>
      </p:sp>
    </p:spTree>
    <p:extLst>
      <p:ext uri="{BB962C8B-B14F-4D97-AF65-F5344CB8AC3E}">
        <p14:creationId xmlns:p14="http://schemas.microsoft.com/office/powerpoint/2010/main" val="143382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F5561-F5EE-44F1-8B79-B41A3C1B7749}"/>
              </a:ext>
            </a:extLst>
          </p:cNvPr>
          <p:cNvSpPr txBox="1"/>
          <p:nvPr/>
        </p:nvSpPr>
        <p:spPr>
          <a:xfrm>
            <a:off x="0" y="267970"/>
            <a:ext cx="53790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Number n1=new Number();</a:t>
            </a:r>
          </a:p>
          <a:p>
            <a:r>
              <a:rPr lang="en-IN" sz="2800" dirty="0"/>
              <a:t>n1.add(12,23); //(</a:t>
            </a:r>
            <a:r>
              <a:rPr lang="en-IN" sz="2800" dirty="0" err="1"/>
              <a:t>int,int</a:t>
            </a:r>
            <a:r>
              <a:rPr lang="en-IN" sz="2800" dirty="0"/>
              <a:t>)</a:t>
            </a:r>
          </a:p>
          <a:p>
            <a:r>
              <a:rPr lang="en-IN" sz="2800" dirty="0"/>
              <a:t>n1.add(12.5,25.8); //(</a:t>
            </a:r>
            <a:r>
              <a:rPr lang="en-IN" sz="2800" dirty="0" err="1"/>
              <a:t>double,double</a:t>
            </a:r>
            <a:r>
              <a:rPr lang="en-IN" sz="2800" dirty="0"/>
              <a:t>)</a:t>
            </a:r>
          </a:p>
          <a:p>
            <a:r>
              <a:rPr lang="en-IN" sz="2800" dirty="0"/>
              <a:t>n1.add(“</a:t>
            </a:r>
            <a:r>
              <a:rPr lang="en-IN" sz="2800" dirty="0" err="1"/>
              <a:t>hello”,”world</a:t>
            </a:r>
            <a:r>
              <a:rPr lang="en-IN" sz="2800" dirty="0"/>
              <a:t>”)</a:t>
            </a:r>
          </a:p>
          <a:p>
            <a:r>
              <a:rPr lang="en-IN" sz="2800" dirty="0"/>
              <a:t>// </a:t>
            </a:r>
            <a:r>
              <a:rPr lang="en-IN" sz="2800" dirty="0" err="1"/>
              <a:t>String,String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367B6-5450-4F64-B0F9-7E3D91B38CA5}"/>
              </a:ext>
            </a:extLst>
          </p:cNvPr>
          <p:cNvSpPr txBox="1"/>
          <p:nvPr/>
        </p:nvSpPr>
        <p:spPr>
          <a:xfrm>
            <a:off x="5577840" y="599440"/>
            <a:ext cx="46532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Static 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Compiler binds the method add with the object n1 based on the datatypes which are different.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Method add has three different signatures.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This is also called as </a:t>
            </a:r>
            <a:r>
              <a:rPr lang="en-IN" sz="2800" b="1" dirty="0" err="1"/>
              <a:t>OverLoading</a:t>
            </a:r>
            <a:r>
              <a:rPr lang="en-I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98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>
            <a:extLst>
              <a:ext uri="{FF2B5EF4-FFF2-40B4-BE49-F238E27FC236}">
                <a16:creationId xmlns:a16="http://schemas.microsoft.com/office/drawing/2014/main" id="{0E0669A7-51C5-46CC-B41C-4BD9D1EE5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polymorphism or late binding</a:t>
            </a:r>
            <a:endParaRPr lang="en-IN" altLang="en-US"/>
          </a:p>
        </p:txBody>
      </p:sp>
      <p:sp>
        <p:nvSpPr>
          <p:cNvPr id="31747" name="Content Placeholder 1">
            <a:extLst>
              <a:ext uri="{FF2B5EF4-FFF2-40B4-BE49-F238E27FC236}">
                <a16:creationId xmlns:a16="http://schemas.microsoft.com/office/drawing/2014/main" id="{518899FE-4222-42DD-ADC6-4CA27A4729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If there is a behavior in a class called makePayment() then I am not giving complete information about how I makePayment(), but during execution I dispatch a required implementation of the behavior.</a:t>
            </a:r>
          </a:p>
          <a:p>
            <a:pPr eaLnBrk="1" hangingPunct="1"/>
            <a:r>
              <a:rPr lang="en-US" altLang="en-US"/>
              <a:t>Eg:</a:t>
            </a:r>
          </a:p>
          <a:p>
            <a:pPr eaLnBrk="1" hangingPunct="1"/>
            <a:r>
              <a:rPr lang="en-US" altLang="en-US"/>
              <a:t>Payment pref=new CashPayment();</a:t>
            </a:r>
          </a:p>
          <a:p>
            <a:pPr eaLnBrk="1" hangingPunct="1"/>
            <a:r>
              <a:rPr lang="en-US" altLang="en-US"/>
              <a:t>pref.makePayment();</a:t>
            </a:r>
          </a:p>
          <a:p>
            <a:pPr eaLnBrk="1" hangingPunct="1"/>
            <a:r>
              <a:rPr lang="en-US" altLang="en-US"/>
              <a:t>pref=new ChequePayment();</a:t>
            </a:r>
          </a:p>
          <a:p>
            <a:pPr eaLnBrk="1" hangingPunct="1"/>
            <a:r>
              <a:rPr lang="en-US" altLang="en-US"/>
              <a:t>pref.makePayment();</a:t>
            </a:r>
            <a:endParaRPr lang="en-IN" altLang="en-US"/>
          </a:p>
        </p:txBody>
      </p:sp>
      <p:sp>
        <p:nvSpPr>
          <p:cNvPr id="31748" name="Date Placeholder 5">
            <a:extLst>
              <a:ext uri="{FF2B5EF4-FFF2-40B4-BE49-F238E27FC236}">
                <a16:creationId xmlns:a16="http://schemas.microsoft.com/office/drawing/2014/main" id="{F6E8804B-6E09-44EE-A36C-6708CC30CA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9" name="Footer Placeholder 3">
            <a:extLst>
              <a:ext uri="{FF2B5EF4-FFF2-40B4-BE49-F238E27FC236}">
                <a16:creationId xmlns:a16="http://schemas.microsoft.com/office/drawing/2014/main" id="{C5C7762A-936A-4FBE-80F4-5DBFF1D1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RVK.....................</a:t>
            </a:r>
          </a:p>
        </p:txBody>
      </p:sp>
      <p:sp>
        <p:nvSpPr>
          <p:cNvPr id="31750" name="Slide Number Placeholder 4">
            <a:extLst>
              <a:ext uri="{FF2B5EF4-FFF2-40B4-BE49-F238E27FC236}">
                <a16:creationId xmlns:a16="http://schemas.microsoft.com/office/drawing/2014/main" id="{C6AB2080-63C0-4E77-AA84-A28CB621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E26428-BFB6-46B9-8FF4-31C1F92266DA}" type="slidenum"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>
            <a:extLst>
              <a:ext uri="{FF2B5EF4-FFF2-40B4-BE49-F238E27FC236}">
                <a16:creationId xmlns:a16="http://schemas.microsoft.com/office/drawing/2014/main" id="{6F1280B3-EF52-4244-ABCC-91298BE93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models</a:t>
            </a:r>
            <a:endParaRPr lang="en-IN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582B60-8BF7-4823-BF7D-0C2BADD4CA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1079" y="1302552"/>
            <a:ext cx="9763775" cy="41637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There are two models in programming.</a:t>
            </a:r>
          </a:p>
          <a:p>
            <a:pPr eaLnBrk="1" hangingPunct="1"/>
            <a:r>
              <a:rPr lang="en-US" altLang="en-US" sz="2400" dirty="0"/>
              <a:t>Process Oriented Model or </a:t>
            </a:r>
            <a:r>
              <a:rPr lang="en-US" altLang="en-US" sz="2400" dirty="0" err="1"/>
              <a:t>ProcedureOrientedModel</a:t>
            </a:r>
            <a:endParaRPr lang="en-US" altLang="en-US" sz="2400" dirty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400" dirty="0"/>
              <a:t>   	</a:t>
            </a:r>
            <a:r>
              <a:rPr lang="en-US" altLang="en-US" sz="2400" dirty="0" err="1"/>
              <a:t>Eg</a:t>
            </a:r>
            <a:r>
              <a:rPr lang="en-US" altLang="en-US" sz="2400" dirty="0"/>
              <a:t>: Pascal, C</a:t>
            </a:r>
          </a:p>
          <a:p>
            <a:pPr eaLnBrk="1" hangingPunct="1"/>
            <a:r>
              <a:rPr lang="en-US" altLang="en-US" sz="2400" dirty="0"/>
              <a:t> </a:t>
            </a:r>
            <a:r>
              <a:rPr lang="en-US" altLang="en-US" sz="2400" dirty="0" err="1"/>
              <a:t>ObjectOrientedModel</a:t>
            </a: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           </a:t>
            </a:r>
            <a:r>
              <a:rPr lang="en-US" altLang="en-US" sz="2400" dirty="0" err="1"/>
              <a:t>Eg</a:t>
            </a:r>
            <a:r>
              <a:rPr lang="en-US" altLang="en-US" sz="2400" dirty="0"/>
              <a:t>: C++, Java, </a:t>
            </a:r>
            <a:r>
              <a:rPr lang="en-US" altLang="en-US" sz="2400" dirty="0" err="1"/>
              <a:t>CSharp</a:t>
            </a:r>
            <a:endParaRPr lang="en-US" altLang="en-US" sz="2400" dirty="0"/>
          </a:p>
          <a:p>
            <a:pPr eaLnBrk="1" hangingPunct="1">
              <a:buFont typeface="Wingdings 3" panose="05040102010807070707" pitchFamily="18" charset="2"/>
              <a:buNone/>
            </a:pPr>
            <a:endParaRPr lang="en-IN" altLang="en-US" sz="2400" dirty="0"/>
          </a:p>
        </p:txBody>
      </p:sp>
      <p:sp>
        <p:nvSpPr>
          <p:cNvPr id="9220" name="Date Placeholder 5">
            <a:extLst>
              <a:ext uri="{FF2B5EF4-FFF2-40B4-BE49-F238E27FC236}">
                <a16:creationId xmlns:a16="http://schemas.microsoft.com/office/drawing/2014/main" id="{6F8DEEFD-2FA4-41B8-AD2F-A969EDD9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1" name="Footer Placeholder 3">
            <a:extLst>
              <a:ext uri="{FF2B5EF4-FFF2-40B4-BE49-F238E27FC236}">
                <a16:creationId xmlns:a16="http://schemas.microsoft.com/office/drawing/2014/main" id="{3FEC2FD1-581F-47B4-81FC-1630EE8E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t>RVK.....................</a:t>
            </a:r>
          </a:p>
        </p:txBody>
      </p:sp>
      <p:sp>
        <p:nvSpPr>
          <p:cNvPr id="9222" name="Slide Number Placeholder 4">
            <a:extLst>
              <a:ext uri="{FF2B5EF4-FFF2-40B4-BE49-F238E27FC236}">
                <a16:creationId xmlns:a16="http://schemas.microsoft.com/office/drawing/2014/main" id="{1B4A7988-FAB1-4280-BC28-ABAAAB0C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106C6F-70DD-4E04-B12F-873E79780A92}" type="slidenum"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09F9468-D454-4011-B641-2033E7D5C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OOP Recap Test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A2A6C-C53F-4194-B32A-6D8EA55CB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	______________ is a runtime entity for a class.</a:t>
            </a:r>
          </a:p>
          <a:p>
            <a:pPr marL="514350" indent="-514350"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66928" indent="-457200">
              <a:buAutoNum type="arabicPlain" startAt="2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Object has _____________ and _____________</a:t>
            </a:r>
          </a:p>
          <a:p>
            <a:pPr marL="566928" indent="-457200">
              <a:buAutoNum type="arabicPlain" startAt="2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65760" indent="-256032"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772" name="Date Placeholder 5">
            <a:extLst>
              <a:ext uri="{FF2B5EF4-FFF2-40B4-BE49-F238E27FC236}">
                <a16:creationId xmlns:a16="http://schemas.microsoft.com/office/drawing/2014/main" id="{606799DF-DC87-4A6A-AF6F-02DBE2E5F9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3" name="Footer Placeholder 4">
            <a:extLst>
              <a:ext uri="{FF2B5EF4-FFF2-40B4-BE49-F238E27FC236}">
                <a16:creationId xmlns:a16="http://schemas.microsoft.com/office/drawing/2014/main" id="{FF1F33A1-5D21-42FF-ACBD-DB4842FB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RVK.....................</a:t>
            </a:r>
          </a:p>
        </p:txBody>
      </p:sp>
      <p:sp>
        <p:nvSpPr>
          <p:cNvPr id="32774" name="Slide Number Placeholder 3">
            <a:extLst>
              <a:ext uri="{FF2B5EF4-FFF2-40B4-BE49-F238E27FC236}">
                <a16:creationId xmlns:a16="http://schemas.microsoft.com/office/drawing/2014/main" id="{F75188EB-1596-4669-AAE2-839605A6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A6A5C5-7EE5-467C-BE1C-041ED70EFF59}" type="slidenum"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17F7DB16-EC51-4181-AFBF-08CFAA2C3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0581E08C-179B-44BB-937A-5D8DA247AF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3  In a class behavior is depicted by defining ________________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4	____________ represents  the value that is stored in an object at a given point of time.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3796" name="Date Placeholder 5">
            <a:extLst>
              <a:ext uri="{FF2B5EF4-FFF2-40B4-BE49-F238E27FC236}">
                <a16:creationId xmlns:a16="http://schemas.microsoft.com/office/drawing/2014/main" id="{CAAF00C2-C9F1-4D07-8B6A-A5C087E920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7" name="Footer Placeholder 4">
            <a:extLst>
              <a:ext uri="{FF2B5EF4-FFF2-40B4-BE49-F238E27FC236}">
                <a16:creationId xmlns:a16="http://schemas.microsoft.com/office/drawing/2014/main" id="{BAD2E756-B979-4E43-BBF2-5A09F972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RVK.....................</a:t>
            </a:r>
          </a:p>
        </p:txBody>
      </p:sp>
      <p:sp>
        <p:nvSpPr>
          <p:cNvPr id="33798" name="Slide Number Placeholder 3">
            <a:extLst>
              <a:ext uri="{FF2B5EF4-FFF2-40B4-BE49-F238E27FC236}">
                <a16:creationId xmlns:a16="http://schemas.microsoft.com/office/drawing/2014/main" id="{79356375-1263-4E39-A565-95F1B3CA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9FF997-4091-4446-8E52-303DC709C212}" type="slidenum"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24FF8B7-7292-4592-92CD-4C0CF4E4C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A083D0F2-0258-4E79-9CBA-1627A83064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5	________________ is the oop concept where objects are operated upon with only relevant details.</a:t>
            </a:r>
          </a:p>
          <a:p>
            <a:pPr eaLnBrk="1" hangingPunct="1"/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6	_____________ is an encapsulated unit of data and methods.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4820" name="Date Placeholder 5">
            <a:extLst>
              <a:ext uri="{FF2B5EF4-FFF2-40B4-BE49-F238E27FC236}">
                <a16:creationId xmlns:a16="http://schemas.microsoft.com/office/drawing/2014/main" id="{A7E60DE4-1AA5-48A3-A758-B88888990C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1" name="Footer Placeholder 4">
            <a:extLst>
              <a:ext uri="{FF2B5EF4-FFF2-40B4-BE49-F238E27FC236}">
                <a16:creationId xmlns:a16="http://schemas.microsoft.com/office/drawing/2014/main" id="{9C2EF01E-EF1E-4331-BB76-D7628915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RVK.....................</a:t>
            </a:r>
          </a:p>
        </p:txBody>
      </p:sp>
      <p:sp>
        <p:nvSpPr>
          <p:cNvPr id="34822" name="Slide Number Placeholder 3">
            <a:extLst>
              <a:ext uri="{FF2B5EF4-FFF2-40B4-BE49-F238E27FC236}">
                <a16:creationId xmlns:a16="http://schemas.microsoft.com/office/drawing/2014/main" id="{422C8B38-540F-417E-9779-D6CAD8FE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FF4799-2A49-4BD9-918B-4824FFE2AECD}" type="slidenum"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76D1597E-4288-4C52-8990-9EF488C07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99F94-5CFA-4B64-A588-72CDFC341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	___________ members are confined only to the class in which they are defined.</a:t>
            </a:r>
          </a:p>
          <a:p>
            <a:pPr marL="514350" indent="-514350">
              <a:buFont typeface="Arial" pitchFamily="34" charset="0"/>
              <a:buAutoNum type="arabicPlain" startAt="7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65760" indent="-256032"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8____________ members are exposed to the client.</a:t>
            </a:r>
          </a:p>
          <a:p>
            <a:pPr marL="365760" indent="-256032"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 ________ relationship exists between a base class and a child class.</a:t>
            </a:r>
          </a:p>
          <a:p>
            <a:pPr marL="365760" indent="-256032"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844" name="Footer Placeholder 4">
            <a:extLst>
              <a:ext uri="{FF2B5EF4-FFF2-40B4-BE49-F238E27FC236}">
                <a16:creationId xmlns:a16="http://schemas.microsoft.com/office/drawing/2014/main" id="{7A7E9A74-FA40-49BA-A1EE-285F5118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RVK.....................</a:t>
            </a:r>
          </a:p>
        </p:txBody>
      </p:sp>
      <p:sp>
        <p:nvSpPr>
          <p:cNvPr id="35845" name="Slide Number Placeholder 3">
            <a:extLst>
              <a:ext uri="{FF2B5EF4-FFF2-40B4-BE49-F238E27FC236}">
                <a16:creationId xmlns:a16="http://schemas.microsoft.com/office/drawing/2014/main" id="{8ABE4B6F-DF41-49F6-977A-6B533BC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3887C9-68A3-4759-A340-C33DC0A2C0C0}" type="slidenum"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2">
            <a:extLst>
              <a:ext uri="{FF2B5EF4-FFF2-40B4-BE49-F238E27FC236}">
                <a16:creationId xmlns:a16="http://schemas.microsoft.com/office/drawing/2014/main" id="{2B38B437-B753-4D63-96E9-01FAD5FED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515" y="716489"/>
            <a:ext cx="3929742" cy="629606"/>
          </a:xfrm>
        </p:spPr>
        <p:txBody>
          <a:bodyPr/>
          <a:lstStyle/>
          <a:p>
            <a:pPr eaLnBrk="1" hangingPunct="1"/>
            <a:r>
              <a:rPr lang="en-US" altLang="en-US" dirty="0"/>
              <a:t>Scenario</a:t>
            </a:r>
            <a:endParaRPr lang="en-IN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094B68-BD67-46B5-B78C-F77C7547F0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0061" y="1757680"/>
            <a:ext cx="11000740" cy="4368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i="1" dirty="0"/>
              <a:t>Sam is 35 years old ,he works for ABC Ltd as a  general manager.</a:t>
            </a:r>
          </a:p>
          <a:p>
            <a:pPr eaLnBrk="1" hangingPunct="1"/>
            <a:r>
              <a:rPr lang="en-US" altLang="en-US" i="1" dirty="0"/>
              <a:t>He travels to office in his red alto car.</a:t>
            </a:r>
          </a:p>
          <a:p>
            <a:pPr marL="0" indent="0" eaLnBrk="1" hangingPunct="1">
              <a:buNone/>
            </a:pPr>
            <a:r>
              <a:rPr lang="en-US" altLang="en-US" b="1" dirty="0"/>
              <a:t>   Let us </a:t>
            </a:r>
            <a:r>
              <a:rPr lang="en-US" altLang="en-US" b="1" dirty="0" err="1"/>
              <a:t>analyse</a:t>
            </a:r>
            <a:r>
              <a:rPr lang="en-US" altLang="en-US" b="1" dirty="0"/>
              <a:t> this in a process model.</a:t>
            </a:r>
          </a:p>
          <a:p>
            <a:pPr eaLnBrk="1" hangingPunct="1"/>
            <a:r>
              <a:rPr lang="en-US" altLang="en-US" dirty="0"/>
              <a:t>There are 2 actions in this.  </a:t>
            </a:r>
          </a:p>
          <a:p>
            <a:pPr eaLnBrk="1" hangingPunct="1"/>
            <a:r>
              <a:rPr lang="en-US" altLang="en-US" dirty="0"/>
              <a:t>works()</a:t>
            </a:r>
          </a:p>
          <a:p>
            <a:pPr eaLnBrk="1" hangingPunct="1"/>
            <a:r>
              <a:rPr lang="en-US" altLang="en-US" dirty="0"/>
              <a:t>travels()</a:t>
            </a:r>
          </a:p>
          <a:p>
            <a:pPr eaLnBrk="1" hangingPunct="1"/>
            <a:r>
              <a:rPr lang="en-US" altLang="en-US" dirty="0"/>
              <a:t>Which tells us what actions are done here, but who or which object is doing the action is not told.</a:t>
            </a:r>
          </a:p>
          <a:p>
            <a:pPr marL="0" indent="0" eaLnBrk="1" hangingPunct="1">
              <a:buNone/>
            </a:pPr>
            <a:endParaRPr lang="en-IN" altLang="en-US" dirty="0"/>
          </a:p>
        </p:txBody>
      </p:sp>
      <p:sp>
        <p:nvSpPr>
          <p:cNvPr id="10244" name="Date Placeholder 5">
            <a:extLst>
              <a:ext uri="{FF2B5EF4-FFF2-40B4-BE49-F238E27FC236}">
                <a16:creationId xmlns:a16="http://schemas.microsoft.com/office/drawing/2014/main" id="{CCC8C949-9C3A-4A44-978D-135C611694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5" name="Footer Placeholder 3">
            <a:extLst>
              <a:ext uri="{FF2B5EF4-FFF2-40B4-BE49-F238E27FC236}">
                <a16:creationId xmlns:a16="http://schemas.microsoft.com/office/drawing/2014/main" id="{A306198B-B3E9-458F-95A5-DC2E5DEF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451579" y="405507"/>
            <a:ext cx="5938836" cy="3092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RVK.....................</a:t>
            </a:r>
          </a:p>
        </p:txBody>
      </p:sp>
      <p:sp>
        <p:nvSpPr>
          <p:cNvPr id="10246" name="Slide Number Placeholder 4">
            <a:extLst>
              <a:ext uri="{FF2B5EF4-FFF2-40B4-BE49-F238E27FC236}">
                <a16:creationId xmlns:a16="http://schemas.microsoft.com/office/drawing/2014/main" id="{86A77BDF-CE62-4487-A44D-323ECF92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F6ABA6-3A21-4BDE-B991-EC0B17F9AD64}" type="slidenum">
              <a:rPr lang="en-US" altLang="en-US" sz="10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Businessman Driving His Car To Office Stock Photo - Image of ...">
            <a:extLst>
              <a:ext uri="{FF2B5EF4-FFF2-40B4-BE49-F238E27FC236}">
                <a16:creationId xmlns:a16="http://schemas.microsoft.com/office/drawing/2014/main" id="{B82BBB25-A19B-4916-AD72-AFC4210A1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7" y="2035884"/>
            <a:ext cx="3774396" cy="259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fference between Analyse and Analyze | Analyse vs Analyze">
            <a:extLst>
              <a:ext uri="{FF2B5EF4-FFF2-40B4-BE49-F238E27FC236}">
                <a16:creationId xmlns:a16="http://schemas.microsoft.com/office/drawing/2014/main" id="{BC3EBC67-D8D8-4C13-ADC1-CA9DB87D5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248" y="96542"/>
            <a:ext cx="26289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609ACA-0A41-4DAF-A78C-BE721086D679}"/>
              </a:ext>
            </a:extLst>
          </p:cNvPr>
          <p:cNvSpPr txBox="1"/>
          <p:nvPr/>
        </p:nvSpPr>
        <p:spPr>
          <a:xfrm>
            <a:off x="402771" y="1"/>
            <a:ext cx="98842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Technically,</a:t>
            </a:r>
          </a:p>
          <a:p>
            <a:r>
              <a:rPr lang="en-IN" sz="2400" dirty="0"/>
              <a:t>Works() </a:t>
            </a:r>
          </a:p>
          <a:p>
            <a:r>
              <a:rPr lang="en-IN" sz="2400" dirty="0"/>
              <a:t>Travels() are written as procedures or functions.</a:t>
            </a:r>
          </a:p>
          <a:p>
            <a:r>
              <a:rPr lang="en-IN" sz="2400" dirty="0" err="1"/>
              <a:t>Eg</a:t>
            </a:r>
            <a:r>
              <a:rPr lang="en-IN" sz="2400" dirty="0"/>
              <a:t>:</a:t>
            </a:r>
          </a:p>
          <a:p>
            <a:r>
              <a:rPr lang="en-IN" sz="2400" dirty="0"/>
              <a:t>	void works()</a:t>
            </a:r>
          </a:p>
          <a:p>
            <a:r>
              <a:rPr lang="en-IN" sz="2400" dirty="0"/>
              <a:t>       {</a:t>
            </a:r>
          </a:p>
          <a:p>
            <a:r>
              <a:rPr lang="en-IN" sz="2400" dirty="0"/>
              <a:t>		//works in ABC Ltd.</a:t>
            </a:r>
          </a:p>
          <a:p>
            <a:endParaRPr lang="en-IN" sz="2400" dirty="0"/>
          </a:p>
          <a:p>
            <a:r>
              <a:rPr lang="en-IN" sz="2400" dirty="0"/>
              <a:t>	}</a:t>
            </a:r>
          </a:p>
          <a:p>
            <a:endParaRPr lang="en-IN" sz="2400" dirty="0"/>
          </a:p>
          <a:p>
            <a:r>
              <a:rPr lang="en-IN" sz="2400" dirty="0"/>
              <a:t>	void travels()</a:t>
            </a:r>
          </a:p>
          <a:p>
            <a:r>
              <a:rPr lang="en-IN" sz="2400" dirty="0"/>
              <a:t>	{</a:t>
            </a:r>
          </a:p>
          <a:p>
            <a:r>
              <a:rPr lang="en-IN" sz="2400" dirty="0"/>
              <a:t>		//travels by alto car</a:t>
            </a:r>
          </a:p>
          <a:p>
            <a:r>
              <a:rPr lang="en-IN" sz="2400" dirty="0"/>
              <a:t>	}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994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915745-396D-4747-A040-D3B4DAD83A90}"/>
              </a:ext>
            </a:extLst>
          </p:cNvPr>
          <p:cNvSpPr txBox="1"/>
          <p:nvPr/>
        </p:nvSpPr>
        <p:spPr>
          <a:xfrm>
            <a:off x="2707640" y="1823720"/>
            <a:ext cx="6317706" cy="318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dirty="0"/>
              <a:t>Sam works</a:t>
            </a:r>
          </a:p>
          <a:p>
            <a:r>
              <a:rPr lang="en-IN" sz="2800" dirty="0"/>
              <a:t>           </a:t>
            </a:r>
            <a:r>
              <a:rPr lang="en-IN" sz="2800" dirty="0" err="1"/>
              <a:t>sam.works</a:t>
            </a:r>
            <a:r>
              <a:rPr lang="en-IN" sz="2800" dirty="0"/>
              <a:t>()</a:t>
            </a:r>
          </a:p>
          <a:p>
            <a:r>
              <a:rPr lang="en-IN" sz="2800" dirty="0"/>
              <a:t>	      </a:t>
            </a:r>
            <a:r>
              <a:rPr lang="en-IN" sz="2800" dirty="0" err="1"/>
              <a:t>sam.works</a:t>
            </a:r>
            <a:r>
              <a:rPr lang="en-IN" sz="2800" dirty="0"/>
              <a:t>(</a:t>
            </a:r>
            <a:r>
              <a:rPr lang="en-IN" sz="2800" dirty="0" err="1"/>
              <a:t>abc</a:t>
            </a:r>
            <a:r>
              <a:rPr lang="en-IN" sz="2800" dirty="0"/>
              <a:t>)</a:t>
            </a:r>
          </a:p>
          <a:p>
            <a:r>
              <a:rPr lang="en-IN" sz="2800" dirty="0"/>
              <a:t>	    </a:t>
            </a:r>
          </a:p>
          <a:p>
            <a:r>
              <a:rPr lang="en-IN" sz="2800" dirty="0"/>
              <a:t>Sam travels</a:t>
            </a:r>
          </a:p>
          <a:p>
            <a:r>
              <a:rPr lang="en-IN" sz="2800" dirty="0"/>
              <a:t>		</a:t>
            </a:r>
            <a:r>
              <a:rPr lang="en-IN" sz="2800" dirty="0" err="1"/>
              <a:t>sam.travels</a:t>
            </a:r>
            <a:r>
              <a:rPr lang="en-IN" sz="2800" dirty="0"/>
              <a:t>()</a:t>
            </a:r>
          </a:p>
          <a:p>
            <a:r>
              <a:rPr lang="en-IN" sz="2800" dirty="0"/>
              <a:t>		</a:t>
            </a:r>
            <a:r>
              <a:rPr lang="en-IN" sz="2800" dirty="0" err="1"/>
              <a:t>sam.travels</a:t>
            </a:r>
            <a:r>
              <a:rPr lang="en-IN" sz="2800" dirty="0"/>
              <a:t>(</a:t>
            </a:r>
            <a:r>
              <a:rPr lang="en-IN" sz="2800" dirty="0" err="1"/>
              <a:t>bluealto</a:t>
            </a:r>
            <a:r>
              <a:rPr lang="en-IN" sz="2800" dirty="0"/>
              <a:t>)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4DAC7-292D-4A03-A039-A9D26C1DAEBB}"/>
              </a:ext>
            </a:extLst>
          </p:cNvPr>
          <p:cNvSpPr txBox="1"/>
          <p:nvPr/>
        </p:nvSpPr>
        <p:spPr>
          <a:xfrm>
            <a:off x="1351280" y="563881"/>
            <a:ext cx="814650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Let’s reiterate the scenario with a different perspective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A19D6F-DA76-4F5F-8200-407173AA2FFF}"/>
              </a:ext>
            </a:extLst>
          </p:cNvPr>
          <p:cNvSpPr/>
          <p:nvPr/>
        </p:nvSpPr>
        <p:spPr>
          <a:xfrm>
            <a:off x="9164320" y="1971040"/>
            <a:ext cx="2712720" cy="1016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Action/method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D17991-EFAE-475D-9D53-620A6D6B37FC}"/>
              </a:ext>
            </a:extLst>
          </p:cNvPr>
          <p:cNvSpPr/>
          <p:nvPr/>
        </p:nvSpPr>
        <p:spPr>
          <a:xfrm>
            <a:off x="375923" y="3505200"/>
            <a:ext cx="1818637" cy="1016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Employee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3872F1-D2BA-4B5F-9ACD-2BFA50756F7D}"/>
              </a:ext>
            </a:extLst>
          </p:cNvPr>
          <p:cNvCxnSpPr>
            <a:cxnSpLocks/>
          </p:cNvCxnSpPr>
          <p:nvPr/>
        </p:nvCxnSpPr>
        <p:spPr>
          <a:xfrm>
            <a:off x="1264921" y="2987040"/>
            <a:ext cx="193039" cy="85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24CA45-435A-4FEC-8CEA-A942B8638B15}"/>
              </a:ext>
            </a:extLst>
          </p:cNvPr>
          <p:cNvSpPr/>
          <p:nvPr/>
        </p:nvSpPr>
        <p:spPr>
          <a:xfrm>
            <a:off x="375923" y="4836160"/>
            <a:ext cx="1818637" cy="1016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Employee is a class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17BF79-539D-42D8-BA27-8217F441019A}"/>
              </a:ext>
            </a:extLst>
          </p:cNvPr>
          <p:cNvCxnSpPr>
            <a:cxnSpLocks/>
          </p:cNvCxnSpPr>
          <p:nvPr/>
        </p:nvCxnSpPr>
        <p:spPr>
          <a:xfrm flipH="1" flipV="1">
            <a:off x="2550161" y="2479040"/>
            <a:ext cx="1209039" cy="14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D8612-362E-4391-BDB6-4115A32839C6}"/>
              </a:ext>
            </a:extLst>
          </p:cNvPr>
          <p:cNvSpPr/>
          <p:nvPr/>
        </p:nvSpPr>
        <p:spPr>
          <a:xfrm>
            <a:off x="1376677" y="3053080"/>
            <a:ext cx="101092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of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CBD2CA-33F1-4BCB-9AE1-18A1CAD4C596}"/>
              </a:ext>
            </a:extLst>
          </p:cNvPr>
          <p:cNvCxnSpPr/>
          <p:nvPr/>
        </p:nvCxnSpPr>
        <p:spPr>
          <a:xfrm flipV="1">
            <a:off x="5730240" y="2316480"/>
            <a:ext cx="3434080" cy="23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CA7BCB1-AAE3-41AE-9ACD-2CC776ABD52E}"/>
              </a:ext>
            </a:extLst>
          </p:cNvPr>
          <p:cNvSpPr/>
          <p:nvPr/>
        </p:nvSpPr>
        <p:spPr>
          <a:xfrm>
            <a:off x="9182825" y="3246120"/>
            <a:ext cx="2570481" cy="1016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Object/instance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EB5AE8-54A8-4913-9785-35538B58A3C9}"/>
              </a:ext>
            </a:extLst>
          </p:cNvPr>
          <p:cNvCxnSpPr/>
          <p:nvPr/>
        </p:nvCxnSpPr>
        <p:spPr>
          <a:xfrm>
            <a:off x="5866493" y="3139440"/>
            <a:ext cx="3158853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F546F8-25B2-4EF0-8AF0-21F948621F37}"/>
              </a:ext>
            </a:extLst>
          </p:cNvPr>
          <p:cNvSpPr/>
          <p:nvPr/>
        </p:nvSpPr>
        <p:spPr>
          <a:xfrm>
            <a:off x="9182825" y="4531360"/>
            <a:ext cx="1818637" cy="1016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Company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701EAB-A6E4-46E0-AC39-A95AA8E32F23}"/>
              </a:ext>
            </a:extLst>
          </p:cNvPr>
          <p:cNvSpPr/>
          <p:nvPr/>
        </p:nvSpPr>
        <p:spPr>
          <a:xfrm>
            <a:off x="11001462" y="4328160"/>
            <a:ext cx="101092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of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7BB7E22-49B2-48D9-B2CD-48194ABAAA76}"/>
              </a:ext>
            </a:extLst>
          </p:cNvPr>
          <p:cNvSpPr/>
          <p:nvPr/>
        </p:nvSpPr>
        <p:spPr>
          <a:xfrm>
            <a:off x="3118211" y="5039360"/>
            <a:ext cx="2570481" cy="1016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Object/instance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930EC9-B266-48E8-8C6B-625770A5B62E}"/>
              </a:ext>
            </a:extLst>
          </p:cNvPr>
          <p:cNvSpPr/>
          <p:nvPr/>
        </p:nvSpPr>
        <p:spPr>
          <a:xfrm>
            <a:off x="5688692" y="5303520"/>
            <a:ext cx="1010920" cy="38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of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BB28F6B-EA5D-46BF-8637-38AF926566C3}"/>
              </a:ext>
            </a:extLst>
          </p:cNvPr>
          <p:cNvSpPr/>
          <p:nvPr/>
        </p:nvSpPr>
        <p:spPr>
          <a:xfrm>
            <a:off x="6699612" y="5039360"/>
            <a:ext cx="1818637" cy="1016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Car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30201AA-0CA6-477B-8D4D-0ED1E6512DA1}"/>
              </a:ext>
            </a:extLst>
          </p:cNvPr>
          <p:cNvSpPr/>
          <p:nvPr/>
        </p:nvSpPr>
        <p:spPr>
          <a:xfrm>
            <a:off x="-25396" y="1965960"/>
            <a:ext cx="2570481" cy="1016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Object/instance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EE1C86-9A61-4EF4-BC90-C55637820859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2545085" y="2473960"/>
            <a:ext cx="1209039" cy="14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5918975-C8DC-402B-B321-9C34BAB4E722}"/>
              </a:ext>
            </a:extLst>
          </p:cNvPr>
          <p:cNvCxnSpPr/>
          <p:nvPr/>
        </p:nvCxnSpPr>
        <p:spPr>
          <a:xfrm flipH="1">
            <a:off x="5313680" y="4714240"/>
            <a:ext cx="375012" cy="32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7C92D9-263C-4D0E-80AB-56FA78993F81}"/>
              </a:ext>
            </a:extLst>
          </p:cNvPr>
          <p:cNvCxnSpPr/>
          <p:nvPr/>
        </p:nvCxnSpPr>
        <p:spPr>
          <a:xfrm flipV="1">
            <a:off x="5501186" y="2316480"/>
            <a:ext cx="3216094" cy="201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71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6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BB9F09-F785-401E-9757-BD8DA3B17FF7}"/>
              </a:ext>
            </a:extLst>
          </p:cNvPr>
          <p:cNvSpPr/>
          <p:nvPr/>
        </p:nvSpPr>
        <p:spPr>
          <a:xfrm>
            <a:off x="701040" y="640080"/>
            <a:ext cx="10769600" cy="4927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 err="1"/>
              <a:t>sam</a:t>
            </a:r>
            <a:r>
              <a:rPr lang="en-IN" sz="2800" dirty="0"/>
              <a:t> is not just name.</a:t>
            </a:r>
          </a:p>
          <a:p>
            <a:r>
              <a:rPr lang="en-IN" sz="2800" dirty="0" err="1"/>
              <a:t>sam</a:t>
            </a:r>
            <a:r>
              <a:rPr lang="en-IN" sz="2800" dirty="0"/>
              <a:t> has </a:t>
            </a:r>
            <a:r>
              <a:rPr lang="en-IN" sz="2800" dirty="0" err="1"/>
              <a:t>name,age,dob,emailaddress</a:t>
            </a:r>
            <a:r>
              <a:rPr lang="en-IN" sz="2800" dirty="0"/>
              <a:t> etc.</a:t>
            </a:r>
          </a:p>
          <a:p>
            <a:r>
              <a:rPr lang="en-IN" sz="2800" dirty="0"/>
              <a:t>What are these?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0461B0-716D-410C-BA8A-62BBD37A3768}"/>
              </a:ext>
            </a:extLst>
          </p:cNvPr>
          <p:cNvSpPr/>
          <p:nvPr/>
        </p:nvSpPr>
        <p:spPr>
          <a:xfrm>
            <a:off x="721360" y="2458720"/>
            <a:ext cx="2976880" cy="8331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works() </a:t>
            </a:r>
          </a:p>
          <a:p>
            <a:pPr algn="ctr"/>
            <a:r>
              <a:rPr lang="en-IN" sz="2800" dirty="0"/>
              <a:t>travels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8D3E59-E8C4-4280-AB62-F0E735A57D78}"/>
              </a:ext>
            </a:extLst>
          </p:cNvPr>
          <p:cNvCxnSpPr>
            <a:cxnSpLocks/>
          </p:cNvCxnSpPr>
          <p:nvPr/>
        </p:nvCxnSpPr>
        <p:spPr>
          <a:xfrm>
            <a:off x="3180080" y="3291840"/>
            <a:ext cx="4516120" cy="83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E610AD-8F01-4140-9834-A6DE642C74E8}"/>
              </a:ext>
            </a:extLst>
          </p:cNvPr>
          <p:cNvCxnSpPr>
            <a:cxnSpLocks/>
          </p:cNvCxnSpPr>
          <p:nvPr/>
        </p:nvCxnSpPr>
        <p:spPr>
          <a:xfrm>
            <a:off x="3078480" y="1965960"/>
            <a:ext cx="4815840" cy="83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76A9233-7C19-44A0-8384-0483B9EA5FF9}"/>
              </a:ext>
            </a:extLst>
          </p:cNvPr>
          <p:cNvSpPr/>
          <p:nvPr/>
        </p:nvSpPr>
        <p:spPr>
          <a:xfrm>
            <a:off x="7223760" y="1188720"/>
            <a:ext cx="2931160" cy="4378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Employee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F5B7FC-46AC-4113-AE7E-B654FDFABBBE}"/>
              </a:ext>
            </a:extLst>
          </p:cNvPr>
          <p:cNvSpPr/>
          <p:nvPr/>
        </p:nvSpPr>
        <p:spPr>
          <a:xfrm>
            <a:off x="7223760" y="2067560"/>
            <a:ext cx="2788920" cy="1051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Attributes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F249222-6637-4C18-9B99-FFC18C306C39}"/>
              </a:ext>
            </a:extLst>
          </p:cNvPr>
          <p:cNvSpPr/>
          <p:nvPr/>
        </p:nvSpPr>
        <p:spPr>
          <a:xfrm>
            <a:off x="7223760" y="3489961"/>
            <a:ext cx="2788920" cy="1051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methods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ACE5B6-7711-4C55-A999-38D8FF69B1D9}"/>
              </a:ext>
            </a:extLst>
          </p:cNvPr>
          <p:cNvSpPr/>
          <p:nvPr/>
        </p:nvSpPr>
        <p:spPr>
          <a:xfrm>
            <a:off x="7223760" y="640080"/>
            <a:ext cx="2489200" cy="5486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82839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BD6C0-9904-4CDF-B2A0-8C18390BF073}"/>
              </a:ext>
            </a:extLst>
          </p:cNvPr>
          <p:cNvSpPr txBox="1"/>
          <p:nvPr/>
        </p:nvSpPr>
        <p:spPr>
          <a:xfrm>
            <a:off x="2245360" y="365760"/>
            <a:ext cx="673608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200" dirty="0"/>
              <a:t>How does this look as a program?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7114C-1864-472B-88B4-9909D320CB83}"/>
              </a:ext>
            </a:extLst>
          </p:cNvPr>
          <p:cNvSpPr txBox="1"/>
          <p:nvPr/>
        </p:nvSpPr>
        <p:spPr>
          <a:xfrm>
            <a:off x="294640" y="1224855"/>
            <a:ext cx="37388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public class Car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	private String </a:t>
            </a:r>
            <a:r>
              <a:rPr lang="en-IN" sz="2400" dirty="0" err="1"/>
              <a:t>color</a:t>
            </a:r>
            <a:r>
              <a:rPr lang="en-IN" sz="2400" dirty="0"/>
              <a:t>;</a:t>
            </a:r>
          </a:p>
          <a:p>
            <a:r>
              <a:rPr lang="en-IN" sz="2400" dirty="0"/>
              <a:t>	private String model;</a:t>
            </a:r>
          </a:p>
          <a:p>
            <a:endParaRPr lang="en-IN" sz="2400" dirty="0"/>
          </a:p>
          <a:p>
            <a:r>
              <a:rPr lang="en-IN" sz="2400" dirty="0"/>
              <a:t>…….</a:t>
            </a:r>
          </a:p>
          <a:p>
            <a:r>
              <a:rPr lang="en-IN" sz="2400" dirty="0"/>
              <a:t>	public moves()</a:t>
            </a:r>
          </a:p>
          <a:p>
            <a:r>
              <a:rPr lang="en-IN" sz="2400" dirty="0"/>
              <a:t>	{</a:t>
            </a:r>
          </a:p>
          <a:p>
            <a:r>
              <a:rPr lang="en-IN" sz="2400" dirty="0"/>
              <a:t>		//code</a:t>
            </a:r>
          </a:p>
          <a:p>
            <a:r>
              <a:rPr lang="en-IN" sz="2400" dirty="0"/>
              <a:t>	}</a:t>
            </a:r>
          </a:p>
          <a:p>
            <a:r>
              <a:rPr lang="en-IN" sz="2400" dirty="0"/>
              <a:t>}</a:t>
            </a:r>
          </a:p>
          <a:p>
            <a:endParaRPr lang="en-IN" sz="2400" dirty="0"/>
          </a:p>
          <a:p>
            <a:r>
              <a:rPr lang="en-IN" sz="2400" dirty="0"/>
              <a:t>	</a:t>
            </a:r>
          </a:p>
          <a:p>
            <a:r>
              <a:rPr lang="en-IN" sz="2400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ECD41-1BE7-4434-AF88-B20343FA9438}"/>
              </a:ext>
            </a:extLst>
          </p:cNvPr>
          <p:cNvSpPr txBox="1"/>
          <p:nvPr/>
        </p:nvSpPr>
        <p:spPr>
          <a:xfrm>
            <a:off x="5613400" y="1224855"/>
            <a:ext cx="610108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public class Employee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	private String name;</a:t>
            </a:r>
          </a:p>
          <a:p>
            <a:r>
              <a:rPr lang="en-IN" sz="2800" dirty="0"/>
              <a:t>	private String dob;</a:t>
            </a:r>
          </a:p>
          <a:p>
            <a:r>
              <a:rPr lang="en-IN" sz="2800" dirty="0"/>
              <a:t>	.....</a:t>
            </a:r>
          </a:p>
          <a:p>
            <a:r>
              <a:rPr lang="en-IN" sz="2800" dirty="0"/>
              <a:t>	public travels(Car car)</a:t>
            </a:r>
          </a:p>
          <a:p>
            <a:r>
              <a:rPr lang="en-IN" sz="2800" dirty="0"/>
              <a:t>	{</a:t>
            </a:r>
          </a:p>
          <a:p>
            <a:r>
              <a:rPr lang="en-IN" sz="2800" dirty="0"/>
              <a:t>	..</a:t>
            </a:r>
          </a:p>
          <a:p>
            <a:r>
              <a:rPr lang="en-IN" sz="2800" dirty="0"/>
              <a:t>	}</a:t>
            </a:r>
          </a:p>
          <a:p>
            <a:r>
              <a:rPr lang="en-IN" sz="2800" dirty="0"/>
              <a:t>}</a:t>
            </a:r>
          </a:p>
          <a:p>
            <a:r>
              <a:rPr lang="en-IN" sz="2800" dirty="0"/>
              <a:t>	</a:t>
            </a:r>
          </a:p>
          <a:p>
            <a:endParaRPr lang="en-IN" sz="2800" dirty="0"/>
          </a:p>
          <a:p>
            <a:endParaRPr lang="en-IN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9989A3-D4EC-4CA3-848B-FFC6C71957D7}"/>
              </a:ext>
            </a:extLst>
          </p:cNvPr>
          <p:cNvSpPr/>
          <p:nvPr/>
        </p:nvSpPr>
        <p:spPr>
          <a:xfrm>
            <a:off x="9794240" y="1402080"/>
            <a:ext cx="2021840" cy="955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Attributes also known as instance variables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861F6C-9CE2-4742-96B0-DC5DDDC10836}"/>
              </a:ext>
            </a:extLst>
          </p:cNvPr>
          <p:cNvCxnSpPr/>
          <p:nvPr/>
        </p:nvCxnSpPr>
        <p:spPr>
          <a:xfrm flipV="1">
            <a:off x="9123680" y="1879600"/>
            <a:ext cx="67056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EDBD69-7B87-4EB8-9A1A-4702580EA5E5}"/>
              </a:ext>
            </a:extLst>
          </p:cNvPr>
          <p:cNvCxnSpPr>
            <a:endCxn id="8" idx="1"/>
          </p:cNvCxnSpPr>
          <p:nvPr/>
        </p:nvCxnSpPr>
        <p:spPr>
          <a:xfrm flipV="1">
            <a:off x="9164320" y="1879600"/>
            <a:ext cx="629920" cy="10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D28FEC-BFCB-46D6-9657-DF34CF6E83D6}"/>
              </a:ext>
            </a:extLst>
          </p:cNvPr>
          <p:cNvSpPr/>
          <p:nvPr/>
        </p:nvSpPr>
        <p:spPr>
          <a:xfrm>
            <a:off x="3698241" y="1224855"/>
            <a:ext cx="2021840" cy="955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Attributes also known as instance variables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574540-CD6A-40BE-99B8-BFC3EF3DE840}"/>
              </a:ext>
            </a:extLst>
          </p:cNvPr>
          <p:cNvCxnSpPr>
            <a:cxnSpLocks/>
          </p:cNvCxnSpPr>
          <p:nvPr/>
        </p:nvCxnSpPr>
        <p:spPr>
          <a:xfrm flipV="1">
            <a:off x="3294381" y="1879600"/>
            <a:ext cx="411479" cy="3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C9F606E-5547-4B48-9F6F-B33CEFE9F48E}"/>
              </a:ext>
            </a:extLst>
          </p:cNvPr>
          <p:cNvSpPr/>
          <p:nvPr/>
        </p:nvSpPr>
        <p:spPr>
          <a:xfrm>
            <a:off x="3627120" y="3429000"/>
            <a:ext cx="2021840" cy="1112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methods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846B24-7E1F-4DD6-85F6-FA4CE3123050}"/>
              </a:ext>
            </a:extLst>
          </p:cNvPr>
          <p:cNvCxnSpPr>
            <a:cxnSpLocks/>
          </p:cNvCxnSpPr>
          <p:nvPr/>
        </p:nvCxnSpPr>
        <p:spPr>
          <a:xfrm>
            <a:off x="2692400" y="3677920"/>
            <a:ext cx="88392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FF94E2-676D-4A88-84D1-B40B21D4C900}"/>
              </a:ext>
            </a:extLst>
          </p:cNvPr>
          <p:cNvCxnSpPr>
            <a:endCxn id="17" idx="3"/>
          </p:cNvCxnSpPr>
          <p:nvPr/>
        </p:nvCxnSpPr>
        <p:spPr>
          <a:xfrm flipH="1">
            <a:off x="5648960" y="3637280"/>
            <a:ext cx="447040" cy="34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0CE4C7-09D4-48B7-A036-92E82C10D4A7}"/>
              </a:ext>
            </a:extLst>
          </p:cNvPr>
          <p:cNvCxnSpPr>
            <a:cxnSpLocks/>
          </p:cNvCxnSpPr>
          <p:nvPr/>
        </p:nvCxnSpPr>
        <p:spPr>
          <a:xfrm>
            <a:off x="2743200" y="3677920"/>
            <a:ext cx="88392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CADE924-F717-4392-A1CF-86DF8313CA29}"/>
              </a:ext>
            </a:extLst>
          </p:cNvPr>
          <p:cNvSpPr/>
          <p:nvPr/>
        </p:nvSpPr>
        <p:spPr>
          <a:xfrm>
            <a:off x="6626861" y="4500881"/>
            <a:ext cx="4874259" cy="741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41927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  <p:bldP spid="8" grpId="0" animBg="1"/>
      <p:bldP spid="13" grpId="0" animBg="1"/>
      <p:bldP spid="17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9B8EFA-5B0B-428A-9EAC-330A52ACA5F3}"/>
              </a:ext>
            </a:extLst>
          </p:cNvPr>
          <p:cNvSpPr txBox="1"/>
          <p:nvPr/>
        </p:nvSpPr>
        <p:spPr>
          <a:xfrm>
            <a:off x="314960" y="680720"/>
            <a:ext cx="1089152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Sam is driving a Car</a:t>
            </a:r>
          </a:p>
          <a:p>
            <a:r>
              <a:rPr lang="en-IN" sz="4000" dirty="0"/>
              <a:t>He knows he drives his car which is blue in </a:t>
            </a:r>
            <a:r>
              <a:rPr lang="en-IN" sz="4000" dirty="0" err="1"/>
              <a:t>color</a:t>
            </a:r>
            <a:endParaRPr lang="en-IN" sz="4000" dirty="0"/>
          </a:p>
          <a:p>
            <a:r>
              <a:rPr lang="en-IN" sz="4000" dirty="0"/>
              <a:t>And is of alto model.</a:t>
            </a:r>
          </a:p>
          <a:p>
            <a:r>
              <a:rPr lang="en-IN" sz="4000" dirty="0"/>
              <a:t>Does he know or should he know the chassis no of his </a:t>
            </a:r>
            <a:r>
              <a:rPr lang="en-IN" sz="4000" dirty="0" err="1"/>
              <a:t>car?or</a:t>
            </a:r>
            <a:r>
              <a:rPr lang="en-IN" sz="4000" dirty="0"/>
              <a:t> should he know when the car was manufactured?</a:t>
            </a:r>
          </a:p>
          <a:p>
            <a:r>
              <a:rPr lang="en-IN" sz="4000" dirty="0"/>
              <a:t>Not Really.</a:t>
            </a:r>
          </a:p>
          <a:p>
            <a:r>
              <a:rPr lang="en-IN" sz="4000" dirty="0"/>
              <a:t>Some details can be exposed and some hidden when operating on the object.</a:t>
            </a:r>
          </a:p>
          <a:p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8684B-791C-480A-8378-7DC8830A79FC}"/>
              </a:ext>
            </a:extLst>
          </p:cNvPr>
          <p:cNvSpPr txBox="1"/>
          <p:nvPr/>
        </p:nvSpPr>
        <p:spPr>
          <a:xfrm>
            <a:off x="3792220" y="89654"/>
            <a:ext cx="610108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3600" dirty="0"/>
              <a:t>This is ABSTRACTION.</a:t>
            </a:r>
          </a:p>
        </p:txBody>
      </p:sp>
    </p:spTree>
    <p:extLst>
      <p:ext uri="{BB962C8B-B14F-4D97-AF65-F5344CB8AC3E}">
        <p14:creationId xmlns:p14="http://schemas.microsoft.com/office/powerpoint/2010/main" val="168581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2A82A-BBCF-4939-B0A0-3B85D8F14C09}"/>
              </a:ext>
            </a:extLst>
          </p:cNvPr>
          <p:cNvSpPr txBox="1"/>
          <p:nvPr/>
        </p:nvSpPr>
        <p:spPr>
          <a:xfrm>
            <a:off x="579120" y="619760"/>
            <a:ext cx="1096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Peter has an account in XYZ bank.</a:t>
            </a:r>
          </a:p>
          <a:p>
            <a:r>
              <a:rPr lang="en-IN" sz="2800" dirty="0"/>
              <a:t>He can withdraw and deposit amount into his account.</a:t>
            </a:r>
          </a:p>
          <a:p>
            <a:endParaRPr lang="en-IN" sz="2800" dirty="0"/>
          </a:p>
        </p:txBody>
      </p:sp>
      <p:pic>
        <p:nvPicPr>
          <p:cNvPr id="4" name="Picture 4" descr="Difference between Analyse and Analyze | Analyse vs Analyze">
            <a:extLst>
              <a:ext uri="{FF2B5EF4-FFF2-40B4-BE49-F238E27FC236}">
                <a16:creationId xmlns:a16="http://schemas.microsoft.com/office/drawing/2014/main" id="{C37309F8-7AAB-4110-B780-885394099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88" y="1695450"/>
            <a:ext cx="26289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E16E78-2CA9-4CC8-B136-9F1BE1038007}"/>
              </a:ext>
            </a:extLst>
          </p:cNvPr>
          <p:cNvSpPr/>
          <p:nvPr/>
        </p:nvSpPr>
        <p:spPr>
          <a:xfrm>
            <a:off x="5425440" y="1828800"/>
            <a:ext cx="5171440" cy="3535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Which are the objects ,</a:t>
            </a:r>
            <a:r>
              <a:rPr lang="en-IN" sz="3200" dirty="0" err="1"/>
              <a:t>classes,attributes</a:t>
            </a:r>
            <a:r>
              <a:rPr lang="en-IN" sz="3200" dirty="0"/>
              <a:t> and methods in this scenario?</a:t>
            </a:r>
          </a:p>
          <a:p>
            <a:pPr algn="ctr"/>
            <a:endParaRPr lang="en-IN" sz="3200" dirty="0"/>
          </a:p>
          <a:p>
            <a:pPr algn="ctr"/>
            <a:endParaRPr lang="en-IN" sz="3200" dirty="0"/>
          </a:p>
          <a:p>
            <a:pPr algn="ctr"/>
            <a:endParaRPr lang="en-IN" sz="3200" dirty="0"/>
          </a:p>
          <a:p>
            <a:pPr algn="ctr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926336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958</TotalTime>
  <Words>1094</Words>
  <Application>Microsoft Office PowerPoint</Application>
  <PresentationFormat>Widescreen</PresentationFormat>
  <Paragraphs>246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Gill Sans MT</vt:lpstr>
      <vt:lpstr>Times New Roman</vt:lpstr>
      <vt:lpstr>Wingdings 2</vt:lpstr>
      <vt:lpstr>Wingdings 3</vt:lpstr>
      <vt:lpstr>Gallery</vt:lpstr>
      <vt:lpstr>OOP</vt:lpstr>
      <vt:lpstr>Programming models</vt:lpstr>
      <vt:lpstr>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Effects of encapsulation.</vt:lpstr>
      <vt:lpstr>Objects </vt:lpstr>
      <vt:lpstr>Objects </vt:lpstr>
      <vt:lpstr>PowerPoint Presentation</vt:lpstr>
      <vt:lpstr>PowerPoint Presentation</vt:lpstr>
      <vt:lpstr>Inheritance example</vt:lpstr>
      <vt:lpstr>PowerPoint Presentation</vt:lpstr>
      <vt:lpstr>PowerPoint Presentation</vt:lpstr>
      <vt:lpstr>PowerPoint Presentation</vt:lpstr>
      <vt:lpstr>Dynamic polymorphism or late binding</vt:lpstr>
      <vt:lpstr>OOP Recap Test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Radha V Krishna</dc:creator>
  <cp:lastModifiedBy>Radha V Krishna</cp:lastModifiedBy>
  <cp:revision>30</cp:revision>
  <dcterms:created xsi:type="dcterms:W3CDTF">2020-08-12T03:36:27Z</dcterms:created>
  <dcterms:modified xsi:type="dcterms:W3CDTF">2020-08-18T12:53:44Z</dcterms:modified>
</cp:coreProperties>
</file>