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7"/>
  </p:notesMasterIdLst>
  <p:sldIdLst>
    <p:sldId id="257" r:id="rId2"/>
    <p:sldId id="258" r:id="rId3"/>
    <p:sldId id="259" r:id="rId4"/>
    <p:sldId id="260" r:id="rId5"/>
    <p:sldId id="261" r:id="rId6"/>
    <p:sldId id="262" r:id="rId7"/>
    <p:sldId id="263" r:id="rId8"/>
    <p:sldId id="264" r:id="rId9"/>
    <p:sldId id="265" r:id="rId10"/>
    <p:sldId id="355" r:id="rId11"/>
    <p:sldId id="346" r:id="rId12"/>
    <p:sldId id="348" r:id="rId13"/>
    <p:sldId id="349" r:id="rId14"/>
    <p:sldId id="350" r:id="rId15"/>
    <p:sldId id="351" r:id="rId16"/>
    <p:sldId id="356" r:id="rId17"/>
    <p:sldId id="353" r:id="rId18"/>
    <p:sldId id="354" r:id="rId19"/>
    <p:sldId id="286" r:id="rId20"/>
    <p:sldId id="288" r:id="rId21"/>
    <p:sldId id="289" r:id="rId22"/>
    <p:sldId id="290" r:id="rId23"/>
    <p:sldId id="291" r:id="rId24"/>
    <p:sldId id="292" r:id="rId25"/>
    <p:sldId id="293" r:id="rId26"/>
    <p:sldId id="295" r:id="rId27"/>
    <p:sldId id="296" r:id="rId28"/>
    <p:sldId id="297" r:id="rId29"/>
    <p:sldId id="298" r:id="rId30"/>
    <p:sldId id="299" r:id="rId31"/>
    <p:sldId id="300" r:id="rId32"/>
    <p:sldId id="301" r:id="rId33"/>
    <p:sldId id="302" r:id="rId34"/>
    <p:sldId id="303" r:id="rId35"/>
    <p:sldId id="308" r:id="rId36"/>
    <p:sldId id="309" r:id="rId37"/>
    <p:sldId id="310" r:id="rId38"/>
    <p:sldId id="311" r:id="rId39"/>
    <p:sldId id="312" r:id="rId40"/>
    <p:sldId id="313" r:id="rId41"/>
    <p:sldId id="315" r:id="rId42"/>
    <p:sldId id="316" r:id="rId43"/>
    <p:sldId id="318" r:id="rId44"/>
    <p:sldId id="324" r:id="rId45"/>
    <p:sldId id="325" r:id="rId46"/>
    <p:sldId id="326" r:id="rId47"/>
    <p:sldId id="327" r:id="rId48"/>
    <p:sldId id="331" r:id="rId49"/>
    <p:sldId id="357" r:id="rId50"/>
    <p:sldId id="344" r:id="rId51"/>
    <p:sldId id="358" r:id="rId52"/>
    <p:sldId id="359" r:id="rId53"/>
    <p:sldId id="360" r:id="rId54"/>
    <p:sldId id="361" r:id="rId55"/>
    <p:sldId id="362"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AB2E2-561B-493C-9CDB-70B610FB4FA5}" type="datetimeFigureOut">
              <a:rPr lang="en-IN" smtClean="0"/>
              <a:pPr/>
              <a:t>09-07-2019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CD4DDD-72DB-4068-A8FB-B586AD9CB4F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62671BB-82C3-4727-98A9-DF4B0927A27B}" type="slidenum">
              <a:rPr lang="en-US" smtClean="0">
                <a:latin typeface="Arial" charset="0"/>
                <a:cs typeface="Arial" charset="0"/>
              </a:rPr>
              <a:pPr/>
              <a:t>2</a:t>
            </a:fld>
            <a:endParaRPr lang="en-US">
              <a:latin typeface="Arial" charset="0"/>
              <a:cs typeface="Arial"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IN">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2DA414B-4D9E-4927-B177-E3C6F81F497C}" type="slidenum">
              <a:rPr lang="en-US" smtClean="0">
                <a:latin typeface="Arial" charset="0"/>
                <a:cs typeface="Arial" charset="0"/>
              </a:rPr>
              <a:pPr/>
              <a:t>22</a:t>
            </a:fld>
            <a:endParaRPr lang="en-US">
              <a:latin typeface="Arial" charset="0"/>
              <a:cs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IN">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85E49EE5-B5FB-4877-922B-2237DC4A9E19}" type="slidenum">
              <a:rPr lang="en-US" smtClean="0">
                <a:latin typeface="Arial" charset="0"/>
                <a:cs typeface="Arial" charset="0"/>
              </a:rPr>
              <a:pPr/>
              <a:t>23</a:t>
            </a:fld>
            <a:endParaRPr lang="en-US">
              <a:latin typeface="Arial" charset="0"/>
              <a:cs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IN">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504BED3-7A78-4A9A-B562-00E0A000AF4A}" type="slidenum">
              <a:rPr lang="en-US" smtClean="0">
                <a:latin typeface="Arial" charset="0"/>
                <a:cs typeface="Arial" charset="0"/>
              </a:rPr>
              <a:pPr/>
              <a:t>24</a:t>
            </a:fld>
            <a:endParaRPr lang="en-US">
              <a:latin typeface="Arial" charset="0"/>
              <a:cs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B05203B-39B2-4E1F-B1FA-C672F146AAE8}" type="slidenum">
              <a:rPr lang="en-US" smtClean="0">
                <a:latin typeface="Arial" charset="0"/>
                <a:cs typeface="Arial" charset="0"/>
              </a:rPr>
              <a:pPr/>
              <a:t>29</a:t>
            </a:fld>
            <a:endParaRPr lang="en-US">
              <a:latin typeface="Arial" charset="0"/>
              <a:cs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54480B4-ECDC-4543-B359-65C7DA254917}" type="slidenum">
              <a:rPr lang="en-US" smtClean="0">
                <a:latin typeface="Arial" charset="0"/>
                <a:cs typeface="Arial" charset="0"/>
              </a:rPr>
              <a:pPr/>
              <a:t>32</a:t>
            </a:fld>
            <a:endParaRPr lang="en-US">
              <a:latin typeface="Arial" charset="0"/>
              <a:cs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39618F84-6634-4FC0-996B-8D432887E754}" type="slidenum">
              <a:rPr lang="en-US" smtClean="0">
                <a:latin typeface="Arial" charset="0"/>
                <a:cs typeface="Arial" charset="0"/>
              </a:rPr>
              <a:pPr/>
              <a:t>33</a:t>
            </a:fld>
            <a:endParaRPr lang="en-US">
              <a:latin typeface="Arial" charset="0"/>
              <a:cs typeface="Arial"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IN">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70703A0-0F5A-4C82-B1A3-EF9CC09E0078}" type="slidenum">
              <a:rPr lang="en-US" smtClean="0">
                <a:latin typeface="Arial" charset="0"/>
                <a:cs typeface="Arial" charset="0"/>
              </a:rPr>
              <a:pPr/>
              <a:t>35</a:t>
            </a:fld>
            <a:endParaRPr lang="en-US">
              <a:latin typeface="Arial" charset="0"/>
              <a:cs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8E57242-D4FA-4001-8276-8ACF597CDAC7}" type="slidenum">
              <a:rPr lang="en-US" smtClean="0">
                <a:latin typeface="Arial" charset="0"/>
                <a:cs typeface="Arial" charset="0"/>
              </a:rPr>
              <a:pPr/>
              <a:t>36</a:t>
            </a:fld>
            <a:endParaRPr lang="en-US">
              <a:latin typeface="Arial" charset="0"/>
              <a:cs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marL="228600" indent="-228600"/>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9DB68A3D-1E7C-406C-9A0A-BE10E2633B46}" type="slidenum">
              <a:rPr lang="en-US" smtClean="0">
                <a:latin typeface="Arial" charset="0"/>
                <a:cs typeface="Arial" charset="0"/>
              </a:rPr>
              <a:pPr/>
              <a:t>39</a:t>
            </a:fld>
            <a:endParaRPr lang="en-US">
              <a:latin typeface="Arial" charset="0"/>
              <a:cs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marL="228600" indent="-228600"/>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976BA8C9-8BD9-4146-BD6B-A879F9DB4092}" type="slidenum">
              <a:rPr lang="en-US" smtClean="0">
                <a:latin typeface="Arial" charset="0"/>
                <a:cs typeface="Arial" charset="0"/>
              </a:rPr>
              <a:pPr/>
              <a:t>41</a:t>
            </a:fld>
            <a:endParaRPr lang="en-US">
              <a:latin typeface="Arial" charset="0"/>
              <a:cs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marL="228600" indent="-228600"/>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6463C7B-5AF3-4189-8B79-4C478D9FED02}" type="slidenum">
              <a:rPr lang="en-US" smtClean="0">
                <a:latin typeface="Arial" charset="0"/>
                <a:cs typeface="Arial" charset="0"/>
              </a:rPr>
              <a:pPr/>
              <a:t>7</a:t>
            </a:fld>
            <a:endParaRPr lang="en-US">
              <a:latin typeface="Arial" charset="0"/>
              <a:cs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marL="228600" indent="-228600" eaLnBrk="1" hangingPunct="1"/>
            <a:endParaRPr lang="en-US" sz="240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7B07CB4-FEDA-478E-91E5-00B5AB656529}" type="slidenum">
              <a:rPr lang="en-US" smtClean="0">
                <a:latin typeface="Arial" charset="0"/>
                <a:cs typeface="Arial" charset="0"/>
              </a:rPr>
              <a:pPr/>
              <a:t>43</a:t>
            </a:fld>
            <a:endParaRPr lang="en-US">
              <a:latin typeface="Arial" charset="0"/>
              <a:cs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IN">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FFB570FD-CDED-40CF-A5DE-3F6326777726}" type="slidenum">
              <a:rPr lang="en-US" smtClean="0">
                <a:latin typeface="Arial" charset="0"/>
                <a:cs typeface="Arial" charset="0"/>
              </a:rPr>
              <a:pPr/>
              <a:t>44</a:t>
            </a:fld>
            <a:endParaRPr lang="en-US">
              <a:latin typeface="Arial" charset="0"/>
              <a:cs typeface="Arial"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endParaRPr lang="en-US">
              <a:latin typeface="Arial" charset="0"/>
            </a:endParaRPr>
          </a:p>
        </p:txBody>
      </p:sp>
      <p:sp>
        <p:nvSpPr>
          <p:cNvPr id="12800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EE955C-94C4-40C5-A7FA-0714159167D0}" type="slidenum">
              <a:rPr lang="en-US" smtClean="0"/>
              <a:pPr eaLnBrk="1" hangingPunct="1">
                <a:defRPr/>
              </a:pPr>
              <a:t>46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9E8B0A29-498C-4A6F-B040-BCB723FD5C50}" type="slidenum">
              <a:rPr lang="en-US" smtClean="0">
                <a:latin typeface="Arial" charset="0"/>
                <a:cs typeface="Arial" charset="0"/>
              </a:rPr>
              <a:pPr/>
              <a:t>47</a:t>
            </a:fld>
            <a:endParaRPr lang="en-US">
              <a:latin typeface="Arial" charset="0"/>
              <a:cs typeface="Arial"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IN">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nSpc>
                <a:spcPct val="100000"/>
              </a:lnSpc>
              <a:defRPr/>
            </a:pPr>
            <a:r>
              <a:rPr lang="en-US" dirty="0"/>
              <a:t>To convert arrays into </a:t>
            </a:r>
            <a:r>
              <a:rPr lang="en-US" b="1" kern="1200" dirty="0">
                <a:latin typeface="Courier New" pitchFamily="49" charset="0"/>
              </a:rPr>
              <a:t>List</a:t>
            </a:r>
            <a:r>
              <a:rPr lang="en-US" dirty="0"/>
              <a:t>, </a:t>
            </a:r>
            <a:r>
              <a:rPr lang="en-US" b="1" kern="1200" dirty="0">
                <a:latin typeface="Courier New" pitchFamily="49" charset="0"/>
              </a:rPr>
              <a:t>Arrays</a:t>
            </a:r>
            <a:r>
              <a:rPr lang="en-US" dirty="0"/>
              <a:t> class method is</a:t>
            </a:r>
          </a:p>
          <a:p>
            <a:pPr>
              <a:lnSpc>
                <a:spcPct val="100000"/>
              </a:lnSpc>
              <a:buFont typeface="Wingdings" pitchFamily="2" charset="2"/>
              <a:buNone/>
              <a:defRPr/>
            </a:pPr>
            <a:r>
              <a:rPr lang="en-US" b="1" kern="1200" dirty="0">
                <a:solidFill>
                  <a:schemeClr val="tx1"/>
                </a:solidFill>
                <a:latin typeface="Courier New" pitchFamily="49" charset="0"/>
              </a:rPr>
              <a:t>	static &lt;T&gt; List&lt;T&gt; </a:t>
            </a:r>
            <a:r>
              <a:rPr lang="en-US" b="1" kern="1200" dirty="0" err="1">
                <a:solidFill>
                  <a:schemeClr val="tx1"/>
                </a:solidFill>
                <a:latin typeface="Courier New" pitchFamily="49" charset="0"/>
              </a:rPr>
              <a:t>asList</a:t>
            </a:r>
            <a:r>
              <a:rPr lang="en-US" b="1" kern="1200" dirty="0">
                <a:solidFill>
                  <a:schemeClr val="tx1"/>
                </a:solidFill>
                <a:latin typeface="Courier New" pitchFamily="49" charset="0"/>
              </a:rPr>
              <a:t>(T... a)</a:t>
            </a:r>
          </a:p>
          <a:p>
            <a:pPr>
              <a:lnSpc>
                <a:spcPct val="100000"/>
              </a:lnSpc>
              <a:buFont typeface="Wingdings" pitchFamily="2" charset="2"/>
              <a:buNone/>
              <a:defRPr/>
            </a:pPr>
            <a:r>
              <a:rPr lang="en-US" dirty="0"/>
              <a:t>Example: </a:t>
            </a:r>
            <a:r>
              <a:rPr lang="en-US" b="1" kern="1200" dirty="0">
                <a:solidFill>
                  <a:schemeClr val="tx1"/>
                </a:solidFill>
                <a:latin typeface="Courier New" pitchFamily="49" charset="0"/>
              </a:rPr>
              <a:t>String[] </a:t>
            </a:r>
            <a:r>
              <a:rPr lang="en-US" b="1" kern="1200" dirty="0" err="1">
                <a:solidFill>
                  <a:schemeClr val="tx1"/>
                </a:solidFill>
                <a:latin typeface="Courier New" pitchFamily="49" charset="0"/>
              </a:rPr>
              <a:t>arr</a:t>
            </a:r>
            <a:r>
              <a:rPr lang="en-US" b="1" kern="1200" dirty="0">
                <a:solidFill>
                  <a:schemeClr val="tx1"/>
                </a:solidFill>
                <a:latin typeface="Courier New" pitchFamily="49" charset="0"/>
              </a:rPr>
              <a:t> = { “one", “two", “three" };</a:t>
            </a:r>
            <a:br>
              <a:rPr lang="en-US" b="1" kern="1200" dirty="0">
                <a:solidFill>
                  <a:schemeClr val="tx1"/>
                </a:solidFill>
                <a:latin typeface="Courier New" pitchFamily="49" charset="0"/>
              </a:rPr>
            </a:br>
            <a:r>
              <a:rPr lang="en-US" b="1" kern="1200" dirty="0">
                <a:solidFill>
                  <a:schemeClr val="tx1"/>
                </a:solidFill>
                <a:latin typeface="Courier New" pitchFamily="49" charset="0"/>
              </a:rPr>
              <a:t>List&lt;String&gt; list = (List&lt;String&gt;) </a:t>
            </a:r>
            <a:r>
              <a:rPr lang="en-US" b="1" kern="1200" dirty="0" err="1">
                <a:solidFill>
                  <a:schemeClr val="tx1"/>
                </a:solidFill>
                <a:latin typeface="Courier New" pitchFamily="49" charset="0"/>
              </a:rPr>
              <a:t>Arrays.asList</a:t>
            </a:r>
            <a:r>
              <a:rPr lang="en-US" b="1" kern="1200" dirty="0">
                <a:solidFill>
                  <a:schemeClr val="tx1"/>
                </a:solidFill>
                <a:latin typeface="Courier New" pitchFamily="49" charset="0"/>
              </a:rPr>
              <a:t>(</a:t>
            </a:r>
            <a:r>
              <a:rPr lang="en-US" b="1" kern="1200" dirty="0" err="1">
                <a:solidFill>
                  <a:schemeClr val="tx1"/>
                </a:solidFill>
                <a:latin typeface="Courier New" pitchFamily="49" charset="0"/>
              </a:rPr>
              <a:t>arr</a:t>
            </a:r>
            <a:r>
              <a:rPr lang="en-US" b="1" kern="1200" dirty="0">
                <a:solidFill>
                  <a:schemeClr val="tx1"/>
                </a:solidFill>
                <a:latin typeface="Courier New" pitchFamily="49" charset="0"/>
              </a:rPr>
              <a:t>); </a:t>
            </a:r>
          </a:p>
          <a:p>
            <a:pPr>
              <a:lnSpc>
                <a:spcPct val="100000"/>
              </a:lnSpc>
              <a:buFont typeface="Wingdings" pitchFamily="2" charset="2"/>
              <a:buNone/>
              <a:defRPr/>
            </a:pPr>
            <a:endParaRPr lang="en-US" b="1" kern="1200" dirty="0">
              <a:solidFill>
                <a:schemeClr val="tx1"/>
              </a:solidFill>
              <a:latin typeface="Courier New" pitchFamily="49" charset="0"/>
            </a:endParaRPr>
          </a:p>
          <a:p>
            <a:pPr>
              <a:lnSpc>
                <a:spcPct val="100000"/>
              </a:lnSpc>
              <a:defRPr/>
            </a:pPr>
            <a:r>
              <a:rPr lang="en-US" dirty="0"/>
              <a:t>To convert List into arrays class, Collection interface methods are</a:t>
            </a:r>
          </a:p>
          <a:p>
            <a:pPr>
              <a:lnSpc>
                <a:spcPct val="100000"/>
              </a:lnSpc>
              <a:buFont typeface="Wingdings" pitchFamily="2" charset="2"/>
              <a:buNone/>
              <a:defRPr/>
            </a:pPr>
            <a:r>
              <a:rPr lang="en-US" b="1" kern="1200" dirty="0">
                <a:solidFill>
                  <a:schemeClr val="tx1"/>
                </a:solidFill>
                <a:latin typeface="Courier New" pitchFamily="49" charset="0"/>
              </a:rPr>
              <a:t>1. Object[] </a:t>
            </a:r>
            <a:r>
              <a:rPr lang="en-US" b="1" kern="1200" dirty="0" err="1">
                <a:solidFill>
                  <a:schemeClr val="tx1"/>
                </a:solidFill>
                <a:latin typeface="Courier New" pitchFamily="49" charset="0"/>
              </a:rPr>
              <a:t>toArray</a:t>
            </a:r>
            <a:r>
              <a:rPr lang="en-US" b="1" kern="1200" dirty="0">
                <a:solidFill>
                  <a:schemeClr val="tx1"/>
                </a:solidFill>
                <a:latin typeface="Courier New" pitchFamily="49" charset="0"/>
              </a:rPr>
              <a:t>()</a:t>
            </a:r>
          </a:p>
          <a:p>
            <a:pPr>
              <a:lnSpc>
                <a:spcPct val="100000"/>
              </a:lnSpc>
              <a:buFont typeface="Wingdings" pitchFamily="2" charset="2"/>
              <a:buNone/>
              <a:defRPr/>
            </a:pPr>
            <a:r>
              <a:rPr lang="en-US" dirty="0"/>
              <a:t>	Example: </a:t>
            </a:r>
            <a:r>
              <a:rPr lang="en-US" b="1" kern="1200" dirty="0" err="1">
                <a:solidFill>
                  <a:schemeClr val="tx1"/>
                </a:solidFill>
                <a:latin typeface="Courier New" pitchFamily="49" charset="0"/>
              </a:rPr>
              <a:t>ArrayList</a:t>
            </a:r>
            <a:r>
              <a:rPr lang="en-US" b="1" kern="1200" dirty="0">
                <a:solidFill>
                  <a:schemeClr val="tx1"/>
                </a:solidFill>
                <a:latin typeface="Courier New" pitchFamily="49" charset="0"/>
              </a:rPr>
              <a:t>&lt;String&gt; a= new </a:t>
            </a:r>
            <a:r>
              <a:rPr lang="en-US" b="1" kern="1200" dirty="0" err="1">
                <a:solidFill>
                  <a:schemeClr val="tx1"/>
                </a:solidFill>
                <a:latin typeface="Courier New" pitchFamily="49" charset="0"/>
              </a:rPr>
              <a:t>ArrayList</a:t>
            </a:r>
            <a:r>
              <a:rPr lang="en-US" b="1" kern="1200" dirty="0">
                <a:solidFill>
                  <a:schemeClr val="tx1"/>
                </a:solidFill>
                <a:latin typeface="Courier New" pitchFamily="49" charset="0"/>
              </a:rPr>
              <a:t>&lt;String&gt;();</a:t>
            </a:r>
          </a:p>
          <a:p>
            <a:pPr lvl="2">
              <a:lnSpc>
                <a:spcPct val="100000"/>
              </a:lnSpc>
              <a:buFont typeface="Wingdings" pitchFamily="2" charset="2"/>
              <a:buNone/>
              <a:defRPr/>
            </a:pPr>
            <a:r>
              <a:rPr lang="en-US" b="1" kern="1200" dirty="0">
                <a:solidFill>
                  <a:schemeClr val="tx1"/>
                </a:solidFill>
                <a:latin typeface="Courier New" pitchFamily="49" charset="0"/>
              </a:rPr>
              <a:t>	  </a:t>
            </a: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(“one”); </a:t>
            </a: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(“two”); </a:t>
            </a: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(“three”);</a:t>
            </a:r>
          </a:p>
          <a:p>
            <a:pPr lvl="2">
              <a:lnSpc>
                <a:spcPct val="100000"/>
              </a:lnSpc>
              <a:buFont typeface="Wingdings" pitchFamily="2" charset="2"/>
              <a:buNone/>
              <a:defRPr/>
            </a:pPr>
            <a:r>
              <a:rPr lang="en-US" sz="2000" b="1" kern="1200" dirty="0">
                <a:solidFill>
                  <a:schemeClr val="tx1"/>
                </a:solidFill>
                <a:latin typeface="Courier New" pitchFamily="49" charset="0"/>
              </a:rPr>
              <a:t>	  Object[] b=</a:t>
            </a:r>
            <a:r>
              <a:rPr lang="en-US" sz="2000" b="1" kern="1200" dirty="0" err="1">
                <a:solidFill>
                  <a:schemeClr val="tx1"/>
                </a:solidFill>
                <a:latin typeface="Courier New" pitchFamily="49" charset="0"/>
              </a:rPr>
              <a:t>a.toArray</a:t>
            </a:r>
            <a:r>
              <a:rPr lang="en-US" sz="2000" b="1" kern="1200" dirty="0">
                <a:solidFill>
                  <a:schemeClr val="tx1"/>
                </a:solidFill>
                <a:latin typeface="Courier New" pitchFamily="49" charset="0"/>
              </a:rPr>
              <a:t>();</a:t>
            </a:r>
          </a:p>
          <a:p>
            <a:pPr lvl="2">
              <a:lnSpc>
                <a:spcPct val="100000"/>
              </a:lnSpc>
              <a:buFont typeface="Wingdings" pitchFamily="2" charset="2"/>
              <a:buNone/>
              <a:defRPr/>
            </a:pPr>
            <a:endParaRPr lang="en-US" sz="2000" b="1" kern="1200" dirty="0">
              <a:solidFill>
                <a:schemeClr val="tx1"/>
              </a:solidFill>
              <a:latin typeface="Courier New" pitchFamily="49" charset="0"/>
            </a:endParaRPr>
          </a:p>
          <a:p>
            <a:pPr>
              <a:lnSpc>
                <a:spcPct val="120000"/>
              </a:lnSpc>
              <a:buFont typeface="Wingdings" pitchFamily="2" charset="2"/>
              <a:buNone/>
              <a:defRPr/>
            </a:pPr>
            <a:r>
              <a:rPr lang="en-US" b="1" kern="1200" dirty="0">
                <a:solidFill>
                  <a:schemeClr val="tx1"/>
                </a:solidFill>
                <a:latin typeface="Courier New" pitchFamily="49" charset="0"/>
              </a:rPr>
              <a:t>2. &lt;T&gt; T[] </a:t>
            </a:r>
            <a:r>
              <a:rPr lang="en-US" b="1" kern="1200" dirty="0" err="1">
                <a:solidFill>
                  <a:schemeClr val="tx1"/>
                </a:solidFill>
                <a:latin typeface="Courier New" pitchFamily="49" charset="0"/>
              </a:rPr>
              <a:t>toArray</a:t>
            </a:r>
            <a:r>
              <a:rPr lang="en-US" b="1" kern="1200" dirty="0">
                <a:solidFill>
                  <a:schemeClr val="tx1"/>
                </a:solidFill>
                <a:latin typeface="Courier New" pitchFamily="49" charset="0"/>
              </a:rPr>
              <a:t>(T[] a)</a:t>
            </a:r>
          </a:p>
          <a:p>
            <a:pPr>
              <a:lnSpc>
                <a:spcPct val="120000"/>
              </a:lnSpc>
              <a:buFont typeface="Wingdings" pitchFamily="2" charset="2"/>
              <a:buNone/>
              <a:defRPr/>
            </a:pPr>
            <a:r>
              <a:rPr lang="en-US" dirty="0"/>
              <a:t>Example:</a:t>
            </a:r>
            <a:r>
              <a:rPr lang="en-US" b="1" kern="1200" dirty="0">
                <a:solidFill>
                  <a:schemeClr val="tx1"/>
                </a:solidFill>
                <a:latin typeface="Courier New" pitchFamily="49" charset="0"/>
              </a:rPr>
              <a:t> </a:t>
            </a:r>
            <a:r>
              <a:rPr lang="en-US" b="1" kern="1200" dirty="0" err="1">
                <a:solidFill>
                  <a:schemeClr val="tx1"/>
                </a:solidFill>
                <a:latin typeface="Courier New" pitchFamily="49" charset="0"/>
              </a:rPr>
              <a:t>ArrayList</a:t>
            </a:r>
            <a:r>
              <a:rPr lang="en-US" b="1" kern="1200" dirty="0">
                <a:solidFill>
                  <a:schemeClr val="tx1"/>
                </a:solidFill>
                <a:latin typeface="Courier New" pitchFamily="49" charset="0"/>
              </a:rPr>
              <a:t>&lt;String&gt; a= new </a:t>
            </a:r>
            <a:r>
              <a:rPr lang="en-US" b="1" kern="1200" dirty="0" err="1">
                <a:solidFill>
                  <a:schemeClr val="tx1"/>
                </a:solidFill>
                <a:latin typeface="Courier New" pitchFamily="49" charset="0"/>
              </a:rPr>
              <a:t>ArrayList</a:t>
            </a:r>
            <a:r>
              <a:rPr lang="en-US" b="1" kern="1200" dirty="0">
                <a:solidFill>
                  <a:schemeClr val="tx1"/>
                </a:solidFill>
                <a:latin typeface="Courier New" pitchFamily="49" charset="0"/>
              </a:rPr>
              <a:t>&lt;String&gt;();</a:t>
            </a:r>
          </a:p>
          <a:p>
            <a:pPr>
              <a:lnSpc>
                <a:spcPct val="120000"/>
              </a:lnSpc>
              <a:buFont typeface="Wingdings" pitchFamily="2" charset="2"/>
              <a:buNone/>
              <a:defRPr/>
            </a:pP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(“one”); </a:t>
            </a: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(“two”); </a:t>
            </a: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(“three”);</a:t>
            </a:r>
          </a:p>
          <a:p>
            <a:pPr>
              <a:lnSpc>
                <a:spcPct val="120000"/>
              </a:lnSpc>
              <a:buFont typeface="Wingdings" pitchFamily="2" charset="2"/>
              <a:buNone/>
              <a:defRPr/>
            </a:pPr>
            <a:r>
              <a:rPr lang="en-US" sz="2000" b="1" kern="1200" dirty="0">
                <a:solidFill>
                  <a:schemeClr val="tx1"/>
                </a:solidFill>
                <a:latin typeface="Courier New" pitchFamily="49" charset="0"/>
              </a:rPr>
              <a:t>String[] y = </a:t>
            </a:r>
            <a:r>
              <a:rPr lang="en-US" sz="2000" b="1" kern="1200" dirty="0" err="1">
                <a:solidFill>
                  <a:schemeClr val="tx1"/>
                </a:solidFill>
                <a:latin typeface="Courier New" pitchFamily="49" charset="0"/>
              </a:rPr>
              <a:t>x.toArray</a:t>
            </a:r>
            <a:r>
              <a:rPr lang="en-US" sz="2000" b="1" kern="1200" dirty="0">
                <a:solidFill>
                  <a:schemeClr val="tx1"/>
                </a:solidFill>
                <a:latin typeface="Courier New" pitchFamily="49" charset="0"/>
              </a:rPr>
              <a:t>(new String[0]);</a:t>
            </a:r>
          </a:p>
          <a:p>
            <a:endParaRPr lang="en-US" dirty="0"/>
          </a:p>
        </p:txBody>
      </p:sp>
      <p:sp>
        <p:nvSpPr>
          <p:cNvPr id="4" name="Slide Number Placeholder 3"/>
          <p:cNvSpPr>
            <a:spLocks noGrp="1"/>
          </p:cNvSpPr>
          <p:nvPr>
            <p:ph type="sldNum" sz="quarter" idx="10"/>
          </p:nvPr>
        </p:nvSpPr>
        <p:spPr/>
        <p:txBody>
          <a:bodyPr/>
          <a:lstStyle/>
          <a:p>
            <a:pPr>
              <a:defRPr/>
            </a:pPr>
            <a:fld id="{DDE86EBB-A2C8-4FAF-B09F-59AAF649E961}" type="slidenum">
              <a:rPr lang="en-US" smtClean="0"/>
              <a:pPr>
                <a:defRPr/>
              </a:pPr>
              <a:t>52</a:t>
            </a:fld>
            <a:endParaRPr lang="en-US"/>
          </a:p>
        </p:txBody>
      </p:sp>
    </p:spTree>
    <p:extLst>
      <p:ext uri="{BB962C8B-B14F-4D97-AF65-F5344CB8AC3E}">
        <p14:creationId xmlns:p14="http://schemas.microsoft.com/office/powerpoint/2010/main" val="12364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spcBef>
                <a:spcPct val="50000"/>
              </a:spcBef>
              <a:defRPr/>
            </a:pPr>
            <a:r>
              <a:rPr lang="en-US" sz="1200" b="1" dirty="0">
                <a:solidFill>
                  <a:srgbClr val="000000"/>
                </a:solidFill>
                <a:latin typeface="Courier New" pitchFamily="49" charset="0"/>
                <a:cs typeface="+mn-cs"/>
              </a:rPr>
              <a:t>import </a:t>
            </a:r>
            <a:r>
              <a:rPr lang="en-US" sz="1200" b="1" dirty="0" err="1">
                <a:solidFill>
                  <a:srgbClr val="000000"/>
                </a:solidFill>
                <a:latin typeface="Courier New" pitchFamily="49" charset="0"/>
                <a:cs typeface="+mn-cs"/>
              </a:rPr>
              <a:t>java.util</a:t>
            </a:r>
            <a:r>
              <a:rPr lang="en-US" sz="1200" b="1" dirty="0">
                <a:solidFill>
                  <a:srgbClr val="000000"/>
                </a:solidFill>
                <a:latin typeface="Courier New" pitchFamily="49" charset="0"/>
                <a:cs typeface="+mn-cs"/>
              </a:rPr>
              <a:t>.*;</a:t>
            </a:r>
          </a:p>
          <a:p>
            <a:pPr>
              <a:spcBef>
                <a:spcPct val="50000"/>
              </a:spcBef>
              <a:defRPr/>
            </a:pPr>
            <a:r>
              <a:rPr lang="en-US" sz="1200" b="1" dirty="0">
                <a:solidFill>
                  <a:srgbClr val="000000"/>
                </a:solidFill>
                <a:latin typeface="Courier New" pitchFamily="49" charset="0"/>
                <a:cs typeface="+mn-cs"/>
              </a:rPr>
              <a:t>public class </a:t>
            </a:r>
            <a:r>
              <a:rPr lang="en-US" sz="1200" b="1" dirty="0" err="1">
                <a:solidFill>
                  <a:srgbClr val="000000"/>
                </a:solidFill>
                <a:latin typeface="Courier New" pitchFamily="49" charset="0"/>
                <a:cs typeface="+mn-cs"/>
              </a:rPr>
              <a:t>MyDictionary</a:t>
            </a:r>
            <a:r>
              <a:rPr lang="en-US" sz="1200" b="1" dirty="0">
                <a:solidFill>
                  <a:srgbClr val="000000"/>
                </a:solidFill>
                <a:latin typeface="Courier New" pitchFamily="49" charset="0"/>
                <a:cs typeface="+mn-cs"/>
              </a:rPr>
              <a:t>{</a:t>
            </a:r>
          </a:p>
          <a:p>
            <a:pPr>
              <a:spcBef>
                <a:spcPct val="50000"/>
              </a:spcBef>
              <a:defRPr/>
            </a:pPr>
            <a:r>
              <a:rPr lang="en-US" sz="1200" b="1" dirty="0">
                <a:solidFill>
                  <a:srgbClr val="000000"/>
                </a:solidFill>
                <a:latin typeface="Courier New" pitchFamily="49" charset="0"/>
                <a:cs typeface="+mn-cs"/>
              </a:rPr>
              <a:t>public static void main(String </a:t>
            </a:r>
            <a:r>
              <a:rPr lang="en-US" sz="1200" b="1" dirty="0" err="1">
                <a:solidFill>
                  <a:srgbClr val="000000"/>
                </a:solidFill>
                <a:latin typeface="Courier New" pitchFamily="49" charset="0"/>
                <a:cs typeface="+mn-cs"/>
              </a:rPr>
              <a:t>str</a:t>
            </a:r>
            <a:r>
              <a:rPr lang="en-US" sz="1200" b="1" dirty="0">
                <a:solidFill>
                  <a:srgbClr val="000000"/>
                </a:solidFill>
                <a:latin typeface="Courier New" pitchFamily="49" charset="0"/>
                <a:cs typeface="+mn-cs"/>
              </a:rPr>
              <a:t>[]) {</a:t>
            </a:r>
          </a:p>
          <a:p>
            <a:pPr>
              <a:spcBef>
                <a:spcPct val="50000"/>
              </a:spcBef>
              <a:defRPr/>
            </a:pPr>
            <a:r>
              <a:rPr lang="en-US" sz="1200" b="1" dirty="0" err="1">
                <a:solidFill>
                  <a:srgbClr val="C00000"/>
                </a:solidFill>
                <a:latin typeface="Courier New" pitchFamily="49" charset="0"/>
                <a:cs typeface="+mn-cs"/>
              </a:rPr>
              <a:t>HashMap</a:t>
            </a:r>
            <a:r>
              <a:rPr lang="en-US" sz="1200" b="1" dirty="0">
                <a:solidFill>
                  <a:srgbClr val="C00000"/>
                </a:solidFill>
                <a:latin typeface="Courier New" pitchFamily="49" charset="0"/>
                <a:cs typeface="+mn-cs"/>
              </a:rPr>
              <a:t>&lt;</a:t>
            </a:r>
            <a:r>
              <a:rPr lang="en-US" sz="1200" b="1" dirty="0" err="1">
                <a:solidFill>
                  <a:srgbClr val="C00000"/>
                </a:solidFill>
                <a:latin typeface="Courier New" pitchFamily="49" charset="0"/>
                <a:cs typeface="+mn-cs"/>
              </a:rPr>
              <a:t>String,String</a:t>
            </a:r>
            <a:r>
              <a:rPr lang="en-US" sz="1200" b="1" dirty="0">
                <a:solidFill>
                  <a:srgbClr val="C00000"/>
                </a:solidFill>
                <a:latin typeface="Courier New" pitchFamily="49" charset="0"/>
                <a:cs typeface="+mn-cs"/>
              </a:rPr>
              <a:t>[]&gt; h= new </a:t>
            </a:r>
            <a:r>
              <a:rPr lang="en-US" sz="1200" b="1" dirty="0" err="1">
                <a:solidFill>
                  <a:srgbClr val="C00000"/>
                </a:solidFill>
                <a:latin typeface="Courier New" pitchFamily="49" charset="0"/>
                <a:cs typeface="+mn-cs"/>
              </a:rPr>
              <a:t>HashMap</a:t>
            </a:r>
            <a:r>
              <a:rPr lang="en-US" sz="1200" b="1" dirty="0">
                <a:solidFill>
                  <a:srgbClr val="C00000"/>
                </a:solidFill>
                <a:latin typeface="Courier New" pitchFamily="49" charset="0"/>
                <a:cs typeface="+mn-cs"/>
              </a:rPr>
              <a:t>&lt;</a:t>
            </a:r>
            <a:r>
              <a:rPr lang="en-US" sz="1200" b="1" dirty="0" err="1">
                <a:solidFill>
                  <a:srgbClr val="C00000"/>
                </a:solidFill>
                <a:latin typeface="Courier New" pitchFamily="49" charset="0"/>
                <a:cs typeface="+mn-cs"/>
              </a:rPr>
              <a:t>String,String</a:t>
            </a:r>
            <a:r>
              <a:rPr lang="en-US" sz="1200" b="1" dirty="0">
                <a:solidFill>
                  <a:srgbClr val="C00000"/>
                </a:solidFill>
                <a:latin typeface="Courier New" pitchFamily="49" charset="0"/>
                <a:cs typeface="+mn-cs"/>
              </a:rPr>
              <a:t>[]&gt;();</a:t>
            </a:r>
          </a:p>
          <a:p>
            <a:pPr>
              <a:spcBef>
                <a:spcPct val="50000"/>
              </a:spcBef>
              <a:defRPr/>
            </a:pPr>
            <a:r>
              <a:rPr lang="en-US" sz="1200" b="1" dirty="0">
                <a:solidFill>
                  <a:srgbClr val="000000"/>
                </a:solidFill>
                <a:latin typeface="Courier New" pitchFamily="49" charset="0"/>
                <a:cs typeface="+mn-cs"/>
              </a:rPr>
              <a:t>// adding words and their meanings</a:t>
            </a:r>
          </a:p>
          <a:p>
            <a:pPr>
              <a:spcBef>
                <a:spcPct val="50000"/>
              </a:spcBef>
              <a:defRPr/>
            </a:pPr>
            <a:r>
              <a:rPr lang="en-US" sz="1200" b="1" dirty="0" err="1">
                <a:solidFill>
                  <a:srgbClr val="C00000"/>
                </a:solidFill>
                <a:latin typeface="Courier New" pitchFamily="49" charset="0"/>
                <a:cs typeface="+mn-cs"/>
              </a:rPr>
              <a:t>h.put</a:t>
            </a:r>
            <a:r>
              <a:rPr lang="en-US" sz="1200" b="1" dirty="0">
                <a:solidFill>
                  <a:srgbClr val="000000"/>
                </a:solidFill>
                <a:latin typeface="Courier New" pitchFamily="49" charset="0"/>
                <a:cs typeface="+mn-cs"/>
              </a:rPr>
              <a:t>("</a:t>
            </a:r>
            <a:r>
              <a:rPr lang="en-US" sz="1200" b="1" dirty="0" err="1">
                <a:solidFill>
                  <a:srgbClr val="000000"/>
                </a:solidFill>
                <a:latin typeface="Courier New" pitchFamily="49" charset="0"/>
                <a:cs typeface="+mn-cs"/>
              </a:rPr>
              <a:t>benevolent",new</a:t>
            </a:r>
            <a:r>
              <a:rPr lang="en-US" sz="1200" b="1" dirty="0">
                <a:solidFill>
                  <a:srgbClr val="000000"/>
                </a:solidFill>
                <a:latin typeface="Courier New" pitchFamily="49" charset="0"/>
                <a:cs typeface="+mn-cs"/>
              </a:rPr>
              <a:t> String[]{"kind", "</a:t>
            </a:r>
            <a:r>
              <a:rPr lang="en-US" sz="1200" b="1" dirty="0" err="1">
                <a:solidFill>
                  <a:srgbClr val="000000"/>
                </a:solidFill>
                <a:latin typeface="Courier New" pitchFamily="49" charset="0"/>
                <a:cs typeface="+mn-cs"/>
              </a:rPr>
              <a:t>generous","warm</a:t>
            </a:r>
            <a:r>
              <a:rPr lang="en-US" sz="1200" b="1" dirty="0">
                <a:solidFill>
                  <a:srgbClr val="000000"/>
                </a:solidFill>
                <a:latin typeface="Courier New" pitchFamily="49" charset="0"/>
                <a:cs typeface="+mn-cs"/>
              </a:rPr>
              <a:t>-hearted"});</a:t>
            </a:r>
          </a:p>
          <a:p>
            <a:pPr>
              <a:spcBef>
                <a:spcPct val="50000"/>
              </a:spcBef>
              <a:defRPr/>
            </a:pPr>
            <a:r>
              <a:rPr lang="en-US" sz="1200" b="1" dirty="0" err="1">
                <a:solidFill>
                  <a:srgbClr val="C00000"/>
                </a:solidFill>
                <a:latin typeface="Courier New" pitchFamily="49" charset="0"/>
                <a:cs typeface="+mn-cs"/>
              </a:rPr>
              <a:t>h.put</a:t>
            </a:r>
            <a:r>
              <a:rPr lang="en-US" sz="1200" b="1" dirty="0">
                <a:solidFill>
                  <a:srgbClr val="000000"/>
                </a:solidFill>
                <a:latin typeface="Courier New" pitchFamily="49" charset="0"/>
                <a:cs typeface="+mn-cs"/>
              </a:rPr>
              <a:t>("</a:t>
            </a:r>
            <a:r>
              <a:rPr lang="en-US" sz="1200" b="1" dirty="0" err="1">
                <a:solidFill>
                  <a:srgbClr val="000000"/>
                </a:solidFill>
                <a:latin typeface="Courier New" pitchFamily="49" charset="0"/>
                <a:cs typeface="+mn-cs"/>
              </a:rPr>
              <a:t>endeavor",new</a:t>
            </a:r>
            <a:r>
              <a:rPr lang="en-US" sz="1200" b="1" dirty="0">
                <a:solidFill>
                  <a:srgbClr val="000000"/>
                </a:solidFill>
                <a:latin typeface="Courier New" pitchFamily="49" charset="0"/>
                <a:cs typeface="+mn-cs"/>
              </a:rPr>
              <a:t> String[]{"attempt", "effort", "strive"});</a:t>
            </a:r>
          </a:p>
          <a:p>
            <a:pPr>
              <a:spcBef>
                <a:spcPct val="50000"/>
              </a:spcBef>
              <a:defRPr/>
            </a:pPr>
            <a:r>
              <a:rPr lang="en-US" sz="1200" b="1" dirty="0" err="1">
                <a:solidFill>
                  <a:srgbClr val="C00000"/>
                </a:solidFill>
                <a:latin typeface="Courier New" pitchFamily="49" charset="0"/>
                <a:cs typeface="+mn-cs"/>
              </a:rPr>
              <a:t>h.put</a:t>
            </a:r>
            <a:r>
              <a:rPr lang="en-US" sz="1200" b="1" dirty="0">
                <a:solidFill>
                  <a:srgbClr val="000000"/>
                </a:solidFill>
                <a:latin typeface="Courier New" pitchFamily="49" charset="0"/>
                <a:cs typeface="+mn-cs"/>
              </a:rPr>
              <a:t>("dingy", new String[]{"dark", "worn"})</a:t>
            </a:r>
            <a:r>
              <a:rPr lang="en-US" sz="1600" b="1" dirty="0">
                <a:solidFill>
                  <a:srgbClr val="000000"/>
                </a:solidFill>
                <a:latin typeface="Courier New" pitchFamily="49" charset="0"/>
                <a:cs typeface="+mn-cs"/>
              </a:rPr>
              <a:t>;</a:t>
            </a:r>
          </a:p>
          <a:p>
            <a:pPr>
              <a:spcBef>
                <a:spcPct val="50000"/>
              </a:spcBef>
            </a:pPr>
            <a:r>
              <a:rPr lang="en-US" sz="1600" b="1" dirty="0" err="1">
                <a:solidFill>
                  <a:srgbClr val="C00000"/>
                </a:solidFill>
                <a:latin typeface="Courier New" pitchFamily="49" charset="0"/>
              </a:rPr>
              <a:t>h.put</a:t>
            </a:r>
            <a:r>
              <a:rPr lang="en-US" sz="1600" b="1" dirty="0">
                <a:solidFill>
                  <a:srgbClr val="000000"/>
                </a:solidFill>
                <a:latin typeface="Courier New" pitchFamily="49" charset="0"/>
              </a:rPr>
              <a:t>("</a:t>
            </a:r>
            <a:r>
              <a:rPr lang="en-US" sz="1600" b="1" dirty="0" err="1">
                <a:solidFill>
                  <a:srgbClr val="000000"/>
                </a:solidFill>
                <a:latin typeface="Courier New" pitchFamily="49" charset="0"/>
              </a:rPr>
              <a:t>gait",new</a:t>
            </a:r>
            <a:r>
              <a:rPr lang="en-US" sz="1600" b="1" dirty="0">
                <a:solidFill>
                  <a:srgbClr val="000000"/>
                </a:solidFill>
                <a:latin typeface="Courier New" pitchFamily="49" charset="0"/>
              </a:rPr>
              <a:t> String[]{"</a:t>
            </a:r>
            <a:r>
              <a:rPr lang="en-US" sz="1600" b="1" dirty="0" err="1">
                <a:solidFill>
                  <a:srgbClr val="000000"/>
                </a:solidFill>
                <a:latin typeface="Courier New" pitchFamily="49" charset="0"/>
              </a:rPr>
              <a:t>walk","step","stride</a:t>
            </a:r>
            <a:r>
              <a:rPr lang="en-US" sz="1600" b="1" dirty="0">
                <a:solidFill>
                  <a:srgbClr val="000000"/>
                </a:solidFill>
                <a:latin typeface="Courier New" pitchFamily="49" charset="0"/>
              </a:rPr>
              <a:t>"}); </a:t>
            </a:r>
          </a:p>
          <a:p>
            <a:pPr>
              <a:spcBef>
                <a:spcPct val="50000"/>
              </a:spcBef>
            </a:pPr>
            <a:r>
              <a:rPr lang="en-US" sz="1600" b="1" dirty="0">
                <a:solidFill>
                  <a:srgbClr val="000000"/>
                </a:solidFill>
                <a:latin typeface="Courier New" pitchFamily="49" charset="0"/>
              </a:rPr>
              <a:t>// reading the word from the console</a:t>
            </a:r>
          </a:p>
          <a:p>
            <a:pPr>
              <a:spcBef>
                <a:spcPct val="50000"/>
              </a:spcBef>
            </a:pPr>
            <a:r>
              <a:rPr lang="en-US" sz="1600" b="1" dirty="0">
                <a:solidFill>
                  <a:srgbClr val="000000"/>
                </a:solidFill>
                <a:latin typeface="Courier New" pitchFamily="49" charset="0"/>
              </a:rPr>
              <a:t>Scanner scan= new Scanner(System.in);</a:t>
            </a:r>
          </a:p>
          <a:p>
            <a:pPr>
              <a:spcBef>
                <a:spcPct val="50000"/>
              </a:spcBef>
            </a:pPr>
            <a:r>
              <a:rPr lang="en-US" sz="1600" b="1" dirty="0">
                <a:solidFill>
                  <a:srgbClr val="000000"/>
                </a:solidFill>
                <a:latin typeface="Courier New" pitchFamily="49" charset="0"/>
              </a:rPr>
              <a:t>String word=</a:t>
            </a:r>
            <a:r>
              <a:rPr lang="en-US" sz="1600" b="1" dirty="0" err="1">
                <a:solidFill>
                  <a:srgbClr val="000000"/>
                </a:solidFill>
                <a:latin typeface="Courier New" pitchFamily="49" charset="0"/>
              </a:rPr>
              <a:t>scan.next</a:t>
            </a:r>
            <a:r>
              <a:rPr lang="en-US" sz="1600" b="1" dirty="0">
                <a:solidFill>
                  <a:srgbClr val="000000"/>
                </a:solidFill>
                <a:latin typeface="Courier New" pitchFamily="49" charset="0"/>
              </a:rPr>
              <a:t>().</a:t>
            </a:r>
            <a:r>
              <a:rPr lang="en-US" sz="1600" b="1" dirty="0" err="1">
                <a:solidFill>
                  <a:srgbClr val="000000"/>
                </a:solidFill>
                <a:latin typeface="Courier New" pitchFamily="49" charset="0"/>
              </a:rPr>
              <a:t>toLowerCase</a:t>
            </a:r>
            <a:r>
              <a:rPr lang="en-US" sz="1600" b="1" dirty="0">
                <a:solidFill>
                  <a:srgbClr val="000000"/>
                </a:solidFill>
                <a:latin typeface="Courier New" pitchFamily="49" charset="0"/>
              </a:rPr>
              <a:t>();</a:t>
            </a:r>
          </a:p>
          <a:p>
            <a:pPr>
              <a:spcBef>
                <a:spcPct val="50000"/>
              </a:spcBef>
            </a:pPr>
            <a:r>
              <a:rPr lang="en-US" sz="1600" b="1" dirty="0">
                <a:solidFill>
                  <a:srgbClr val="000000"/>
                </a:solidFill>
                <a:latin typeface="Courier New" pitchFamily="49" charset="0"/>
              </a:rPr>
              <a:t>String meaning[]=(String [])</a:t>
            </a:r>
            <a:r>
              <a:rPr lang="en-US" sz="1600" b="1" dirty="0" err="1">
                <a:solidFill>
                  <a:srgbClr val="000000"/>
                </a:solidFill>
                <a:latin typeface="Courier New" pitchFamily="49" charset="0"/>
              </a:rPr>
              <a:t>h.get</a:t>
            </a:r>
            <a:r>
              <a:rPr lang="en-US" sz="1600" b="1" dirty="0">
                <a:solidFill>
                  <a:srgbClr val="000000"/>
                </a:solidFill>
                <a:latin typeface="Courier New" pitchFamily="49" charset="0"/>
              </a:rPr>
              <a:t>(word);</a:t>
            </a:r>
          </a:p>
          <a:p>
            <a:pPr>
              <a:spcBef>
                <a:spcPct val="50000"/>
              </a:spcBef>
            </a:pPr>
            <a:r>
              <a:rPr lang="en-US" sz="1600" b="1" dirty="0">
                <a:solidFill>
                  <a:srgbClr val="000000"/>
                </a:solidFill>
                <a:latin typeface="Courier New" pitchFamily="49" charset="0"/>
              </a:rPr>
              <a:t>for(String m:meaning)</a:t>
            </a:r>
          </a:p>
          <a:p>
            <a:pPr>
              <a:spcBef>
                <a:spcPct val="50000"/>
              </a:spcBef>
            </a:pPr>
            <a:r>
              <a:rPr lang="en-US" sz="1600" b="1" dirty="0">
                <a:solidFill>
                  <a:srgbClr val="000000"/>
                </a:solidFill>
                <a:latin typeface="Courier New" pitchFamily="49" charset="0"/>
              </a:rPr>
              <a:t>	</a:t>
            </a:r>
            <a:r>
              <a:rPr lang="en-US" sz="1600" b="1" dirty="0" err="1">
                <a:solidFill>
                  <a:srgbClr val="000000"/>
                </a:solidFill>
                <a:latin typeface="Courier New" pitchFamily="49" charset="0"/>
              </a:rPr>
              <a:t>System.out.println</a:t>
            </a:r>
            <a:r>
              <a:rPr lang="en-US" sz="1600" b="1" dirty="0">
                <a:solidFill>
                  <a:srgbClr val="000000"/>
                </a:solidFill>
                <a:latin typeface="Courier New" pitchFamily="49" charset="0"/>
              </a:rPr>
              <a:t>(m);</a:t>
            </a:r>
          </a:p>
          <a:p>
            <a:pPr>
              <a:spcBef>
                <a:spcPct val="50000"/>
              </a:spcBef>
            </a:pPr>
            <a:r>
              <a:rPr lang="en-US" sz="1600" b="1" dirty="0">
                <a:solidFill>
                  <a:srgbClr val="000000"/>
                </a:solidFill>
                <a:latin typeface="Courier New" pitchFamily="49" charset="0"/>
              </a:rPr>
              <a:t>}}</a:t>
            </a:r>
          </a:p>
          <a:p>
            <a:pPr>
              <a:spcBef>
                <a:spcPct val="50000"/>
              </a:spcBef>
              <a:defRPr/>
            </a:pPr>
            <a:endParaRPr lang="en-US" sz="1600" b="1" dirty="0">
              <a:solidFill>
                <a:srgbClr val="000000"/>
              </a:solidFill>
              <a:latin typeface="Courier New" pitchFamily="49" charset="0"/>
              <a:cs typeface="+mn-cs"/>
            </a:endParaRPr>
          </a:p>
          <a:p>
            <a:pPr eaLnBrk="1" hangingPunct="1"/>
            <a:endParaRPr lang="en-IN" dirty="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DDE86EBB-A2C8-4FAF-B09F-59AAF649E961}" type="slidenum">
              <a:rPr lang="en-US" smtClean="0"/>
              <a:pPr>
                <a:defRPr/>
              </a:pPr>
              <a:t>54</a:t>
            </a:fld>
            <a:endParaRPr lang="en-US"/>
          </a:p>
        </p:txBody>
      </p:sp>
    </p:spTree>
    <p:extLst>
      <p:ext uri="{BB962C8B-B14F-4D97-AF65-F5344CB8AC3E}">
        <p14:creationId xmlns:p14="http://schemas.microsoft.com/office/powerpoint/2010/main" val="282467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E86EBB-A2C8-4FAF-B09F-59AAF649E961}" type="slidenum">
              <a:rPr lang="en-US" smtClean="0"/>
              <a:pPr>
                <a:defRPr/>
              </a:pPr>
              <a:t>55</a:t>
            </a:fld>
            <a:endParaRPr lang="en-US"/>
          </a:p>
        </p:txBody>
      </p:sp>
    </p:spTree>
    <p:extLst>
      <p:ext uri="{BB962C8B-B14F-4D97-AF65-F5344CB8AC3E}">
        <p14:creationId xmlns:p14="http://schemas.microsoft.com/office/powerpoint/2010/main" val="3073126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98FBD09-A999-4F89-9C4B-1824A1623824}" type="slidenum">
              <a:rPr lang="en-US" smtClean="0">
                <a:latin typeface="Arial" charset="0"/>
                <a:cs typeface="Arial" charset="0"/>
              </a:rPr>
              <a:pPr/>
              <a:t>8</a:t>
            </a:fld>
            <a:endParaRPr lang="en-US">
              <a:latin typeface="Arial" charset="0"/>
              <a:cs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AEF44A8-5A8D-443D-AFA1-5AE716EBFA4F}" type="slidenum">
              <a:rPr lang="en-US" smtClean="0">
                <a:latin typeface="Arial" charset="0"/>
                <a:cs typeface="Arial" charset="0"/>
              </a:rPr>
              <a:pPr/>
              <a:t>9</a:t>
            </a:fld>
            <a:endParaRPr lang="en-US">
              <a:latin typeface="Arial" charset="0"/>
              <a:cs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marL="228600" indent="-228600" eaLnBrk="1" hangingPunct="1">
              <a:spcBef>
                <a:spcPct val="50000"/>
              </a:spcBef>
            </a:pPr>
            <a:endParaRPr lang="en-US" sz="2400">
              <a:latin typeface="Arial" charset="0"/>
            </a:endParaRPr>
          </a:p>
          <a:p>
            <a:pPr marL="228600" indent="-228600" eaLnBrk="1" hangingPunct="1"/>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GB"/>
              <a:t>Birlasoft Limited</a:t>
            </a:r>
          </a:p>
        </p:txBody>
      </p:sp>
      <p:sp>
        <p:nvSpPr>
          <p:cNvPr id="43011" name="Rectangle 7"/>
          <p:cNvSpPr>
            <a:spLocks noGrp="1" noChangeArrowheads="1"/>
          </p:cNvSpPr>
          <p:nvPr>
            <p:ph type="sldNum" sz="quarter"/>
          </p:nvPr>
        </p:nvSpPr>
        <p:spPr>
          <a:noFill/>
        </p:spPr>
        <p:txBody>
          <a:bodyPr/>
          <a:lstStyle/>
          <a:p>
            <a:fld id="{8C50EE42-F0F1-49A2-8ABF-A9B9634244A6}" type="slidenum">
              <a:rPr lang="en-GB" smtClean="0"/>
              <a:pPr/>
              <a:t>13</a:t>
            </a:fld>
            <a:endParaRPr lang="en-GB"/>
          </a:p>
        </p:txBody>
      </p:sp>
      <p:sp>
        <p:nvSpPr>
          <p:cNvPr id="43012" name="Text Box 1"/>
          <p:cNvSpPr txBox="1">
            <a:spLocks noChangeArrowheads="1"/>
          </p:cNvSpPr>
          <p:nvPr/>
        </p:nvSpPr>
        <p:spPr bwMode="auto">
          <a:xfrm>
            <a:off x="1180512" y="687201"/>
            <a:ext cx="4496976" cy="3425405"/>
          </a:xfrm>
          <a:prstGeom prst="rect">
            <a:avLst/>
          </a:prstGeom>
          <a:solidFill>
            <a:srgbClr val="FFFFFF"/>
          </a:solidFill>
          <a:ln w="9525">
            <a:solidFill>
              <a:srgbClr val="000000"/>
            </a:solidFill>
            <a:miter lim="800000"/>
            <a:headEnd/>
            <a:tailEnd/>
          </a:ln>
        </p:spPr>
        <p:txBody>
          <a:bodyPr wrap="none" lIns="86603" tIns="43301" rIns="86603" bIns="43301" anchor="ctr"/>
          <a:lstStyle/>
          <a:p>
            <a:endParaRPr lang="en-US"/>
          </a:p>
        </p:txBody>
      </p:sp>
      <p:sp>
        <p:nvSpPr>
          <p:cNvPr id="43013" name="Rectangle 2"/>
          <p:cNvSpPr>
            <a:spLocks noGrp="1" noChangeArrowheads="1"/>
          </p:cNvSpPr>
          <p:nvPr>
            <p:ph type="body"/>
          </p:nvPr>
        </p:nvSpPr>
        <p:spPr>
          <a:xfrm>
            <a:off x="913705" y="4342681"/>
            <a:ext cx="5029100" cy="4115632"/>
          </a:xfrm>
          <a:noFill/>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GB"/>
              <a:t>Birlasoft Limited</a:t>
            </a:r>
          </a:p>
        </p:txBody>
      </p:sp>
      <p:sp>
        <p:nvSpPr>
          <p:cNvPr id="44035" name="Rectangle 7"/>
          <p:cNvSpPr>
            <a:spLocks noGrp="1" noChangeArrowheads="1"/>
          </p:cNvSpPr>
          <p:nvPr>
            <p:ph type="sldNum" sz="quarter"/>
          </p:nvPr>
        </p:nvSpPr>
        <p:spPr>
          <a:noFill/>
        </p:spPr>
        <p:txBody>
          <a:bodyPr/>
          <a:lstStyle/>
          <a:p>
            <a:fld id="{F34DCBF2-9561-4656-BFDC-099AA2385567}" type="slidenum">
              <a:rPr lang="en-GB" smtClean="0"/>
              <a:pPr/>
              <a:t>14</a:t>
            </a:fld>
            <a:endParaRPr lang="en-GB"/>
          </a:p>
        </p:txBody>
      </p:sp>
      <p:sp>
        <p:nvSpPr>
          <p:cNvPr id="44036" name="Text Box 1"/>
          <p:cNvSpPr txBox="1">
            <a:spLocks noChangeArrowheads="1"/>
          </p:cNvSpPr>
          <p:nvPr/>
        </p:nvSpPr>
        <p:spPr bwMode="auto">
          <a:xfrm>
            <a:off x="1180512" y="687201"/>
            <a:ext cx="4496976" cy="3425405"/>
          </a:xfrm>
          <a:prstGeom prst="rect">
            <a:avLst/>
          </a:prstGeom>
          <a:solidFill>
            <a:srgbClr val="FFFFFF"/>
          </a:solidFill>
          <a:ln w="9525">
            <a:solidFill>
              <a:srgbClr val="000000"/>
            </a:solidFill>
            <a:miter lim="800000"/>
            <a:headEnd/>
            <a:tailEnd/>
          </a:ln>
        </p:spPr>
        <p:txBody>
          <a:bodyPr wrap="none" lIns="86603" tIns="43301" rIns="86603" bIns="43301" anchor="ctr"/>
          <a:lstStyle/>
          <a:p>
            <a:endParaRPr lang="en-US"/>
          </a:p>
        </p:txBody>
      </p:sp>
      <p:sp>
        <p:nvSpPr>
          <p:cNvPr id="44037" name="Rectangle 2"/>
          <p:cNvSpPr>
            <a:spLocks noGrp="1" noChangeArrowheads="1"/>
          </p:cNvSpPr>
          <p:nvPr>
            <p:ph type="body"/>
          </p:nvPr>
        </p:nvSpPr>
        <p:spPr>
          <a:xfrm>
            <a:off x="913705" y="4342681"/>
            <a:ext cx="5029100" cy="4115632"/>
          </a:xfrm>
          <a:noFill/>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3D3D241F-6A9F-41F2-BE25-D0A70ACB0E7D}" type="slidenum">
              <a:rPr lang="en-US" smtClean="0">
                <a:latin typeface="Arial" charset="0"/>
                <a:cs typeface="Arial" charset="0"/>
              </a:rPr>
              <a:pPr/>
              <a:t>19</a:t>
            </a:fld>
            <a:endParaRPr lang="en-US">
              <a:latin typeface="Arial" charset="0"/>
              <a:cs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IN">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929A1860-5538-4A93-937F-E8FA094BB6A3}" type="slidenum">
              <a:rPr lang="en-US" smtClean="0">
                <a:latin typeface="Arial" charset="0"/>
                <a:cs typeface="Arial" charset="0"/>
              </a:rPr>
              <a:pPr/>
              <a:t>20</a:t>
            </a:fld>
            <a:endParaRPr lang="en-US">
              <a:latin typeface="Arial" charset="0"/>
              <a:cs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IN">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65485CC2-75B7-4803-9DED-647332C67D23}" type="slidenum">
              <a:rPr lang="en-US" smtClean="0">
                <a:latin typeface="Arial" charset="0"/>
                <a:cs typeface="Arial" charset="0"/>
              </a:rPr>
              <a:pPr/>
              <a:t>21</a:t>
            </a:fld>
            <a:endParaRPr lang="en-US">
              <a:latin typeface="Arial" charset="0"/>
              <a:cs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IN">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CC3248-96B4-45CD-8486-3E2D1B983B37}" type="datetime1">
              <a:rPr lang="en-IN" smtClean="0"/>
              <a:pPr/>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35657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F8348-37C0-4274-8292-77C5759443E3}" type="datetime1">
              <a:rPr lang="en-IN" smtClean="0"/>
              <a:pPr/>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407210953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F8348-37C0-4274-8292-77C5759443E3}" type="datetime1">
              <a:rPr lang="en-IN" smtClean="0"/>
              <a:pPr/>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442723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F8348-37C0-4274-8292-77C5759443E3}" type="datetime1">
              <a:rPr lang="en-IN" smtClean="0"/>
              <a:pPr/>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405297838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F8348-37C0-4274-8292-77C5759443E3}" type="datetime1">
              <a:rPr lang="en-IN" smtClean="0"/>
              <a:pPr/>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88799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F8348-37C0-4274-8292-77C5759443E3}" type="datetime1">
              <a:rPr lang="en-IN" smtClean="0"/>
              <a:pPr/>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121703493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C0A4C-698C-413D-BAFA-7F2E008A09E0}" type="datetime1">
              <a:rPr lang="en-IN" smtClean="0"/>
              <a:pPr/>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3141526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37C61-3EA2-41B1-803E-3AFA4AE6F1F7}" type="datetime1">
              <a:rPr lang="en-IN" smtClean="0"/>
              <a:pPr/>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44345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5C970-8AF6-4312-8145-04854A483F21}" type="datetime1">
              <a:rPr lang="en-IN" smtClean="0"/>
              <a:pPr/>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396038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42E476-E690-4D56-93CC-48A2491590D0}" type="datetime1">
              <a:rPr lang="en-IN" smtClean="0"/>
              <a:pPr/>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84374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A9CD3-8A9E-4566-9CD4-A26A4A2FB1FB}" type="datetime1">
              <a:rPr lang="en-IN" smtClean="0"/>
              <a:pPr/>
              <a:t>09-07-2019</a:t>
            </a:fld>
            <a:endParaRPr lang="en-IN"/>
          </a:p>
        </p:txBody>
      </p:sp>
      <p:sp>
        <p:nvSpPr>
          <p:cNvPr id="6" name="Footer Placeholder 5"/>
          <p:cNvSpPr>
            <a:spLocks noGrp="1"/>
          </p:cNvSpPr>
          <p:nvPr>
            <p:ph type="ftr" sz="quarter" idx="11"/>
          </p:nvPr>
        </p:nvSpPr>
        <p:spPr/>
        <p:txBody>
          <a:bodyPr/>
          <a:lstStyle/>
          <a:p>
            <a:r>
              <a:rPr lang="en-IN"/>
              <a:t>RVK......................</a:t>
            </a:r>
          </a:p>
        </p:txBody>
      </p:sp>
      <p:sp>
        <p:nvSpPr>
          <p:cNvPr id="7" name="Slide Number Placeholder 6"/>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94912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EFFD1E-D3BD-4361-B20D-0EE6FAE5FD42}" type="datetime1">
              <a:rPr lang="en-IN" smtClean="0"/>
              <a:pPr/>
              <a:t>09-07-2019</a:t>
            </a:fld>
            <a:endParaRPr lang="en-IN"/>
          </a:p>
        </p:txBody>
      </p:sp>
      <p:sp>
        <p:nvSpPr>
          <p:cNvPr id="8" name="Footer Placeholder 7"/>
          <p:cNvSpPr>
            <a:spLocks noGrp="1"/>
          </p:cNvSpPr>
          <p:nvPr>
            <p:ph type="ftr" sz="quarter" idx="11"/>
          </p:nvPr>
        </p:nvSpPr>
        <p:spPr/>
        <p:txBody>
          <a:bodyPr/>
          <a:lstStyle/>
          <a:p>
            <a:r>
              <a:rPr lang="en-IN"/>
              <a:t>RVK......................</a:t>
            </a:r>
          </a:p>
        </p:txBody>
      </p:sp>
      <p:sp>
        <p:nvSpPr>
          <p:cNvPr id="9" name="Slide Number Placeholder 8"/>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40112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87EA70-CDD7-4750-A4BC-ACF6B05C6315}" type="datetime1">
              <a:rPr lang="en-IN" smtClean="0"/>
              <a:pPr/>
              <a:t>09-07-2019</a:t>
            </a:fld>
            <a:endParaRPr lang="en-IN"/>
          </a:p>
        </p:txBody>
      </p:sp>
      <p:sp>
        <p:nvSpPr>
          <p:cNvPr id="4" name="Footer Placeholder 3"/>
          <p:cNvSpPr>
            <a:spLocks noGrp="1"/>
          </p:cNvSpPr>
          <p:nvPr>
            <p:ph type="ftr" sz="quarter" idx="11"/>
          </p:nvPr>
        </p:nvSpPr>
        <p:spPr/>
        <p:txBody>
          <a:bodyPr/>
          <a:lstStyle/>
          <a:p>
            <a:r>
              <a:rPr lang="en-IN"/>
              <a:t>RVK......................</a:t>
            </a:r>
          </a:p>
        </p:txBody>
      </p:sp>
      <p:sp>
        <p:nvSpPr>
          <p:cNvPr id="5" name="Slide Number Placeholder 4"/>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93449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5AADF-C11E-477B-9730-D58C6C7847C3}" type="datetime1">
              <a:rPr lang="en-IN" smtClean="0"/>
              <a:pPr/>
              <a:t>09-07-2019</a:t>
            </a:fld>
            <a:endParaRPr lang="en-IN"/>
          </a:p>
        </p:txBody>
      </p:sp>
      <p:sp>
        <p:nvSpPr>
          <p:cNvPr id="3" name="Footer Placeholder 2"/>
          <p:cNvSpPr>
            <a:spLocks noGrp="1"/>
          </p:cNvSpPr>
          <p:nvPr>
            <p:ph type="ftr" sz="quarter" idx="11"/>
          </p:nvPr>
        </p:nvSpPr>
        <p:spPr/>
        <p:txBody>
          <a:bodyPr/>
          <a:lstStyle/>
          <a:p>
            <a:r>
              <a:rPr lang="en-IN"/>
              <a:t>RVK......................</a:t>
            </a:r>
          </a:p>
        </p:txBody>
      </p:sp>
      <p:sp>
        <p:nvSpPr>
          <p:cNvPr id="4" name="Slide Number Placeholder 3"/>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173203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ABFC4D5-84C2-4DEF-86B5-EE3170AFF754}" type="datetime1">
              <a:rPr lang="en-IN" smtClean="0"/>
              <a:pPr/>
              <a:t>09-07-2019</a:t>
            </a:fld>
            <a:endParaRPr lang="en-IN"/>
          </a:p>
        </p:txBody>
      </p:sp>
      <p:sp>
        <p:nvSpPr>
          <p:cNvPr id="6" name="Footer Placeholder 5"/>
          <p:cNvSpPr>
            <a:spLocks noGrp="1"/>
          </p:cNvSpPr>
          <p:nvPr>
            <p:ph type="ftr" sz="quarter" idx="11"/>
          </p:nvPr>
        </p:nvSpPr>
        <p:spPr/>
        <p:txBody>
          <a:bodyPr/>
          <a:lstStyle/>
          <a:p>
            <a:r>
              <a:rPr lang="en-IN"/>
              <a:t>RVK......................</a:t>
            </a:r>
          </a:p>
        </p:txBody>
      </p:sp>
      <p:sp>
        <p:nvSpPr>
          <p:cNvPr id="7" name="Slide Number Placeholder 6"/>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410414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B5BC95-D28E-4188-8D17-B5B29A244F59}" type="datetime1">
              <a:rPr lang="en-IN" smtClean="0"/>
              <a:pPr/>
              <a:t>09-07-2019</a:t>
            </a:fld>
            <a:endParaRPr lang="en-IN"/>
          </a:p>
        </p:txBody>
      </p:sp>
      <p:sp>
        <p:nvSpPr>
          <p:cNvPr id="6" name="Footer Placeholder 5"/>
          <p:cNvSpPr>
            <a:spLocks noGrp="1"/>
          </p:cNvSpPr>
          <p:nvPr>
            <p:ph type="ftr" sz="quarter" idx="11"/>
          </p:nvPr>
        </p:nvSpPr>
        <p:spPr/>
        <p:txBody>
          <a:bodyPr/>
          <a:lstStyle/>
          <a:p>
            <a:r>
              <a:rPr lang="en-IN"/>
              <a:t>RVK......................</a:t>
            </a:r>
          </a:p>
        </p:txBody>
      </p:sp>
      <p:sp>
        <p:nvSpPr>
          <p:cNvPr id="7" name="Slide Number Placeholder 6"/>
          <p:cNvSpPr>
            <a:spLocks noGrp="1"/>
          </p:cNvSpPr>
          <p:nvPr>
            <p:ph type="sldNum" sz="quarter" idx="12"/>
          </p:nvPr>
        </p:nvSpPr>
        <p:spPr/>
        <p:txBody>
          <a:bodyPr/>
          <a:lstStyle/>
          <a:p>
            <a:fld id="{72854A83-570D-454E-B533-FCD878AD1E0C}" type="slidenum">
              <a:rPr lang="en-IN" smtClean="0"/>
              <a:pPr/>
              <a:t>‹#›</a:t>
            </a:fld>
            <a:endParaRPr lang="en-IN"/>
          </a:p>
        </p:txBody>
      </p:sp>
    </p:spTree>
    <p:extLst>
      <p:ext uri="{BB962C8B-B14F-4D97-AF65-F5344CB8AC3E}">
        <p14:creationId xmlns:p14="http://schemas.microsoft.com/office/powerpoint/2010/main" val="357328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7F8348-37C0-4274-8292-77C5759443E3}" type="datetime1">
              <a:rPr lang="en-IN" smtClean="0"/>
              <a:pPr/>
              <a:t>09-07-2019</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RVK......................</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2854A83-570D-454E-B533-FCD878AD1E0C}" type="slidenum">
              <a:rPr lang="en-IN" smtClean="0"/>
              <a:pPr/>
              <a:t>‹#›</a:t>
            </a:fld>
            <a:endParaRPr lang="en-IN"/>
          </a:p>
        </p:txBody>
      </p:sp>
    </p:spTree>
    <p:extLst>
      <p:ext uri="{BB962C8B-B14F-4D97-AF65-F5344CB8AC3E}">
        <p14:creationId xmlns:p14="http://schemas.microsoft.com/office/powerpoint/2010/main" val="12058792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handicraftsindia.org/wp-content/uploads/2010/07/Glass-Flower-Vase1.jpg"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r>
              <a:rPr lang="en-IN" sz="4000">
                <a:cs typeface="Courier New" pitchFamily="49" charset="0"/>
              </a:rPr>
              <a:t>Java: Collection and Generics</a:t>
            </a:r>
          </a:p>
        </p:txBody>
      </p:sp>
      <p:sp>
        <p:nvSpPr>
          <p:cNvPr id="4" name="Footer Placeholder 3"/>
          <p:cNvSpPr>
            <a:spLocks noGrp="1"/>
          </p:cNvSpPr>
          <p:nvPr>
            <p:ph type="ftr" sz="quarter" idx="11"/>
          </p:nvPr>
        </p:nvSpPr>
        <p:spPr/>
        <p:txBody>
          <a:bodyPr/>
          <a:lstStyle/>
          <a:p>
            <a:r>
              <a:rPr lang="en-IN"/>
              <a:t>RVK......................</a:t>
            </a:r>
          </a:p>
        </p:txBody>
      </p:sp>
      <p:sp>
        <p:nvSpPr>
          <p:cNvPr id="3" name="Slide Number Placeholder 2"/>
          <p:cNvSpPr>
            <a:spLocks noGrp="1"/>
          </p:cNvSpPr>
          <p:nvPr>
            <p:ph type="sldNum" sz="quarter" idx="12"/>
          </p:nvPr>
        </p:nvSpPr>
        <p:spPr/>
        <p:txBody>
          <a:bodyPr/>
          <a:lstStyle/>
          <a:p>
            <a:fld id="{72854A83-570D-454E-B533-FCD878AD1E0C}"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6200" y="142852"/>
            <a:ext cx="8839200" cy="5940088"/>
          </a:xfrm>
          <a:prstGeom prst="rect">
            <a:avLst/>
          </a:prstGeom>
        </p:spPr>
        <p:txBody>
          <a:bodyPr wrap="square">
            <a:spAutoFit/>
          </a:bodyPr>
          <a:lstStyle/>
          <a:p>
            <a:pPr>
              <a:defRPr/>
            </a:pPr>
            <a:r>
              <a:rPr lang="en-US" sz="2000" b="1" dirty="0">
                <a:latin typeface="Courier New" pitchFamily="49" charset="0"/>
                <a:cs typeface="+mn-cs"/>
              </a:rPr>
              <a:t>import java.util.ArrayList;</a:t>
            </a:r>
          </a:p>
          <a:p>
            <a:pPr>
              <a:defRPr/>
            </a:pPr>
            <a:r>
              <a:rPr lang="en-US" sz="2000" b="1" dirty="0">
                <a:latin typeface="Courier New" pitchFamily="49" charset="0"/>
                <a:cs typeface="+mn-cs"/>
              </a:rPr>
              <a:t>public class ArrayListEx {</a:t>
            </a:r>
          </a:p>
          <a:p>
            <a:pPr>
              <a:defRPr/>
            </a:pPr>
            <a:endParaRPr lang="en-US" sz="2000" b="1" dirty="0">
              <a:latin typeface="Courier New" pitchFamily="49" charset="0"/>
              <a:cs typeface="+mn-cs"/>
            </a:endParaRPr>
          </a:p>
          <a:p>
            <a:pPr>
              <a:defRPr/>
            </a:pPr>
            <a:r>
              <a:rPr lang="en-US" sz="2000" b="1" dirty="0">
                <a:latin typeface="Courier New" pitchFamily="49" charset="0"/>
                <a:cs typeface="+mn-cs"/>
              </a:rPr>
              <a:t>public static void main(String[] s){</a:t>
            </a:r>
          </a:p>
          <a:p>
            <a:pPr>
              <a:defRPr/>
            </a:pPr>
            <a:r>
              <a:rPr lang="en-US" sz="2000" b="1" dirty="0">
                <a:latin typeface="Courier New" pitchFamily="49" charset="0"/>
                <a:cs typeface="+mn-cs"/>
              </a:rPr>
              <a:t>ArrayList a= new ArrayList();</a:t>
            </a:r>
          </a:p>
          <a:p>
            <a:pPr>
              <a:defRPr/>
            </a:pPr>
            <a:r>
              <a:rPr lang="en-US" sz="2000" b="1" dirty="0">
                <a:latin typeface="Courier New" pitchFamily="49" charset="0"/>
                <a:cs typeface="+mn-cs"/>
              </a:rPr>
              <a:t>a.add(1);</a:t>
            </a:r>
          </a:p>
          <a:p>
            <a:pPr>
              <a:defRPr/>
            </a:pPr>
            <a:r>
              <a:rPr lang="en-US" sz="2000" b="1" dirty="0">
                <a:latin typeface="Courier New" pitchFamily="49" charset="0"/>
                <a:cs typeface="+mn-cs"/>
              </a:rPr>
              <a:t>a.add(1.78);</a:t>
            </a:r>
          </a:p>
          <a:p>
            <a:pPr>
              <a:defRPr/>
            </a:pPr>
            <a:r>
              <a:rPr lang="en-US" sz="2000" b="1" dirty="0">
                <a:latin typeface="Courier New" pitchFamily="49" charset="0"/>
                <a:cs typeface="+mn-cs"/>
              </a:rPr>
              <a:t>double sum=0;</a:t>
            </a:r>
          </a:p>
          <a:p>
            <a:pPr>
              <a:defRPr/>
            </a:pPr>
            <a:r>
              <a:rPr lang="en-US" sz="2000" b="1" dirty="0">
                <a:latin typeface="Courier New" pitchFamily="49" charset="0"/>
                <a:cs typeface="+mn-cs"/>
              </a:rPr>
              <a:t>for(Object o:a){</a:t>
            </a:r>
          </a:p>
          <a:p>
            <a:pPr>
              <a:defRPr/>
            </a:pPr>
            <a:r>
              <a:rPr lang="en-US" sz="2000" b="1" dirty="0">
                <a:latin typeface="Courier New" pitchFamily="49" charset="0"/>
                <a:cs typeface="+mn-cs"/>
              </a:rPr>
              <a:t>Number d=null;</a:t>
            </a:r>
          </a:p>
          <a:p>
            <a:pPr>
              <a:defRPr/>
            </a:pPr>
            <a:r>
              <a:rPr lang="en-US" sz="2000" b="1" dirty="0">
                <a:latin typeface="Courier New" pitchFamily="49" charset="0"/>
                <a:cs typeface="+mn-cs"/>
              </a:rPr>
              <a:t>// cast the object based on type and use it</a:t>
            </a:r>
          </a:p>
          <a:p>
            <a:pPr>
              <a:defRPr/>
            </a:pPr>
            <a:r>
              <a:rPr lang="en-US" sz="2000" b="1" dirty="0">
                <a:latin typeface="Courier New" pitchFamily="49" charset="0"/>
                <a:cs typeface="+mn-cs"/>
              </a:rPr>
              <a:t>if(o instanceof Number){</a:t>
            </a:r>
          </a:p>
          <a:p>
            <a:pPr>
              <a:defRPr/>
            </a:pPr>
            <a:r>
              <a:rPr lang="en-US" sz="2000" b="1" dirty="0">
                <a:latin typeface="Courier New" pitchFamily="49" charset="0"/>
                <a:cs typeface="+mn-cs"/>
              </a:rPr>
              <a:t>d=(Number)o;</a:t>
            </a:r>
          </a:p>
          <a:p>
            <a:pPr>
              <a:defRPr/>
            </a:pPr>
            <a:r>
              <a:rPr lang="en-US" sz="2000" b="1" dirty="0">
                <a:latin typeface="Courier New" pitchFamily="49" charset="0"/>
                <a:cs typeface="+mn-cs"/>
              </a:rPr>
              <a:t>sum =sum+d.doubleValue();</a:t>
            </a:r>
          </a:p>
          <a:p>
            <a:pPr>
              <a:defRPr/>
            </a:pPr>
            <a:r>
              <a:rPr lang="en-US" sz="2000" b="1" dirty="0">
                <a:latin typeface="Courier New" pitchFamily="49" charset="0"/>
                <a:cs typeface="+mn-cs"/>
              </a:rPr>
              <a:t>}} </a:t>
            </a:r>
          </a:p>
          <a:p>
            <a:pPr>
              <a:defRPr/>
            </a:pPr>
            <a:r>
              <a:rPr lang="en-US" sz="2000" b="1" dirty="0">
                <a:latin typeface="Courier New" pitchFamily="49" charset="0"/>
                <a:cs typeface="+mn-cs"/>
              </a:rPr>
              <a:t>System.out.print(sum);}}</a:t>
            </a:r>
          </a:p>
          <a:p>
            <a:pPr>
              <a:defRPr/>
            </a:pPr>
            <a:endParaRPr lang="en-US" sz="2000" b="1" dirty="0">
              <a:latin typeface="Courier New" pitchFamily="49" charset="0"/>
              <a:cs typeface="+mn-cs"/>
            </a:endParaRPr>
          </a:p>
          <a:p>
            <a:pPr marL="457200" indent="-457200">
              <a:buFontTx/>
              <a:buAutoNum type="arabicPeriod"/>
              <a:defRPr/>
            </a:pPr>
            <a:r>
              <a:rPr lang="en-US" sz="2000" dirty="0">
                <a:latin typeface="+mn-lt"/>
                <a:cs typeface="+mn-cs"/>
              </a:rPr>
              <a:t>Warning generated by compiler</a:t>
            </a:r>
          </a:p>
          <a:p>
            <a:pPr marL="457200" indent="-457200">
              <a:buFontTx/>
              <a:buAutoNum type="arabicPeriod"/>
              <a:defRPr/>
            </a:pPr>
            <a:r>
              <a:rPr lang="en-US" sz="2000" dirty="0">
                <a:latin typeface="+mn-lt"/>
                <a:cs typeface="+mn-cs"/>
              </a:rPr>
              <a:t>Need to cast objects to appropriate types  </a:t>
            </a:r>
          </a:p>
        </p:txBody>
      </p:sp>
      <p:sp>
        <p:nvSpPr>
          <p:cNvPr id="4" name="Footer Placeholder 3"/>
          <p:cNvSpPr>
            <a:spLocks noGrp="1"/>
          </p:cNvSpPr>
          <p:nvPr>
            <p:ph type="ftr" sz="quarter" idx="11"/>
          </p:nvPr>
        </p:nvSpPr>
        <p:spPr/>
        <p:txBody>
          <a:bodyPr/>
          <a:lstStyle/>
          <a:p>
            <a:r>
              <a:rPr lang="en-IN"/>
              <a:t>RVK......................</a:t>
            </a:r>
          </a:p>
        </p:txBody>
      </p:sp>
      <p:sp>
        <p:nvSpPr>
          <p:cNvPr id="24579"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0532230-6276-4B29-B92F-C6A2CF47D201}" type="slidenum">
              <a:rPr lang="en-US" smtClean="0">
                <a:solidFill>
                  <a:schemeClr val="bg2"/>
                </a:solidFill>
              </a:rPr>
              <a:pPr eaLnBrk="1" hangingPunct="1">
                <a:defRPr/>
              </a:pPr>
              <a:t>10</a:t>
            </a:fld>
            <a:endParaRPr lang="en-US">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a:t>The </a:t>
            </a:r>
            <a:r>
              <a:rPr lang="en-IN" dirty="0" err="1"/>
              <a:t>Iterator</a:t>
            </a:r>
            <a:r>
              <a:rPr lang="en-IN" dirty="0"/>
              <a:t> Interface</a:t>
            </a:r>
          </a:p>
        </p:txBody>
      </p:sp>
      <p:sp>
        <p:nvSpPr>
          <p:cNvPr id="15362" name="Content Placeholder 2"/>
          <p:cNvSpPr>
            <a:spLocks noGrp="1"/>
          </p:cNvSpPr>
          <p:nvPr>
            <p:ph idx="1"/>
          </p:nvPr>
        </p:nvSpPr>
        <p:spPr>
          <a:xfrm>
            <a:off x="457200" y="1066800"/>
            <a:ext cx="8305800" cy="8001000"/>
          </a:xfrm>
        </p:spPr>
        <p:txBody>
          <a:bodyPr/>
          <a:lstStyle/>
          <a:p>
            <a:pPr eaLnBrk="1" hangingPunct="1">
              <a:buFont typeface="Wingdings 3" pitchFamily="18" charset="2"/>
              <a:buNone/>
            </a:pPr>
            <a:r>
              <a:rPr lang="en-IN" sz="2000" b="1" dirty="0"/>
              <a:t>Interface </a:t>
            </a:r>
            <a:r>
              <a:rPr lang="en-IN" sz="2000" b="1" dirty="0" err="1"/>
              <a:t>Iterator</a:t>
            </a:r>
            <a:r>
              <a:rPr lang="en-IN" sz="2000" b="1" dirty="0"/>
              <a:t> {</a:t>
            </a:r>
          </a:p>
          <a:p>
            <a:pPr eaLnBrk="1" hangingPunct="1">
              <a:buFont typeface="Wingdings 3" pitchFamily="18" charset="2"/>
              <a:buNone/>
            </a:pPr>
            <a:r>
              <a:rPr lang="en-IN" sz="2000" b="1" dirty="0" err="1"/>
              <a:t>boolean</a:t>
            </a:r>
            <a:r>
              <a:rPr lang="en-IN" sz="2000" b="1" dirty="0"/>
              <a:t> </a:t>
            </a:r>
            <a:r>
              <a:rPr lang="en-IN" sz="2000" b="1" dirty="0" err="1"/>
              <a:t>hasNext</a:t>
            </a:r>
            <a:r>
              <a:rPr lang="en-IN" sz="2000" b="1" dirty="0"/>
              <a:t>();</a:t>
            </a:r>
          </a:p>
          <a:p>
            <a:pPr eaLnBrk="1" hangingPunct="1">
              <a:buFont typeface="Wingdings 3" pitchFamily="18" charset="2"/>
              <a:buNone/>
            </a:pPr>
            <a:r>
              <a:rPr lang="en-IN" sz="2000" b="1" dirty="0"/>
              <a:t>Object next(); // note "one-way”</a:t>
            </a:r>
          </a:p>
          <a:p>
            <a:pPr eaLnBrk="1" hangingPunct="1">
              <a:buFont typeface="Wingdings 3" pitchFamily="18" charset="2"/>
              <a:buNone/>
            </a:pPr>
            <a:r>
              <a:rPr lang="en-IN" sz="2000" b="1" dirty="0"/>
              <a:t>void remove();</a:t>
            </a:r>
          </a:p>
          <a:p>
            <a:pPr eaLnBrk="1" hangingPunct="1">
              <a:buFont typeface="Wingdings 3" pitchFamily="18" charset="2"/>
              <a:buNone/>
            </a:pPr>
            <a:r>
              <a:rPr lang="en-IN" sz="2000" b="1" dirty="0"/>
              <a:t>} </a:t>
            </a:r>
          </a:p>
          <a:p>
            <a:pPr eaLnBrk="1" hangingPunct="1">
              <a:buFont typeface="Wingdings 3" pitchFamily="18" charset="2"/>
              <a:buNone/>
            </a:pPr>
            <a:r>
              <a:rPr lang="en-IN" sz="2000" b="1" dirty="0"/>
              <a:t>// an example</a:t>
            </a:r>
          </a:p>
          <a:p>
            <a:pPr eaLnBrk="1" hangingPunct="1">
              <a:buFont typeface="Wingdings 3" pitchFamily="18" charset="2"/>
              <a:buNone/>
            </a:pPr>
            <a:r>
              <a:rPr lang="en-IN" sz="2000" b="1" dirty="0"/>
              <a:t>public static void main (String[] </a:t>
            </a:r>
            <a:r>
              <a:rPr lang="en-IN" sz="2000" b="1" dirty="0" err="1"/>
              <a:t>args</a:t>
            </a:r>
            <a:r>
              <a:rPr lang="en-IN" sz="2000" b="1" dirty="0"/>
              <a:t>){</a:t>
            </a:r>
          </a:p>
          <a:p>
            <a:pPr eaLnBrk="1" hangingPunct="1">
              <a:buFont typeface="Wingdings 3" pitchFamily="18" charset="2"/>
              <a:buNone/>
            </a:pPr>
            <a:r>
              <a:rPr lang="en-IN" sz="2000" b="1" dirty="0" err="1"/>
              <a:t>ArrayList</a:t>
            </a:r>
            <a:r>
              <a:rPr lang="en-IN" sz="2000" b="1" dirty="0"/>
              <a:t>&lt;Car&gt; cars = new </a:t>
            </a:r>
            <a:r>
              <a:rPr lang="en-IN" sz="2000" b="1" dirty="0" err="1"/>
              <a:t>ArrayList</a:t>
            </a:r>
            <a:r>
              <a:rPr lang="en-IN" sz="2000" b="1" dirty="0"/>
              <a:t>()&lt;Car&gt;;</a:t>
            </a:r>
          </a:p>
          <a:p>
            <a:pPr eaLnBrk="1" hangingPunct="1">
              <a:buFont typeface="Wingdings 3" pitchFamily="18" charset="2"/>
              <a:buNone/>
            </a:pPr>
            <a:r>
              <a:rPr lang="nn-NO" sz="2000" b="1" dirty="0"/>
              <a:t>for (int i = 0; i &lt; 12; i++)</a:t>
            </a:r>
          </a:p>
          <a:p>
            <a:pPr eaLnBrk="1" hangingPunct="1">
              <a:buFont typeface="Wingdings 3" pitchFamily="18" charset="2"/>
              <a:buNone/>
            </a:pPr>
            <a:r>
              <a:rPr lang="en-IN" sz="2000" b="1" dirty="0" err="1"/>
              <a:t>cars.add</a:t>
            </a:r>
            <a:r>
              <a:rPr lang="en-IN" sz="2000" b="1" dirty="0"/>
              <a:t> (new Car());</a:t>
            </a:r>
          </a:p>
          <a:p>
            <a:pPr eaLnBrk="1" hangingPunct="1">
              <a:buFont typeface="Wingdings 3" pitchFamily="18" charset="2"/>
              <a:buNone/>
            </a:pPr>
            <a:endParaRPr lang="en-IN" sz="2000" b="1" dirty="0"/>
          </a:p>
          <a:p>
            <a:pPr eaLnBrk="1" hangingPunct="1">
              <a:buFont typeface="Wingdings 3" pitchFamily="18" charset="2"/>
              <a:buNone/>
            </a:pPr>
            <a:r>
              <a:rPr lang="en-IN" sz="2000" b="1" dirty="0" err="1"/>
              <a:t>Iterator</a:t>
            </a:r>
            <a:r>
              <a:rPr lang="en-IN" sz="2000" b="1" dirty="0"/>
              <a:t> it = </a:t>
            </a:r>
            <a:r>
              <a:rPr lang="en-IN" sz="2000" b="1" dirty="0" err="1"/>
              <a:t>cats.iterator</a:t>
            </a:r>
            <a:r>
              <a:rPr lang="en-IN" sz="2000" b="1" dirty="0"/>
              <a:t>();</a:t>
            </a:r>
          </a:p>
          <a:p>
            <a:pPr eaLnBrk="1" hangingPunct="1">
              <a:buFont typeface="Wingdings 3" pitchFamily="18" charset="2"/>
              <a:buNone/>
            </a:pPr>
            <a:r>
              <a:rPr lang="en-IN" sz="2000" b="1" dirty="0"/>
              <a:t>while (</a:t>
            </a:r>
            <a:r>
              <a:rPr lang="en-IN" sz="2000" b="1" dirty="0" err="1"/>
              <a:t>it.hasNext</a:t>
            </a:r>
            <a:r>
              <a:rPr lang="en-IN" sz="2000" b="1" dirty="0"/>
              <a:t>())</a:t>
            </a:r>
          </a:p>
          <a:p>
            <a:pPr eaLnBrk="1" hangingPunct="1">
              <a:buFont typeface="Wingdings 3" pitchFamily="18" charset="2"/>
              <a:buNone/>
            </a:pPr>
            <a:r>
              <a:rPr lang="en-IN" sz="2000" b="1" dirty="0" err="1"/>
              <a:t>System.out.println</a:t>
            </a:r>
            <a:r>
              <a:rPr lang="en-IN" sz="2000" b="1" dirty="0"/>
              <a:t> ((Car)</a:t>
            </a:r>
            <a:r>
              <a:rPr lang="en-IN" sz="2000" b="1" dirty="0" err="1"/>
              <a:t>it.next</a:t>
            </a:r>
            <a:r>
              <a:rPr lang="en-IN" sz="2000" b="1" dirty="0"/>
              <a:t>());</a:t>
            </a:r>
          </a:p>
          <a:p>
            <a:pPr eaLnBrk="1" hangingPunct="1">
              <a:buFont typeface="Wingdings 3" pitchFamily="18" charset="2"/>
              <a:buNone/>
            </a:pPr>
            <a:r>
              <a:rPr lang="en-IN" sz="2000" b="1" dirty="0"/>
              <a:t>}</a:t>
            </a:r>
            <a:endParaRPr lang="en-IN" sz="2000" dirty="0"/>
          </a:p>
        </p:txBody>
      </p:sp>
      <p:sp>
        <p:nvSpPr>
          <p:cNvPr id="15364"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GB"/>
              <a:t>RVK......................</a:t>
            </a:r>
          </a:p>
        </p:txBody>
      </p:sp>
      <p:sp>
        <p:nvSpPr>
          <p:cNvPr id="5" name="Slide Number Placeholder 4"/>
          <p:cNvSpPr>
            <a:spLocks noGrp="1"/>
          </p:cNvSpPr>
          <p:nvPr>
            <p:ph type="sldNum" sz="quarter" idx="12"/>
          </p:nvPr>
        </p:nvSpPr>
        <p:spPr/>
        <p:txBody>
          <a:bodyPr/>
          <a:lstStyle/>
          <a:p>
            <a:fld id="{72854A83-570D-454E-B533-FCD878AD1E0C}"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lstStyle/>
          <a:p>
            <a:pPr eaLnBrk="1" fontAlgn="auto" hangingPunct="1">
              <a:spcAft>
                <a:spcPts val="0"/>
              </a:spcAft>
              <a:defRPr/>
            </a:pPr>
            <a:r>
              <a:rPr lang="en-IN" dirty="0"/>
              <a:t>The Collection Interface</a:t>
            </a:r>
          </a:p>
        </p:txBody>
      </p:sp>
      <p:sp>
        <p:nvSpPr>
          <p:cNvPr id="16386" name="Content Placeholder 2"/>
          <p:cNvSpPr>
            <a:spLocks noGrp="1"/>
          </p:cNvSpPr>
          <p:nvPr>
            <p:ph idx="1"/>
          </p:nvPr>
        </p:nvSpPr>
        <p:spPr>
          <a:xfrm>
            <a:off x="457200" y="990600"/>
            <a:ext cx="8229600" cy="5135563"/>
          </a:xfrm>
        </p:spPr>
        <p:txBody>
          <a:bodyPr>
            <a:normAutofit fontScale="92500" lnSpcReduction="20000"/>
          </a:bodyPr>
          <a:lstStyle/>
          <a:p>
            <a:pPr eaLnBrk="1" hangingPunct="1"/>
            <a:r>
              <a:rPr lang="en-IN" sz="2000" b="1" dirty="0"/>
              <a:t>public interface Collection {</a:t>
            </a:r>
          </a:p>
          <a:p>
            <a:pPr eaLnBrk="1" hangingPunct="1"/>
            <a:r>
              <a:rPr lang="en-IN" sz="2000" b="1" dirty="0"/>
              <a:t>// Basic Operations</a:t>
            </a:r>
          </a:p>
          <a:p>
            <a:pPr eaLnBrk="1" hangingPunct="1"/>
            <a:r>
              <a:rPr lang="en-IN" sz="2000" b="1" dirty="0" err="1"/>
              <a:t>int</a:t>
            </a:r>
            <a:r>
              <a:rPr lang="en-IN" sz="2000" b="1" dirty="0"/>
              <a:t> size();</a:t>
            </a:r>
          </a:p>
          <a:p>
            <a:pPr eaLnBrk="1" hangingPunct="1"/>
            <a:r>
              <a:rPr lang="en-IN" sz="2000" b="1" dirty="0" err="1"/>
              <a:t>boolean</a:t>
            </a:r>
            <a:r>
              <a:rPr lang="en-IN" sz="2000" b="1" dirty="0"/>
              <a:t> </a:t>
            </a:r>
            <a:r>
              <a:rPr lang="en-IN" sz="2000" b="1" dirty="0" err="1"/>
              <a:t>isEmpty</a:t>
            </a:r>
            <a:r>
              <a:rPr lang="en-IN" sz="2000" b="1" dirty="0"/>
              <a:t>();</a:t>
            </a:r>
          </a:p>
          <a:p>
            <a:pPr eaLnBrk="1" hangingPunct="1"/>
            <a:r>
              <a:rPr lang="en-IN" sz="2000" b="1" dirty="0" err="1"/>
              <a:t>boolean</a:t>
            </a:r>
            <a:r>
              <a:rPr lang="en-IN" sz="2000" b="1" dirty="0"/>
              <a:t> contains(Object element);</a:t>
            </a:r>
          </a:p>
          <a:p>
            <a:pPr eaLnBrk="1" hangingPunct="1"/>
            <a:r>
              <a:rPr lang="en-IN" sz="2000" b="1" dirty="0" err="1"/>
              <a:t>boolean</a:t>
            </a:r>
            <a:r>
              <a:rPr lang="en-IN" sz="2000" b="1" dirty="0"/>
              <a:t> add(Object element); // Optional</a:t>
            </a:r>
          </a:p>
          <a:p>
            <a:pPr eaLnBrk="1" hangingPunct="1"/>
            <a:r>
              <a:rPr lang="en-IN" sz="2000" b="1" dirty="0" err="1"/>
              <a:t>boolean</a:t>
            </a:r>
            <a:r>
              <a:rPr lang="en-IN" sz="2000" b="1" dirty="0"/>
              <a:t> remove(Object element); // Optional</a:t>
            </a:r>
          </a:p>
          <a:p>
            <a:pPr eaLnBrk="1" hangingPunct="1"/>
            <a:r>
              <a:rPr lang="en-IN" sz="2000" b="1" dirty="0" err="1"/>
              <a:t>Iterator</a:t>
            </a:r>
            <a:r>
              <a:rPr lang="en-IN" sz="2000" b="1" dirty="0"/>
              <a:t> </a:t>
            </a:r>
            <a:r>
              <a:rPr lang="en-IN" sz="2000" b="1" dirty="0" err="1"/>
              <a:t>iterator</a:t>
            </a:r>
            <a:r>
              <a:rPr lang="en-IN" sz="2000" b="1" dirty="0"/>
              <a:t>();</a:t>
            </a:r>
          </a:p>
          <a:p>
            <a:pPr eaLnBrk="1" hangingPunct="1"/>
            <a:r>
              <a:rPr lang="en-IN" sz="2000" b="1" dirty="0"/>
              <a:t>// Bulk Operations</a:t>
            </a:r>
          </a:p>
          <a:p>
            <a:pPr eaLnBrk="1" hangingPunct="1"/>
            <a:r>
              <a:rPr lang="en-IN" sz="2000" b="1" dirty="0" err="1"/>
              <a:t>boolean</a:t>
            </a:r>
            <a:r>
              <a:rPr lang="en-IN" sz="2000" b="1" dirty="0"/>
              <a:t> </a:t>
            </a:r>
            <a:r>
              <a:rPr lang="en-IN" sz="2000" b="1" dirty="0" err="1"/>
              <a:t>containsAll</a:t>
            </a:r>
            <a:r>
              <a:rPr lang="en-IN" sz="2000" b="1" dirty="0"/>
              <a:t>(Collection c);</a:t>
            </a:r>
          </a:p>
          <a:p>
            <a:pPr eaLnBrk="1" hangingPunct="1"/>
            <a:r>
              <a:rPr lang="en-IN" sz="2000" b="1" dirty="0" err="1"/>
              <a:t>boolean</a:t>
            </a:r>
            <a:r>
              <a:rPr lang="en-IN" sz="2000" b="1" dirty="0"/>
              <a:t> </a:t>
            </a:r>
            <a:r>
              <a:rPr lang="en-IN" sz="2000" b="1" dirty="0" err="1"/>
              <a:t>addAll</a:t>
            </a:r>
            <a:r>
              <a:rPr lang="en-IN" sz="2000" b="1" dirty="0"/>
              <a:t>(Collection c); // Optional</a:t>
            </a:r>
          </a:p>
          <a:p>
            <a:pPr eaLnBrk="1" hangingPunct="1"/>
            <a:r>
              <a:rPr lang="en-IN" sz="2000" b="1" dirty="0" err="1"/>
              <a:t>boolean</a:t>
            </a:r>
            <a:r>
              <a:rPr lang="en-IN" sz="2000" b="1" dirty="0"/>
              <a:t> </a:t>
            </a:r>
            <a:r>
              <a:rPr lang="en-IN" sz="2000" b="1" dirty="0" err="1"/>
              <a:t>removeAll</a:t>
            </a:r>
            <a:r>
              <a:rPr lang="en-IN" sz="2000" b="1" dirty="0"/>
              <a:t>(Collection c); // Optional</a:t>
            </a:r>
          </a:p>
          <a:p>
            <a:pPr eaLnBrk="1" hangingPunct="1"/>
            <a:r>
              <a:rPr lang="en-IN" sz="2000" b="1" dirty="0" err="1"/>
              <a:t>boolean</a:t>
            </a:r>
            <a:r>
              <a:rPr lang="en-IN" sz="2000" b="1" dirty="0"/>
              <a:t> </a:t>
            </a:r>
            <a:r>
              <a:rPr lang="en-IN" sz="2000" b="1" dirty="0" err="1"/>
              <a:t>retainAll</a:t>
            </a:r>
            <a:r>
              <a:rPr lang="en-IN" sz="2000" b="1" dirty="0"/>
              <a:t>(Collection c); // Optional</a:t>
            </a:r>
          </a:p>
          <a:p>
            <a:pPr eaLnBrk="1" hangingPunct="1"/>
            <a:r>
              <a:rPr lang="en-IN" sz="2000" b="1" dirty="0"/>
              <a:t>void clear(); // Optional</a:t>
            </a:r>
          </a:p>
        </p:txBody>
      </p:sp>
      <p:sp>
        <p:nvSpPr>
          <p:cNvPr id="16388"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GB"/>
              <a:t>RVK......................</a:t>
            </a:r>
          </a:p>
        </p:txBody>
      </p:sp>
      <p:sp>
        <p:nvSpPr>
          <p:cNvPr id="5" name="Slide Number Placeholder 4"/>
          <p:cNvSpPr>
            <a:spLocks noGrp="1"/>
          </p:cNvSpPr>
          <p:nvPr>
            <p:ph type="sldNum" sz="quarter" idx="12"/>
          </p:nvPr>
        </p:nvSpPr>
        <p:spPr/>
        <p:txBody>
          <a:bodyPr/>
          <a:lstStyle/>
          <a:p>
            <a:fld id="{72854A83-570D-454E-B533-FCD878AD1E0C}" type="slidenum">
              <a:rPr lang="en-IN" smtClean="0"/>
              <a:pPr/>
              <a:t>12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anim calcmode="lin" valueType="num">
                                      <p:cBhvr additive="base">
                                        <p:cTn id="7" dur="500" fill="hold"/>
                                        <p:tgtEl>
                                          <p:spTgt spid="1638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anim calcmode="lin" valueType="num">
                                      <p:cBhvr additive="base">
                                        <p:cTn id="13" dur="5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anim calcmode="lin" valueType="num">
                                      <p:cBhvr additive="base">
                                        <p:cTn id="19" dur="500" fill="hold"/>
                                        <p:tgtEl>
                                          <p:spTgt spid="1638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anim calcmode="lin" valueType="num">
                                      <p:cBhvr additive="base">
                                        <p:cTn id="25" dur="5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anim calcmode="lin" valueType="num">
                                      <p:cBhvr additive="base">
                                        <p:cTn id="31"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anim calcmode="lin" valueType="num">
                                      <p:cBhvr additive="base">
                                        <p:cTn id="37" dur="500" fill="hold"/>
                                        <p:tgtEl>
                                          <p:spTgt spid="1638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6">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386">
                                            <p:txEl>
                                              <p:pRg st="9" end="9"/>
                                            </p:txEl>
                                          </p:spTgt>
                                        </p:tgtEl>
                                        <p:attrNameLst>
                                          <p:attrName>style.visibility</p:attrName>
                                        </p:attrNameLst>
                                      </p:cBhvr>
                                      <p:to>
                                        <p:strVal val="visible"/>
                                      </p:to>
                                    </p:set>
                                    <p:anim calcmode="lin" valueType="num">
                                      <p:cBhvr additive="base">
                                        <p:cTn id="41" dur="500" fill="hold"/>
                                        <p:tgtEl>
                                          <p:spTgt spid="16386">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38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386">
                                            <p:txEl>
                                              <p:pRg st="10" end="10"/>
                                            </p:txEl>
                                          </p:spTgt>
                                        </p:tgtEl>
                                        <p:attrNameLst>
                                          <p:attrName>style.visibility</p:attrName>
                                        </p:attrNameLst>
                                      </p:cBhvr>
                                      <p:to>
                                        <p:strVal val="visible"/>
                                      </p:to>
                                    </p:set>
                                    <p:anim calcmode="lin" valueType="num">
                                      <p:cBhvr additive="base">
                                        <p:cTn id="47" dur="500" fill="hold"/>
                                        <p:tgtEl>
                                          <p:spTgt spid="16386">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8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6386">
                                            <p:txEl>
                                              <p:pRg st="11" end="11"/>
                                            </p:txEl>
                                          </p:spTgt>
                                        </p:tgtEl>
                                        <p:attrNameLst>
                                          <p:attrName>style.visibility</p:attrName>
                                        </p:attrNameLst>
                                      </p:cBhvr>
                                      <p:to>
                                        <p:strVal val="visible"/>
                                      </p:to>
                                    </p:set>
                                    <p:anim calcmode="lin" valueType="num">
                                      <p:cBhvr additive="base">
                                        <p:cTn id="53" dur="500" fill="hold"/>
                                        <p:tgtEl>
                                          <p:spTgt spid="16386">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38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6386">
                                            <p:txEl>
                                              <p:pRg st="12" end="12"/>
                                            </p:txEl>
                                          </p:spTgt>
                                        </p:tgtEl>
                                        <p:attrNameLst>
                                          <p:attrName>style.visibility</p:attrName>
                                        </p:attrNameLst>
                                      </p:cBhvr>
                                      <p:to>
                                        <p:strVal val="visible"/>
                                      </p:to>
                                    </p:set>
                                    <p:anim calcmode="lin" valueType="num">
                                      <p:cBhvr additive="base">
                                        <p:cTn id="59" dur="500" fill="hold"/>
                                        <p:tgtEl>
                                          <p:spTgt spid="16386">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38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6386">
                                            <p:txEl>
                                              <p:pRg st="13" end="13"/>
                                            </p:txEl>
                                          </p:spTgt>
                                        </p:tgtEl>
                                        <p:attrNameLst>
                                          <p:attrName>style.visibility</p:attrName>
                                        </p:attrNameLst>
                                      </p:cBhvr>
                                      <p:to>
                                        <p:strVal val="visible"/>
                                      </p:to>
                                    </p:set>
                                    <p:anim calcmode="lin" valueType="num">
                                      <p:cBhvr additive="base">
                                        <p:cTn id="65" dur="500" fill="hold"/>
                                        <p:tgtEl>
                                          <p:spTgt spid="16386">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638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609600" y="1600200"/>
            <a:ext cx="7772400" cy="1066800"/>
          </a:xfrm>
        </p:spPr>
        <p:txBody>
          <a:bodyPr lIns="92160" tIns="46080" rIns="92160" bIns="46080">
            <a:spAutoFit/>
          </a:bodyPr>
          <a:lstStyle/>
          <a:p>
            <a:pPr eaLnBrk="1" fontAlgn="auto" hangingPunct="1">
              <a:spcAft>
                <a:spcPts val="0"/>
              </a:spcAft>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List</a:t>
            </a:r>
          </a:p>
        </p:txBody>
      </p:sp>
      <p:sp>
        <p:nvSpPr>
          <p:cNvPr id="20482" name="Rectangle 2"/>
          <p:cNvSpPr>
            <a:spLocks noGrp="1" noChangeArrowheads="1"/>
          </p:cNvSpPr>
          <p:nvPr>
            <p:ph idx="1"/>
          </p:nvPr>
        </p:nvSpPr>
        <p:spPr>
          <a:xfrm>
            <a:off x="762000" y="3352800"/>
            <a:ext cx="7696200" cy="2743200"/>
          </a:xfrm>
        </p:spPr>
        <p:txBody>
          <a:bodyPr lIns="0" tIns="0" rIns="0" bIns="0">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interface List extends Collection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 ordered collection of objects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Duplicates allowed</a:t>
            </a:r>
          </a:p>
        </p:txBody>
      </p:sp>
      <p:sp>
        <p:nvSpPr>
          <p:cNvPr id="20484"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GB"/>
              <a:t>RVK......................</a:t>
            </a:r>
          </a:p>
        </p:txBody>
      </p:sp>
      <p:sp>
        <p:nvSpPr>
          <p:cNvPr id="5" name="Slide Number Placeholder 4"/>
          <p:cNvSpPr>
            <a:spLocks noGrp="1"/>
          </p:cNvSpPr>
          <p:nvPr>
            <p:ph type="sldNum" sz="quarter" idx="12"/>
          </p:nvPr>
        </p:nvSpPr>
        <p:spPr/>
        <p:txBody>
          <a:bodyPr/>
          <a:lstStyle/>
          <a:p>
            <a:fld id="{72854A83-570D-454E-B533-FCD878AD1E0C}" type="slidenum">
              <a:rPr lang="en-IN" smtClean="0"/>
              <a:pPr/>
              <a:t>13</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1857356" y="357166"/>
            <a:ext cx="4857784" cy="714380"/>
          </a:xfrm>
        </p:spPr>
        <p:txBody>
          <a:bodyPr wrap="square" lIns="92160" tIns="46080" rIns="92160" bIns="46080">
            <a:spAutoFit/>
          </a:bodyPr>
          <a:lstStyle/>
          <a:p>
            <a:pPr eaLnBrk="1" fontAlgn="auto" hangingPunct="1">
              <a:spcAft>
                <a:spcPts val="0"/>
              </a:spcAft>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dirty="0">
                <a:solidFill>
                  <a:srgbClr val="000000"/>
                </a:solidFill>
              </a:rPr>
              <a:t>List Details</a:t>
            </a:r>
          </a:p>
        </p:txBody>
      </p:sp>
      <p:sp>
        <p:nvSpPr>
          <p:cNvPr id="21506" name="Rectangle 2"/>
          <p:cNvSpPr>
            <a:spLocks noGrp="1" noChangeArrowheads="1"/>
          </p:cNvSpPr>
          <p:nvPr>
            <p:ph idx="1"/>
          </p:nvPr>
        </p:nvSpPr>
        <p:spPr>
          <a:xfrm>
            <a:off x="500034" y="1214422"/>
            <a:ext cx="7958166" cy="3556871"/>
          </a:xfrm>
        </p:spPr>
        <p:txBody>
          <a:bodyPr wrap="square" lIns="0" tIns="0" rIns="0" bIns="0">
            <a:spAutoFit/>
          </a:bodyPr>
          <a:lstStyle/>
          <a:p>
            <a:pPr eaLnBrk="1" hangingPunct="1">
              <a:lnSpc>
                <a:spcPct val="90000"/>
              </a:lnSpc>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Major additional methods:</a:t>
            </a:r>
          </a:p>
          <a:p>
            <a:pPr lvl="3" eaLnBrk="1" hangingPunct="1">
              <a:lnSpc>
                <a:spcPct val="90000"/>
              </a:lnSpc>
              <a:spcBef>
                <a:spcPct val="0"/>
              </a:spcBef>
              <a:buFont typeface="Courier New"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a:latin typeface="Courier New" pitchFamily="49" charset="0"/>
              </a:rPr>
              <a:t>Object get(</a:t>
            </a:r>
            <a:r>
              <a:rPr lang="en-GB" sz="1800" b="1" dirty="0" err="1">
                <a:latin typeface="Courier New" pitchFamily="49" charset="0"/>
              </a:rPr>
              <a:t>int</a:t>
            </a:r>
            <a:r>
              <a:rPr lang="en-GB" sz="1800" b="1" dirty="0">
                <a:latin typeface="Courier New" pitchFamily="49" charset="0"/>
              </a:rPr>
              <a:t>);</a:t>
            </a:r>
          </a:p>
          <a:p>
            <a:pPr lvl="3" eaLnBrk="1" hangingPunct="1">
              <a:lnSpc>
                <a:spcPct val="90000"/>
              </a:lnSpc>
              <a:spcBef>
                <a:spcPct val="0"/>
              </a:spcBef>
              <a:buFont typeface="Courier New"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a:latin typeface="Courier New" pitchFamily="49" charset="0"/>
              </a:rPr>
              <a:t>Object set(</a:t>
            </a:r>
            <a:r>
              <a:rPr lang="en-GB" sz="1800" b="1" dirty="0" err="1">
                <a:latin typeface="Courier New" pitchFamily="49" charset="0"/>
              </a:rPr>
              <a:t>int</a:t>
            </a:r>
            <a:r>
              <a:rPr lang="en-GB" sz="1800" b="1" dirty="0">
                <a:latin typeface="Courier New" pitchFamily="49" charset="0"/>
              </a:rPr>
              <a:t>, Object);</a:t>
            </a:r>
          </a:p>
          <a:p>
            <a:pPr lvl="3" eaLnBrk="1" hangingPunct="1">
              <a:lnSpc>
                <a:spcPct val="90000"/>
              </a:lnSpc>
              <a:spcBef>
                <a:spcPct val="0"/>
              </a:spcBef>
              <a:buFont typeface="Courier New"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err="1">
                <a:latin typeface="Courier New" pitchFamily="49" charset="0"/>
              </a:rPr>
              <a:t>int</a:t>
            </a:r>
            <a:r>
              <a:rPr lang="en-GB" sz="1800" b="1" dirty="0">
                <a:latin typeface="Courier New" pitchFamily="49" charset="0"/>
              </a:rPr>
              <a:t> </a:t>
            </a:r>
            <a:r>
              <a:rPr lang="en-GB" sz="1800" b="1" dirty="0" err="1">
                <a:latin typeface="Courier New" pitchFamily="49" charset="0"/>
              </a:rPr>
              <a:t>indexOf</a:t>
            </a:r>
            <a:r>
              <a:rPr lang="en-GB" sz="1800" b="1" dirty="0">
                <a:latin typeface="Courier New" pitchFamily="49" charset="0"/>
              </a:rPr>
              <a:t>(Object);</a:t>
            </a:r>
          </a:p>
          <a:p>
            <a:pPr lvl="3" eaLnBrk="1" hangingPunct="1">
              <a:lnSpc>
                <a:spcPct val="90000"/>
              </a:lnSpc>
              <a:spcBef>
                <a:spcPct val="0"/>
              </a:spcBef>
              <a:buFont typeface="Courier New"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err="1">
                <a:latin typeface="Courier New" pitchFamily="49" charset="0"/>
              </a:rPr>
              <a:t>int</a:t>
            </a:r>
            <a:r>
              <a:rPr lang="en-GB" sz="1800" b="1" dirty="0">
                <a:latin typeface="Courier New" pitchFamily="49" charset="0"/>
              </a:rPr>
              <a:t> </a:t>
            </a:r>
            <a:r>
              <a:rPr lang="en-GB" sz="1800" b="1" dirty="0" err="1">
                <a:latin typeface="Courier New" pitchFamily="49" charset="0"/>
              </a:rPr>
              <a:t>lastIndexOf</a:t>
            </a:r>
            <a:r>
              <a:rPr lang="en-GB" sz="1800" b="1" dirty="0">
                <a:latin typeface="Courier New" pitchFamily="49" charset="0"/>
              </a:rPr>
              <a:t>(Object);</a:t>
            </a:r>
          </a:p>
          <a:p>
            <a:pPr lvl="3" eaLnBrk="1" hangingPunct="1">
              <a:lnSpc>
                <a:spcPct val="90000"/>
              </a:lnSpc>
              <a:spcBef>
                <a:spcPct val="0"/>
              </a:spcBef>
              <a:buFont typeface="Courier New"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a:latin typeface="Courier New" pitchFamily="49" charset="0"/>
              </a:rPr>
              <a:t>void add(</a:t>
            </a:r>
            <a:r>
              <a:rPr lang="en-GB" sz="1800" b="1" dirty="0" err="1">
                <a:latin typeface="Courier New" pitchFamily="49" charset="0"/>
              </a:rPr>
              <a:t>int</a:t>
            </a:r>
            <a:r>
              <a:rPr lang="en-GB" sz="1800" b="1" dirty="0">
                <a:latin typeface="Courier New" pitchFamily="49" charset="0"/>
              </a:rPr>
              <a:t>, Object);</a:t>
            </a:r>
          </a:p>
          <a:p>
            <a:pPr lvl="3" eaLnBrk="1" hangingPunct="1">
              <a:lnSpc>
                <a:spcPct val="90000"/>
              </a:lnSpc>
              <a:spcBef>
                <a:spcPct val="0"/>
              </a:spcBef>
              <a:buFont typeface="Courier New"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a:latin typeface="Courier New" pitchFamily="49" charset="0"/>
              </a:rPr>
              <a:t>Object remove(</a:t>
            </a:r>
            <a:r>
              <a:rPr lang="en-GB" sz="1800" b="1" dirty="0" err="1">
                <a:latin typeface="Courier New" pitchFamily="49" charset="0"/>
              </a:rPr>
              <a:t>int</a:t>
            </a:r>
            <a:r>
              <a:rPr lang="en-GB" sz="1800" b="1" dirty="0">
                <a:latin typeface="Courier New" pitchFamily="49" charset="0"/>
              </a:rPr>
              <a:t>);</a:t>
            </a:r>
          </a:p>
          <a:p>
            <a:pPr lvl="3" eaLnBrk="1" hangingPunct="1">
              <a:lnSpc>
                <a:spcPct val="90000"/>
              </a:lnSpc>
              <a:spcBef>
                <a:spcPct val="0"/>
              </a:spcBef>
              <a:buFont typeface="Courier New"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a:latin typeface="Courier New" pitchFamily="49" charset="0"/>
              </a:rPr>
              <a:t>List </a:t>
            </a:r>
            <a:r>
              <a:rPr lang="en-GB" sz="1800" b="1" dirty="0" err="1">
                <a:latin typeface="Courier New" pitchFamily="49" charset="0"/>
              </a:rPr>
              <a:t>subList</a:t>
            </a:r>
            <a:r>
              <a:rPr lang="en-GB" sz="1800" b="1" dirty="0">
                <a:latin typeface="Courier New" pitchFamily="49" charset="0"/>
              </a:rPr>
              <a:t>(</a:t>
            </a:r>
            <a:r>
              <a:rPr lang="en-GB" sz="1800" b="1" dirty="0" err="1">
                <a:latin typeface="Courier New" pitchFamily="49" charset="0"/>
              </a:rPr>
              <a:t>int</a:t>
            </a:r>
            <a:r>
              <a:rPr lang="en-GB" sz="1800" b="1" dirty="0">
                <a:latin typeface="Courier New" pitchFamily="49" charset="0"/>
              </a:rPr>
              <a:t>, </a:t>
            </a:r>
            <a:r>
              <a:rPr lang="en-GB" sz="1800" b="1" dirty="0" err="1">
                <a:latin typeface="Courier New" pitchFamily="49" charset="0"/>
              </a:rPr>
              <a:t>int</a:t>
            </a:r>
            <a:r>
              <a:rPr lang="en-GB" sz="1800" b="1" dirty="0">
                <a:latin typeface="Courier New" pitchFamily="49" charset="0"/>
              </a:rPr>
              <a:t>);</a:t>
            </a:r>
          </a:p>
          <a:p>
            <a:pPr lvl="2" eaLnBrk="1" hangingPunct="1">
              <a:lnSpc>
                <a:spcPct val="90000"/>
              </a:lnSpc>
              <a:spcBef>
                <a:spcPts val="2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add() inserts</a:t>
            </a:r>
          </a:p>
          <a:p>
            <a:pPr lvl="2" eaLnBrk="1" hangingPunct="1">
              <a:lnSpc>
                <a:spcPct val="90000"/>
              </a:lnSpc>
              <a:spcBef>
                <a:spcPts val="2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remove() deletes</a:t>
            </a:r>
          </a:p>
          <a:p>
            <a:pPr eaLnBrk="1" hangingPunct="1">
              <a:lnSpc>
                <a:spcPct val="90000"/>
              </a:lnSpc>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Implemented by: </a:t>
            </a:r>
          </a:p>
          <a:p>
            <a:pPr lvl="1" eaLnBrk="1" hangingPunct="1">
              <a:lnSpc>
                <a:spcPct val="90000"/>
              </a:lnSpc>
              <a:spcBef>
                <a:spcPts val="3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a:t>ArrayList</a:t>
            </a:r>
            <a:r>
              <a:rPr lang="en-GB" sz="2400" dirty="0"/>
              <a:t>, </a:t>
            </a:r>
            <a:r>
              <a:rPr lang="en-GB" sz="2400" dirty="0" err="1"/>
              <a:t>LinkedList</a:t>
            </a:r>
            <a:r>
              <a:rPr lang="en-GB" sz="2400" dirty="0"/>
              <a:t>, Vector</a:t>
            </a:r>
          </a:p>
        </p:txBody>
      </p:sp>
      <p:sp>
        <p:nvSpPr>
          <p:cNvPr id="21508"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GB"/>
              <a:t>RVK......................</a:t>
            </a:r>
          </a:p>
        </p:txBody>
      </p:sp>
      <p:sp>
        <p:nvSpPr>
          <p:cNvPr id="5" name="Slide Number Placeholder 4"/>
          <p:cNvSpPr>
            <a:spLocks noGrp="1"/>
          </p:cNvSpPr>
          <p:nvPr>
            <p:ph type="sldNum" sz="quarter" idx="12"/>
          </p:nvPr>
        </p:nvSpPr>
        <p:spPr/>
        <p:txBody>
          <a:bodyPr/>
          <a:lstStyle/>
          <a:p>
            <a:fld id="{72854A83-570D-454E-B533-FCD878AD1E0C}" type="slidenum">
              <a:rPr lang="en-IN" smtClean="0"/>
              <a:pPr/>
              <a:t>14</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eaLnBrk="1" fontAlgn="auto" hangingPunct="1">
              <a:spcAft>
                <a:spcPts val="0"/>
              </a:spcAft>
              <a:defRPr/>
            </a:pPr>
            <a:r>
              <a:rPr lang="en-IN" dirty="0" err="1"/>
              <a:t>ArrayList</a:t>
            </a:r>
            <a:r>
              <a:rPr lang="en-IN" dirty="0"/>
              <a:t> and </a:t>
            </a:r>
            <a:r>
              <a:rPr lang="en-IN" dirty="0" err="1"/>
              <a:t>LinkedList</a:t>
            </a:r>
            <a:r>
              <a:rPr lang="en-IN" dirty="0"/>
              <a:t> Classes</a:t>
            </a:r>
          </a:p>
        </p:txBody>
      </p:sp>
      <p:sp>
        <p:nvSpPr>
          <p:cNvPr id="22530" name="Content Placeholder 1"/>
          <p:cNvSpPr>
            <a:spLocks noGrp="1"/>
          </p:cNvSpPr>
          <p:nvPr>
            <p:ph idx="1"/>
          </p:nvPr>
        </p:nvSpPr>
        <p:spPr>
          <a:xfrm>
            <a:off x="304800" y="1295400"/>
            <a:ext cx="8382000" cy="5562600"/>
          </a:xfrm>
        </p:spPr>
        <p:txBody>
          <a:bodyPr/>
          <a:lstStyle/>
          <a:p>
            <a:pPr eaLnBrk="1" hangingPunct="1">
              <a:buFont typeface="Wingdings 3" pitchFamily="18" charset="2"/>
              <a:buNone/>
            </a:pPr>
            <a:r>
              <a:rPr lang="en-IN" b="1" dirty="0" err="1"/>
              <a:t>ArrayList</a:t>
            </a:r>
            <a:r>
              <a:rPr lang="en-IN" b="1" dirty="0"/>
              <a:t> is an array based implementation where elements  </a:t>
            </a:r>
            <a:r>
              <a:rPr lang="en-IN" dirty="0"/>
              <a:t>can be accessed directly via the </a:t>
            </a:r>
            <a:r>
              <a:rPr lang="en-IN" b="1" dirty="0"/>
              <a:t>get and set methods.</a:t>
            </a:r>
          </a:p>
          <a:p>
            <a:pPr eaLnBrk="1" hangingPunct="1">
              <a:buFont typeface="Wingdings 3" pitchFamily="18" charset="2"/>
              <a:buNone/>
            </a:pPr>
            <a:r>
              <a:rPr lang="en-IN" dirty="0"/>
              <a:t>Default choice for simple sequence.</a:t>
            </a:r>
          </a:p>
          <a:p>
            <a:pPr eaLnBrk="1" hangingPunct="1">
              <a:buFont typeface="Wingdings 3" pitchFamily="18" charset="2"/>
              <a:buNone/>
            </a:pPr>
            <a:endParaRPr lang="en-IN" dirty="0"/>
          </a:p>
          <a:p>
            <a:pPr eaLnBrk="1" hangingPunct="1">
              <a:buFont typeface="Wingdings 3" pitchFamily="18" charset="2"/>
              <a:buNone/>
            </a:pPr>
            <a:r>
              <a:rPr lang="en-IN" b="1" dirty="0" err="1"/>
              <a:t>LinkedList</a:t>
            </a:r>
            <a:r>
              <a:rPr lang="en-IN" b="1" dirty="0"/>
              <a:t> is based on a double linked list</a:t>
            </a:r>
          </a:p>
          <a:p>
            <a:pPr eaLnBrk="1" hangingPunct="1">
              <a:buFont typeface="Wingdings 3" pitchFamily="18" charset="2"/>
              <a:buNone/>
            </a:pPr>
            <a:r>
              <a:rPr lang="en-IN" dirty="0"/>
              <a:t>Gives better performance on </a:t>
            </a:r>
            <a:r>
              <a:rPr lang="en-IN" b="1" dirty="0"/>
              <a:t>add and remove compared to  </a:t>
            </a:r>
            <a:r>
              <a:rPr lang="en-IN" b="1" dirty="0" err="1"/>
              <a:t>ArrayList</a:t>
            </a:r>
            <a:r>
              <a:rPr lang="en-IN" b="1" dirty="0"/>
              <a:t>.</a:t>
            </a:r>
          </a:p>
          <a:p>
            <a:pPr eaLnBrk="1" hangingPunct="1">
              <a:buFont typeface="Wingdings 3" pitchFamily="18" charset="2"/>
              <a:buNone/>
            </a:pPr>
            <a:r>
              <a:rPr lang="en-IN" dirty="0"/>
              <a:t>Gives poorer performance on </a:t>
            </a:r>
            <a:r>
              <a:rPr lang="en-IN" b="1" dirty="0"/>
              <a:t>get and set methods compared </a:t>
            </a:r>
            <a:r>
              <a:rPr lang="en-IN" b="1" dirty="0" err="1"/>
              <a:t>toArrayList</a:t>
            </a:r>
            <a:r>
              <a:rPr lang="en-IN" b="1" dirty="0"/>
              <a:t>.</a:t>
            </a:r>
            <a:endParaRPr lang="en-IN" dirty="0"/>
          </a:p>
        </p:txBody>
      </p:sp>
      <p:sp>
        <p:nvSpPr>
          <p:cNvPr id="22532"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GB"/>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15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3" end="3"/>
                                            </p:txEl>
                                          </p:spTgt>
                                        </p:tgtEl>
                                        <p:attrNameLst>
                                          <p:attrName>style.visibility</p:attrName>
                                        </p:attrNameLst>
                                      </p:cBhvr>
                                      <p:to>
                                        <p:strVal val="visible"/>
                                      </p:to>
                                    </p:set>
                                    <p:anim calcmode="lin" valueType="num">
                                      <p:cBhvr additive="base">
                                        <p:cTn id="7" dur="5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0">
                                            <p:txEl>
                                              <p:pRg st="4" end="4"/>
                                            </p:txEl>
                                          </p:spTgt>
                                        </p:tgtEl>
                                        <p:attrNameLst>
                                          <p:attrName>style.visibility</p:attrName>
                                        </p:attrNameLst>
                                      </p:cBhvr>
                                      <p:to>
                                        <p:strVal val="visible"/>
                                      </p:to>
                                    </p:set>
                                    <p:anim calcmode="lin" valueType="num">
                                      <p:cBhvr additive="base">
                                        <p:cTn id="11" dur="500" fill="hold"/>
                                        <p:tgtEl>
                                          <p:spTgt spid="22530">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0">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0">
                                            <p:txEl>
                                              <p:pRg st="5" end="5"/>
                                            </p:txEl>
                                          </p:spTgt>
                                        </p:tgtEl>
                                        <p:attrNameLst>
                                          <p:attrName>style.visibility</p:attrName>
                                        </p:attrNameLst>
                                      </p:cBhvr>
                                      <p:to>
                                        <p:strVal val="visible"/>
                                      </p:to>
                                    </p:set>
                                    <p:anim calcmode="lin" valueType="num">
                                      <p:cBhvr additive="base">
                                        <p:cTn id="15" dur="500" fill="hold"/>
                                        <p:tgtEl>
                                          <p:spTgt spid="22530">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0" y="1071546"/>
            <a:ext cx="8686800" cy="5643602"/>
          </a:xfrm>
        </p:spPr>
        <p:txBody>
          <a:bodyPr>
            <a:normAutofit lnSpcReduction="10000"/>
          </a:bodyPr>
          <a:lstStyle/>
          <a:p>
            <a:pPr>
              <a:buNone/>
            </a:pPr>
            <a:r>
              <a:rPr lang="en-US" sz="2000" dirty="0" err="1"/>
              <a:t>ArrayList</a:t>
            </a:r>
            <a:r>
              <a:rPr lang="en-US" sz="2000" dirty="0"/>
              <a:t> </a:t>
            </a:r>
            <a:r>
              <a:rPr lang="en-US" sz="2000" dirty="0" err="1"/>
              <a:t>nums</a:t>
            </a:r>
            <a:r>
              <a:rPr lang="en-US" sz="2000" dirty="0"/>
              <a:t>=new </a:t>
            </a:r>
            <a:r>
              <a:rPr lang="en-US" sz="2000" dirty="0" err="1"/>
              <a:t>ArrayList</a:t>
            </a:r>
            <a:r>
              <a:rPr lang="en-US" sz="2000" dirty="0"/>
              <a:t>();</a:t>
            </a:r>
          </a:p>
          <a:p>
            <a:pPr>
              <a:buNone/>
            </a:pPr>
            <a:r>
              <a:rPr lang="en-US" sz="2000" dirty="0"/>
              <a:t>		-- accepts objects of any type, not type safe.</a:t>
            </a:r>
          </a:p>
          <a:p>
            <a:pPr>
              <a:buNone/>
            </a:pPr>
            <a:r>
              <a:rPr lang="en-US" sz="2000" dirty="0" err="1"/>
              <a:t>ArrayList</a:t>
            </a:r>
            <a:r>
              <a:rPr lang="en-US" sz="2000" dirty="0"/>
              <a:t>&lt;Integer&gt; nums1=new </a:t>
            </a:r>
            <a:r>
              <a:rPr lang="en-US" sz="2000" dirty="0" err="1"/>
              <a:t>ArrayList</a:t>
            </a:r>
            <a:r>
              <a:rPr lang="en-US" sz="2000" dirty="0"/>
              <a:t>&lt;Integer&gt;();</a:t>
            </a:r>
          </a:p>
          <a:p>
            <a:pPr>
              <a:buNone/>
            </a:pPr>
            <a:r>
              <a:rPr lang="en-US" sz="2000" dirty="0"/>
              <a:t>		-- accepts only Integer objects which is type safe.</a:t>
            </a:r>
          </a:p>
          <a:p>
            <a:pPr>
              <a:buNone/>
            </a:pPr>
            <a:endParaRPr lang="en-US" sz="2000" dirty="0"/>
          </a:p>
          <a:p>
            <a:pPr>
              <a:buNone/>
            </a:pPr>
            <a:r>
              <a:rPr lang="en-US" sz="2000" dirty="0"/>
              <a:t>nums1.add(12); nums1.add(23); nums1.add(45);</a:t>
            </a:r>
          </a:p>
          <a:p>
            <a:pPr>
              <a:buNone/>
            </a:pPr>
            <a:endParaRPr lang="en-US" sz="2000" dirty="0"/>
          </a:p>
          <a:p>
            <a:pPr>
              <a:buNone/>
            </a:pPr>
            <a:r>
              <a:rPr lang="en-US" sz="2000" dirty="0"/>
              <a:t>//traversing using indexed loop only for List</a:t>
            </a:r>
          </a:p>
          <a:p>
            <a:pPr>
              <a:buNone/>
            </a:pPr>
            <a:r>
              <a:rPr lang="en-US" sz="2000" dirty="0"/>
              <a:t>for(</a:t>
            </a:r>
            <a:r>
              <a:rPr lang="en-US" sz="2000" dirty="0" err="1"/>
              <a:t>int</a:t>
            </a:r>
            <a:r>
              <a:rPr lang="en-US" sz="2000" dirty="0"/>
              <a:t> </a:t>
            </a:r>
            <a:r>
              <a:rPr lang="en-US" sz="2000" dirty="0" err="1"/>
              <a:t>i</a:t>
            </a:r>
            <a:r>
              <a:rPr lang="en-US" sz="2000" dirty="0"/>
              <a:t>=0;i&lt;nums1.size();</a:t>
            </a:r>
            <a:r>
              <a:rPr lang="en-US" sz="2000" dirty="0" err="1"/>
              <a:t>i</a:t>
            </a:r>
            <a:r>
              <a:rPr lang="en-US" sz="2000" dirty="0"/>
              <a:t>++)</a:t>
            </a:r>
          </a:p>
          <a:p>
            <a:pPr>
              <a:buNone/>
            </a:pPr>
            <a:r>
              <a:rPr lang="en-US" sz="2000" dirty="0"/>
              <a:t>			</a:t>
            </a:r>
            <a:r>
              <a:rPr lang="en-US" sz="2000" dirty="0" err="1"/>
              <a:t>System.out.println</a:t>
            </a:r>
            <a:r>
              <a:rPr lang="en-US" sz="2000" dirty="0"/>
              <a:t>(nums1.get(</a:t>
            </a:r>
            <a:r>
              <a:rPr lang="en-US" sz="2000" dirty="0" err="1"/>
              <a:t>i</a:t>
            </a:r>
            <a:r>
              <a:rPr lang="en-US" sz="2000" dirty="0"/>
              <a:t>));</a:t>
            </a:r>
          </a:p>
          <a:p>
            <a:pPr>
              <a:buNone/>
            </a:pPr>
            <a:endParaRPr lang="en-US" sz="2000" dirty="0"/>
          </a:p>
          <a:p>
            <a:pPr>
              <a:buNone/>
            </a:pPr>
            <a:r>
              <a:rPr lang="en-US" sz="2000" dirty="0"/>
              <a:t>//traversing using </a:t>
            </a:r>
            <a:r>
              <a:rPr lang="en-US" sz="2000" dirty="0" err="1"/>
              <a:t>foreach</a:t>
            </a:r>
            <a:r>
              <a:rPr lang="en-US" sz="2000" dirty="0"/>
              <a:t> loop.</a:t>
            </a:r>
          </a:p>
          <a:p>
            <a:pPr>
              <a:buNone/>
            </a:pPr>
            <a:r>
              <a:rPr lang="en-US" sz="2000" dirty="0"/>
              <a:t>for(Integer i:nums1)</a:t>
            </a:r>
          </a:p>
          <a:p>
            <a:pPr>
              <a:buNone/>
            </a:pPr>
            <a:r>
              <a:rPr lang="en-US" sz="2000" dirty="0"/>
              <a:t>			</a:t>
            </a:r>
            <a:r>
              <a:rPr lang="en-US" sz="2000" dirty="0" err="1"/>
              <a:t>System.out.print</a:t>
            </a:r>
            <a:r>
              <a:rPr lang="en-US" sz="2000" dirty="0"/>
              <a:t>(</a:t>
            </a:r>
            <a:r>
              <a:rPr lang="en-US" sz="2000" dirty="0" err="1"/>
              <a:t>i</a:t>
            </a:r>
            <a:r>
              <a:rPr lang="en-US" sz="2000" dirty="0"/>
              <a:t>);		</a:t>
            </a:r>
          </a:p>
          <a:p>
            <a:pPr>
              <a:buNone/>
            </a:pPr>
            <a:endParaRPr lang="en-US" sz="2000" dirty="0"/>
          </a:p>
        </p:txBody>
      </p:sp>
      <p:sp>
        <p:nvSpPr>
          <p:cNvPr id="5" name="Footer Placeholder 4"/>
          <p:cNvSpPr>
            <a:spLocks noGrp="1"/>
          </p:cNvSpPr>
          <p:nvPr>
            <p:ph type="ftr" sz="quarter" idx="11"/>
          </p:nvPr>
        </p:nvSpPr>
        <p:spPr/>
        <p:txBody>
          <a:bodyPr/>
          <a:lstStyle/>
          <a:p>
            <a:r>
              <a:rPr lang="en-IN"/>
              <a:t>RVK......................</a:t>
            </a:r>
          </a:p>
        </p:txBody>
      </p:sp>
      <p:sp>
        <p:nvSpPr>
          <p:cNvPr id="4" name="Slide Number Placeholder 3"/>
          <p:cNvSpPr>
            <a:spLocks noGrp="1"/>
          </p:cNvSpPr>
          <p:nvPr>
            <p:ph type="sldNum" sz="quarter" idx="12"/>
          </p:nvPr>
        </p:nvSpPr>
        <p:spPr/>
        <p:txBody>
          <a:bodyPr/>
          <a:lstStyle/>
          <a:p>
            <a:fld id="{72854A83-570D-454E-B533-FCD878AD1E0C}" type="slidenum">
              <a:rPr lang="en-IN" smtClean="0"/>
              <a:pPr/>
              <a:t>16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914400"/>
          </a:xfrm>
        </p:spPr>
        <p:txBody>
          <a:bodyPr/>
          <a:lstStyle/>
          <a:p>
            <a:pPr eaLnBrk="1" fontAlgn="auto" hangingPunct="1">
              <a:spcAft>
                <a:spcPts val="0"/>
              </a:spcAft>
              <a:defRPr/>
            </a:pPr>
            <a:r>
              <a:rPr lang="en-IN" dirty="0" err="1"/>
              <a:t>LinkedList</a:t>
            </a:r>
            <a:r>
              <a:rPr lang="en-IN" dirty="0"/>
              <a:t>, Example</a:t>
            </a:r>
          </a:p>
        </p:txBody>
      </p:sp>
      <p:sp>
        <p:nvSpPr>
          <p:cNvPr id="2" name="Content Placeholder 1"/>
          <p:cNvSpPr>
            <a:spLocks noGrp="1"/>
          </p:cNvSpPr>
          <p:nvPr>
            <p:ph idx="1"/>
          </p:nvPr>
        </p:nvSpPr>
        <p:spPr>
          <a:xfrm>
            <a:off x="381000" y="914400"/>
            <a:ext cx="8305800" cy="5562600"/>
          </a:xfrm>
        </p:spPr>
        <p:txBody>
          <a:bodyPr>
            <a:normAutofit fontScale="70000" lnSpcReduction="20000"/>
          </a:bodyPr>
          <a:lstStyle/>
          <a:p>
            <a:pPr marL="365760" indent="-256032" eaLnBrk="1" fontAlgn="auto" hangingPunct="1">
              <a:spcAft>
                <a:spcPts val="0"/>
              </a:spcAft>
              <a:buFont typeface="Wingdings 3"/>
              <a:buNone/>
              <a:defRPr/>
            </a:pPr>
            <a:r>
              <a:rPr lang="en-IN" b="1" dirty="0"/>
              <a:t>import </a:t>
            </a:r>
            <a:r>
              <a:rPr lang="en-IN" b="1" dirty="0" err="1"/>
              <a:t>java.util</a:t>
            </a:r>
            <a:r>
              <a:rPr lang="en-IN" b="1" dirty="0"/>
              <a:t>.*;</a:t>
            </a:r>
          </a:p>
          <a:p>
            <a:pPr marL="365760" indent="-256032" eaLnBrk="1" fontAlgn="auto" hangingPunct="1">
              <a:spcAft>
                <a:spcPts val="0"/>
              </a:spcAft>
              <a:buFont typeface="Wingdings 3"/>
              <a:buNone/>
              <a:defRPr/>
            </a:pPr>
            <a:r>
              <a:rPr lang="en-IN" b="1" dirty="0"/>
              <a:t>public class </a:t>
            </a:r>
            <a:r>
              <a:rPr lang="en-IN" b="1" dirty="0" err="1"/>
              <a:t>MyStack</a:t>
            </a:r>
            <a:r>
              <a:rPr lang="en-IN" b="1" dirty="0"/>
              <a:t> {</a:t>
            </a:r>
          </a:p>
          <a:p>
            <a:pPr marL="365760" indent="-256032" eaLnBrk="1" fontAlgn="auto" hangingPunct="1">
              <a:spcAft>
                <a:spcPts val="0"/>
              </a:spcAft>
              <a:buFont typeface="Wingdings 3"/>
              <a:buNone/>
              <a:defRPr/>
            </a:pPr>
            <a:r>
              <a:rPr lang="en-IN" b="1" dirty="0"/>
              <a:t>private </a:t>
            </a:r>
            <a:r>
              <a:rPr lang="en-IN" b="1" dirty="0" err="1"/>
              <a:t>LinkedList</a:t>
            </a:r>
            <a:r>
              <a:rPr lang="en-IN" b="1" dirty="0"/>
              <a:t> list = new </a:t>
            </a:r>
            <a:r>
              <a:rPr lang="en-IN" b="1" dirty="0" err="1"/>
              <a:t>LinkedList</a:t>
            </a:r>
            <a:r>
              <a:rPr lang="en-IN" b="1" dirty="0"/>
              <a:t>();</a:t>
            </a:r>
          </a:p>
          <a:p>
            <a:pPr marL="365760" indent="-256032" eaLnBrk="1" fontAlgn="auto" hangingPunct="1">
              <a:spcAft>
                <a:spcPts val="0"/>
              </a:spcAft>
              <a:buFont typeface="Wingdings 3"/>
              <a:buNone/>
              <a:defRPr/>
            </a:pPr>
            <a:r>
              <a:rPr lang="en-IN" b="1" dirty="0"/>
              <a:t>public void push(Object o){</a:t>
            </a:r>
          </a:p>
          <a:p>
            <a:pPr marL="365760" indent="-256032" eaLnBrk="1" fontAlgn="auto" hangingPunct="1">
              <a:spcAft>
                <a:spcPts val="0"/>
              </a:spcAft>
              <a:buFont typeface="Wingdings 3"/>
              <a:buNone/>
              <a:defRPr/>
            </a:pPr>
            <a:r>
              <a:rPr lang="en-IN" b="1" dirty="0" err="1"/>
              <a:t>list.addFirst</a:t>
            </a:r>
            <a:r>
              <a:rPr lang="en-IN" b="1" dirty="0"/>
              <a:t>(o);</a:t>
            </a:r>
          </a:p>
          <a:p>
            <a:pPr marL="365760" indent="-256032" eaLnBrk="1" fontAlgn="auto" hangingPunct="1">
              <a:spcAft>
                <a:spcPts val="0"/>
              </a:spcAft>
              <a:buFont typeface="Wingdings 3"/>
              <a:buNone/>
              <a:defRPr/>
            </a:pPr>
            <a:r>
              <a:rPr lang="en-IN" b="1" dirty="0"/>
              <a:t>}</a:t>
            </a:r>
          </a:p>
          <a:p>
            <a:pPr marL="365760" indent="-256032" eaLnBrk="1" fontAlgn="auto" hangingPunct="1">
              <a:spcAft>
                <a:spcPts val="0"/>
              </a:spcAft>
              <a:buFont typeface="Wingdings 3"/>
              <a:buNone/>
              <a:defRPr/>
            </a:pPr>
            <a:r>
              <a:rPr lang="en-IN" b="1" dirty="0"/>
              <a:t>public Object top(){</a:t>
            </a:r>
          </a:p>
          <a:p>
            <a:pPr marL="365760" indent="-256032" eaLnBrk="1" fontAlgn="auto" hangingPunct="1">
              <a:spcAft>
                <a:spcPts val="0"/>
              </a:spcAft>
              <a:buFont typeface="Wingdings 3"/>
              <a:buNone/>
              <a:defRPr/>
            </a:pPr>
            <a:r>
              <a:rPr lang="en-IN" b="1" dirty="0"/>
              <a:t>return </a:t>
            </a:r>
            <a:r>
              <a:rPr lang="en-IN" b="1" dirty="0" err="1"/>
              <a:t>list.getFirst</a:t>
            </a:r>
            <a:r>
              <a:rPr lang="en-IN" b="1" dirty="0"/>
              <a:t>();</a:t>
            </a:r>
          </a:p>
          <a:p>
            <a:pPr marL="365760" indent="-256032" eaLnBrk="1" fontAlgn="auto" hangingPunct="1">
              <a:spcAft>
                <a:spcPts val="0"/>
              </a:spcAft>
              <a:buFont typeface="Wingdings 3"/>
              <a:buNone/>
              <a:defRPr/>
            </a:pPr>
            <a:r>
              <a:rPr lang="en-IN" b="1" dirty="0"/>
              <a:t>}</a:t>
            </a:r>
          </a:p>
          <a:p>
            <a:pPr marL="365760" indent="-256032" eaLnBrk="1" fontAlgn="auto" hangingPunct="1">
              <a:spcAft>
                <a:spcPts val="0"/>
              </a:spcAft>
              <a:buFont typeface="Wingdings 3"/>
              <a:buNone/>
              <a:defRPr/>
            </a:pPr>
            <a:r>
              <a:rPr lang="en-IN" b="1" dirty="0"/>
              <a:t>public Object pop(){</a:t>
            </a:r>
          </a:p>
          <a:p>
            <a:pPr marL="365760" indent="-256032" eaLnBrk="1" fontAlgn="auto" hangingPunct="1">
              <a:spcAft>
                <a:spcPts val="0"/>
              </a:spcAft>
              <a:buFont typeface="Wingdings 3"/>
              <a:buNone/>
              <a:defRPr/>
            </a:pPr>
            <a:r>
              <a:rPr lang="en-IN" b="1" dirty="0"/>
              <a:t>return </a:t>
            </a:r>
            <a:r>
              <a:rPr lang="en-IN" b="1" dirty="0" err="1"/>
              <a:t>list.removeFirst</a:t>
            </a:r>
            <a:r>
              <a:rPr lang="en-IN" b="1" dirty="0"/>
              <a:t>();</a:t>
            </a:r>
          </a:p>
          <a:p>
            <a:pPr marL="365760" indent="-256032" eaLnBrk="1" fontAlgn="auto" hangingPunct="1">
              <a:spcAft>
                <a:spcPts val="0"/>
              </a:spcAft>
              <a:buFont typeface="Wingdings 3"/>
              <a:buNone/>
              <a:defRPr/>
            </a:pPr>
            <a:r>
              <a:rPr lang="en-IN" b="1" dirty="0"/>
              <a:t>}</a:t>
            </a:r>
          </a:p>
          <a:p>
            <a:pPr marL="365760" indent="-256032" eaLnBrk="1" fontAlgn="auto" hangingPunct="1">
              <a:spcAft>
                <a:spcPts val="0"/>
              </a:spcAft>
              <a:buFont typeface="Wingdings 3"/>
              <a:buNone/>
              <a:defRPr/>
            </a:pPr>
            <a:r>
              <a:rPr lang="en-IN" b="1" dirty="0"/>
              <a:t>public static void main(String </a:t>
            </a:r>
            <a:r>
              <a:rPr lang="en-IN" b="1" dirty="0" err="1"/>
              <a:t>args</a:t>
            </a:r>
            <a:r>
              <a:rPr lang="en-IN" b="1" dirty="0"/>
              <a:t>[]) {</a:t>
            </a:r>
          </a:p>
          <a:p>
            <a:pPr marL="365760" indent="-256032" eaLnBrk="1" fontAlgn="auto" hangingPunct="1">
              <a:spcAft>
                <a:spcPts val="0"/>
              </a:spcAft>
              <a:buFont typeface="Wingdings 3"/>
              <a:buNone/>
              <a:defRPr/>
            </a:pPr>
            <a:r>
              <a:rPr lang="en-IN" b="1" dirty="0"/>
              <a:t>Car </a:t>
            </a:r>
            <a:r>
              <a:rPr lang="en-IN" b="1" dirty="0" err="1"/>
              <a:t>myCar</a:t>
            </a:r>
            <a:r>
              <a:rPr lang="en-IN" b="1" dirty="0"/>
              <a:t>;</a:t>
            </a:r>
          </a:p>
          <a:p>
            <a:pPr marL="365760" indent="-256032" eaLnBrk="1" fontAlgn="auto" hangingPunct="1">
              <a:spcAft>
                <a:spcPts val="0"/>
              </a:spcAft>
              <a:buFont typeface="Wingdings 3"/>
              <a:buNone/>
              <a:defRPr/>
            </a:pPr>
            <a:r>
              <a:rPr lang="en-IN" b="1" dirty="0" err="1"/>
              <a:t>MyStack</a:t>
            </a:r>
            <a:r>
              <a:rPr lang="en-IN" b="1" dirty="0"/>
              <a:t> s = new </a:t>
            </a:r>
            <a:r>
              <a:rPr lang="en-IN" b="1" dirty="0" err="1"/>
              <a:t>MyStack</a:t>
            </a:r>
            <a:r>
              <a:rPr lang="en-IN" b="1" dirty="0"/>
              <a:t>();</a:t>
            </a:r>
          </a:p>
          <a:p>
            <a:pPr marL="365760" indent="-256032" eaLnBrk="1" fontAlgn="auto" hangingPunct="1">
              <a:spcAft>
                <a:spcPts val="0"/>
              </a:spcAft>
              <a:buFont typeface="Wingdings 3"/>
              <a:buNone/>
              <a:defRPr/>
            </a:pPr>
            <a:r>
              <a:rPr lang="en-IN" b="1" dirty="0" err="1"/>
              <a:t>s.push</a:t>
            </a:r>
            <a:r>
              <a:rPr lang="en-IN" b="1" dirty="0"/>
              <a:t> (new Car());</a:t>
            </a:r>
          </a:p>
          <a:p>
            <a:pPr marL="365760" indent="-256032" eaLnBrk="1" fontAlgn="auto" hangingPunct="1">
              <a:spcAft>
                <a:spcPts val="0"/>
              </a:spcAft>
              <a:buFont typeface="Wingdings 3"/>
              <a:buNone/>
              <a:defRPr/>
            </a:pPr>
            <a:r>
              <a:rPr lang="en-IN" b="1" dirty="0" err="1"/>
              <a:t>myCar</a:t>
            </a:r>
            <a:r>
              <a:rPr lang="en-IN" b="1" dirty="0"/>
              <a:t> = (Car)s.pop();</a:t>
            </a:r>
          </a:p>
          <a:p>
            <a:pPr marL="365760" indent="-256032" eaLnBrk="1" fontAlgn="auto" hangingPunct="1">
              <a:spcAft>
                <a:spcPts val="0"/>
              </a:spcAft>
              <a:buFont typeface="Wingdings 3"/>
              <a:buNone/>
              <a:defRPr/>
            </a:pPr>
            <a:r>
              <a:rPr lang="en-IN" b="1" dirty="0"/>
              <a:t>}</a:t>
            </a:r>
          </a:p>
          <a:p>
            <a:pPr marL="365760" indent="-256032" eaLnBrk="1" fontAlgn="auto" hangingPunct="1">
              <a:spcAft>
                <a:spcPts val="0"/>
              </a:spcAft>
              <a:buFont typeface="Wingdings 3"/>
              <a:buNone/>
              <a:defRPr/>
            </a:pPr>
            <a:r>
              <a:rPr lang="en-IN" b="1" dirty="0"/>
              <a:t>}</a:t>
            </a:r>
            <a:endParaRPr lang="en-IN" dirty="0"/>
          </a:p>
        </p:txBody>
      </p:sp>
      <p:sp>
        <p:nvSpPr>
          <p:cNvPr id="24580"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GB"/>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IN" dirty="0"/>
              <a:t>The </a:t>
            </a:r>
            <a:r>
              <a:rPr lang="en-IN" dirty="0" err="1"/>
              <a:t>ListIterator</a:t>
            </a:r>
            <a:r>
              <a:rPr lang="en-IN" dirty="0"/>
              <a:t> Interface</a:t>
            </a:r>
          </a:p>
        </p:txBody>
      </p:sp>
      <p:sp>
        <p:nvSpPr>
          <p:cNvPr id="25602" name="Content Placeholder 1"/>
          <p:cNvSpPr>
            <a:spLocks noGrp="1"/>
          </p:cNvSpPr>
          <p:nvPr>
            <p:ph idx="1"/>
          </p:nvPr>
        </p:nvSpPr>
        <p:spPr>
          <a:xfrm>
            <a:off x="304800" y="1219200"/>
            <a:ext cx="8382000" cy="5181600"/>
          </a:xfrm>
        </p:spPr>
        <p:txBody>
          <a:bodyPr/>
          <a:lstStyle/>
          <a:p>
            <a:pPr eaLnBrk="1" hangingPunct="1">
              <a:buFont typeface="Wingdings 3" pitchFamily="18" charset="2"/>
              <a:buNone/>
            </a:pPr>
            <a:r>
              <a:rPr lang="en-IN" b="1"/>
              <a:t>public interface ListIterator extends Iterator {</a:t>
            </a:r>
          </a:p>
          <a:p>
            <a:pPr eaLnBrk="1" hangingPunct="1">
              <a:buFont typeface="Wingdings 3" pitchFamily="18" charset="2"/>
              <a:buNone/>
            </a:pPr>
            <a:r>
              <a:rPr lang="en-IN" b="1"/>
              <a:t>boolean hasNext();</a:t>
            </a:r>
          </a:p>
          <a:p>
            <a:pPr eaLnBrk="1" hangingPunct="1">
              <a:buFont typeface="Wingdings 3" pitchFamily="18" charset="2"/>
              <a:buNone/>
            </a:pPr>
            <a:r>
              <a:rPr lang="en-IN" b="1"/>
              <a:t>Object next();</a:t>
            </a:r>
          </a:p>
          <a:p>
            <a:pPr eaLnBrk="1" hangingPunct="1">
              <a:buFont typeface="Wingdings 3" pitchFamily="18" charset="2"/>
              <a:buNone/>
            </a:pPr>
            <a:r>
              <a:rPr lang="en-IN" b="1">
                <a:solidFill>
                  <a:schemeClr val="accent2"/>
                </a:solidFill>
              </a:rPr>
              <a:t>boolean hasPrevious();</a:t>
            </a:r>
          </a:p>
          <a:p>
            <a:pPr eaLnBrk="1" hangingPunct="1">
              <a:buFont typeface="Wingdings 3" pitchFamily="18" charset="2"/>
              <a:buNone/>
            </a:pPr>
            <a:r>
              <a:rPr lang="en-IN" b="1">
                <a:solidFill>
                  <a:schemeClr val="accent2"/>
                </a:solidFill>
              </a:rPr>
              <a:t>Object previous();</a:t>
            </a:r>
          </a:p>
          <a:p>
            <a:pPr eaLnBrk="1" hangingPunct="1">
              <a:buFont typeface="Wingdings 3" pitchFamily="18" charset="2"/>
              <a:buNone/>
            </a:pPr>
            <a:r>
              <a:rPr lang="en-IN" b="1">
                <a:solidFill>
                  <a:schemeClr val="accent2"/>
                </a:solidFill>
              </a:rPr>
              <a:t>int nextIndex();</a:t>
            </a:r>
          </a:p>
          <a:p>
            <a:pPr eaLnBrk="1" hangingPunct="1">
              <a:buFont typeface="Wingdings 3" pitchFamily="18" charset="2"/>
              <a:buNone/>
            </a:pPr>
            <a:r>
              <a:rPr lang="en-IN" b="1">
                <a:solidFill>
                  <a:schemeClr val="accent2"/>
                </a:solidFill>
              </a:rPr>
              <a:t>int previousIndex();</a:t>
            </a:r>
          </a:p>
          <a:p>
            <a:pPr eaLnBrk="1" hangingPunct="1">
              <a:buFont typeface="Wingdings 3" pitchFamily="18" charset="2"/>
              <a:buNone/>
            </a:pPr>
            <a:r>
              <a:rPr lang="en-IN" b="1"/>
              <a:t>void remove(); </a:t>
            </a:r>
          </a:p>
          <a:p>
            <a:pPr eaLnBrk="1" hangingPunct="1">
              <a:buFont typeface="Wingdings 3" pitchFamily="18" charset="2"/>
              <a:buNone/>
            </a:pPr>
            <a:r>
              <a:rPr lang="en-IN" b="1">
                <a:solidFill>
                  <a:schemeClr val="accent2"/>
                </a:solidFill>
              </a:rPr>
              <a:t>void set(Object o); </a:t>
            </a:r>
          </a:p>
          <a:p>
            <a:pPr eaLnBrk="1" hangingPunct="1">
              <a:buFont typeface="Wingdings 3" pitchFamily="18" charset="2"/>
              <a:buNone/>
            </a:pPr>
            <a:r>
              <a:rPr lang="en-IN" b="1">
                <a:solidFill>
                  <a:schemeClr val="accent2"/>
                </a:solidFill>
              </a:rPr>
              <a:t>void add(Object o);</a:t>
            </a:r>
            <a:r>
              <a:rPr lang="en-IN" b="1"/>
              <a:t> </a:t>
            </a:r>
          </a:p>
          <a:p>
            <a:pPr eaLnBrk="1" hangingPunct="1">
              <a:buFont typeface="Wingdings 3" pitchFamily="18" charset="2"/>
              <a:buNone/>
            </a:pPr>
            <a:r>
              <a:rPr lang="en-IN" b="1"/>
              <a:t>}</a:t>
            </a:r>
            <a:endParaRPr lang="en-IN"/>
          </a:p>
        </p:txBody>
      </p:sp>
      <p:sp>
        <p:nvSpPr>
          <p:cNvPr id="25604"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GB"/>
              <a:t>RVK......................</a:t>
            </a:r>
          </a:p>
        </p:txBody>
      </p:sp>
      <p:sp>
        <p:nvSpPr>
          <p:cNvPr id="6" name="Slide Number Placeholder 5"/>
          <p:cNvSpPr>
            <a:spLocks noGrp="1"/>
          </p:cNvSpPr>
          <p:nvPr>
            <p:ph type="sldNum" sz="quarter" idx="12"/>
          </p:nvPr>
        </p:nvSpPr>
        <p:spPr/>
        <p:txBody>
          <a:bodyPr/>
          <a:lstStyle/>
          <a:p>
            <a:fld id="{72854A83-570D-454E-B533-FCD878AD1E0C}"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228600"/>
            <a:ext cx="8458200" cy="609600"/>
          </a:xfrm>
        </p:spPr>
        <p:txBody>
          <a:bodyPr>
            <a:normAutofit fontScale="90000"/>
          </a:bodyPr>
          <a:lstStyle/>
          <a:p>
            <a:r>
              <a:rPr lang="en-US" sz="4000"/>
              <a:t>Generics and polymorphism</a:t>
            </a:r>
          </a:p>
        </p:txBody>
      </p:sp>
      <p:sp>
        <p:nvSpPr>
          <p:cNvPr id="32771" name="Rectangle 3"/>
          <p:cNvSpPr>
            <a:spLocks noGrp="1" noChangeArrowheads="1"/>
          </p:cNvSpPr>
          <p:nvPr>
            <p:ph idx="1"/>
          </p:nvPr>
        </p:nvSpPr>
        <p:spPr>
          <a:xfrm>
            <a:off x="533400" y="1219200"/>
            <a:ext cx="8305800" cy="5257800"/>
          </a:xfrm>
        </p:spPr>
        <p:txBody>
          <a:bodyPr>
            <a:normAutofit/>
          </a:bodyPr>
          <a:lstStyle/>
          <a:p>
            <a:r>
              <a:rPr lang="en-US" b="1" dirty="0">
                <a:solidFill>
                  <a:srgbClr val="000000"/>
                </a:solidFill>
                <a:latin typeface="Courier New" pitchFamily="49" charset="0"/>
              </a:rPr>
              <a:t>List&lt;Integer&gt; a= new </a:t>
            </a:r>
            <a:r>
              <a:rPr lang="en-US" b="1" dirty="0" err="1">
                <a:solidFill>
                  <a:srgbClr val="000000"/>
                </a:solidFill>
                <a:latin typeface="Courier New" pitchFamily="49" charset="0"/>
              </a:rPr>
              <a:t>ArrayList</a:t>
            </a:r>
            <a:r>
              <a:rPr lang="en-US" b="1" dirty="0">
                <a:solidFill>
                  <a:srgbClr val="000000"/>
                </a:solidFill>
                <a:latin typeface="Courier New" pitchFamily="49" charset="0"/>
              </a:rPr>
              <a:t>&lt;Integer&gt;();</a:t>
            </a:r>
          </a:p>
          <a:p>
            <a:pPr>
              <a:buFont typeface="Wingdings" pitchFamily="2" charset="2"/>
              <a:buNone/>
            </a:pPr>
            <a:r>
              <a:rPr lang="en-US" dirty="0"/>
              <a:t>	is valid but </a:t>
            </a:r>
          </a:p>
          <a:p>
            <a:r>
              <a:rPr lang="en-US" b="1" dirty="0">
                <a:solidFill>
                  <a:srgbClr val="000000"/>
                </a:solidFill>
                <a:latin typeface="Courier New" pitchFamily="49" charset="0"/>
              </a:rPr>
              <a:t>List&lt;Number&gt; a= new </a:t>
            </a:r>
            <a:r>
              <a:rPr lang="en-US" b="1" dirty="0" err="1">
                <a:solidFill>
                  <a:srgbClr val="000000"/>
                </a:solidFill>
                <a:latin typeface="Courier New" pitchFamily="49" charset="0"/>
              </a:rPr>
              <a:t>ArrayList</a:t>
            </a:r>
            <a:r>
              <a:rPr lang="en-US" b="1" dirty="0">
                <a:solidFill>
                  <a:srgbClr val="000000"/>
                </a:solidFill>
                <a:latin typeface="Courier New" pitchFamily="49" charset="0"/>
              </a:rPr>
              <a:t>&lt;Integer&gt;();</a:t>
            </a:r>
          </a:p>
          <a:p>
            <a:pPr>
              <a:buFont typeface="Wingdings" pitchFamily="2" charset="2"/>
              <a:buNone/>
            </a:pPr>
            <a:r>
              <a:rPr lang="en-US" dirty="0">
                <a:solidFill>
                  <a:srgbClr val="000000"/>
                </a:solidFill>
              </a:rPr>
              <a:t>	</a:t>
            </a:r>
            <a:r>
              <a:rPr lang="en-US" dirty="0"/>
              <a:t>is compilation error</a:t>
            </a:r>
          </a:p>
          <a:p>
            <a:r>
              <a:rPr lang="en-US" dirty="0"/>
              <a:t>If compiler allowed it, then </a:t>
            </a:r>
            <a:r>
              <a:rPr lang="en-IN" dirty="0"/>
              <a:t>it would be possible to insert a Number that is not a Integer into it, which violates type safety. And remember we are using generics precisely because we want type safe collections!</a:t>
            </a:r>
          </a:p>
          <a:p>
            <a:pPr>
              <a:buFont typeface="Wingdings" pitchFamily="2" charset="2"/>
              <a:buNone/>
            </a:pPr>
            <a:endParaRPr lang="en-IN" dirty="0"/>
          </a:p>
          <a:p>
            <a:pPr>
              <a:buClr>
                <a:schemeClr val="tx2"/>
              </a:buClr>
              <a:buFont typeface="Wingdings" pitchFamily="2" charset="2"/>
              <a:buNone/>
            </a:pPr>
            <a:endParaRPr lang="en-US" dirty="0">
              <a:solidFill>
                <a:srgbClr val="000000"/>
              </a:solidFill>
            </a:endParaRPr>
          </a:p>
        </p:txBody>
      </p:sp>
      <p:sp>
        <p:nvSpPr>
          <p:cNvPr id="5" name="Footer Placeholder 4"/>
          <p:cNvSpPr>
            <a:spLocks noGrp="1"/>
          </p:cNvSpPr>
          <p:nvPr>
            <p:ph type="ftr" sz="quarter" idx="11"/>
          </p:nvPr>
        </p:nvSpPr>
        <p:spPr/>
        <p:txBody>
          <a:bodyPr/>
          <a:lstStyle/>
          <a:p>
            <a:r>
              <a:rPr lang="en-IN"/>
              <a:t>RVK......................</a:t>
            </a:r>
          </a:p>
        </p:txBody>
      </p:sp>
      <p:sp>
        <p:nvSpPr>
          <p:cNvPr id="3277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919DFA2-63AB-4DE7-9216-29CAA94D6A93}" type="slidenum">
              <a:rPr lang="en-US" smtClean="0">
                <a:solidFill>
                  <a:schemeClr val="bg2"/>
                </a:solidFill>
              </a:rPr>
              <a:pPr eaLnBrk="1" hangingPunct="1">
                <a:defRPr/>
              </a:pPr>
              <a:t>19</a:t>
            </a:fld>
            <a:endParaRPr lang="en-US">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anim calcmode="lin" valueType="num">
                                      <p:cBhvr additive="base">
                                        <p:cTn id="11"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anim calcmode="lin" valueType="num">
                                      <p:cBhvr additive="base">
                                        <p:cTn id="17"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000"/>
              <a:t>Collection framework </a:t>
            </a:r>
          </a:p>
        </p:txBody>
      </p:sp>
      <p:sp>
        <p:nvSpPr>
          <p:cNvPr id="4099" name="Rectangle 3"/>
          <p:cNvSpPr>
            <a:spLocks noGrp="1" noChangeArrowheads="1"/>
          </p:cNvSpPr>
          <p:nvPr>
            <p:ph idx="1"/>
          </p:nvPr>
        </p:nvSpPr>
        <p:spPr>
          <a:xfrm>
            <a:off x="304800" y="1066800"/>
            <a:ext cx="8458200" cy="5181600"/>
          </a:xfrm>
        </p:spPr>
        <p:txBody>
          <a:bodyPr>
            <a:normAutofit/>
          </a:bodyPr>
          <a:lstStyle/>
          <a:p>
            <a:pPr eaLnBrk="1" hangingPunct="1"/>
            <a:r>
              <a:rPr lang="en-US" dirty="0"/>
              <a:t>A collection in java is an object that can hold multiple objects (like an array) .</a:t>
            </a:r>
          </a:p>
          <a:p>
            <a:pPr eaLnBrk="1" hangingPunct="1"/>
            <a:r>
              <a:rPr lang="en-US" dirty="0"/>
              <a:t>It  grows dynamically.</a:t>
            </a:r>
          </a:p>
          <a:p>
            <a:pPr eaLnBrk="1" hangingPunct="1"/>
            <a:r>
              <a:rPr lang="en-US" dirty="0"/>
              <a:t>Example of collection classes are </a:t>
            </a:r>
            <a:r>
              <a:rPr lang="en-US" b="1" dirty="0">
                <a:latin typeface="Courier New" pitchFamily="49" charset="0"/>
                <a:cs typeface="Courier New" pitchFamily="49" charset="0"/>
              </a:rPr>
              <a:t>Stack, Linked List, </a:t>
            </a:r>
            <a:r>
              <a:rPr lang="en-US" b="1" dirty="0" err="1">
                <a:latin typeface="Courier New" pitchFamily="49" charset="0"/>
                <a:cs typeface="Courier New" pitchFamily="49" charset="0"/>
              </a:rPr>
              <a:t>HashMap</a:t>
            </a:r>
            <a:r>
              <a:rPr lang="en-US" b="1" dirty="0">
                <a:latin typeface="Courier New" pitchFamily="49" charset="0"/>
                <a:cs typeface="Courier New" pitchFamily="49" charset="0"/>
              </a:rPr>
              <a:t> </a:t>
            </a:r>
            <a:r>
              <a:rPr lang="en-US" dirty="0"/>
              <a:t>etc.</a:t>
            </a:r>
          </a:p>
          <a:p>
            <a:pPr eaLnBrk="1" hangingPunct="1"/>
            <a:r>
              <a:rPr lang="en-US" dirty="0"/>
              <a:t>A collection framework is a common architecture for representing and manipulating group of elements. This architecture has a set of interfaces on the top and implementing classes down the hierarchy. Each interface has specific purpose.</a:t>
            </a:r>
          </a:p>
          <a:p>
            <a:pPr eaLnBrk="1" hangingPunct="1"/>
            <a:r>
              <a:rPr lang="en-US" dirty="0"/>
              <a:t>Collection framework uses the concept of generics.</a:t>
            </a:r>
          </a:p>
        </p:txBody>
      </p:sp>
      <p:sp>
        <p:nvSpPr>
          <p:cNvPr id="5" name="Footer Placeholder 4"/>
          <p:cNvSpPr>
            <a:spLocks noGrp="1"/>
          </p:cNvSpPr>
          <p:nvPr>
            <p:ph type="ftr" sz="quarter" idx="11"/>
          </p:nvPr>
        </p:nvSpPr>
        <p:spPr/>
        <p:txBody>
          <a:bodyPr/>
          <a:lstStyle/>
          <a:p>
            <a:r>
              <a:rPr lang="en-IN"/>
              <a:t>RVK......................</a:t>
            </a:r>
          </a:p>
        </p:txBody>
      </p:sp>
      <p:sp>
        <p:nvSpPr>
          <p:cNvPr id="410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C8E3011-0FDE-44D8-AD2C-CD543AF4FBC8}" type="slidenum">
              <a:rPr lang="en-US" smtClean="0">
                <a:solidFill>
                  <a:schemeClr val="bg2"/>
                </a:solidFill>
              </a:rPr>
              <a:pPr eaLnBrk="1" hangingPunct="1">
                <a:defRPr/>
              </a:pPr>
              <a:t>2</a:t>
            </a:fld>
            <a:endParaRPr lang="en-US">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anim calcmode="lin" valueType="num">
                                      <p:cBhvr additive="base">
                                        <p:cTn id="19"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p:txBody>
          <a:bodyPr/>
          <a:lstStyle/>
          <a:p>
            <a:r>
              <a:rPr lang="en-US" sz="4000"/>
              <a:t>Wild card characters</a:t>
            </a:r>
          </a:p>
        </p:txBody>
      </p:sp>
      <p:sp>
        <p:nvSpPr>
          <p:cNvPr id="34819" name="Content Placeholder 5"/>
          <p:cNvSpPr>
            <a:spLocks noGrp="1"/>
          </p:cNvSpPr>
          <p:nvPr>
            <p:ph idx="1"/>
          </p:nvPr>
        </p:nvSpPr>
        <p:spPr/>
        <p:txBody>
          <a:bodyPr/>
          <a:lstStyle/>
          <a:p>
            <a:r>
              <a:rPr lang="en-US" b="1" i="1">
                <a:latin typeface="Courier New" pitchFamily="49" charset="0"/>
              </a:rPr>
              <a:t>Y</a:t>
            </a:r>
            <a:r>
              <a:rPr lang="en-US" b="1">
                <a:latin typeface="Courier New" pitchFamily="49" charset="0"/>
              </a:rPr>
              <a:t>&lt;? extends </a:t>
            </a:r>
            <a:r>
              <a:rPr lang="en-US" b="1" i="1">
                <a:latin typeface="Courier New" pitchFamily="49" charset="0"/>
              </a:rPr>
              <a:t>X</a:t>
            </a:r>
            <a:r>
              <a:rPr lang="en-US" b="1">
                <a:latin typeface="Courier New" pitchFamily="49" charset="0"/>
              </a:rPr>
              <a:t>&gt;</a:t>
            </a:r>
          </a:p>
          <a:p>
            <a:r>
              <a:rPr lang="en-US" b="1" i="1">
                <a:latin typeface="Courier New" pitchFamily="49" charset="0"/>
              </a:rPr>
              <a:t>Y</a:t>
            </a:r>
            <a:r>
              <a:rPr lang="en-US" b="1">
                <a:latin typeface="Courier New" pitchFamily="49" charset="0"/>
              </a:rPr>
              <a:t>&lt;? super </a:t>
            </a:r>
            <a:r>
              <a:rPr lang="en-US" b="1" i="1">
                <a:latin typeface="Courier New" pitchFamily="49" charset="0"/>
              </a:rPr>
              <a:t>X</a:t>
            </a:r>
            <a:r>
              <a:rPr lang="en-US" b="1">
                <a:latin typeface="Courier New" pitchFamily="49" charset="0"/>
              </a:rPr>
              <a:t>&gt;</a:t>
            </a:r>
          </a:p>
          <a:p>
            <a:r>
              <a:rPr lang="en-US" b="1">
                <a:latin typeface="Courier New" pitchFamily="49" charset="0"/>
              </a:rPr>
              <a:t>Y&lt;?&gt;</a:t>
            </a:r>
          </a:p>
          <a:p>
            <a:endParaRPr lang="en-US" b="1">
              <a:latin typeface="Courier New" pitchFamily="49" charset="0"/>
            </a:endParaRPr>
          </a:p>
          <a:p>
            <a:r>
              <a:rPr lang="en-US"/>
              <a:t>Y represents any collection class and X represents any class or interface.</a:t>
            </a:r>
          </a:p>
          <a:p>
            <a:r>
              <a:rPr lang="en-US"/>
              <a:t>Wild card characters can be used only on the left-hand-side of the assignment statement.</a:t>
            </a:r>
          </a:p>
        </p:txBody>
      </p:sp>
      <p:sp>
        <p:nvSpPr>
          <p:cNvPr id="5" name="Footer Placeholder 4"/>
          <p:cNvSpPr>
            <a:spLocks noGrp="1"/>
          </p:cNvSpPr>
          <p:nvPr>
            <p:ph type="ftr" sz="quarter" idx="11"/>
          </p:nvPr>
        </p:nvSpPr>
        <p:spPr/>
        <p:txBody>
          <a:bodyPr/>
          <a:lstStyle/>
          <a:p>
            <a:r>
              <a:rPr lang="en-IN"/>
              <a:t>RVK......................</a:t>
            </a:r>
          </a:p>
        </p:txBody>
      </p:sp>
      <p:sp>
        <p:nvSpPr>
          <p:cNvPr id="34820"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7964A71-9222-4780-91CD-35CC8E533F30}" type="slidenum">
              <a:rPr lang="en-US" smtClean="0">
                <a:solidFill>
                  <a:schemeClr val="bg2"/>
                </a:solidFill>
              </a:rPr>
              <a:pPr eaLnBrk="1" hangingPunct="1">
                <a:defRPr/>
              </a:pPr>
              <a:t>20</a:t>
            </a:fld>
            <a:endParaRPr lang="en-US">
              <a:solidFill>
                <a:schemeClr val="bg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7772400" cy="914400"/>
          </a:xfrm>
        </p:spPr>
        <p:txBody>
          <a:bodyPr/>
          <a:lstStyle/>
          <a:p>
            <a:r>
              <a:rPr lang="en-US" sz="4000">
                <a:latin typeface="Courier New" pitchFamily="49" charset="0"/>
                <a:cs typeface="Courier New" pitchFamily="49" charset="0"/>
              </a:rPr>
              <a:t>Y&lt;? extends X&gt;</a:t>
            </a:r>
          </a:p>
        </p:txBody>
      </p:sp>
      <p:sp>
        <p:nvSpPr>
          <p:cNvPr id="24580" name="Rectangle 3"/>
          <p:cNvSpPr>
            <a:spLocks noGrp="1" noChangeArrowheads="1"/>
          </p:cNvSpPr>
          <p:nvPr>
            <p:ph idx="1"/>
          </p:nvPr>
        </p:nvSpPr>
        <p:spPr>
          <a:xfrm>
            <a:off x="152400" y="990600"/>
            <a:ext cx="8686800" cy="5562600"/>
          </a:xfrm>
        </p:spPr>
        <p:txBody>
          <a:bodyPr/>
          <a:lstStyle/>
          <a:p>
            <a:pPr>
              <a:defRPr/>
            </a:pPr>
            <a:r>
              <a:rPr lang="en-US" dirty="0"/>
              <a:t>This syntax allows all objects of type X (that instances of X and its subclasses of X) to be in the collection.</a:t>
            </a:r>
          </a:p>
          <a:p>
            <a:pPr>
              <a:defRPr/>
            </a:pPr>
            <a:r>
              <a:rPr lang="en-US" dirty="0"/>
              <a:t>Also reference of this type cannot be used to add objects in the collection. </a:t>
            </a:r>
          </a:p>
          <a:p>
            <a:pPr>
              <a:defRPr/>
            </a:pPr>
            <a:r>
              <a:rPr lang="en-US" dirty="0"/>
              <a:t>Example:</a:t>
            </a:r>
          </a:p>
          <a:p>
            <a:pPr lvl="1">
              <a:defRPr/>
            </a:pPr>
            <a:r>
              <a:rPr lang="en-US" sz="2000" b="1" dirty="0">
                <a:solidFill>
                  <a:srgbClr val="000000"/>
                </a:solidFill>
                <a:latin typeface="Courier New" pitchFamily="49" charset="0"/>
              </a:rPr>
              <a:t>ArrayList&lt;? extends Number&gt; l= new ArrayList&lt;Integer&gt;();</a:t>
            </a:r>
          </a:p>
          <a:p>
            <a:pPr lvl="1">
              <a:defRPr/>
            </a:pPr>
            <a:r>
              <a:rPr lang="en-US" sz="2000" b="1" dirty="0">
                <a:solidFill>
                  <a:srgbClr val="000000"/>
                </a:solidFill>
                <a:latin typeface="Courier New" pitchFamily="49" charset="0"/>
              </a:rPr>
              <a:t>ArrayList&lt;? extends Number&gt; </a:t>
            </a:r>
            <a:r>
              <a:rPr lang="en-US" sz="2000" dirty="0"/>
              <a:t>references can be used to hold </a:t>
            </a:r>
            <a:r>
              <a:rPr lang="en-US" sz="2000" b="1" dirty="0">
                <a:latin typeface="Courier New" pitchFamily="49" charset="0"/>
                <a:ea typeface="+mn-ea"/>
                <a:cs typeface="+mn-cs"/>
              </a:rPr>
              <a:t>Number</a:t>
            </a:r>
            <a:r>
              <a:rPr lang="en-US" sz="2000" dirty="0"/>
              <a:t> or any subclass of </a:t>
            </a:r>
            <a:r>
              <a:rPr lang="en-US" sz="2000" b="1" dirty="0">
                <a:latin typeface="Courier New" pitchFamily="49" charset="0"/>
                <a:ea typeface="+mn-ea"/>
                <a:cs typeface="+mn-cs"/>
              </a:rPr>
              <a:t>Number</a:t>
            </a:r>
            <a:r>
              <a:rPr lang="en-US" sz="2000" dirty="0"/>
              <a:t> </a:t>
            </a:r>
          </a:p>
          <a:p>
            <a:pPr lvl="1">
              <a:defRPr/>
            </a:pPr>
            <a:r>
              <a:rPr lang="en-US" sz="2000" dirty="0"/>
              <a:t>cannot be used for adding elements.</a:t>
            </a:r>
          </a:p>
        </p:txBody>
      </p:sp>
      <p:sp>
        <p:nvSpPr>
          <p:cNvPr id="5" name="Footer Placeholder 4"/>
          <p:cNvSpPr>
            <a:spLocks noGrp="1"/>
          </p:cNvSpPr>
          <p:nvPr>
            <p:ph type="ftr" sz="quarter" idx="11"/>
          </p:nvPr>
        </p:nvSpPr>
        <p:spPr/>
        <p:txBody>
          <a:bodyPr/>
          <a:lstStyle/>
          <a:p>
            <a:r>
              <a:rPr lang="en-IN"/>
              <a:t>RVK......................</a:t>
            </a:r>
          </a:p>
        </p:txBody>
      </p:sp>
      <p:sp>
        <p:nvSpPr>
          <p:cNvPr id="35844"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6757F2C-9A18-40F6-BC39-F82A04BB7FAE}" type="slidenum">
              <a:rPr lang="en-US" smtClean="0">
                <a:solidFill>
                  <a:schemeClr val="bg2"/>
                </a:solidFill>
              </a:rPr>
              <a:pPr eaLnBrk="1" hangingPunct="1">
                <a:defRPr/>
              </a:pPr>
              <a:t>21</a:t>
            </a:fld>
            <a:endParaRPr lang="en-US">
              <a:solidFill>
                <a:schemeClr val="bg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8"/>
          <p:cNvSpPr>
            <a:spLocks noGrp="1"/>
          </p:cNvSpPr>
          <p:nvPr>
            <p:ph type="title"/>
          </p:nvPr>
        </p:nvSpPr>
        <p:spPr/>
        <p:txBody>
          <a:bodyPr/>
          <a:lstStyle/>
          <a:p>
            <a:r>
              <a:rPr lang="en-US" sz="4000" dirty="0"/>
              <a:t>Example: </a:t>
            </a:r>
            <a:r>
              <a:rPr lang="en-US" sz="4000" dirty="0">
                <a:latin typeface="Courier New" pitchFamily="49" charset="0"/>
                <a:cs typeface="Courier New" pitchFamily="49" charset="0"/>
              </a:rPr>
              <a:t>Y&lt;? extends X&gt;</a:t>
            </a:r>
            <a:r>
              <a:rPr lang="en-US" sz="4000" dirty="0"/>
              <a:t> </a:t>
            </a:r>
          </a:p>
        </p:txBody>
      </p:sp>
      <p:sp>
        <p:nvSpPr>
          <p:cNvPr id="7" name="Footer Placeholder 6"/>
          <p:cNvSpPr>
            <a:spLocks noGrp="1"/>
          </p:cNvSpPr>
          <p:nvPr>
            <p:ph type="ftr" sz="quarter" idx="11"/>
          </p:nvPr>
        </p:nvSpPr>
        <p:spPr/>
        <p:txBody>
          <a:bodyPr/>
          <a:lstStyle/>
          <a:p>
            <a:r>
              <a:rPr lang="en-IN"/>
              <a:t>RVK......................</a:t>
            </a:r>
          </a:p>
        </p:txBody>
      </p:sp>
      <p:sp>
        <p:nvSpPr>
          <p:cNvPr id="36870"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6AFD397-51EA-45F5-B662-DF5285253277}" type="slidenum">
              <a:rPr lang="en-US" smtClean="0">
                <a:solidFill>
                  <a:schemeClr val="bg2"/>
                </a:solidFill>
              </a:rPr>
              <a:pPr eaLnBrk="1" hangingPunct="1">
                <a:defRPr/>
              </a:pPr>
              <a:t>22</a:t>
            </a:fld>
            <a:endParaRPr lang="en-US">
              <a:solidFill>
                <a:schemeClr val="bg2"/>
              </a:solidFill>
            </a:endParaRPr>
          </a:p>
        </p:txBody>
      </p:sp>
      <p:sp>
        <p:nvSpPr>
          <p:cNvPr id="36867" name="Rectangle 2"/>
          <p:cNvSpPr>
            <a:spLocks noChangeArrowheads="1"/>
          </p:cNvSpPr>
          <p:nvPr/>
        </p:nvSpPr>
        <p:spPr bwMode="auto">
          <a:xfrm>
            <a:off x="304800" y="1447800"/>
            <a:ext cx="8534400" cy="5016500"/>
          </a:xfrm>
          <a:prstGeom prst="rect">
            <a:avLst/>
          </a:prstGeom>
          <a:solidFill>
            <a:schemeClr val="tx1"/>
          </a:solidFill>
          <a:ln w="9525">
            <a:noFill/>
            <a:miter lim="800000"/>
            <a:headEnd/>
            <a:tailEnd/>
          </a:ln>
        </p:spPr>
        <p:txBody>
          <a:bodyPr>
            <a:spAutoFit/>
          </a:bodyPr>
          <a:lstStyle/>
          <a:p>
            <a:pPr>
              <a:spcBef>
                <a:spcPct val="50000"/>
              </a:spcBef>
            </a:pPr>
            <a:r>
              <a:rPr lang="en-US" sz="2000" b="1" dirty="0">
                <a:solidFill>
                  <a:srgbClr val="000000"/>
                </a:solidFill>
                <a:latin typeface="Courier New" pitchFamily="49" charset="0"/>
              </a:rPr>
              <a:t>import </a:t>
            </a:r>
            <a:r>
              <a:rPr lang="en-US" sz="2000" b="1" dirty="0" err="1">
                <a:solidFill>
                  <a:srgbClr val="000000"/>
                </a:solidFill>
                <a:latin typeface="Courier New" pitchFamily="49" charset="0"/>
              </a:rPr>
              <a:t>java.util</a:t>
            </a:r>
            <a:r>
              <a:rPr lang="en-US" sz="2000" b="1" dirty="0">
                <a:solidFill>
                  <a:srgbClr val="000000"/>
                </a:solidFill>
                <a:latin typeface="Courier New" pitchFamily="49" charset="0"/>
              </a:rPr>
              <a:t>.*;</a:t>
            </a:r>
          </a:p>
          <a:p>
            <a:pPr>
              <a:spcBef>
                <a:spcPct val="50000"/>
              </a:spcBef>
            </a:pPr>
            <a:r>
              <a:rPr lang="en-US" sz="2000" b="1" dirty="0">
                <a:solidFill>
                  <a:srgbClr val="000000"/>
                </a:solidFill>
                <a:latin typeface="Courier New" pitchFamily="49" charset="0"/>
              </a:rPr>
              <a:t>class Test{</a:t>
            </a:r>
          </a:p>
          <a:p>
            <a:pPr>
              <a:spcBef>
                <a:spcPct val="50000"/>
              </a:spcBef>
            </a:pPr>
            <a:r>
              <a:rPr lang="en-US" sz="2000" b="1" dirty="0">
                <a:solidFill>
                  <a:srgbClr val="000000"/>
                </a:solidFill>
                <a:latin typeface="Courier New" pitchFamily="49" charset="0"/>
              </a:rPr>
              <a:t>public static void main(String[] s){</a:t>
            </a:r>
          </a:p>
          <a:p>
            <a:pPr>
              <a:spcBef>
                <a:spcPct val="50000"/>
              </a:spcBef>
            </a:pPr>
            <a:r>
              <a:rPr lang="en-US" sz="2000" b="1" dirty="0" err="1">
                <a:solidFill>
                  <a:srgbClr val="000000"/>
                </a:solidFill>
                <a:latin typeface="Courier New" pitchFamily="49" charset="0"/>
              </a:rPr>
              <a:t>ArrayList</a:t>
            </a:r>
            <a:r>
              <a:rPr lang="en-US" sz="2000" b="1" dirty="0">
                <a:solidFill>
                  <a:srgbClr val="000000"/>
                </a:solidFill>
                <a:latin typeface="Courier New" pitchFamily="49" charset="0"/>
              </a:rPr>
              <a:t>&lt;Integer&gt; l=new </a:t>
            </a:r>
            <a:r>
              <a:rPr lang="en-US" sz="2000" b="1" dirty="0" err="1">
                <a:solidFill>
                  <a:srgbClr val="000000"/>
                </a:solidFill>
                <a:latin typeface="Courier New" pitchFamily="49" charset="0"/>
              </a:rPr>
              <a:t>ArrayList</a:t>
            </a:r>
            <a:r>
              <a:rPr lang="en-US" sz="2000" b="1" dirty="0">
                <a:solidFill>
                  <a:srgbClr val="000000"/>
                </a:solidFill>
                <a:latin typeface="Courier New" pitchFamily="49" charset="0"/>
              </a:rPr>
              <a:t>&lt;Integer&gt;();</a:t>
            </a:r>
          </a:p>
          <a:p>
            <a:pPr>
              <a:spcBef>
                <a:spcPct val="50000"/>
              </a:spcBef>
            </a:pPr>
            <a:r>
              <a:rPr lang="en-US" sz="2000" b="1" dirty="0">
                <a:latin typeface="Courier New" pitchFamily="49" charset="0"/>
              </a:rPr>
              <a:t>	</a:t>
            </a:r>
            <a:r>
              <a:rPr lang="en-US" sz="2000" b="1" dirty="0" err="1">
                <a:solidFill>
                  <a:srgbClr val="000000"/>
                </a:solidFill>
                <a:latin typeface="Courier New" pitchFamily="49" charset="0"/>
              </a:rPr>
              <a:t>l.add</a:t>
            </a:r>
            <a:r>
              <a:rPr lang="en-US" sz="2000" b="1" dirty="0">
                <a:solidFill>
                  <a:srgbClr val="000000"/>
                </a:solidFill>
                <a:latin typeface="Courier New" pitchFamily="49" charset="0"/>
              </a:rPr>
              <a:t>(1);</a:t>
            </a:r>
          </a:p>
          <a:p>
            <a:pPr>
              <a:spcBef>
                <a:spcPct val="500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l.add</a:t>
            </a:r>
            <a:r>
              <a:rPr lang="en-US" sz="2000" b="1" dirty="0">
                <a:solidFill>
                  <a:srgbClr val="000000"/>
                </a:solidFill>
                <a:latin typeface="Courier New" pitchFamily="49" charset="0"/>
              </a:rPr>
              <a:t>(2);</a:t>
            </a:r>
          </a:p>
          <a:p>
            <a:pPr>
              <a:spcBef>
                <a:spcPct val="50000"/>
              </a:spcBef>
            </a:pPr>
            <a:r>
              <a:rPr lang="en-US" sz="2000" b="1" dirty="0" err="1">
                <a:solidFill>
                  <a:srgbClr val="C00000"/>
                </a:solidFill>
                <a:latin typeface="Courier New" pitchFamily="49" charset="0"/>
              </a:rPr>
              <a:t>ArrayList</a:t>
            </a:r>
            <a:r>
              <a:rPr lang="en-US" sz="2000" b="1" dirty="0">
                <a:solidFill>
                  <a:srgbClr val="C00000"/>
                </a:solidFill>
                <a:latin typeface="Courier New" pitchFamily="49" charset="0"/>
              </a:rPr>
              <a:t>&lt;? extends Number&gt; </a:t>
            </a:r>
            <a:r>
              <a:rPr lang="en-US" sz="2000" b="1" dirty="0">
                <a:solidFill>
                  <a:srgbClr val="000000"/>
                </a:solidFill>
                <a:latin typeface="Courier New" pitchFamily="49" charset="0"/>
              </a:rPr>
              <a:t>m= l;</a:t>
            </a:r>
          </a:p>
          <a:p>
            <a:pPr>
              <a:spcBef>
                <a:spcPct val="500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m.add</a:t>
            </a:r>
            <a:r>
              <a:rPr lang="en-US" sz="2000" b="1" dirty="0">
                <a:solidFill>
                  <a:srgbClr val="000000"/>
                </a:solidFill>
                <a:latin typeface="Courier New" pitchFamily="49" charset="0"/>
              </a:rPr>
              <a:t>(1); // </a:t>
            </a:r>
            <a:r>
              <a:rPr lang="en-US" sz="2000" dirty="0"/>
              <a:t>Generates compilation error</a:t>
            </a:r>
          </a:p>
          <a:p>
            <a:pPr>
              <a:spcBef>
                <a:spcPct val="500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m.remove</a:t>
            </a:r>
            <a:r>
              <a:rPr lang="en-US" sz="2000" b="1" dirty="0">
                <a:solidFill>
                  <a:srgbClr val="000000"/>
                </a:solidFill>
                <a:latin typeface="Courier New" pitchFamily="49" charset="0"/>
              </a:rPr>
              <a:t>(0);  //OK</a:t>
            </a:r>
          </a:p>
          <a:p>
            <a:pPr>
              <a:spcBef>
                <a:spcPct val="500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m.get</a:t>
            </a:r>
            <a:r>
              <a:rPr lang="en-US" sz="2000" b="1" dirty="0">
                <a:solidFill>
                  <a:srgbClr val="000000"/>
                </a:solidFill>
                <a:latin typeface="Courier New" pitchFamily="49" charset="0"/>
              </a:rPr>
              <a:t>(1)); //OK</a:t>
            </a:r>
          </a:p>
          <a:p>
            <a:pPr>
              <a:spcBef>
                <a:spcPct val="50000"/>
              </a:spcBef>
            </a:pPr>
            <a:r>
              <a:rPr lang="en-US" sz="2000" b="1" dirty="0">
                <a:solidFill>
                  <a:srgbClr val="000000"/>
                </a:solidFill>
                <a:latin typeface="Courier New" pitchFamily="49" charset="0"/>
              </a:rPr>
              <a:t>}}</a:t>
            </a:r>
          </a:p>
        </p:txBody>
      </p:sp>
      <p:sp>
        <p:nvSpPr>
          <p:cNvPr id="36868" name="Line 3"/>
          <p:cNvSpPr>
            <a:spLocks noChangeShapeType="1"/>
          </p:cNvSpPr>
          <p:nvPr/>
        </p:nvSpPr>
        <p:spPr bwMode="auto">
          <a:xfrm>
            <a:off x="1676400" y="4648200"/>
            <a:ext cx="533400" cy="457200"/>
          </a:xfrm>
          <a:prstGeom prst="line">
            <a:avLst/>
          </a:prstGeom>
          <a:noFill/>
          <a:ln w="9525">
            <a:solidFill>
              <a:srgbClr val="FF0000"/>
            </a:solidFill>
            <a:round/>
            <a:headEnd/>
            <a:tailEnd/>
          </a:ln>
        </p:spPr>
        <p:txBody>
          <a:bodyPr/>
          <a:lstStyle/>
          <a:p>
            <a:endParaRPr lang="en-IN"/>
          </a:p>
        </p:txBody>
      </p:sp>
      <p:sp>
        <p:nvSpPr>
          <p:cNvPr id="36869" name="Line 4"/>
          <p:cNvSpPr>
            <a:spLocks noChangeShapeType="1"/>
          </p:cNvSpPr>
          <p:nvPr/>
        </p:nvSpPr>
        <p:spPr bwMode="auto">
          <a:xfrm flipH="1">
            <a:off x="1676400" y="4648200"/>
            <a:ext cx="533400" cy="533400"/>
          </a:xfrm>
          <a:prstGeom prst="line">
            <a:avLst/>
          </a:prstGeom>
          <a:noFill/>
          <a:ln w="9525">
            <a:solidFill>
              <a:srgbClr val="FF0000"/>
            </a:solidFill>
            <a:round/>
            <a:headEnd/>
            <a:tailEnd/>
          </a:ln>
        </p:spPr>
        <p:txBody>
          <a:bodyP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0"/>
            <a:ext cx="7772400" cy="1143000"/>
          </a:xfrm>
        </p:spPr>
        <p:txBody>
          <a:bodyPr/>
          <a:lstStyle/>
          <a:p>
            <a:r>
              <a:rPr lang="en-US" sz="4000">
                <a:latin typeface="Courier New" pitchFamily="49" charset="0"/>
              </a:rPr>
              <a:t>Y&lt;? super X&gt;</a:t>
            </a:r>
          </a:p>
        </p:txBody>
      </p:sp>
      <p:sp>
        <p:nvSpPr>
          <p:cNvPr id="393219" name="Rectangle 3"/>
          <p:cNvSpPr>
            <a:spLocks noGrp="1" noChangeArrowheads="1"/>
          </p:cNvSpPr>
          <p:nvPr>
            <p:ph idx="1"/>
          </p:nvPr>
        </p:nvSpPr>
        <p:spPr>
          <a:xfrm>
            <a:off x="304800" y="1447800"/>
            <a:ext cx="8534400" cy="4876800"/>
          </a:xfrm>
        </p:spPr>
        <p:txBody>
          <a:bodyPr>
            <a:normAutofit/>
          </a:bodyPr>
          <a:lstStyle/>
          <a:p>
            <a:pPr>
              <a:defRPr/>
            </a:pPr>
            <a:r>
              <a:rPr lang="en-US" sz="2400" dirty="0"/>
              <a:t>This syntax allows all objects of type X and its super class types to be in the collection.</a:t>
            </a:r>
            <a:endParaRPr lang="en-US" sz="2400" b="1" kern="1200" dirty="0">
              <a:solidFill>
                <a:srgbClr val="000000"/>
              </a:solidFill>
              <a:latin typeface="Courier New" pitchFamily="49" charset="0"/>
            </a:endParaRPr>
          </a:p>
          <a:p>
            <a:pPr>
              <a:defRPr/>
            </a:pPr>
            <a:r>
              <a:rPr lang="en-US" sz="2400" b="1" kern="1200" dirty="0">
                <a:latin typeface="Courier New" pitchFamily="49" charset="0"/>
              </a:rPr>
              <a:t>ArrayList&lt;? super Integer&gt;</a:t>
            </a:r>
            <a:r>
              <a:rPr lang="en-US" sz="2400" b="1" dirty="0"/>
              <a:t> </a:t>
            </a:r>
            <a:r>
              <a:rPr lang="en-US" sz="2400" dirty="0"/>
              <a:t>reference can hold any elements of type </a:t>
            </a:r>
            <a:r>
              <a:rPr lang="en-US" sz="2400" b="1" kern="1200" dirty="0">
                <a:latin typeface="Courier New" pitchFamily="49" charset="0"/>
              </a:rPr>
              <a:t>Integer</a:t>
            </a:r>
            <a:r>
              <a:rPr lang="en-US" sz="2400" dirty="0"/>
              <a:t> or super class of </a:t>
            </a:r>
            <a:r>
              <a:rPr lang="en-US" sz="2400" b="1" kern="1200" dirty="0">
                <a:latin typeface="Courier New" pitchFamily="49" charset="0"/>
              </a:rPr>
              <a:t>Integer</a:t>
            </a:r>
            <a:r>
              <a:rPr lang="en-US" sz="2400" dirty="0"/>
              <a:t> </a:t>
            </a:r>
          </a:p>
          <a:p>
            <a:pPr>
              <a:defRPr/>
            </a:pPr>
            <a:r>
              <a:rPr lang="en-US" sz="2400" dirty="0"/>
              <a:t>Allows all the operations including </a:t>
            </a:r>
            <a:r>
              <a:rPr lang="en-US" sz="2400" b="1" kern="1200" dirty="0">
                <a:latin typeface="Courier New" pitchFamily="49" charset="0"/>
              </a:rPr>
              <a:t>add</a:t>
            </a:r>
            <a:r>
              <a:rPr lang="en-US" sz="2400" dirty="0"/>
              <a:t>.</a:t>
            </a:r>
          </a:p>
          <a:p>
            <a:pPr>
              <a:buClr>
                <a:schemeClr val="tx2"/>
              </a:buClr>
              <a:buFontTx/>
              <a:buNone/>
              <a:defRPr/>
            </a:pPr>
            <a:r>
              <a:rPr lang="en-US" sz="2400" b="1" dirty="0"/>
              <a:t>	 </a:t>
            </a:r>
            <a:r>
              <a:rPr lang="en-US" sz="2400" b="1" kern="1200" dirty="0">
                <a:solidFill>
                  <a:srgbClr val="000000"/>
                </a:solidFill>
                <a:latin typeface="Courier New" pitchFamily="49" charset="0"/>
              </a:rPr>
              <a:t>ArrayList&lt;? super Integer&gt; l=new ArrayList&lt;Integer&gt;();</a:t>
            </a:r>
          </a:p>
          <a:p>
            <a:pPr>
              <a:buClr>
                <a:schemeClr val="tx2"/>
              </a:buClr>
              <a:buFontTx/>
              <a:buNone/>
              <a:defRPr/>
            </a:pPr>
            <a:r>
              <a:rPr lang="en-US" sz="2400" b="1" kern="1200" dirty="0">
                <a:solidFill>
                  <a:srgbClr val="000000"/>
                </a:solidFill>
                <a:latin typeface="Courier New" pitchFamily="49" charset="0"/>
              </a:rPr>
              <a:t>	l.add(1);</a:t>
            </a:r>
          </a:p>
          <a:p>
            <a:pPr>
              <a:buClr>
                <a:schemeClr val="tx2"/>
              </a:buClr>
              <a:buFontTx/>
              <a:buNone/>
              <a:defRPr/>
            </a:pPr>
            <a:r>
              <a:rPr lang="en-US" sz="2400" b="1" kern="1200" dirty="0">
                <a:solidFill>
                  <a:srgbClr val="000000"/>
                </a:solidFill>
                <a:latin typeface="Courier New" pitchFamily="49" charset="0"/>
              </a:rPr>
              <a:t>	l.add(2);</a:t>
            </a:r>
          </a:p>
          <a:p>
            <a:pPr>
              <a:buClr>
                <a:schemeClr val="tx2"/>
              </a:buClr>
              <a:buFontTx/>
              <a:buNone/>
              <a:defRPr/>
            </a:pPr>
            <a:r>
              <a:rPr lang="en-US" sz="2400" b="1" dirty="0">
                <a:solidFill>
                  <a:srgbClr val="000000"/>
                </a:solidFill>
                <a:latin typeface="Courier New" pitchFamily="49" charset="0"/>
              </a:rPr>
              <a:t>	System.out.println(l.get(1));</a:t>
            </a:r>
            <a:endParaRPr lang="en-US" sz="2400" b="1" kern="1200" dirty="0">
              <a:solidFill>
                <a:srgbClr val="000000"/>
              </a:solidFill>
              <a:latin typeface="Courier New" pitchFamily="49" charset="0"/>
            </a:endParaRPr>
          </a:p>
          <a:p>
            <a:pPr>
              <a:buClr>
                <a:schemeClr val="tx2"/>
              </a:buClr>
              <a:buFontTx/>
              <a:buNone/>
              <a:defRPr/>
            </a:pPr>
            <a:endParaRPr lang="en-US" sz="2400" b="1" kern="1200" dirty="0">
              <a:solidFill>
                <a:srgbClr val="000000"/>
              </a:solidFill>
              <a:latin typeface="Courier New" pitchFamily="49" charset="0"/>
            </a:endParaRPr>
          </a:p>
          <a:p>
            <a:pPr>
              <a:buClr>
                <a:schemeClr val="tx2"/>
              </a:buClr>
              <a:buFontTx/>
              <a:buNone/>
              <a:defRPr/>
            </a:pPr>
            <a:endParaRPr lang="en-US" sz="2400" b="1" kern="1200" dirty="0">
              <a:solidFill>
                <a:srgbClr val="000000"/>
              </a:solidFill>
              <a:latin typeface="Courier New" pitchFamily="49" charset="0"/>
            </a:endParaRPr>
          </a:p>
        </p:txBody>
      </p:sp>
      <p:sp>
        <p:nvSpPr>
          <p:cNvPr id="5" name="Footer Placeholder 4"/>
          <p:cNvSpPr>
            <a:spLocks noGrp="1"/>
          </p:cNvSpPr>
          <p:nvPr>
            <p:ph type="ftr" sz="quarter" idx="11"/>
          </p:nvPr>
        </p:nvSpPr>
        <p:spPr/>
        <p:txBody>
          <a:bodyPr/>
          <a:lstStyle/>
          <a:p>
            <a:r>
              <a:rPr lang="en-IN"/>
              <a:t>RVK......................</a:t>
            </a:r>
          </a:p>
        </p:txBody>
      </p:sp>
      <p:sp>
        <p:nvSpPr>
          <p:cNvPr id="3789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7510ACD-A86E-47C5-99B4-1B5F8C85CC29}" type="slidenum">
              <a:rPr lang="en-US" smtClean="0">
                <a:solidFill>
                  <a:schemeClr val="bg2"/>
                </a:solidFill>
              </a:rPr>
              <a:pPr eaLnBrk="1" hangingPunct="1">
                <a:defRPr/>
              </a:pPr>
              <a:t>23</a:t>
            </a:fld>
            <a:endParaRPr lang="en-US">
              <a:solidFill>
                <a:schemeClr val="bg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152400"/>
            <a:ext cx="4343400" cy="609600"/>
          </a:xfrm>
        </p:spPr>
        <p:txBody>
          <a:bodyPr>
            <a:normAutofit fontScale="90000"/>
          </a:bodyPr>
          <a:lstStyle/>
          <a:p>
            <a:r>
              <a:rPr lang="en-US" sz="4000">
                <a:latin typeface="Courier New" pitchFamily="49" charset="0"/>
              </a:rPr>
              <a:t>Y&lt;?&gt;</a:t>
            </a:r>
          </a:p>
        </p:txBody>
      </p:sp>
      <p:sp>
        <p:nvSpPr>
          <p:cNvPr id="395267" name="Rectangle 3"/>
          <p:cNvSpPr>
            <a:spLocks noGrp="1" noChangeArrowheads="1"/>
          </p:cNvSpPr>
          <p:nvPr>
            <p:ph idx="1"/>
          </p:nvPr>
        </p:nvSpPr>
        <p:spPr>
          <a:xfrm>
            <a:off x="152400" y="1143000"/>
            <a:ext cx="8610600" cy="5181600"/>
          </a:xfrm>
        </p:spPr>
        <p:txBody>
          <a:bodyPr>
            <a:normAutofit/>
          </a:bodyPr>
          <a:lstStyle/>
          <a:p>
            <a:pPr>
              <a:defRPr/>
            </a:pPr>
            <a:r>
              <a:rPr lang="en-US" dirty="0"/>
              <a:t>This is short form of </a:t>
            </a:r>
            <a:r>
              <a:rPr lang="en-US" b="1" kern="1200" dirty="0">
                <a:solidFill>
                  <a:srgbClr val="000000"/>
                </a:solidFill>
                <a:latin typeface="Courier New" pitchFamily="49" charset="0"/>
              </a:rPr>
              <a:t>&lt;? extends Object&gt;</a:t>
            </a:r>
            <a:endParaRPr lang="en-US" dirty="0"/>
          </a:p>
          <a:p>
            <a:pPr>
              <a:defRPr/>
            </a:pPr>
            <a:r>
              <a:rPr lang="en-US" dirty="0"/>
              <a:t>A reference of </a:t>
            </a:r>
            <a:r>
              <a:rPr lang="en-US" b="1" kern="1200" dirty="0">
                <a:solidFill>
                  <a:srgbClr val="000000"/>
                </a:solidFill>
                <a:latin typeface="Courier New" pitchFamily="49" charset="0"/>
              </a:rPr>
              <a:t>ArrayList&lt;?&gt; </a:t>
            </a:r>
            <a:r>
              <a:rPr lang="en-US" dirty="0"/>
              <a:t>can hold any type of </a:t>
            </a:r>
            <a:r>
              <a:rPr lang="en-US" b="1" kern="1200" dirty="0">
                <a:solidFill>
                  <a:srgbClr val="000000"/>
                </a:solidFill>
                <a:latin typeface="Courier New" pitchFamily="49" charset="0"/>
              </a:rPr>
              <a:t>Object</a:t>
            </a:r>
            <a:r>
              <a:rPr lang="en-US" dirty="0"/>
              <a:t> but cannot be used for adding elements.</a:t>
            </a:r>
          </a:p>
          <a:p>
            <a:pPr>
              <a:buFont typeface="Wingdings" pitchFamily="2" charset="2"/>
              <a:buNone/>
              <a:defRPr/>
            </a:pPr>
            <a:endParaRPr lang="en-US" b="1" kern="1200" dirty="0">
              <a:solidFill>
                <a:srgbClr val="000000"/>
              </a:solidFill>
              <a:latin typeface="Courier New" pitchFamily="49" charset="0"/>
            </a:endParaRPr>
          </a:p>
          <a:p>
            <a:pPr>
              <a:buFont typeface="Wingdings" pitchFamily="2" charset="2"/>
              <a:buNone/>
              <a:defRPr/>
            </a:pPr>
            <a:r>
              <a:rPr lang="en-US" dirty="0"/>
              <a:t>	</a:t>
            </a:r>
            <a:r>
              <a:rPr lang="en-US" b="1" kern="1200" dirty="0">
                <a:solidFill>
                  <a:srgbClr val="000000"/>
                </a:solidFill>
                <a:latin typeface="Courier New" pitchFamily="49" charset="0"/>
              </a:rPr>
              <a:t>ArrayList&lt;Integer&gt; l=new ArrayList&lt;Integer&gt;();</a:t>
            </a:r>
          </a:p>
          <a:p>
            <a:pPr>
              <a:buFont typeface="Wingdings" pitchFamily="2" charset="2"/>
              <a:buNone/>
              <a:defRPr/>
            </a:pPr>
            <a:r>
              <a:rPr lang="en-US" b="1" kern="1200" dirty="0">
                <a:solidFill>
                  <a:srgbClr val="000000"/>
                </a:solidFill>
                <a:latin typeface="Courier New" pitchFamily="49" charset="0"/>
              </a:rPr>
              <a:t>	l.add(1);</a:t>
            </a:r>
          </a:p>
          <a:p>
            <a:pPr>
              <a:buFont typeface="Wingdings" pitchFamily="2" charset="2"/>
              <a:buNone/>
              <a:defRPr/>
            </a:pPr>
            <a:r>
              <a:rPr lang="en-US" b="1" kern="1200" dirty="0">
                <a:solidFill>
                  <a:srgbClr val="000000"/>
                </a:solidFill>
                <a:latin typeface="Courier New" pitchFamily="49" charset="0"/>
              </a:rPr>
              <a:t>	l.add(2);</a:t>
            </a:r>
          </a:p>
          <a:p>
            <a:pPr>
              <a:buFont typeface="Wingdings" pitchFamily="2" charset="2"/>
              <a:buNone/>
              <a:defRPr/>
            </a:pPr>
            <a:r>
              <a:rPr lang="en-US" b="1" kern="1200" dirty="0">
                <a:solidFill>
                  <a:srgbClr val="000000"/>
                </a:solidFill>
                <a:latin typeface="Courier New" pitchFamily="49" charset="0"/>
              </a:rPr>
              <a:t>	ArrayList&lt;?&gt; m=l;</a:t>
            </a:r>
          </a:p>
          <a:p>
            <a:pPr>
              <a:buFont typeface="Wingdings" pitchFamily="2" charset="2"/>
              <a:buNone/>
              <a:defRPr/>
            </a:pPr>
            <a:r>
              <a:rPr lang="en-US" b="1" kern="1200" dirty="0">
                <a:solidFill>
                  <a:srgbClr val="000000"/>
                </a:solidFill>
                <a:latin typeface="Courier New" pitchFamily="49" charset="0"/>
              </a:rPr>
              <a:t>	m.add(1);</a:t>
            </a:r>
          </a:p>
          <a:p>
            <a:pPr>
              <a:buFont typeface="Wingdings" pitchFamily="2" charset="2"/>
              <a:buNone/>
              <a:defRPr/>
            </a:pPr>
            <a:r>
              <a:rPr lang="en-US" b="1" kern="1200" dirty="0">
                <a:solidFill>
                  <a:srgbClr val="000000"/>
                </a:solidFill>
                <a:latin typeface="Courier New" pitchFamily="49" charset="0"/>
              </a:rPr>
              <a:t>	System.out.println(m.get(1));</a:t>
            </a:r>
          </a:p>
        </p:txBody>
      </p:sp>
      <p:sp>
        <p:nvSpPr>
          <p:cNvPr id="9" name="Footer Placeholder 8"/>
          <p:cNvSpPr>
            <a:spLocks noGrp="1"/>
          </p:cNvSpPr>
          <p:nvPr>
            <p:ph type="ftr" sz="quarter" idx="11"/>
          </p:nvPr>
        </p:nvSpPr>
        <p:spPr/>
        <p:txBody>
          <a:bodyPr/>
          <a:lstStyle/>
          <a:p>
            <a:r>
              <a:rPr lang="en-IN"/>
              <a:t>RVK......................</a:t>
            </a:r>
          </a:p>
        </p:txBody>
      </p:sp>
      <p:sp>
        <p:nvSpPr>
          <p:cNvPr id="38920"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F609668-A4E6-42FA-81FB-01F6B96E96D7}" type="slidenum">
              <a:rPr lang="en-US" smtClean="0">
                <a:solidFill>
                  <a:schemeClr val="bg2"/>
                </a:solidFill>
              </a:rPr>
              <a:pPr eaLnBrk="1" hangingPunct="1">
                <a:defRPr/>
              </a:pPr>
              <a:t>24</a:t>
            </a:fld>
            <a:endParaRPr lang="en-US">
              <a:solidFill>
                <a:schemeClr val="bg2"/>
              </a:solidFill>
            </a:endParaRPr>
          </a:p>
        </p:txBody>
      </p:sp>
      <p:sp>
        <p:nvSpPr>
          <p:cNvPr id="38916" name="Line 4"/>
          <p:cNvSpPr>
            <a:spLocks noChangeShapeType="1"/>
          </p:cNvSpPr>
          <p:nvPr/>
        </p:nvSpPr>
        <p:spPr bwMode="auto">
          <a:xfrm>
            <a:off x="1905000" y="5181600"/>
            <a:ext cx="457200" cy="304800"/>
          </a:xfrm>
          <a:prstGeom prst="line">
            <a:avLst/>
          </a:prstGeom>
          <a:noFill/>
          <a:ln w="9525">
            <a:solidFill>
              <a:srgbClr val="FF0000"/>
            </a:solidFill>
            <a:round/>
            <a:headEnd/>
            <a:tailEnd/>
          </a:ln>
        </p:spPr>
        <p:txBody>
          <a:bodyPr/>
          <a:lstStyle/>
          <a:p>
            <a:endParaRPr lang="en-IN"/>
          </a:p>
        </p:txBody>
      </p:sp>
      <p:sp>
        <p:nvSpPr>
          <p:cNvPr id="38917" name="Line 5"/>
          <p:cNvSpPr>
            <a:spLocks noChangeShapeType="1"/>
          </p:cNvSpPr>
          <p:nvPr/>
        </p:nvSpPr>
        <p:spPr bwMode="auto">
          <a:xfrm flipH="1">
            <a:off x="1981200" y="5105400"/>
            <a:ext cx="304800" cy="457200"/>
          </a:xfrm>
          <a:prstGeom prst="line">
            <a:avLst/>
          </a:prstGeom>
          <a:noFill/>
          <a:ln w="9525">
            <a:solidFill>
              <a:srgbClr val="FF0000"/>
            </a:solidFill>
            <a:round/>
            <a:headEnd/>
            <a:tailEnd/>
          </a:ln>
        </p:spPr>
        <p:txBody>
          <a:bodyPr/>
          <a:lstStyle/>
          <a:p>
            <a:endParaRPr lang="en-IN"/>
          </a:p>
        </p:txBody>
      </p:sp>
      <p:sp>
        <p:nvSpPr>
          <p:cNvPr id="38918" name="Line 6"/>
          <p:cNvSpPr>
            <a:spLocks noChangeShapeType="1"/>
          </p:cNvSpPr>
          <p:nvPr/>
        </p:nvSpPr>
        <p:spPr bwMode="auto">
          <a:xfrm>
            <a:off x="5029200" y="5638800"/>
            <a:ext cx="152400" cy="304800"/>
          </a:xfrm>
          <a:prstGeom prst="line">
            <a:avLst/>
          </a:prstGeom>
          <a:noFill/>
          <a:ln w="9525">
            <a:solidFill>
              <a:srgbClr val="FF0000"/>
            </a:solidFill>
            <a:round/>
            <a:headEnd/>
            <a:tailEnd/>
          </a:ln>
        </p:spPr>
        <p:txBody>
          <a:bodyPr/>
          <a:lstStyle/>
          <a:p>
            <a:endParaRPr lang="en-IN"/>
          </a:p>
        </p:txBody>
      </p:sp>
      <p:sp>
        <p:nvSpPr>
          <p:cNvPr id="38919" name="Line 7"/>
          <p:cNvSpPr>
            <a:spLocks noChangeShapeType="1"/>
          </p:cNvSpPr>
          <p:nvPr/>
        </p:nvSpPr>
        <p:spPr bwMode="auto">
          <a:xfrm flipV="1">
            <a:off x="5181600" y="5638800"/>
            <a:ext cx="457200" cy="304800"/>
          </a:xfrm>
          <a:prstGeom prst="line">
            <a:avLst/>
          </a:prstGeom>
          <a:noFill/>
          <a:ln w="9525">
            <a:solidFill>
              <a:srgbClr val="FF0000"/>
            </a:solidFill>
            <a:round/>
            <a:headEnd/>
            <a:tailEnd/>
          </a:ln>
        </p:spPr>
        <p:txBody>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Conversion with generics</a:t>
            </a:r>
          </a:p>
        </p:txBody>
      </p:sp>
      <p:sp>
        <p:nvSpPr>
          <p:cNvPr id="3" name="Content Placeholder 2"/>
          <p:cNvSpPr>
            <a:spLocks noGrp="1"/>
          </p:cNvSpPr>
          <p:nvPr>
            <p:ph idx="1"/>
          </p:nvPr>
        </p:nvSpPr>
        <p:spPr>
          <a:xfrm>
            <a:off x="152400" y="1066800"/>
            <a:ext cx="8915400" cy="5562600"/>
          </a:xfrm>
        </p:spPr>
        <p:txBody>
          <a:bodyPr>
            <a:normAutofit/>
          </a:bodyPr>
          <a:lstStyle/>
          <a:p>
            <a:pPr>
              <a:defRPr/>
            </a:pPr>
            <a:r>
              <a:rPr lang="en-US" b="1" kern="1200" dirty="0">
                <a:solidFill>
                  <a:srgbClr val="000000"/>
                </a:solidFill>
                <a:latin typeface="Courier New" pitchFamily="49" charset="0"/>
              </a:rPr>
              <a:t>ArrayList&lt;Object&gt; a= new ArrayList&lt;Student&gt;; // error</a:t>
            </a:r>
          </a:p>
          <a:p>
            <a:pPr>
              <a:buFont typeface="Wingdings" pitchFamily="2" charset="2"/>
              <a:buNone/>
              <a:defRPr/>
            </a:pPr>
            <a:r>
              <a:rPr lang="en-US" b="1" kern="1200" dirty="0">
                <a:solidFill>
                  <a:srgbClr val="000000"/>
                </a:solidFill>
                <a:latin typeface="Courier New" pitchFamily="49" charset="0"/>
              </a:rPr>
              <a:t>But ArrayList&lt;Object&gt; a= new ArrayList&lt;Object&gt;();</a:t>
            </a:r>
          </a:p>
          <a:p>
            <a:pPr>
              <a:buFont typeface="Wingdings" pitchFamily="2" charset="2"/>
              <a:buNone/>
              <a:defRPr/>
            </a:pPr>
            <a:r>
              <a:rPr lang="en-US" b="1" kern="1200" dirty="0">
                <a:solidFill>
                  <a:srgbClr val="000000"/>
                </a:solidFill>
                <a:latin typeface="Courier New" pitchFamily="49" charset="0"/>
              </a:rPr>
              <a:t>	  a.add(new Student(“Rama”)); //ok</a:t>
            </a:r>
          </a:p>
          <a:p>
            <a:pPr>
              <a:defRPr/>
            </a:pPr>
            <a:r>
              <a:rPr lang="en-US" b="1" kern="1200" dirty="0">
                <a:solidFill>
                  <a:srgbClr val="000000"/>
                </a:solidFill>
                <a:latin typeface="Courier New" pitchFamily="49" charset="0"/>
              </a:rPr>
              <a:t>ArrayList&lt;? extends Object&gt; a= new ArrayList&lt;Student&gt;; //ok</a:t>
            </a:r>
          </a:p>
          <a:p>
            <a:pPr>
              <a:defRPr/>
            </a:pPr>
            <a:r>
              <a:rPr lang="en-US" b="1" kern="1200" dirty="0">
                <a:solidFill>
                  <a:srgbClr val="000000"/>
                </a:solidFill>
                <a:latin typeface="Courier New" pitchFamily="49" charset="0"/>
              </a:rPr>
              <a:t>ArrayList&lt;? super Student&gt; a= new ArrayList&lt;Student&gt;; //ok</a:t>
            </a:r>
          </a:p>
          <a:p>
            <a:pPr>
              <a:buFont typeface="Wingdings" pitchFamily="2" charset="2"/>
              <a:buNone/>
              <a:defRPr/>
            </a:pPr>
            <a:r>
              <a:rPr lang="en-US" b="1" kern="1200" dirty="0">
                <a:solidFill>
                  <a:srgbClr val="000000"/>
                </a:solidFill>
                <a:latin typeface="Courier New" pitchFamily="49" charset="0"/>
              </a:rPr>
              <a:t>	a.add(new Teacher(“Tom”) ); // error</a:t>
            </a:r>
          </a:p>
          <a:p>
            <a:pPr>
              <a:buFont typeface="Wingdings" pitchFamily="2" charset="2"/>
              <a:buNone/>
              <a:defRPr/>
            </a:pPr>
            <a:r>
              <a:rPr lang="en-US" b="1" kern="1200" dirty="0">
                <a:solidFill>
                  <a:srgbClr val="000000"/>
                </a:solidFill>
                <a:latin typeface="Courier New" pitchFamily="49" charset="0"/>
              </a:rPr>
              <a:t>	Person p= new Teacher(“Tom”) ;</a:t>
            </a:r>
          </a:p>
          <a:p>
            <a:pPr>
              <a:buFont typeface="Wingdings" pitchFamily="2" charset="2"/>
              <a:buNone/>
              <a:defRPr/>
            </a:pPr>
            <a:r>
              <a:rPr lang="en-US" b="1" kern="1200" dirty="0">
                <a:solidFill>
                  <a:srgbClr val="000000"/>
                </a:solidFill>
                <a:latin typeface="Courier New" pitchFamily="49" charset="0"/>
              </a:rPr>
              <a:t>	a.add(p); //ok</a:t>
            </a:r>
          </a:p>
          <a:p>
            <a:pPr>
              <a:defRPr/>
            </a:pPr>
            <a:r>
              <a:rPr lang="en-US" b="1" kern="1200" dirty="0">
                <a:solidFill>
                  <a:srgbClr val="000000"/>
                </a:solidFill>
                <a:latin typeface="Courier New" pitchFamily="49" charset="0"/>
              </a:rPr>
              <a:t>ArrayList&lt;?&gt; a= new ArrayList&lt;Student&gt;; //ok</a:t>
            </a:r>
          </a:p>
          <a:p>
            <a:pPr>
              <a:defRPr/>
            </a:pPr>
            <a:endParaRPr lang="en-US" b="1" kern="1200" dirty="0">
              <a:solidFill>
                <a:srgbClr val="000000"/>
              </a:solidFill>
              <a:latin typeface="Courier New" pitchFamily="49" charset="0"/>
            </a:endParaRPr>
          </a:p>
          <a:p>
            <a:pPr>
              <a:defRPr/>
            </a:pPr>
            <a:endParaRPr lang="en-US" b="1" kern="1200" dirty="0">
              <a:solidFill>
                <a:srgbClr val="000000"/>
              </a:solidFill>
              <a:latin typeface="Courier New" pitchFamily="49" charset="0"/>
            </a:endParaRPr>
          </a:p>
          <a:p>
            <a:pPr>
              <a:defRPr/>
            </a:pPr>
            <a:endParaRPr lang="en-US" dirty="0"/>
          </a:p>
        </p:txBody>
      </p:sp>
      <p:sp>
        <p:nvSpPr>
          <p:cNvPr id="5" name="Footer Placeholder 4"/>
          <p:cNvSpPr>
            <a:spLocks noGrp="1"/>
          </p:cNvSpPr>
          <p:nvPr>
            <p:ph type="ftr" sz="quarter" idx="11"/>
          </p:nvPr>
        </p:nvSpPr>
        <p:spPr/>
        <p:txBody>
          <a:bodyPr/>
          <a:lstStyle/>
          <a:p>
            <a:r>
              <a:rPr lang="en-IN"/>
              <a:t>RVK......................</a:t>
            </a:r>
          </a:p>
        </p:txBody>
      </p:sp>
      <p:sp>
        <p:nvSpPr>
          <p:cNvPr id="3994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E52710F-3C0F-4530-8FC9-C737A4E0DE38}" type="slidenum">
              <a:rPr lang="en-US" smtClean="0">
                <a:solidFill>
                  <a:schemeClr val="bg2"/>
                </a:solidFill>
              </a:rPr>
              <a:pPr eaLnBrk="1" hangingPunct="1">
                <a:defRPr/>
              </a:pPr>
              <a:t>25</a:t>
            </a:fld>
            <a:endParaRPr lang="en-US">
              <a:solidFill>
                <a:schemeClr val="bg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z="4000"/>
              <a:t>Test your understanding</a:t>
            </a:r>
          </a:p>
        </p:txBody>
      </p:sp>
      <p:sp>
        <p:nvSpPr>
          <p:cNvPr id="3" name="Content Placeholder 2"/>
          <p:cNvSpPr>
            <a:spLocks noGrp="1"/>
          </p:cNvSpPr>
          <p:nvPr>
            <p:ph idx="1"/>
          </p:nvPr>
        </p:nvSpPr>
        <p:spPr>
          <a:xfrm>
            <a:off x="457200" y="1600200"/>
            <a:ext cx="8229600" cy="990600"/>
          </a:xfrm>
        </p:spPr>
        <p:txBody>
          <a:bodyPr>
            <a:normAutofit/>
          </a:bodyPr>
          <a:lstStyle/>
          <a:p>
            <a:pPr>
              <a:defRPr/>
            </a:pPr>
            <a:r>
              <a:rPr lang="en-US" b="1" kern="1200" dirty="0">
                <a:solidFill>
                  <a:srgbClr val="000000"/>
                </a:solidFill>
                <a:latin typeface="Courier New" pitchFamily="49" charset="0"/>
              </a:rPr>
              <a:t>ArrayList&lt;Object&gt;</a:t>
            </a:r>
            <a:r>
              <a:rPr lang="en-US" dirty="0"/>
              <a:t> same as </a:t>
            </a:r>
            <a:r>
              <a:rPr lang="en-US" b="1" kern="1200" dirty="0">
                <a:solidFill>
                  <a:srgbClr val="000000"/>
                </a:solidFill>
                <a:latin typeface="Courier New" pitchFamily="49" charset="0"/>
              </a:rPr>
              <a:t>ArrayList&lt;?&gt; ?</a:t>
            </a:r>
          </a:p>
        </p:txBody>
      </p:sp>
      <p:sp>
        <p:nvSpPr>
          <p:cNvPr id="6" name="Footer Placeholder 5"/>
          <p:cNvSpPr>
            <a:spLocks noGrp="1"/>
          </p:cNvSpPr>
          <p:nvPr>
            <p:ph type="ftr" sz="quarter" idx="11"/>
          </p:nvPr>
        </p:nvSpPr>
        <p:spPr/>
        <p:txBody>
          <a:bodyPr/>
          <a:lstStyle/>
          <a:p>
            <a:r>
              <a:rPr lang="en-IN"/>
              <a:t>RVK......................</a:t>
            </a:r>
          </a:p>
        </p:txBody>
      </p:sp>
      <p:sp>
        <p:nvSpPr>
          <p:cNvPr id="4198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3663DA6-8A84-4153-A243-979A8151AEEB}" type="slidenum">
              <a:rPr lang="en-US" smtClean="0">
                <a:solidFill>
                  <a:schemeClr val="bg2"/>
                </a:solidFill>
              </a:rPr>
              <a:pPr eaLnBrk="1" hangingPunct="1">
                <a:defRPr/>
              </a:pPr>
              <a:t>26</a:t>
            </a:fld>
            <a:endParaRPr lang="en-US">
              <a:solidFill>
                <a:schemeClr val="bg2"/>
              </a:solidFill>
            </a:endParaRPr>
          </a:p>
        </p:txBody>
      </p:sp>
      <p:sp>
        <p:nvSpPr>
          <p:cNvPr id="5" name="Content Placeholder 2"/>
          <p:cNvSpPr txBox="1">
            <a:spLocks/>
          </p:cNvSpPr>
          <p:nvPr/>
        </p:nvSpPr>
        <p:spPr bwMode="auto">
          <a:xfrm>
            <a:off x="457200" y="3124200"/>
            <a:ext cx="8229600" cy="990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b="1" dirty="0">
                <a:solidFill>
                  <a:srgbClr val="000000"/>
                </a:solidFill>
                <a:latin typeface="Courier New" pitchFamily="49" charset="0"/>
                <a:cs typeface="+mn-cs"/>
              </a:rPr>
              <a:t>ArrayList&lt;Object&gt;</a:t>
            </a:r>
            <a:r>
              <a:rPr lang="en-US" sz="2000" kern="0" dirty="0">
                <a:solidFill>
                  <a:srgbClr val="5F5F5F"/>
                </a:solidFill>
                <a:latin typeface="+mn-lt"/>
                <a:cs typeface="+mn-cs"/>
              </a:rPr>
              <a:t>  allows using  add methods where as </a:t>
            </a:r>
            <a:r>
              <a:rPr lang="en-US" sz="2000" b="1" dirty="0">
                <a:solidFill>
                  <a:srgbClr val="000000"/>
                </a:solidFill>
                <a:latin typeface="Courier New" pitchFamily="49" charset="0"/>
                <a:cs typeface="+mn-cs"/>
              </a:rPr>
              <a:t>ArrayList&lt;?&gt;  </a:t>
            </a:r>
            <a:r>
              <a:rPr lang="en-US" sz="2000" kern="0" dirty="0">
                <a:solidFill>
                  <a:srgbClr val="5F5F5F"/>
                </a:solidFill>
                <a:latin typeface="+mn-lt"/>
                <a:cs typeface="+mn-cs"/>
              </a:rPr>
              <a:t>does  not!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kern="1200" dirty="0"/>
              <a:t>Back to </a:t>
            </a:r>
            <a:r>
              <a:rPr lang="en-US" sz="4000" dirty="0">
                <a:latin typeface="Courier New" pitchFamily="49" charset="0"/>
                <a:cs typeface="Courier New" pitchFamily="49" charset="0"/>
              </a:rPr>
              <a:t>List </a:t>
            </a:r>
            <a:r>
              <a:rPr lang="en-US" sz="4000" kern="1200" dirty="0"/>
              <a:t>classes-</a:t>
            </a:r>
            <a:r>
              <a:rPr lang="en-US" sz="4000" dirty="0">
                <a:latin typeface="Courier New" pitchFamily="49" charset="0"/>
                <a:cs typeface="Courier New" pitchFamily="49" charset="0"/>
              </a:rPr>
              <a:t> Vector</a:t>
            </a:r>
            <a:endParaRPr lang="en-US" sz="4000" dirty="0"/>
          </a:p>
        </p:txBody>
      </p:sp>
      <p:sp>
        <p:nvSpPr>
          <p:cNvPr id="3" name="Content Placeholder 2"/>
          <p:cNvSpPr>
            <a:spLocks noGrp="1"/>
          </p:cNvSpPr>
          <p:nvPr>
            <p:ph idx="1"/>
          </p:nvPr>
        </p:nvSpPr>
        <p:spPr/>
        <p:txBody>
          <a:bodyPr/>
          <a:lstStyle/>
          <a:p>
            <a:pPr>
              <a:defRPr/>
            </a:pPr>
            <a:r>
              <a:rPr lang="en-US" dirty="0"/>
              <a:t>The </a:t>
            </a:r>
            <a:r>
              <a:rPr lang="en-US" b="1" kern="1200" dirty="0">
                <a:solidFill>
                  <a:srgbClr val="000000"/>
                </a:solidFill>
                <a:latin typeface="Courier New" pitchFamily="49" charset="0"/>
              </a:rPr>
              <a:t>Vector</a:t>
            </a:r>
            <a:r>
              <a:rPr lang="en-US" dirty="0"/>
              <a:t> class is exactly same as </a:t>
            </a:r>
            <a:r>
              <a:rPr lang="en-US" b="1" kern="1200" dirty="0">
                <a:solidFill>
                  <a:srgbClr val="000000"/>
                </a:solidFill>
                <a:latin typeface="Courier New" pitchFamily="49" charset="0"/>
              </a:rPr>
              <a:t>ArrayList</a:t>
            </a:r>
            <a:r>
              <a:rPr lang="en-US" dirty="0"/>
              <a:t> class except that the Vector class methods are </a:t>
            </a:r>
            <a:r>
              <a:rPr lang="en-US" dirty="0">
                <a:solidFill>
                  <a:srgbClr val="C00000"/>
                </a:solidFill>
              </a:rPr>
              <a:t>thread-safe.</a:t>
            </a:r>
          </a:p>
          <a:p>
            <a:pPr marL="0" indent="0" eaLnBrk="1" hangingPunct="1">
              <a:lnSpc>
                <a:spcPct val="90000"/>
              </a:lnSpc>
              <a:defRPr/>
            </a:pPr>
            <a:endParaRPr lang="en-US" dirty="0">
              <a:solidFill>
                <a:srgbClr val="C00000"/>
              </a:solidFill>
            </a:endParaRPr>
          </a:p>
          <a:p>
            <a:pPr marL="0" indent="0" eaLnBrk="1" hangingPunct="1">
              <a:lnSpc>
                <a:spcPct val="90000"/>
              </a:lnSpc>
              <a:defRPr/>
            </a:pPr>
            <a:r>
              <a:rPr lang="en-US" dirty="0"/>
              <a:t>Constructor </a:t>
            </a:r>
          </a:p>
          <a:p>
            <a:pPr marL="400050" lvl="1" indent="0" eaLnBrk="1" hangingPunct="1">
              <a:lnSpc>
                <a:spcPct val="90000"/>
              </a:lnSpc>
              <a:buFont typeface="Wingdings" pitchFamily="2" charset="2"/>
              <a:buNone/>
              <a:defRPr/>
            </a:pPr>
            <a:r>
              <a:rPr lang="en-US" sz="2000" b="1" kern="1200" dirty="0">
                <a:solidFill>
                  <a:srgbClr val="000000"/>
                </a:solidFill>
                <a:latin typeface="Courier New" pitchFamily="49" charset="0"/>
              </a:rPr>
              <a:t>Vector() </a:t>
            </a:r>
          </a:p>
          <a:p>
            <a:pPr marL="400050" lvl="1" indent="0" eaLnBrk="1" hangingPunct="1">
              <a:lnSpc>
                <a:spcPct val="90000"/>
              </a:lnSpc>
              <a:buFont typeface="Wingdings" pitchFamily="2" charset="2"/>
              <a:buNone/>
              <a:defRPr/>
            </a:pPr>
            <a:r>
              <a:rPr lang="en-US" sz="2000" b="1" kern="1200" dirty="0">
                <a:solidFill>
                  <a:srgbClr val="000000"/>
                </a:solidFill>
                <a:latin typeface="Courier New" pitchFamily="49" charset="0"/>
              </a:rPr>
              <a:t>Vector(int initialCapacity) </a:t>
            </a:r>
          </a:p>
          <a:p>
            <a:pPr marL="400050" lvl="1" indent="0" eaLnBrk="1" hangingPunct="1">
              <a:lnSpc>
                <a:spcPct val="90000"/>
              </a:lnSpc>
              <a:buFont typeface="Wingdings" pitchFamily="2" charset="2"/>
              <a:buNone/>
              <a:defRPr/>
            </a:pPr>
            <a:r>
              <a:rPr lang="en-US" sz="2000" b="1" kern="1200" dirty="0">
                <a:solidFill>
                  <a:srgbClr val="000000"/>
                </a:solidFill>
                <a:latin typeface="Courier New" pitchFamily="49" charset="0"/>
              </a:rPr>
              <a:t>Vector(int initialCapacity, int capacityIncrement)</a:t>
            </a:r>
            <a:endParaRPr lang="en-US" dirty="0"/>
          </a:p>
        </p:txBody>
      </p:sp>
      <p:sp>
        <p:nvSpPr>
          <p:cNvPr id="5" name="Footer Placeholder 4"/>
          <p:cNvSpPr>
            <a:spLocks noGrp="1"/>
          </p:cNvSpPr>
          <p:nvPr>
            <p:ph type="ftr" sz="quarter" idx="11"/>
          </p:nvPr>
        </p:nvSpPr>
        <p:spPr/>
        <p:txBody>
          <a:bodyPr/>
          <a:lstStyle/>
          <a:p>
            <a:r>
              <a:rPr lang="en-IN"/>
              <a:t>RVK......................</a:t>
            </a:r>
          </a:p>
        </p:txBody>
      </p:sp>
      <p:sp>
        <p:nvSpPr>
          <p:cNvPr id="4301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F439066-6720-4ED0-8BAF-9BD9CD0B69A4}" type="slidenum">
              <a:rPr lang="en-US" smtClean="0">
                <a:solidFill>
                  <a:schemeClr val="bg2"/>
                </a:solidFill>
              </a:rPr>
              <a:pPr eaLnBrk="1" hangingPunct="1">
                <a:defRPr/>
              </a:pPr>
              <a:t>27</a:t>
            </a:fld>
            <a:endParaRPr lang="en-US">
              <a:solidFill>
                <a:schemeClr val="bg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kern="1200" dirty="0"/>
              <a:t>Recall</a:t>
            </a:r>
          </a:p>
        </p:txBody>
      </p:sp>
      <p:sp>
        <p:nvSpPr>
          <p:cNvPr id="3" name="Content Placeholder 2"/>
          <p:cNvSpPr>
            <a:spLocks noGrp="1"/>
          </p:cNvSpPr>
          <p:nvPr>
            <p:ph idx="1"/>
          </p:nvPr>
        </p:nvSpPr>
        <p:spPr>
          <a:xfrm>
            <a:off x="381000" y="914400"/>
            <a:ext cx="8229600" cy="1676400"/>
          </a:xfrm>
        </p:spPr>
        <p:txBody>
          <a:bodyPr/>
          <a:lstStyle/>
          <a:p>
            <a:pPr>
              <a:defRPr/>
            </a:pPr>
            <a:r>
              <a:rPr lang="en-US" b="1" kern="1200" dirty="0">
                <a:latin typeface="Courier New" pitchFamily="49" charset="0"/>
              </a:rPr>
              <a:t>Vector</a:t>
            </a:r>
            <a:r>
              <a:rPr lang="en-US" dirty="0"/>
              <a:t> is thread-safe class</a:t>
            </a:r>
          </a:p>
          <a:p>
            <a:pPr lvl="1">
              <a:defRPr/>
            </a:pPr>
            <a:r>
              <a:rPr lang="en-US" sz="2000" dirty="0">
                <a:ea typeface="+mn-ea"/>
                <a:cs typeface="+mn-cs"/>
              </a:rPr>
              <a:t>Have we come across any thread-safe class?</a:t>
            </a:r>
          </a:p>
          <a:p>
            <a:pPr lvl="1">
              <a:defRPr/>
            </a:pPr>
            <a:r>
              <a:rPr lang="en-US" sz="2000" dirty="0">
                <a:ea typeface="+mn-ea"/>
                <a:cs typeface="+mn-cs"/>
              </a:rPr>
              <a:t>What does thread-safe mean?</a:t>
            </a:r>
          </a:p>
        </p:txBody>
      </p:sp>
      <p:sp>
        <p:nvSpPr>
          <p:cNvPr id="6" name="Footer Placeholder 5"/>
          <p:cNvSpPr>
            <a:spLocks noGrp="1"/>
          </p:cNvSpPr>
          <p:nvPr>
            <p:ph type="ftr" sz="quarter" idx="11"/>
          </p:nvPr>
        </p:nvSpPr>
        <p:spPr/>
        <p:txBody>
          <a:bodyPr/>
          <a:lstStyle/>
          <a:p>
            <a:r>
              <a:rPr lang="en-IN"/>
              <a:t>RVK......................</a:t>
            </a:r>
          </a:p>
        </p:txBody>
      </p:sp>
      <p:sp>
        <p:nvSpPr>
          <p:cNvPr id="44037"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74FFBF9-8A1E-427C-B871-71CC9B3DE489}" type="slidenum">
              <a:rPr lang="en-US" smtClean="0">
                <a:solidFill>
                  <a:schemeClr val="bg2"/>
                </a:solidFill>
              </a:rPr>
              <a:pPr eaLnBrk="1" hangingPunct="1">
                <a:defRPr/>
              </a:pPr>
              <a:t>28</a:t>
            </a:fld>
            <a:endParaRPr lang="en-US">
              <a:solidFill>
                <a:schemeClr val="bg2"/>
              </a:solidFill>
            </a:endParaRPr>
          </a:p>
        </p:txBody>
      </p:sp>
      <p:sp>
        <p:nvSpPr>
          <p:cNvPr id="5" name="Rectangle 4"/>
          <p:cNvSpPr/>
          <p:nvPr/>
        </p:nvSpPr>
        <p:spPr>
          <a:xfrm>
            <a:off x="457200" y="2382838"/>
            <a:ext cx="8153400" cy="4094162"/>
          </a:xfrm>
          <a:prstGeom prst="rect">
            <a:avLst/>
          </a:prstGeom>
        </p:spPr>
        <p:txBody>
          <a:bodyPr>
            <a:spAutoFit/>
          </a:bodyPr>
          <a:lstStyle/>
          <a:p>
            <a:pPr marL="914400" lvl="1" indent="-457200" eaLnBrk="0" hangingPunct="0">
              <a:lnSpc>
                <a:spcPct val="140000"/>
              </a:lnSpc>
              <a:spcBef>
                <a:spcPct val="20000"/>
              </a:spcBef>
              <a:buClr>
                <a:schemeClr val="accent2"/>
              </a:buClr>
              <a:buFont typeface="+mj-lt"/>
              <a:buAutoNum type="arabicPeriod"/>
              <a:defRPr/>
            </a:pPr>
            <a:r>
              <a:rPr lang="en-US" sz="2000" b="1" dirty="0">
                <a:solidFill>
                  <a:srgbClr val="5F5F5F"/>
                </a:solidFill>
                <a:latin typeface="Courier New" pitchFamily="49" charset="0"/>
                <a:cs typeface="+mn-cs"/>
              </a:rPr>
              <a:t>StringBuffer</a:t>
            </a:r>
            <a:r>
              <a:rPr lang="en-US" sz="2000" dirty="0">
                <a:solidFill>
                  <a:srgbClr val="5F5F5F"/>
                </a:solidFill>
                <a:latin typeface="+mn-lt"/>
                <a:cs typeface="+mn-cs"/>
              </a:rPr>
              <a:t> class</a:t>
            </a:r>
          </a:p>
          <a:p>
            <a:pPr marL="914400" lvl="1" indent="-457200" eaLnBrk="0" hangingPunct="0">
              <a:lnSpc>
                <a:spcPct val="140000"/>
              </a:lnSpc>
              <a:spcBef>
                <a:spcPct val="20000"/>
              </a:spcBef>
              <a:buClr>
                <a:schemeClr val="accent2"/>
              </a:buClr>
              <a:buFont typeface="+mj-lt"/>
              <a:buAutoNum type="arabicPeriod"/>
              <a:defRPr/>
            </a:pPr>
            <a:r>
              <a:rPr lang="en-US" sz="2000" dirty="0">
                <a:solidFill>
                  <a:srgbClr val="5F5F5F"/>
                </a:solidFill>
                <a:latin typeface="+mn-lt"/>
                <a:cs typeface="+mn-cs"/>
              </a:rPr>
              <a:t>Thread-safe means the most of the methods of </a:t>
            </a:r>
            <a:r>
              <a:rPr lang="en-US" sz="2000" b="1" dirty="0">
                <a:solidFill>
                  <a:srgbClr val="5F5F5F"/>
                </a:solidFill>
                <a:latin typeface="Courier New" pitchFamily="49" charset="0"/>
                <a:cs typeface="+mn-cs"/>
              </a:rPr>
              <a:t>Vector</a:t>
            </a:r>
            <a:r>
              <a:rPr lang="en-US" sz="2000" dirty="0">
                <a:solidFill>
                  <a:srgbClr val="5F5F5F"/>
                </a:solidFill>
                <a:latin typeface="+mn-lt"/>
                <a:cs typeface="+mn-cs"/>
              </a:rPr>
              <a:t> class have </a:t>
            </a:r>
            <a:r>
              <a:rPr lang="en-US" sz="2000" b="1" dirty="0">
                <a:solidFill>
                  <a:srgbClr val="5F5F5F"/>
                </a:solidFill>
                <a:latin typeface="Courier New" pitchFamily="49" charset="0"/>
                <a:cs typeface="+mn-cs"/>
              </a:rPr>
              <a:t>synchronized</a:t>
            </a:r>
            <a:r>
              <a:rPr lang="en-US" sz="2000" dirty="0">
                <a:solidFill>
                  <a:srgbClr val="5F5F5F"/>
                </a:solidFill>
                <a:latin typeface="+mn-lt"/>
                <a:cs typeface="+mn-cs"/>
              </a:rPr>
              <a:t> keyword. Hence no 2 threads can access the same instance of </a:t>
            </a:r>
            <a:r>
              <a:rPr lang="en-US" sz="2000" b="1" dirty="0">
                <a:solidFill>
                  <a:srgbClr val="5F5F5F"/>
                </a:solidFill>
                <a:latin typeface="Courier New" pitchFamily="49" charset="0"/>
                <a:cs typeface="+mn-cs"/>
              </a:rPr>
              <a:t>Vector</a:t>
            </a:r>
            <a:r>
              <a:rPr lang="en-US" sz="2000" dirty="0">
                <a:solidFill>
                  <a:srgbClr val="5F5F5F"/>
                </a:solidFill>
                <a:latin typeface="+mn-lt"/>
                <a:cs typeface="+mn-cs"/>
              </a:rPr>
              <a:t> class simultaneously if both are accessing </a:t>
            </a:r>
            <a:r>
              <a:rPr lang="en-US" sz="2000" b="1" dirty="0">
                <a:solidFill>
                  <a:srgbClr val="5F5F5F"/>
                </a:solidFill>
                <a:latin typeface="Courier New" pitchFamily="49" charset="0"/>
                <a:cs typeface="+mn-cs"/>
              </a:rPr>
              <a:t>synchronized</a:t>
            </a:r>
            <a:r>
              <a:rPr lang="en-US" sz="2000" dirty="0">
                <a:solidFill>
                  <a:srgbClr val="5F5F5F"/>
                </a:solidFill>
                <a:latin typeface="+mn-lt"/>
                <a:cs typeface="+mn-cs"/>
              </a:rPr>
              <a:t> methods.</a:t>
            </a:r>
          </a:p>
          <a:p>
            <a:pPr marL="914400" lvl="1" indent="-457200" eaLnBrk="0" hangingPunct="0">
              <a:lnSpc>
                <a:spcPct val="140000"/>
              </a:lnSpc>
              <a:spcBef>
                <a:spcPct val="20000"/>
              </a:spcBef>
              <a:buClr>
                <a:schemeClr val="accent2"/>
              </a:buClr>
              <a:defRPr/>
            </a:pPr>
            <a:r>
              <a:rPr lang="en-US" sz="2000" dirty="0">
                <a:solidFill>
                  <a:srgbClr val="5F5F5F"/>
                </a:solidFill>
                <a:latin typeface="+mn-lt"/>
                <a:cs typeface="+mn-cs"/>
              </a:rPr>
              <a:t>	Having thread-safe code is good but sometimes in applications we might not be need thread-safety. In such cases </a:t>
            </a:r>
            <a:r>
              <a:rPr lang="en-US" sz="2000" b="1" dirty="0">
                <a:solidFill>
                  <a:srgbClr val="5F5F5F"/>
                </a:solidFill>
                <a:latin typeface="Courier New" pitchFamily="49" charset="0"/>
                <a:cs typeface="+mn-cs"/>
              </a:rPr>
              <a:t>synchronized</a:t>
            </a:r>
            <a:r>
              <a:rPr lang="en-US" sz="2000" dirty="0">
                <a:solidFill>
                  <a:srgbClr val="5F5F5F"/>
                </a:solidFill>
                <a:latin typeface="+mn-lt"/>
                <a:cs typeface="+mn-cs"/>
              </a:rPr>
              <a:t> code might be an overburden making the execution slow.</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28600" y="0"/>
            <a:ext cx="8382000" cy="762000"/>
          </a:xfrm>
        </p:spPr>
        <p:txBody>
          <a:bodyPr/>
          <a:lstStyle/>
          <a:p>
            <a:pPr eaLnBrk="1" hangingPunct="1">
              <a:defRPr/>
            </a:pPr>
            <a:r>
              <a:rPr lang="en-US" sz="4000" kern="1200" dirty="0">
                <a:latin typeface="Courier New" pitchFamily="49" charset="0"/>
                <a:cs typeface="Courier New" pitchFamily="49" charset="0"/>
              </a:rPr>
              <a:t>Stack</a:t>
            </a:r>
          </a:p>
        </p:txBody>
      </p:sp>
      <p:sp>
        <p:nvSpPr>
          <p:cNvPr id="259075" name="Rectangle 3"/>
          <p:cNvSpPr>
            <a:spLocks noGrp="1" noChangeArrowheads="1"/>
          </p:cNvSpPr>
          <p:nvPr>
            <p:ph idx="1"/>
          </p:nvPr>
        </p:nvSpPr>
        <p:spPr>
          <a:xfrm>
            <a:off x="228600" y="1066800"/>
            <a:ext cx="8534400" cy="5257800"/>
          </a:xfrm>
        </p:spPr>
        <p:txBody>
          <a:bodyPr>
            <a:normAutofit lnSpcReduction="10000"/>
          </a:bodyPr>
          <a:lstStyle/>
          <a:p>
            <a:pPr eaLnBrk="1" hangingPunct="1">
              <a:lnSpc>
                <a:spcPct val="100000"/>
              </a:lnSpc>
              <a:spcBef>
                <a:spcPts val="200"/>
              </a:spcBef>
              <a:defRPr/>
            </a:pPr>
            <a:r>
              <a:rPr lang="en-US" dirty="0"/>
              <a:t>Objects are inserted in LIFO manner.</a:t>
            </a:r>
          </a:p>
          <a:p>
            <a:pPr eaLnBrk="1" hangingPunct="1">
              <a:lnSpc>
                <a:spcPct val="100000"/>
              </a:lnSpc>
              <a:spcBef>
                <a:spcPts val="200"/>
              </a:spcBef>
              <a:defRPr/>
            </a:pPr>
            <a:r>
              <a:rPr lang="en-US" dirty="0"/>
              <a:t>Inherits from the </a:t>
            </a:r>
            <a:r>
              <a:rPr lang="en-US" b="1" dirty="0">
                <a:solidFill>
                  <a:srgbClr val="000000"/>
                </a:solidFill>
                <a:latin typeface="Courier New" pitchFamily="49" charset="0"/>
              </a:rPr>
              <a:t>Vector</a:t>
            </a:r>
            <a:r>
              <a:rPr lang="en-US" dirty="0"/>
              <a:t> class.</a:t>
            </a:r>
          </a:p>
          <a:p>
            <a:pPr eaLnBrk="1" hangingPunct="1">
              <a:lnSpc>
                <a:spcPct val="100000"/>
              </a:lnSpc>
              <a:spcBef>
                <a:spcPts val="200"/>
              </a:spcBef>
              <a:defRPr/>
            </a:pPr>
            <a:r>
              <a:rPr lang="en-US" dirty="0"/>
              <a:t>Constructor :</a:t>
            </a:r>
            <a:r>
              <a:rPr lang="en-US" b="1" dirty="0">
                <a:solidFill>
                  <a:srgbClr val="000000"/>
                </a:solidFill>
                <a:latin typeface="Courier New" pitchFamily="49" charset="0"/>
              </a:rPr>
              <a:t>	</a:t>
            </a:r>
          </a:p>
          <a:p>
            <a:pPr eaLnBrk="1" hangingPunct="1">
              <a:lnSpc>
                <a:spcPct val="100000"/>
              </a:lnSpc>
              <a:spcBef>
                <a:spcPts val="200"/>
              </a:spcBef>
              <a:buFont typeface="Wingdings" pitchFamily="2" charset="2"/>
              <a:buNone/>
              <a:defRPr/>
            </a:pPr>
            <a:r>
              <a:rPr lang="en-US" b="1" dirty="0">
                <a:solidFill>
                  <a:srgbClr val="000000"/>
                </a:solidFill>
                <a:latin typeface="Courier New" pitchFamily="49" charset="0"/>
              </a:rPr>
              <a:t>	Stack() </a:t>
            </a:r>
          </a:p>
          <a:p>
            <a:pPr eaLnBrk="1" hangingPunct="1">
              <a:lnSpc>
                <a:spcPct val="100000"/>
              </a:lnSpc>
              <a:spcBef>
                <a:spcPts val="200"/>
              </a:spcBef>
              <a:defRPr/>
            </a:pPr>
            <a:r>
              <a:rPr lang="en-US" dirty="0"/>
              <a:t>Methods (new methods added here)</a:t>
            </a:r>
          </a:p>
          <a:p>
            <a:pPr lvl="1" eaLnBrk="1" hangingPunct="1">
              <a:lnSpc>
                <a:spcPct val="100000"/>
              </a:lnSpc>
              <a:spcBef>
                <a:spcPts val="200"/>
              </a:spcBef>
              <a:defRPr/>
            </a:pPr>
            <a:r>
              <a:rPr lang="en-US" sz="2000" b="1" dirty="0">
                <a:solidFill>
                  <a:srgbClr val="000000"/>
                </a:solidFill>
                <a:latin typeface="Courier New" pitchFamily="49" charset="0"/>
                <a:ea typeface="+mn-ea"/>
              </a:rPr>
              <a:t>E push(E item) </a:t>
            </a:r>
          </a:p>
          <a:p>
            <a:pPr lvl="1" eaLnBrk="1" hangingPunct="1">
              <a:lnSpc>
                <a:spcPct val="100000"/>
              </a:lnSpc>
              <a:spcBef>
                <a:spcPts val="200"/>
              </a:spcBef>
              <a:buFont typeface="Wingdings" pitchFamily="2" charset="2"/>
              <a:buNone/>
              <a:defRPr/>
            </a:pPr>
            <a:r>
              <a:rPr lang="en-US" sz="2000" dirty="0"/>
              <a:t> Pushes an item onto the top of this stack.</a:t>
            </a:r>
          </a:p>
          <a:p>
            <a:pPr lvl="1" eaLnBrk="1" hangingPunct="1">
              <a:lnSpc>
                <a:spcPct val="100000"/>
              </a:lnSpc>
              <a:spcBef>
                <a:spcPts val="200"/>
              </a:spcBef>
              <a:defRPr/>
            </a:pPr>
            <a:r>
              <a:rPr lang="en-US" sz="2000" b="1" dirty="0">
                <a:solidFill>
                  <a:srgbClr val="000000"/>
                </a:solidFill>
                <a:latin typeface="Courier New" pitchFamily="49" charset="0"/>
                <a:ea typeface="+mn-ea"/>
              </a:rPr>
              <a:t>E peek() </a:t>
            </a:r>
          </a:p>
          <a:p>
            <a:pPr lvl="1" eaLnBrk="1" hangingPunct="1">
              <a:lnSpc>
                <a:spcPct val="100000"/>
              </a:lnSpc>
              <a:spcBef>
                <a:spcPts val="200"/>
              </a:spcBef>
              <a:defRPr/>
            </a:pPr>
            <a:r>
              <a:rPr lang="en-US" sz="2000" b="1" dirty="0">
                <a:solidFill>
                  <a:srgbClr val="000000"/>
                </a:solidFill>
                <a:latin typeface="Courier New" pitchFamily="49" charset="0"/>
              </a:rPr>
              <a:t>E pop() </a:t>
            </a:r>
          </a:p>
          <a:p>
            <a:pPr lvl="1" eaLnBrk="1" hangingPunct="1">
              <a:lnSpc>
                <a:spcPct val="100000"/>
              </a:lnSpc>
              <a:spcBef>
                <a:spcPts val="200"/>
              </a:spcBef>
              <a:buFont typeface="Wingdings" pitchFamily="2" charset="2"/>
              <a:buNone/>
              <a:defRPr/>
            </a:pPr>
            <a:r>
              <a:rPr lang="en-US" sz="2000" b="1" dirty="0">
                <a:solidFill>
                  <a:srgbClr val="000000"/>
                </a:solidFill>
                <a:latin typeface="Courier New" pitchFamily="49" charset="0"/>
              </a:rPr>
              <a:t>peek()</a:t>
            </a:r>
            <a:r>
              <a:rPr lang="en-US" sz="2000" dirty="0"/>
              <a:t> returns the object at the top of this stack without removing it from the stack while </a:t>
            </a:r>
            <a:r>
              <a:rPr lang="en-US" sz="2000" b="1" dirty="0">
                <a:solidFill>
                  <a:srgbClr val="000000"/>
                </a:solidFill>
                <a:latin typeface="Courier New" pitchFamily="49" charset="0"/>
              </a:rPr>
              <a:t>pop() </a:t>
            </a:r>
            <a:r>
              <a:rPr lang="en-US" sz="2000" dirty="0"/>
              <a:t>removes the object</a:t>
            </a:r>
            <a:endParaRPr lang="en-US" sz="2000" b="1" dirty="0">
              <a:solidFill>
                <a:srgbClr val="000000"/>
              </a:solidFill>
              <a:latin typeface="Courier New" pitchFamily="49" charset="0"/>
              <a:ea typeface="+mn-ea"/>
            </a:endParaRPr>
          </a:p>
          <a:p>
            <a:pPr lvl="1" eaLnBrk="1" hangingPunct="1">
              <a:lnSpc>
                <a:spcPct val="100000"/>
              </a:lnSpc>
              <a:spcBef>
                <a:spcPts val="200"/>
              </a:spcBef>
              <a:defRPr/>
            </a:pPr>
            <a:r>
              <a:rPr lang="en-US" sz="2000" b="1" dirty="0">
                <a:solidFill>
                  <a:srgbClr val="000000"/>
                </a:solidFill>
                <a:latin typeface="Courier New" pitchFamily="49" charset="0"/>
                <a:ea typeface="+mn-ea"/>
              </a:rPr>
              <a:t>boolean empty() </a:t>
            </a:r>
          </a:p>
          <a:p>
            <a:pPr lvl="1" eaLnBrk="1" hangingPunct="1">
              <a:lnSpc>
                <a:spcPct val="100000"/>
              </a:lnSpc>
              <a:spcBef>
                <a:spcPts val="200"/>
              </a:spcBef>
              <a:buFont typeface="Wingdings" pitchFamily="2" charset="2"/>
              <a:buNone/>
              <a:defRPr/>
            </a:pPr>
            <a:r>
              <a:rPr lang="en-US" sz="2000" dirty="0"/>
              <a:t>	Returns </a:t>
            </a:r>
            <a:r>
              <a:rPr lang="en-US" sz="2000" b="1" dirty="0">
                <a:solidFill>
                  <a:srgbClr val="000000"/>
                </a:solidFill>
                <a:latin typeface="Courier New" pitchFamily="49" charset="0"/>
                <a:ea typeface="+mn-ea"/>
              </a:rPr>
              <a:t>true</a:t>
            </a:r>
            <a:r>
              <a:rPr lang="en-US" sz="2000" dirty="0"/>
              <a:t> if stack contains no items; </a:t>
            </a:r>
            <a:r>
              <a:rPr lang="en-US" sz="2000" b="1" dirty="0">
                <a:solidFill>
                  <a:srgbClr val="000000"/>
                </a:solidFill>
                <a:latin typeface="Courier New" pitchFamily="49" charset="0"/>
                <a:ea typeface="+mn-ea"/>
              </a:rPr>
              <a:t>false</a:t>
            </a:r>
            <a:r>
              <a:rPr lang="en-US" sz="2000" dirty="0"/>
              <a:t> otherwise</a:t>
            </a:r>
            <a:endParaRPr lang="en-US" sz="2000" b="1" dirty="0">
              <a:solidFill>
                <a:srgbClr val="000000"/>
              </a:solidFill>
              <a:latin typeface="Courier New" pitchFamily="49" charset="0"/>
              <a:ea typeface="+mn-ea"/>
            </a:endParaRPr>
          </a:p>
          <a:p>
            <a:pPr lvl="1" eaLnBrk="1" hangingPunct="1">
              <a:lnSpc>
                <a:spcPct val="100000"/>
              </a:lnSpc>
              <a:spcBef>
                <a:spcPts val="200"/>
              </a:spcBef>
              <a:defRPr/>
            </a:pPr>
            <a:r>
              <a:rPr lang="en-US" sz="2000" b="1" dirty="0">
                <a:solidFill>
                  <a:srgbClr val="000000"/>
                </a:solidFill>
                <a:latin typeface="Courier New" pitchFamily="49" charset="0"/>
                <a:ea typeface="+mn-ea"/>
              </a:rPr>
              <a:t>int search(Object o)</a:t>
            </a:r>
          </a:p>
          <a:p>
            <a:pPr lvl="1" eaLnBrk="1" hangingPunct="1">
              <a:lnSpc>
                <a:spcPct val="100000"/>
              </a:lnSpc>
              <a:spcBef>
                <a:spcPts val="200"/>
              </a:spcBef>
              <a:buFont typeface="Wingdings" pitchFamily="2" charset="2"/>
              <a:buNone/>
              <a:defRPr/>
            </a:pPr>
            <a:r>
              <a:rPr lang="en-US" sz="2000" dirty="0"/>
              <a:t>	Top of the stack is considered as position 1. Searches the item and returns distance of the item from the top of the stack of the stack.</a:t>
            </a:r>
            <a:endParaRPr lang="en-US" b="1" dirty="0">
              <a:latin typeface="Courier New" pitchFamily="49" charset="0"/>
            </a:endParaRPr>
          </a:p>
        </p:txBody>
      </p:sp>
      <p:sp>
        <p:nvSpPr>
          <p:cNvPr id="5" name="Footer Placeholder 4"/>
          <p:cNvSpPr>
            <a:spLocks noGrp="1"/>
          </p:cNvSpPr>
          <p:nvPr>
            <p:ph type="ftr" sz="quarter" idx="11"/>
          </p:nvPr>
        </p:nvSpPr>
        <p:spPr/>
        <p:txBody>
          <a:bodyPr/>
          <a:lstStyle/>
          <a:p>
            <a:r>
              <a:rPr lang="en-IN"/>
              <a:t>RVK......................</a:t>
            </a:r>
          </a:p>
        </p:txBody>
      </p:sp>
      <p:sp>
        <p:nvSpPr>
          <p:cNvPr id="4506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5055111-5EC8-4801-B569-B855B05A508D}" type="slidenum">
              <a:rPr lang="en-US" smtClean="0">
                <a:solidFill>
                  <a:schemeClr val="bg2"/>
                </a:solidFill>
              </a:rPr>
              <a:pPr eaLnBrk="1" hangingPunct="1">
                <a:defRPr/>
              </a:pPr>
              <a:t>29</a:t>
            </a:fld>
            <a:endParaRPr lang="en-US">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4000"/>
              <a:t>Test your understanding</a:t>
            </a:r>
          </a:p>
        </p:txBody>
      </p:sp>
      <p:sp>
        <p:nvSpPr>
          <p:cNvPr id="5123" name="Content Placeholder 2"/>
          <p:cNvSpPr>
            <a:spLocks noGrp="1"/>
          </p:cNvSpPr>
          <p:nvPr>
            <p:ph idx="1"/>
          </p:nvPr>
        </p:nvSpPr>
        <p:spPr>
          <a:xfrm>
            <a:off x="457200" y="1143000"/>
            <a:ext cx="8229600" cy="609600"/>
          </a:xfrm>
        </p:spPr>
        <p:txBody>
          <a:bodyPr>
            <a:normAutofit/>
          </a:bodyPr>
          <a:lstStyle/>
          <a:p>
            <a:r>
              <a:rPr lang="en-US"/>
              <a:t>Can you create an array that can take only Student objects?</a:t>
            </a:r>
          </a:p>
          <a:p>
            <a:pPr>
              <a:buFont typeface="Wingdings" pitchFamily="2" charset="2"/>
              <a:buNone/>
            </a:pPr>
            <a:endParaRPr lang="en-US"/>
          </a:p>
        </p:txBody>
      </p:sp>
      <p:sp>
        <p:nvSpPr>
          <p:cNvPr id="8" name="Footer Placeholder 7"/>
          <p:cNvSpPr>
            <a:spLocks noGrp="1"/>
          </p:cNvSpPr>
          <p:nvPr>
            <p:ph type="ftr" sz="quarter" idx="11"/>
          </p:nvPr>
        </p:nvSpPr>
        <p:spPr/>
        <p:txBody>
          <a:bodyPr/>
          <a:lstStyle/>
          <a:p>
            <a:r>
              <a:rPr lang="en-IN"/>
              <a:t>RVK......................</a:t>
            </a:r>
          </a:p>
        </p:txBody>
      </p:sp>
      <p:sp>
        <p:nvSpPr>
          <p:cNvPr id="5127" name="Slide Number Placeholder 7"/>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679F5BD-D5BA-4EC8-8DF9-8B3809979910}" type="slidenum">
              <a:rPr lang="en-US" smtClean="0">
                <a:solidFill>
                  <a:schemeClr val="bg2"/>
                </a:solidFill>
              </a:rPr>
              <a:pPr eaLnBrk="1" hangingPunct="1">
                <a:defRPr/>
              </a:pPr>
              <a:t>3</a:t>
            </a:fld>
            <a:endParaRPr lang="en-US">
              <a:solidFill>
                <a:schemeClr val="bg2"/>
              </a:solidFill>
            </a:endParaRPr>
          </a:p>
        </p:txBody>
      </p:sp>
      <p:sp>
        <p:nvSpPr>
          <p:cNvPr id="5" name="Content Placeholder 2"/>
          <p:cNvSpPr txBox="1">
            <a:spLocks/>
          </p:cNvSpPr>
          <p:nvPr/>
        </p:nvSpPr>
        <p:spPr bwMode="auto">
          <a:xfrm>
            <a:off x="457200" y="1600200"/>
            <a:ext cx="8229600" cy="12954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That is simple</a:t>
            </a:r>
          </a:p>
          <a:p>
            <a:pPr marL="342900" indent="-342900" eaLnBrk="0" hangingPunct="0">
              <a:lnSpc>
                <a:spcPct val="140000"/>
              </a:lnSpc>
              <a:spcBef>
                <a:spcPct val="20000"/>
              </a:spcBef>
              <a:buClr>
                <a:schemeClr val="accent2"/>
              </a:buClr>
              <a:defRPr/>
            </a:pPr>
            <a:r>
              <a:rPr lang="en-US" sz="2000" kern="0" dirty="0">
                <a:solidFill>
                  <a:srgbClr val="5F5F5F"/>
                </a:solidFill>
                <a:latin typeface="+mn-lt"/>
                <a:cs typeface="+mn-cs"/>
              </a:rPr>
              <a:t>		</a:t>
            </a:r>
            <a:r>
              <a:rPr lang="en-US" sz="2000" b="1" kern="0" dirty="0">
                <a:solidFill>
                  <a:srgbClr val="5F5F5F"/>
                </a:solidFill>
                <a:latin typeface="Courier New" pitchFamily="49" charset="0"/>
                <a:cs typeface="Courier New" pitchFamily="49" charset="0"/>
              </a:rPr>
              <a:t>Student [] s =new Student[5];</a:t>
            </a:r>
          </a:p>
          <a:p>
            <a:pPr marL="342900" indent="-342900" eaLnBrk="0" hangingPunct="0">
              <a:lnSpc>
                <a:spcPct val="140000"/>
              </a:lnSpc>
              <a:spcBef>
                <a:spcPct val="20000"/>
              </a:spcBef>
              <a:buClr>
                <a:schemeClr val="accent2"/>
              </a:buClr>
              <a:defRPr/>
            </a:pPr>
            <a:endParaRPr lang="en-US" sz="2000" b="1" kern="0" dirty="0">
              <a:solidFill>
                <a:srgbClr val="5F5F5F"/>
              </a:solidFill>
              <a:latin typeface="Courier New" pitchFamily="49" charset="0"/>
              <a:cs typeface="Courier New" pitchFamily="49" charset="0"/>
            </a:endParaRPr>
          </a:p>
        </p:txBody>
      </p:sp>
      <p:sp>
        <p:nvSpPr>
          <p:cNvPr id="6" name="Content Placeholder 2"/>
          <p:cNvSpPr txBox="1">
            <a:spLocks/>
          </p:cNvSpPr>
          <p:nvPr/>
        </p:nvSpPr>
        <p:spPr bwMode="auto">
          <a:xfrm>
            <a:off x="381000" y="2819400"/>
            <a:ext cx="8229600" cy="60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Can you create a Stack class that can take only Student objects?</a:t>
            </a:r>
          </a:p>
          <a:p>
            <a:pPr marL="342900" indent="-342900" eaLnBrk="0" hangingPunct="0">
              <a:lnSpc>
                <a:spcPct val="140000"/>
              </a:lnSpc>
              <a:spcBef>
                <a:spcPct val="20000"/>
              </a:spcBef>
              <a:buClr>
                <a:schemeClr val="accent2"/>
              </a:buClr>
              <a:buFont typeface="Wingdings" pitchFamily="2" charset="2"/>
              <a:buNone/>
              <a:defRPr/>
            </a:pPr>
            <a:endParaRPr lang="en-US" sz="2000" kern="0" dirty="0">
              <a:solidFill>
                <a:srgbClr val="5F5F5F"/>
              </a:solidFill>
              <a:latin typeface="+mn-lt"/>
              <a:cs typeface="+mn-cs"/>
            </a:endParaRPr>
          </a:p>
        </p:txBody>
      </p:sp>
      <p:sp>
        <p:nvSpPr>
          <p:cNvPr id="7" name="Content Placeholder 2"/>
          <p:cNvSpPr txBox="1">
            <a:spLocks/>
          </p:cNvSpPr>
          <p:nvPr/>
        </p:nvSpPr>
        <p:spPr bwMode="auto">
          <a:xfrm>
            <a:off x="685800" y="3429000"/>
            <a:ext cx="8077200" cy="30480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That is also simple</a:t>
            </a:r>
          </a:p>
          <a:p>
            <a:pPr marL="800100" lvl="1" indent="-342900" eaLnBrk="0" hangingPunct="0">
              <a:lnSpc>
                <a:spcPct val="140000"/>
              </a:lnSpc>
              <a:spcBef>
                <a:spcPct val="20000"/>
              </a:spcBef>
              <a:buClr>
                <a:schemeClr val="accent2"/>
              </a:buClr>
              <a:defRPr/>
            </a:pPr>
            <a:r>
              <a:rPr lang="en-US" sz="2000" b="1" kern="0" dirty="0">
                <a:latin typeface="Courier New" pitchFamily="49" charset="0"/>
                <a:cs typeface="Courier New" pitchFamily="49" charset="0"/>
              </a:rPr>
              <a:t>class Stack{</a:t>
            </a:r>
          </a:p>
          <a:p>
            <a:pPr marL="800100" lvl="1" indent="-342900" eaLnBrk="0" hangingPunct="0">
              <a:lnSpc>
                <a:spcPct val="140000"/>
              </a:lnSpc>
              <a:spcBef>
                <a:spcPct val="20000"/>
              </a:spcBef>
              <a:buClr>
                <a:schemeClr val="accent2"/>
              </a:buClr>
              <a:defRPr/>
            </a:pPr>
            <a:r>
              <a:rPr lang="en-US" sz="2000" b="1" kern="0" dirty="0">
                <a:latin typeface="Courier New" pitchFamily="49" charset="0"/>
                <a:cs typeface="Courier New" pitchFamily="49" charset="0"/>
              </a:rPr>
              <a:t>Student [] s =new Student[5];</a:t>
            </a:r>
          </a:p>
          <a:p>
            <a:pPr marL="800100" lvl="1" indent="-342900" eaLnBrk="0" hangingPunct="0">
              <a:lnSpc>
                <a:spcPct val="140000"/>
              </a:lnSpc>
              <a:spcBef>
                <a:spcPct val="20000"/>
              </a:spcBef>
              <a:buClr>
                <a:schemeClr val="accent2"/>
              </a:buClr>
              <a:defRPr/>
            </a:pPr>
            <a:r>
              <a:rPr lang="en-US" sz="2000" b="1" kern="0" dirty="0">
                <a:latin typeface="Courier New" pitchFamily="49" charset="0"/>
                <a:cs typeface="Courier New" pitchFamily="49" charset="0"/>
              </a:rPr>
              <a:t>int top;</a:t>
            </a:r>
          </a:p>
          <a:p>
            <a:pPr marL="800100" lvl="1" indent="-342900" eaLnBrk="0" hangingPunct="0">
              <a:lnSpc>
                <a:spcPct val="140000"/>
              </a:lnSpc>
              <a:spcBef>
                <a:spcPct val="20000"/>
              </a:spcBef>
              <a:buClr>
                <a:schemeClr val="accent2"/>
              </a:buClr>
              <a:defRPr/>
            </a:pPr>
            <a:r>
              <a:rPr lang="en-US" sz="2000" b="1" kern="0" dirty="0">
                <a:latin typeface="Courier New" pitchFamily="49" charset="0"/>
                <a:cs typeface="Courier New" pitchFamily="49" charset="0"/>
              </a:rPr>
              <a:t>…</a:t>
            </a:r>
          </a:p>
          <a:p>
            <a:pPr marL="800100" lvl="1" indent="-342900" eaLnBrk="0" hangingPunct="0">
              <a:lnSpc>
                <a:spcPct val="140000"/>
              </a:lnSpc>
              <a:spcBef>
                <a:spcPct val="20000"/>
              </a:spcBef>
              <a:buClr>
                <a:schemeClr val="accent2"/>
              </a:buClr>
              <a:defRPr/>
            </a:pPr>
            <a:r>
              <a:rPr lang="en-US" sz="2000" b="1" kern="0" dirty="0">
                <a:latin typeface="Courier New" pitchFamily="49" charset="0"/>
                <a:cs typeface="Courier New" pitchFamily="49" charset="0"/>
              </a:rPr>
              <a:t>}</a:t>
            </a:r>
            <a:endParaRPr lang="en-US" sz="2000" kern="0" dirty="0">
              <a:latin typeface="+mn-lt"/>
              <a:cs typeface="+mn-cs"/>
            </a:endParaRPr>
          </a:p>
          <a:p>
            <a:pPr marL="342900" indent="-342900" eaLnBrk="0" hangingPunct="0">
              <a:lnSpc>
                <a:spcPct val="140000"/>
              </a:lnSpc>
              <a:spcBef>
                <a:spcPct val="20000"/>
              </a:spcBef>
              <a:buClr>
                <a:schemeClr val="accent2"/>
              </a:buClr>
              <a:defRPr/>
            </a:pPr>
            <a:endParaRPr lang="en-US" sz="2000" kern="0" dirty="0">
              <a:solidFill>
                <a:srgbClr val="5F5F5F"/>
              </a:solidFill>
              <a:latin typeface="+mn-lt"/>
              <a:cs typeface="+mn-cs"/>
            </a:endParaRPr>
          </a:p>
          <a:p>
            <a:pPr marL="342900" indent="-342900" eaLnBrk="0" hangingPunct="0">
              <a:lnSpc>
                <a:spcPct val="140000"/>
              </a:lnSpc>
              <a:spcBef>
                <a:spcPct val="20000"/>
              </a:spcBef>
              <a:buClr>
                <a:schemeClr val="accent2"/>
              </a:buClr>
              <a:buFont typeface="Wingdings" pitchFamily="2" charset="2"/>
              <a:buNone/>
              <a:defRPr/>
            </a:pPr>
            <a:endParaRPr lang="en-US" sz="2000" kern="0" dirty="0">
              <a:solidFill>
                <a:srgbClr val="5F5F5F"/>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t>Example: </a:t>
            </a:r>
            <a:r>
              <a:rPr lang="en-US" sz="4000" kern="1200" dirty="0">
                <a:latin typeface="Courier New" pitchFamily="49" charset="0"/>
                <a:cs typeface="Courier New" pitchFamily="49" charset="0"/>
              </a:rPr>
              <a:t>Stack</a:t>
            </a:r>
          </a:p>
        </p:txBody>
      </p:sp>
      <p:sp>
        <p:nvSpPr>
          <p:cNvPr id="46083" name="Content Placeholder 2"/>
          <p:cNvSpPr>
            <a:spLocks noGrp="1"/>
          </p:cNvSpPr>
          <p:nvPr>
            <p:ph idx="1"/>
          </p:nvPr>
        </p:nvSpPr>
        <p:spPr>
          <a:xfrm>
            <a:off x="304800" y="1066800"/>
            <a:ext cx="8229600" cy="4525963"/>
          </a:xfrm>
        </p:spPr>
        <p:txBody>
          <a:bodyPr>
            <a:normAutofit/>
          </a:bodyPr>
          <a:lstStyle/>
          <a:p>
            <a:pPr>
              <a:buFont typeface="Wingdings" pitchFamily="2" charset="2"/>
              <a:buNone/>
            </a:pPr>
            <a:r>
              <a:rPr lang="en-US" b="1">
                <a:solidFill>
                  <a:srgbClr val="000000"/>
                </a:solidFill>
                <a:latin typeface="Courier New" pitchFamily="49" charset="0"/>
              </a:rPr>
              <a:t>import java.util.*;</a:t>
            </a:r>
          </a:p>
          <a:p>
            <a:pPr>
              <a:buFont typeface="Wingdings" pitchFamily="2" charset="2"/>
              <a:buNone/>
            </a:pPr>
            <a:r>
              <a:rPr lang="en-US" b="1">
                <a:solidFill>
                  <a:srgbClr val="000000"/>
                </a:solidFill>
                <a:latin typeface="Courier New" pitchFamily="49" charset="0"/>
              </a:rPr>
              <a:t>public class ArrayListExG {</a:t>
            </a:r>
          </a:p>
          <a:p>
            <a:pPr>
              <a:buFont typeface="Wingdings" pitchFamily="2" charset="2"/>
              <a:buNone/>
            </a:pPr>
            <a:r>
              <a:rPr lang="en-US" b="1">
                <a:solidFill>
                  <a:srgbClr val="000000"/>
                </a:solidFill>
                <a:latin typeface="Courier New" pitchFamily="49" charset="0"/>
              </a:rPr>
              <a:t>public static void main(String[] s){</a:t>
            </a:r>
          </a:p>
          <a:p>
            <a:pPr>
              <a:buFont typeface="Wingdings" pitchFamily="2" charset="2"/>
              <a:buNone/>
            </a:pPr>
            <a:r>
              <a:rPr lang="en-US" b="1">
                <a:solidFill>
                  <a:srgbClr val="000000"/>
                </a:solidFill>
                <a:latin typeface="Courier New" pitchFamily="49" charset="0"/>
              </a:rPr>
              <a:t>Stack&lt;Character&gt; l=new Stack&lt;Character&gt;();</a:t>
            </a:r>
          </a:p>
          <a:p>
            <a:pPr>
              <a:buFont typeface="Wingdings" pitchFamily="2" charset="2"/>
              <a:buNone/>
            </a:pPr>
            <a:r>
              <a:rPr lang="en-US" b="1">
                <a:solidFill>
                  <a:srgbClr val="000000"/>
                </a:solidFill>
                <a:latin typeface="Courier New" pitchFamily="49" charset="0"/>
              </a:rPr>
              <a:t>l.push('a');</a:t>
            </a:r>
          </a:p>
          <a:p>
            <a:pPr>
              <a:buFont typeface="Wingdings" pitchFamily="2" charset="2"/>
              <a:buNone/>
            </a:pPr>
            <a:r>
              <a:rPr lang="en-US" b="1">
                <a:solidFill>
                  <a:srgbClr val="000000"/>
                </a:solidFill>
                <a:latin typeface="Courier New" pitchFamily="49" charset="0"/>
              </a:rPr>
              <a:t>l.push('b');</a:t>
            </a:r>
          </a:p>
          <a:p>
            <a:pPr>
              <a:buFont typeface="Wingdings" pitchFamily="2" charset="2"/>
              <a:buNone/>
            </a:pPr>
            <a:r>
              <a:rPr lang="en-US" b="1">
                <a:solidFill>
                  <a:srgbClr val="000000"/>
                </a:solidFill>
                <a:latin typeface="Courier New" pitchFamily="49" charset="0"/>
              </a:rPr>
              <a:t>l.push('c');</a:t>
            </a:r>
          </a:p>
          <a:p>
            <a:pPr>
              <a:buFont typeface="Wingdings" pitchFamily="2" charset="2"/>
              <a:buNone/>
            </a:pPr>
            <a:r>
              <a:rPr lang="en-US" b="1">
                <a:solidFill>
                  <a:srgbClr val="000000"/>
                </a:solidFill>
                <a:latin typeface="Courier New" pitchFamily="49" charset="0"/>
              </a:rPr>
              <a:t>System.out.println(l.peek());</a:t>
            </a:r>
          </a:p>
          <a:p>
            <a:pPr>
              <a:buFont typeface="Wingdings" pitchFamily="2" charset="2"/>
              <a:buNone/>
            </a:pPr>
            <a:r>
              <a:rPr lang="en-US" b="1">
                <a:solidFill>
                  <a:srgbClr val="000000"/>
                </a:solidFill>
                <a:latin typeface="Courier New" pitchFamily="49" charset="0"/>
              </a:rPr>
              <a:t>System.out.println(l.search('a'));</a:t>
            </a:r>
          </a:p>
          <a:p>
            <a:pPr>
              <a:buFont typeface="Wingdings" pitchFamily="2" charset="2"/>
              <a:buNone/>
            </a:pPr>
            <a:r>
              <a:rPr lang="en-US" b="1">
                <a:solidFill>
                  <a:srgbClr val="000000"/>
                </a:solidFill>
                <a:latin typeface="Courier New" pitchFamily="49" charset="0"/>
              </a:rPr>
              <a:t>}}</a:t>
            </a:r>
          </a:p>
        </p:txBody>
      </p:sp>
      <p:sp>
        <p:nvSpPr>
          <p:cNvPr id="16" name="Footer Placeholder 15"/>
          <p:cNvSpPr>
            <a:spLocks noGrp="1"/>
          </p:cNvSpPr>
          <p:nvPr>
            <p:ph type="ftr" sz="quarter" idx="11"/>
          </p:nvPr>
        </p:nvSpPr>
        <p:spPr/>
        <p:txBody>
          <a:bodyPr/>
          <a:lstStyle/>
          <a:p>
            <a:r>
              <a:rPr lang="en-IN"/>
              <a:t>RVK......................</a:t>
            </a:r>
          </a:p>
        </p:txBody>
      </p:sp>
      <p:sp>
        <p:nvSpPr>
          <p:cNvPr id="46095" name="Slide Number Placeholder 1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FE53FB4-928F-4D5F-A47D-6FE87AED7DCB}" type="slidenum">
              <a:rPr lang="en-US" smtClean="0">
                <a:solidFill>
                  <a:schemeClr val="bg2"/>
                </a:solidFill>
              </a:rPr>
              <a:pPr eaLnBrk="1" hangingPunct="1">
                <a:defRPr/>
              </a:pPr>
              <a:t>30</a:t>
            </a:fld>
            <a:endParaRPr lang="en-US">
              <a:solidFill>
                <a:schemeClr val="bg2"/>
              </a:solidFill>
            </a:endParaRPr>
          </a:p>
        </p:txBody>
      </p:sp>
      <p:sp>
        <p:nvSpPr>
          <p:cNvPr id="5" name="Rectangle 4"/>
          <p:cNvSpPr/>
          <p:nvPr/>
        </p:nvSpPr>
        <p:spPr>
          <a:xfrm>
            <a:off x="5943600" y="3886200"/>
            <a:ext cx="2743200" cy="9540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solidFill>
                  <a:srgbClr val="5F5F5F"/>
                </a:solidFill>
              </a:rPr>
              <a:t>Code displays:</a:t>
            </a:r>
          </a:p>
          <a:p>
            <a:pPr>
              <a:defRPr/>
            </a:pPr>
            <a:r>
              <a:rPr lang="en-US" dirty="0"/>
              <a:t>c</a:t>
            </a:r>
          </a:p>
          <a:p>
            <a:pPr>
              <a:defRPr/>
            </a:pPr>
            <a:r>
              <a:rPr lang="en-US" dirty="0"/>
              <a:t>3</a:t>
            </a:r>
          </a:p>
        </p:txBody>
      </p:sp>
      <p:sp>
        <p:nvSpPr>
          <p:cNvPr id="46085" name="Rectangle 5"/>
          <p:cNvSpPr>
            <a:spLocks noChangeArrowheads="1"/>
          </p:cNvSpPr>
          <p:nvPr/>
        </p:nvSpPr>
        <p:spPr bwMode="auto">
          <a:xfrm>
            <a:off x="838200" y="5867400"/>
            <a:ext cx="7543800" cy="677863"/>
          </a:xfrm>
          <a:prstGeom prst="rect">
            <a:avLst/>
          </a:prstGeom>
          <a:noFill/>
          <a:ln w="9525">
            <a:noFill/>
            <a:miter lim="800000"/>
            <a:headEnd/>
            <a:tailEnd/>
          </a:ln>
        </p:spPr>
        <p:txBody>
          <a:bodyPr>
            <a:spAutoFit/>
          </a:bodyPr>
          <a:lstStyle/>
          <a:p>
            <a:r>
              <a:rPr lang="en-US"/>
              <a:t>Please note that if the  </a:t>
            </a:r>
            <a:r>
              <a:rPr lang="en-US" sz="2000" b="1">
                <a:solidFill>
                  <a:srgbClr val="000000"/>
                </a:solidFill>
                <a:latin typeface="Courier New" pitchFamily="49" charset="0"/>
              </a:rPr>
              <a:t>push</a:t>
            </a:r>
            <a:r>
              <a:rPr lang="en-US"/>
              <a:t> method is replaced by </a:t>
            </a:r>
            <a:r>
              <a:rPr lang="en-US" sz="2000" b="1">
                <a:solidFill>
                  <a:srgbClr val="000000"/>
                </a:solidFill>
                <a:latin typeface="Courier New" pitchFamily="49" charset="0"/>
              </a:rPr>
              <a:t>add,</a:t>
            </a:r>
            <a:r>
              <a:rPr lang="en-US"/>
              <a:t>we still will get the same result.</a:t>
            </a:r>
          </a:p>
        </p:txBody>
      </p:sp>
      <p:sp>
        <p:nvSpPr>
          <p:cNvPr id="7" name="Rectangle 6"/>
          <p:cNvSpPr/>
          <p:nvPr/>
        </p:nvSpPr>
        <p:spPr>
          <a:xfrm>
            <a:off x="7620000" y="1371600"/>
            <a:ext cx="914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7620000" y="16764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20000" y="20574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20000" y="24384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0" y="2971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091" name="TextBox 11"/>
          <p:cNvSpPr txBox="1">
            <a:spLocks noChangeArrowheads="1"/>
          </p:cNvSpPr>
          <p:nvPr/>
        </p:nvSpPr>
        <p:spPr bwMode="auto">
          <a:xfrm>
            <a:off x="7924800" y="1368425"/>
            <a:ext cx="228600" cy="307975"/>
          </a:xfrm>
          <a:prstGeom prst="rect">
            <a:avLst/>
          </a:prstGeom>
          <a:noFill/>
          <a:ln w="9525">
            <a:noFill/>
            <a:miter lim="800000"/>
            <a:headEnd/>
            <a:tailEnd/>
          </a:ln>
        </p:spPr>
        <p:txBody>
          <a:bodyPr>
            <a:spAutoFit/>
          </a:bodyPr>
          <a:lstStyle/>
          <a:p>
            <a:r>
              <a:rPr lang="en-US" sz="1400"/>
              <a:t>a</a:t>
            </a:r>
          </a:p>
        </p:txBody>
      </p:sp>
      <p:sp>
        <p:nvSpPr>
          <p:cNvPr id="46092" name="TextBox 12"/>
          <p:cNvSpPr txBox="1">
            <a:spLocks noChangeArrowheads="1"/>
          </p:cNvSpPr>
          <p:nvPr/>
        </p:nvSpPr>
        <p:spPr bwMode="auto">
          <a:xfrm>
            <a:off x="7924800" y="1673225"/>
            <a:ext cx="228600" cy="307975"/>
          </a:xfrm>
          <a:prstGeom prst="rect">
            <a:avLst/>
          </a:prstGeom>
          <a:noFill/>
          <a:ln w="9525">
            <a:noFill/>
            <a:miter lim="800000"/>
            <a:headEnd/>
            <a:tailEnd/>
          </a:ln>
        </p:spPr>
        <p:txBody>
          <a:bodyPr>
            <a:spAutoFit/>
          </a:bodyPr>
          <a:lstStyle/>
          <a:p>
            <a:r>
              <a:rPr lang="en-US" sz="1400"/>
              <a:t>b</a:t>
            </a:r>
          </a:p>
        </p:txBody>
      </p:sp>
      <p:sp>
        <p:nvSpPr>
          <p:cNvPr id="46093" name="TextBox 13"/>
          <p:cNvSpPr txBox="1">
            <a:spLocks noChangeArrowheads="1"/>
          </p:cNvSpPr>
          <p:nvPr/>
        </p:nvSpPr>
        <p:spPr bwMode="auto">
          <a:xfrm>
            <a:off x="7924800" y="2054225"/>
            <a:ext cx="228600" cy="307975"/>
          </a:xfrm>
          <a:prstGeom prst="rect">
            <a:avLst/>
          </a:prstGeom>
          <a:noFill/>
          <a:ln w="9525">
            <a:noFill/>
            <a:miter lim="800000"/>
            <a:headEnd/>
            <a:tailEnd/>
          </a:ln>
        </p:spPr>
        <p:txBody>
          <a:bodyPr>
            <a:spAutoFit/>
          </a:bodyPr>
          <a:lstStyle/>
          <a:p>
            <a:r>
              <a:rPr lang="en-US" sz="1400"/>
              <a:t>c</a:t>
            </a:r>
          </a:p>
        </p:txBody>
      </p:sp>
      <p:sp>
        <p:nvSpPr>
          <p:cNvPr id="46094" name="TextBox 14"/>
          <p:cNvSpPr txBox="1">
            <a:spLocks noChangeArrowheads="1"/>
          </p:cNvSpPr>
          <p:nvPr/>
        </p:nvSpPr>
        <p:spPr bwMode="auto">
          <a:xfrm>
            <a:off x="8534400" y="1143000"/>
            <a:ext cx="228600" cy="2032000"/>
          </a:xfrm>
          <a:prstGeom prst="rect">
            <a:avLst/>
          </a:prstGeom>
          <a:noFill/>
          <a:ln w="9525">
            <a:noFill/>
            <a:miter lim="800000"/>
            <a:headEnd/>
            <a:tailEnd/>
          </a:ln>
        </p:spPr>
        <p:txBody>
          <a:bodyPr>
            <a:spAutoFit/>
          </a:bodyPr>
          <a:lstStyle/>
          <a:p>
            <a:r>
              <a:rPr lang="en-US" sz="1400"/>
              <a:t>0</a:t>
            </a:r>
          </a:p>
          <a:p>
            <a:endParaRPr lang="en-US" sz="1400"/>
          </a:p>
          <a:p>
            <a:r>
              <a:rPr lang="en-US" sz="1400"/>
              <a:t>1</a:t>
            </a:r>
          </a:p>
          <a:p>
            <a:endParaRPr lang="en-US" sz="1400"/>
          </a:p>
          <a:p>
            <a:r>
              <a:rPr lang="en-US" sz="1400"/>
              <a:t>2</a:t>
            </a:r>
          </a:p>
          <a:p>
            <a:endParaRPr lang="en-US" sz="1400"/>
          </a:p>
          <a:p>
            <a:endParaRPr lang="en-US" sz="1400"/>
          </a:p>
          <a:p>
            <a:endParaRPr lang="en-US" sz="1400"/>
          </a:p>
          <a:p>
            <a:r>
              <a:rPr lang="en-US" sz="1400"/>
              <a:t>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kern="1200" dirty="0">
                <a:latin typeface="Courier New" pitchFamily="49" charset="0"/>
                <a:cs typeface="Courier New" pitchFamily="49" charset="0"/>
              </a:rPr>
              <a:t>Queue</a:t>
            </a:r>
          </a:p>
        </p:txBody>
      </p:sp>
      <p:sp>
        <p:nvSpPr>
          <p:cNvPr id="3" name="Content Placeholder 2"/>
          <p:cNvSpPr>
            <a:spLocks noGrp="1"/>
          </p:cNvSpPr>
          <p:nvPr>
            <p:ph idx="1"/>
          </p:nvPr>
        </p:nvSpPr>
        <p:spPr>
          <a:xfrm>
            <a:off x="152400" y="990600"/>
            <a:ext cx="8763000" cy="5638800"/>
          </a:xfrm>
        </p:spPr>
        <p:txBody>
          <a:bodyPr/>
          <a:lstStyle/>
          <a:p>
            <a:pPr>
              <a:defRPr/>
            </a:pPr>
            <a:r>
              <a:rPr lang="en-US" b="1" dirty="0">
                <a:latin typeface="Courier New" pitchFamily="49" charset="0"/>
                <a:cs typeface="Courier New" pitchFamily="49" charset="0"/>
              </a:rPr>
              <a:t>Queue</a:t>
            </a:r>
            <a:r>
              <a:rPr lang="en-US" dirty="0"/>
              <a:t> is an interface.</a:t>
            </a:r>
          </a:p>
          <a:p>
            <a:pPr>
              <a:defRPr/>
            </a:pPr>
            <a:r>
              <a:rPr lang="en-US" dirty="0"/>
              <a:t>Methods in this interface:</a:t>
            </a:r>
          </a:p>
          <a:p>
            <a:pPr lvl="1">
              <a:defRPr/>
            </a:pPr>
            <a:r>
              <a:rPr lang="en-US" sz="2000" dirty="0">
                <a:ea typeface="+mn-ea"/>
                <a:cs typeface="+mn-cs"/>
              </a:rPr>
              <a:t>To add an element in a queue</a:t>
            </a:r>
          </a:p>
          <a:p>
            <a:pPr lvl="2">
              <a:defRPr/>
            </a:pPr>
            <a:r>
              <a:rPr lang="en-US" sz="2000" b="1" dirty="0">
                <a:solidFill>
                  <a:schemeClr val="tx1"/>
                </a:solidFill>
                <a:latin typeface="Courier New" pitchFamily="49" charset="0"/>
                <a:ea typeface="+mn-ea"/>
                <a:cs typeface="Courier New" pitchFamily="49" charset="0"/>
              </a:rPr>
              <a:t>boolean offer(E o)</a:t>
            </a:r>
          </a:p>
          <a:p>
            <a:pPr lvl="1">
              <a:defRPr/>
            </a:pPr>
            <a:r>
              <a:rPr lang="en-US" sz="2000" dirty="0">
                <a:ea typeface="+mn-ea"/>
                <a:cs typeface="+mn-cs"/>
              </a:rPr>
              <a:t>To remove an element from the queue</a:t>
            </a:r>
          </a:p>
          <a:p>
            <a:pPr lvl="2" eaLnBrk="1" hangingPunct="1">
              <a:defRPr/>
            </a:pPr>
            <a:r>
              <a:rPr lang="en-US" sz="2000" b="1" dirty="0">
                <a:solidFill>
                  <a:schemeClr val="tx1"/>
                </a:solidFill>
                <a:latin typeface="Courier New" pitchFamily="49" charset="0"/>
                <a:ea typeface="+mn-ea"/>
                <a:cs typeface="Courier New" pitchFamily="49" charset="0"/>
              </a:rPr>
              <a:t>E poll() : </a:t>
            </a:r>
            <a:r>
              <a:rPr lang="en-US" sz="2000" dirty="0">
                <a:ea typeface="+mn-ea"/>
                <a:cs typeface="+mn-cs"/>
              </a:rPr>
              <a:t>returns </a:t>
            </a:r>
            <a:r>
              <a:rPr lang="en-US" sz="2000" b="1" dirty="0">
                <a:solidFill>
                  <a:schemeClr val="tx1"/>
                </a:solidFill>
                <a:latin typeface="Courier New" pitchFamily="49" charset="0"/>
                <a:ea typeface="+mn-ea"/>
                <a:cs typeface="Courier New" pitchFamily="49" charset="0"/>
              </a:rPr>
              <a:t>null</a:t>
            </a:r>
            <a:r>
              <a:rPr lang="en-US" sz="2000" dirty="0">
                <a:ea typeface="+mn-ea"/>
                <a:cs typeface="+mn-cs"/>
              </a:rPr>
              <a:t> if called on empty Queue</a:t>
            </a:r>
          </a:p>
          <a:p>
            <a:pPr lvl="2" eaLnBrk="1" hangingPunct="1">
              <a:defRPr/>
            </a:pPr>
            <a:r>
              <a:rPr lang="en-US" sz="2000" b="1" dirty="0">
                <a:solidFill>
                  <a:schemeClr val="tx1"/>
                </a:solidFill>
                <a:latin typeface="Courier New" pitchFamily="49" charset="0"/>
                <a:ea typeface="+mn-ea"/>
                <a:cs typeface="Courier New" pitchFamily="49" charset="0"/>
              </a:rPr>
              <a:t>E remove(): </a:t>
            </a:r>
            <a:r>
              <a:rPr lang="en-US" sz="2000" dirty="0"/>
              <a:t>throws </a:t>
            </a:r>
            <a:r>
              <a:rPr lang="en-US" sz="2000" b="1" dirty="0">
                <a:solidFill>
                  <a:schemeClr val="tx1"/>
                </a:solidFill>
                <a:latin typeface="Courier New" pitchFamily="49" charset="0"/>
                <a:ea typeface="+mn-ea"/>
                <a:cs typeface="Courier New" pitchFamily="49" charset="0"/>
              </a:rPr>
              <a:t>NoSuchElementException</a:t>
            </a:r>
            <a:r>
              <a:rPr lang="en-US" sz="2000" dirty="0"/>
              <a:t> if called on empty </a:t>
            </a:r>
            <a:r>
              <a:rPr lang="en-US" sz="2000" b="1" dirty="0">
                <a:solidFill>
                  <a:schemeClr val="tx1"/>
                </a:solidFill>
                <a:latin typeface="Courier New" pitchFamily="49" charset="0"/>
                <a:ea typeface="+mn-ea"/>
                <a:cs typeface="Courier New" pitchFamily="49" charset="0"/>
              </a:rPr>
              <a:t>Queue</a:t>
            </a:r>
          </a:p>
          <a:p>
            <a:pPr lvl="1" eaLnBrk="1" hangingPunct="1">
              <a:defRPr/>
            </a:pPr>
            <a:r>
              <a:rPr lang="en-US" sz="2000" dirty="0">
                <a:ea typeface="+mn-ea"/>
                <a:cs typeface="+mn-cs"/>
              </a:rPr>
              <a:t>To r</a:t>
            </a:r>
            <a:r>
              <a:rPr lang="en-US" sz="2000" dirty="0"/>
              <a:t>etrieves </a:t>
            </a:r>
            <a:r>
              <a:rPr lang="en-US" sz="2000" dirty="0">
                <a:ea typeface="+mn-ea"/>
                <a:cs typeface="+mn-cs"/>
              </a:rPr>
              <a:t>but nor remove </a:t>
            </a:r>
            <a:r>
              <a:rPr lang="en-US" sz="2000" dirty="0"/>
              <a:t>an element from the queue</a:t>
            </a:r>
          </a:p>
          <a:p>
            <a:pPr lvl="2" eaLnBrk="1" hangingPunct="1">
              <a:defRPr/>
            </a:pPr>
            <a:r>
              <a:rPr lang="en-US" sz="2000" b="1" dirty="0">
                <a:solidFill>
                  <a:schemeClr val="tx1"/>
                </a:solidFill>
                <a:latin typeface="Courier New" pitchFamily="49" charset="0"/>
                <a:cs typeface="Courier New" pitchFamily="49" charset="0"/>
              </a:rPr>
              <a:t>E peek()</a:t>
            </a:r>
            <a:r>
              <a:rPr lang="en-US" sz="2000" b="1" dirty="0">
                <a:solidFill>
                  <a:schemeClr val="tx1"/>
                </a:solidFill>
                <a:latin typeface="Courier New" pitchFamily="49" charset="0"/>
                <a:ea typeface="+mn-ea"/>
                <a:cs typeface="Courier New" pitchFamily="49" charset="0"/>
              </a:rPr>
              <a:t>:</a:t>
            </a:r>
            <a:r>
              <a:rPr lang="en-US" sz="2000" dirty="0"/>
              <a:t> returns </a:t>
            </a:r>
            <a:r>
              <a:rPr lang="en-US" sz="2000" b="1" dirty="0">
                <a:solidFill>
                  <a:schemeClr val="tx1"/>
                </a:solidFill>
                <a:latin typeface="Courier New" pitchFamily="49" charset="0"/>
                <a:cs typeface="Courier New" pitchFamily="49" charset="0"/>
              </a:rPr>
              <a:t>null</a:t>
            </a:r>
            <a:r>
              <a:rPr lang="en-US" sz="2000" dirty="0"/>
              <a:t> if called on empty Queue</a:t>
            </a:r>
            <a:endParaRPr lang="en-US" sz="2000" b="1" dirty="0">
              <a:solidFill>
                <a:schemeClr val="tx1"/>
              </a:solidFill>
              <a:latin typeface="Courier New" pitchFamily="49" charset="0"/>
              <a:ea typeface="+mn-ea"/>
              <a:cs typeface="Courier New" pitchFamily="49" charset="0"/>
            </a:endParaRPr>
          </a:p>
          <a:p>
            <a:pPr lvl="2" eaLnBrk="1" hangingPunct="1">
              <a:defRPr/>
            </a:pPr>
            <a:r>
              <a:rPr lang="en-US" sz="2000" b="1" dirty="0">
                <a:solidFill>
                  <a:schemeClr val="tx1"/>
                </a:solidFill>
                <a:latin typeface="Courier New" pitchFamily="49" charset="0"/>
                <a:cs typeface="Courier New" pitchFamily="49" charset="0"/>
              </a:rPr>
              <a:t>E element()</a:t>
            </a:r>
            <a:r>
              <a:rPr lang="en-US" sz="2000" dirty="0"/>
              <a:t> throws </a:t>
            </a:r>
            <a:r>
              <a:rPr lang="en-US" sz="2000" b="1" dirty="0">
                <a:solidFill>
                  <a:schemeClr val="tx1"/>
                </a:solidFill>
                <a:latin typeface="Courier New" pitchFamily="49" charset="0"/>
                <a:cs typeface="Courier New" pitchFamily="49" charset="0"/>
              </a:rPr>
              <a:t>NoSuchElementException</a:t>
            </a:r>
            <a:r>
              <a:rPr lang="en-US" sz="2000" dirty="0"/>
              <a:t> if called on empty </a:t>
            </a:r>
            <a:r>
              <a:rPr lang="en-US" sz="2000" b="1" dirty="0">
                <a:solidFill>
                  <a:schemeClr val="tx1"/>
                </a:solidFill>
                <a:latin typeface="Courier New" pitchFamily="49" charset="0"/>
                <a:ea typeface="+mn-ea"/>
                <a:cs typeface="Courier New" pitchFamily="49" charset="0"/>
              </a:rPr>
              <a:t>Queue</a:t>
            </a:r>
            <a:endParaRPr lang="en-US" sz="2000" dirty="0">
              <a:ea typeface="+mn-ea"/>
              <a:cs typeface="+mn-cs"/>
            </a:endParaRPr>
          </a:p>
        </p:txBody>
      </p:sp>
      <p:sp>
        <p:nvSpPr>
          <p:cNvPr id="5" name="Footer Placeholder 4"/>
          <p:cNvSpPr>
            <a:spLocks noGrp="1"/>
          </p:cNvSpPr>
          <p:nvPr>
            <p:ph type="ftr" sz="quarter" idx="11"/>
          </p:nvPr>
        </p:nvSpPr>
        <p:spPr/>
        <p:txBody>
          <a:bodyPr/>
          <a:lstStyle/>
          <a:p>
            <a:r>
              <a:rPr lang="en-IN"/>
              <a:t>RVK......................</a:t>
            </a:r>
          </a:p>
        </p:txBody>
      </p:sp>
      <p:sp>
        <p:nvSpPr>
          <p:cNvPr id="47108"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1151CFC-8946-4785-A4BB-D46CCFD2587D}" type="slidenum">
              <a:rPr lang="en-US" smtClean="0">
                <a:solidFill>
                  <a:schemeClr val="bg2"/>
                </a:solidFill>
              </a:rPr>
              <a:pPr eaLnBrk="1" hangingPunct="1">
                <a:defRPr/>
              </a:pPr>
              <a:t>31</a:t>
            </a:fld>
            <a:endParaRPr lang="en-US">
              <a:solidFill>
                <a:schemeClr val="bg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0"/>
            <a:ext cx="7772400" cy="914400"/>
          </a:xfrm>
        </p:spPr>
        <p:txBody>
          <a:bodyPr/>
          <a:lstStyle/>
          <a:p>
            <a:pPr eaLnBrk="1" hangingPunct="1"/>
            <a:r>
              <a:rPr lang="en-US" sz="4000">
                <a:latin typeface="Courier New" pitchFamily="49" charset="0"/>
                <a:cs typeface="Courier New" pitchFamily="49" charset="0"/>
              </a:rPr>
              <a:t>LinkedList</a:t>
            </a:r>
          </a:p>
        </p:txBody>
      </p:sp>
      <p:sp>
        <p:nvSpPr>
          <p:cNvPr id="32772" name="Rectangle 3"/>
          <p:cNvSpPr>
            <a:spLocks noGrp="1" noChangeArrowheads="1"/>
          </p:cNvSpPr>
          <p:nvPr>
            <p:ph idx="1"/>
          </p:nvPr>
        </p:nvSpPr>
        <p:spPr>
          <a:xfrm>
            <a:off x="381000" y="1295400"/>
            <a:ext cx="8458200" cy="5105400"/>
          </a:xfrm>
        </p:spPr>
        <p:txBody>
          <a:bodyPr>
            <a:normAutofit/>
          </a:bodyPr>
          <a:lstStyle/>
          <a:p>
            <a:pPr eaLnBrk="1" hangingPunct="1">
              <a:defRPr/>
            </a:pPr>
            <a:r>
              <a:rPr lang="en-US" b="1" dirty="0">
                <a:latin typeface="Courier New" pitchFamily="49" charset="0"/>
                <a:cs typeface="Courier New" pitchFamily="49" charset="0"/>
              </a:rPr>
              <a:t>LinkedList</a:t>
            </a:r>
            <a:r>
              <a:rPr lang="en-US" dirty="0"/>
              <a:t> implements </a:t>
            </a:r>
            <a:r>
              <a:rPr lang="en-US" b="1" dirty="0">
                <a:latin typeface="Courier New" pitchFamily="49" charset="0"/>
                <a:cs typeface="Courier New" pitchFamily="49" charset="0"/>
              </a:rPr>
              <a:t>List</a:t>
            </a:r>
            <a:r>
              <a:rPr lang="en-US" dirty="0"/>
              <a:t> and </a:t>
            </a:r>
            <a:r>
              <a:rPr lang="en-US" b="1" dirty="0">
                <a:latin typeface="Courier New" pitchFamily="49" charset="0"/>
                <a:cs typeface="Courier New" pitchFamily="49" charset="0"/>
              </a:rPr>
              <a:t>Queue</a:t>
            </a:r>
            <a:r>
              <a:rPr lang="en-US" dirty="0"/>
              <a:t>.</a:t>
            </a:r>
          </a:p>
          <a:p>
            <a:pPr eaLnBrk="1" hangingPunct="1">
              <a:defRPr/>
            </a:pPr>
            <a:r>
              <a:rPr lang="en-US" dirty="0"/>
              <a:t>All the </a:t>
            </a:r>
            <a:r>
              <a:rPr lang="en-US" b="1" dirty="0">
                <a:latin typeface="Courier New" pitchFamily="49" charset="0"/>
                <a:cs typeface="Courier New" pitchFamily="49" charset="0"/>
              </a:rPr>
              <a:t>List</a:t>
            </a:r>
            <a:r>
              <a:rPr lang="en-US" dirty="0"/>
              <a:t> classes we have seen so far used arrays internally. </a:t>
            </a:r>
            <a:r>
              <a:rPr lang="en-US" b="1" dirty="0">
                <a:latin typeface="Courier New" pitchFamily="49" charset="0"/>
                <a:cs typeface="Courier New" pitchFamily="49" charset="0"/>
              </a:rPr>
              <a:t>LinkedList</a:t>
            </a:r>
            <a:r>
              <a:rPr lang="en-US" dirty="0"/>
              <a:t> class uses doubly-linked list.</a:t>
            </a:r>
          </a:p>
          <a:p>
            <a:pPr eaLnBrk="1" hangingPunct="1">
              <a:defRPr/>
            </a:pPr>
            <a:r>
              <a:rPr lang="en-US" dirty="0"/>
              <a:t>The methods in the </a:t>
            </a:r>
            <a:r>
              <a:rPr lang="en-US" b="1" dirty="0">
                <a:latin typeface="Courier New" pitchFamily="49" charset="0"/>
                <a:cs typeface="Courier New" pitchFamily="49" charset="0"/>
              </a:rPr>
              <a:t>LinkedList</a:t>
            </a:r>
            <a:r>
              <a:rPr lang="en-US" dirty="0"/>
              <a:t> allow it to be used as a stack, queue, or double-ended queue.</a:t>
            </a:r>
          </a:p>
          <a:p>
            <a:pPr eaLnBrk="1" hangingPunct="1">
              <a:defRPr/>
            </a:pPr>
            <a:r>
              <a:rPr lang="en-US" dirty="0"/>
              <a:t>Note that this class is not thread-safe.</a:t>
            </a:r>
          </a:p>
          <a:p>
            <a:pPr eaLnBrk="1" hangingPunct="1">
              <a:defRPr/>
            </a:pPr>
            <a:r>
              <a:rPr lang="en-US" dirty="0"/>
              <a:t>Constructors:</a:t>
            </a:r>
          </a:p>
          <a:p>
            <a:pPr eaLnBrk="1" hangingPunct="1">
              <a:buFont typeface="Wingdings" pitchFamily="2" charset="2"/>
              <a:buNone/>
              <a:defRPr/>
            </a:pPr>
            <a:r>
              <a:rPr lang="en-US" dirty="0"/>
              <a:t>        </a:t>
            </a:r>
            <a:r>
              <a:rPr lang="en-US" b="1" dirty="0">
                <a:solidFill>
                  <a:srgbClr val="000000"/>
                </a:solidFill>
                <a:latin typeface="Courier New" pitchFamily="49" charset="0"/>
              </a:rPr>
              <a:t>LinkedList(): </a:t>
            </a:r>
            <a:r>
              <a:rPr lang="en-US" dirty="0"/>
              <a:t>Empty list created</a:t>
            </a:r>
          </a:p>
          <a:p>
            <a:pPr lvl="1" eaLnBrk="1" hangingPunct="1">
              <a:buFont typeface="Wingdings" pitchFamily="2" charset="2"/>
              <a:buNone/>
              <a:defRPr/>
            </a:pPr>
            <a:r>
              <a:rPr lang="en-US" sz="2000" b="1" dirty="0">
                <a:solidFill>
                  <a:srgbClr val="000000"/>
                </a:solidFill>
                <a:latin typeface="Courier New" pitchFamily="49" charset="0"/>
                <a:ea typeface="+mn-ea"/>
                <a:cs typeface="+mn-cs"/>
              </a:rPr>
              <a:t> LinkedList(Collection&lt;? Extends E&gt; c)</a:t>
            </a:r>
          </a:p>
          <a:p>
            <a:pPr lvl="1" eaLnBrk="1" hangingPunct="1">
              <a:buFont typeface="Wingdings" pitchFamily="2" charset="2"/>
              <a:buNone/>
              <a:defRPr/>
            </a:pPr>
            <a:r>
              <a:rPr lang="en-US" sz="2000" dirty="0"/>
              <a:t>	A list containing the elements of the specified collection c is created.</a:t>
            </a:r>
            <a:endParaRPr lang="en-US" sz="2000" b="1" dirty="0">
              <a:solidFill>
                <a:srgbClr val="000000"/>
              </a:solidFill>
              <a:latin typeface="Courier New" pitchFamily="49" charset="0"/>
              <a:ea typeface="+mn-ea"/>
              <a:cs typeface="+mn-cs"/>
            </a:endParaRPr>
          </a:p>
        </p:txBody>
      </p:sp>
      <p:sp>
        <p:nvSpPr>
          <p:cNvPr id="5" name="Footer Placeholder 4"/>
          <p:cNvSpPr>
            <a:spLocks noGrp="1"/>
          </p:cNvSpPr>
          <p:nvPr>
            <p:ph type="ftr" sz="quarter" idx="11"/>
          </p:nvPr>
        </p:nvSpPr>
        <p:spPr/>
        <p:txBody>
          <a:bodyPr/>
          <a:lstStyle/>
          <a:p>
            <a:r>
              <a:rPr lang="en-IN"/>
              <a:t>RVK......................</a:t>
            </a:r>
          </a:p>
        </p:txBody>
      </p:sp>
      <p:sp>
        <p:nvSpPr>
          <p:cNvPr id="4813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00FC2D2-2F99-41F4-8348-6AB7B0CDEF5B}" type="slidenum">
              <a:rPr lang="en-US" smtClean="0">
                <a:solidFill>
                  <a:schemeClr val="bg2"/>
                </a:solidFill>
              </a:rPr>
              <a:pPr eaLnBrk="1" hangingPunct="1">
                <a:defRPr/>
              </a:pPr>
              <a:t>32</a:t>
            </a:fld>
            <a:endParaRPr lang="en-US">
              <a:solidFill>
                <a:schemeClr val="bg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0"/>
            <a:ext cx="7772400" cy="762000"/>
          </a:xfrm>
        </p:spPr>
        <p:txBody>
          <a:bodyPr/>
          <a:lstStyle/>
          <a:p>
            <a:pPr eaLnBrk="1" hangingPunct="1"/>
            <a:r>
              <a:rPr lang="en-US" sz="4000">
                <a:latin typeface="Courier New" pitchFamily="49" charset="0"/>
                <a:cs typeface="Courier New" pitchFamily="49" charset="0"/>
              </a:rPr>
              <a:t>LinkedList</a:t>
            </a:r>
            <a:r>
              <a:rPr lang="en-US" sz="4000"/>
              <a:t> methods</a:t>
            </a:r>
          </a:p>
        </p:txBody>
      </p:sp>
      <p:sp>
        <p:nvSpPr>
          <p:cNvPr id="267267" name="Rectangle 3"/>
          <p:cNvSpPr>
            <a:spLocks noGrp="1" noChangeArrowheads="1"/>
          </p:cNvSpPr>
          <p:nvPr>
            <p:ph idx="1"/>
          </p:nvPr>
        </p:nvSpPr>
        <p:spPr>
          <a:xfrm>
            <a:off x="228600" y="1143000"/>
            <a:ext cx="8534400" cy="3962400"/>
          </a:xfrm>
        </p:spPr>
        <p:txBody>
          <a:bodyPr>
            <a:normAutofit fontScale="92500" lnSpcReduction="10000"/>
          </a:bodyPr>
          <a:lstStyle/>
          <a:p>
            <a:pPr eaLnBrk="1" hangingPunct="1">
              <a:lnSpc>
                <a:spcPct val="90000"/>
              </a:lnSpc>
              <a:defRPr/>
            </a:pPr>
            <a:r>
              <a:rPr lang="en-US" dirty="0"/>
              <a:t>Methods (new added here) :</a:t>
            </a:r>
          </a:p>
          <a:p>
            <a:pPr lvl="1" eaLnBrk="1" hangingPunct="1">
              <a:lnSpc>
                <a:spcPct val="90000"/>
              </a:lnSpc>
              <a:buFont typeface="Wingdings" pitchFamily="2" charset="2"/>
              <a:buNone/>
              <a:defRPr/>
            </a:pPr>
            <a:r>
              <a:rPr lang="en-US" sz="2000" b="1" dirty="0">
                <a:solidFill>
                  <a:srgbClr val="000000"/>
                </a:solidFill>
                <a:latin typeface="Courier New" pitchFamily="49" charset="0"/>
                <a:ea typeface="+mn-ea"/>
              </a:rPr>
              <a:t>E getFirst() </a:t>
            </a:r>
          </a:p>
          <a:p>
            <a:pPr lvl="1" eaLnBrk="1" hangingPunct="1">
              <a:lnSpc>
                <a:spcPct val="90000"/>
              </a:lnSpc>
              <a:buFont typeface="Wingdings" pitchFamily="2" charset="2"/>
              <a:buNone/>
              <a:defRPr/>
            </a:pPr>
            <a:r>
              <a:rPr lang="en-US" sz="2000" b="1" dirty="0">
                <a:solidFill>
                  <a:srgbClr val="000000"/>
                </a:solidFill>
                <a:latin typeface="Courier New" pitchFamily="49" charset="0"/>
                <a:ea typeface="+mn-ea"/>
              </a:rPr>
              <a:t>E getLast() </a:t>
            </a:r>
          </a:p>
          <a:p>
            <a:pPr lvl="1" eaLnBrk="1" hangingPunct="1">
              <a:lnSpc>
                <a:spcPct val="90000"/>
              </a:lnSpc>
              <a:buFont typeface="Wingdings" pitchFamily="2" charset="2"/>
              <a:buNone/>
              <a:defRPr/>
            </a:pPr>
            <a:r>
              <a:rPr lang="en-US" sz="2000" b="1" dirty="0">
                <a:solidFill>
                  <a:srgbClr val="000000"/>
                </a:solidFill>
                <a:latin typeface="Courier New" pitchFamily="49" charset="0"/>
                <a:ea typeface="+mn-ea"/>
              </a:rPr>
              <a:t>E removeFirst()</a:t>
            </a:r>
          </a:p>
          <a:p>
            <a:pPr lvl="1" eaLnBrk="1" hangingPunct="1">
              <a:lnSpc>
                <a:spcPct val="90000"/>
              </a:lnSpc>
              <a:buFont typeface="Wingdings" pitchFamily="2" charset="2"/>
              <a:buNone/>
              <a:defRPr/>
            </a:pPr>
            <a:r>
              <a:rPr lang="en-US" sz="2000" b="1" dirty="0">
                <a:solidFill>
                  <a:srgbClr val="000000"/>
                </a:solidFill>
                <a:latin typeface="Courier New" pitchFamily="49" charset="0"/>
                <a:ea typeface="+mn-ea"/>
              </a:rPr>
              <a:t>E removeLast() </a:t>
            </a:r>
          </a:p>
          <a:p>
            <a:pPr lvl="1" eaLnBrk="1" hangingPunct="1">
              <a:lnSpc>
                <a:spcPct val="90000"/>
              </a:lnSpc>
              <a:buFont typeface="Wingdings" pitchFamily="2" charset="2"/>
              <a:buNone/>
              <a:defRPr/>
            </a:pPr>
            <a:endParaRPr lang="en-US" sz="2000" dirty="0">
              <a:ea typeface="+mn-ea"/>
              <a:cs typeface="+mn-cs"/>
            </a:endParaRPr>
          </a:p>
          <a:p>
            <a:pPr lvl="1" eaLnBrk="1" hangingPunct="1">
              <a:lnSpc>
                <a:spcPct val="90000"/>
              </a:lnSpc>
              <a:buFont typeface="Wingdings" pitchFamily="2" charset="2"/>
              <a:buNone/>
              <a:defRPr/>
            </a:pPr>
            <a:r>
              <a:rPr lang="en-US" sz="2000" dirty="0">
                <a:ea typeface="+mn-ea"/>
                <a:cs typeface="+mn-cs"/>
              </a:rPr>
              <a:t>All the methods above throw </a:t>
            </a:r>
          </a:p>
          <a:p>
            <a:pPr lvl="1" eaLnBrk="1" hangingPunct="1">
              <a:lnSpc>
                <a:spcPct val="90000"/>
              </a:lnSpc>
              <a:buFont typeface="Wingdings" pitchFamily="2" charset="2"/>
              <a:buNone/>
              <a:defRPr/>
            </a:pPr>
            <a:r>
              <a:rPr lang="en-US" sz="2000" b="1" dirty="0">
                <a:solidFill>
                  <a:srgbClr val="000000"/>
                </a:solidFill>
                <a:latin typeface="Courier New" pitchFamily="49" charset="0"/>
                <a:ea typeface="+mn-ea"/>
              </a:rPr>
              <a:t>NoSuchElementException </a:t>
            </a:r>
            <a:r>
              <a:rPr lang="en-US" sz="2000" dirty="0">
                <a:ea typeface="+mn-ea"/>
                <a:cs typeface="+mn-cs"/>
              </a:rPr>
              <a:t>(run time exception) if this list is empty</a:t>
            </a:r>
          </a:p>
          <a:p>
            <a:pPr lvl="1" eaLnBrk="1" hangingPunct="1">
              <a:lnSpc>
                <a:spcPct val="90000"/>
              </a:lnSpc>
              <a:buFont typeface="Wingdings" pitchFamily="2" charset="2"/>
              <a:buNone/>
              <a:defRPr/>
            </a:pPr>
            <a:endParaRPr lang="en-US" sz="2000" b="1" dirty="0">
              <a:solidFill>
                <a:srgbClr val="000000"/>
              </a:solidFill>
              <a:latin typeface="Courier New" pitchFamily="49" charset="0"/>
              <a:ea typeface="+mn-ea"/>
            </a:endParaRPr>
          </a:p>
          <a:p>
            <a:pPr lvl="1" eaLnBrk="1" hangingPunct="1">
              <a:lnSpc>
                <a:spcPct val="90000"/>
              </a:lnSpc>
              <a:buFont typeface="Wingdings" pitchFamily="2" charset="2"/>
              <a:buNone/>
              <a:defRPr/>
            </a:pPr>
            <a:r>
              <a:rPr lang="en-US" sz="2000" b="1" dirty="0">
                <a:solidFill>
                  <a:srgbClr val="000000"/>
                </a:solidFill>
                <a:latin typeface="Courier New" pitchFamily="49" charset="0"/>
                <a:ea typeface="+mn-ea"/>
              </a:rPr>
              <a:t>void addFirst(E o)</a:t>
            </a:r>
          </a:p>
          <a:p>
            <a:pPr lvl="1" eaLnBrk="1" hangingPunct="1">
              <a:lnSpc>
                <a:spcPct val="90000"/>
              </a:lnSpc>
              <a:buFont typeface="Wingdings" pitchFamily="2" charset="2"/>
              <a:buNone/>
              <a:defRPr/>
            </a:pPr>
            <a:r>
              <a:rPr lang="en-US" sz="2000" b="1" dirty="0">
                <a:solidFill>
                  <a:srgbClr val="000000"/>
                </a:solidFill>
                <a:latin typeface="Courier New" pitchFamily="49" charset="0"/>
                <a:ea typeface="+mn-ea"/>
              </a:rPr>
              <a:t>void addLast(E o) </a:t>
            </a:r>
          </a:p>
        </p:txBody>
      </p:sp>
      <p:sp>
        <p:nvSpPr>
          <p:cNvPr id="13" name="Footer Placeholder 12"/>
          <p:cNvSpPr>
            <a:spLocks noGrp="1"/>
          </p:cNvSpPr>
          <p:nvPr>
            <p:ph type="ftr" sz="quarter" idx="11"/>
          </p:nvPr>
        </p:nvSpPr>
        <p:spPr/>
        <p:txBody>
          <a:bodyPr/>
          <a:lstStyle/>
          <a:p>
            <a:r>
              <a:rPr lang="en-IN"/>
              <a:t>RVK......................</a:t>
            </a:r>
          </a:p>
        </p:txBody>
      </p:sp>
      <p:sp>
        <p:nvSpPr>
          <p:cNvPr id="49164" name="Slide Number Placeholder 12"/>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D57C0CD-D023-4AE7-99D4-948E56279DD8}" type="slidenum">
              <a:rPr lang="en-US" smtClean="0">
                <a:solidFill>
                  <a:schemeClr val="bg2"/>
                </a:solidFill>
              </a:rPr>
              <a:pPr eaLnBrk="1" hangingPunct="1">
                <a:defRPr/>
              </a:pPr>
              <a:t>33</a:t>
            </a:fld>
            <a:endParaRPr lang="en-US">
              <a:solidFill>
                <a:schemeClr val="bg2"/>
              </a:solidFill>
            </a:endParaRPr>
          </a:p>
        </p:txBody>
      </p:sp>
      <p:sp>
        <p:nvSpPr>
          <p:cNvPr id="5" name="TextBox 4"/>
          <p:cNvSpPr txBox="1"/>
          <p:nvPr/>
        </p:nvSpPr>
        <p:spPr>
          <a:xfrm>
            <a:off x="609600" y="5943600"/>
            <a:ext cx="1600200" cy="3698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1</a:t>
            </a:r>
          </a:p>
        </p:txBody>
      </p:sp>
      <p:cxnSp>
        <p:nvCxnSpPr>
          <p:cNvPr id="11" name="Straight Connector 10"/>
          <p:cNvCxnSpPr>
            <a:stCxn id="5" idx="0"/>
            <a:endCxn id="5" idx="2"/>
          </p:cNvCxnSpPr>
          <p:nvPr/>
        </p:nvCxnSpPr>
        <p:spPr>
          <a:xfrm>
            <a:off x="1409700" y="5943600"/>
            <a:ext cx="0" cy="3698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158" name="TextBox 11"/>
          <p:cNvSpPr txBox="1">
            <a:spLocks noChangeArrowheads="1"/>
          </p:cNvSpPr>
          <p:nvPr/>
        </p:nvSpPr>
        <p:spPr bwMode="auto">
          <a:xfrm>
            <a:off x="381000" y="5257800"/>
            <a:ext cx="696913" cy="369888"/>
          </a:xfrm>
          <a:prstGeom prst="rect">
            <a:avLst/>
          </a:prstGeom>
          <a:noFill/>
          <a:ln w="9525">
            <a:noFill/>
            <a:miter lim="800000"/>
            <a:headEnd/>
            <a:tailEnd/>
          </a:ln>
        </p:spPr>
        <p:txBody>
          <a:bodyPr wrap="none">
            <a:spAutoFit/>
          </a:bodyPr>
          <a:lstStyle/>
          <a:p>
            <a:r>
              <a:rPr lang="en-US"/>
              <a:t>head</a:t>
            </a:r>
          </a:p>
        </p:txBody>
      </p:sp>
      <p:cxnSp>
        <p:nvCxnSpPr>
          <p:cNvPr id="14" name="Straight Arrow Connector 13"/>
          <p:cNvCxnSpPr>
            <a:stCxn id="49158" idx="2"/>
          </p:cNvCxnSpPr>
          <p:nvPr/>
        </p:nvCxnSpPr>
        <p:spPr>
          <a:xfrm>
            <a:off x="730250" y="5627688"/>
            <a:ext cx="107950" cy="31591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90800" y="5943600"/>
            <a:ext cx="1600200" cy="3698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2</a:t>
            </a:r>
          </a:p>
        </p:txBody>
      </p:sp>
      <p:cxnSp>
        <p:nvCxnSpPr>
          <p:cNvPr id="17" name="Straight Connector 16"/>
          <p:cNvCxnSpPr>
            <a:stCxn id="15" idx="0"/>
            <a:endCxn id="15" idx="2"/>
          </p:cNvCxnSpPr>
          <p:nvPr/>
        </p:nvCxnSpPr>
        <p:spPr>
          <a:xfrm>
            <a:off x="3390900" y="5943600"/>
            <a:ext cx="0" cy="3698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52600" y="6172200"/>
            <a:ext cx="8382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9163" name="TextBox 18"/>
          <p:cNvSpPr txBox="1">
            <a:spLocks noChangeArrowheads="1"/>
          </p:cNvSpPr>
          <p:nvPr/>
        </p:nvSpPr>
        <p:spPr bwMode="auto">
          <a:xfrm>
            <a:off x="3505200" y="5954713"/>
            <a:ext cx="544513" cy="369887"/>
          </a:xfrm>
          <a:prstGeom prst="rect">
            <a:avLst/>
          </a:prstGeom>
          <a:noFill/>
          <a:ln w="9525">
            <a:noFill/>
            <a:miter lim="800000"/>
            <a:headEnd/>
            <a:tailEnd/>
          </a:ln>
        </p:spPr>
        <p:txBody>
          <a:bodyPr wrap="none">
            <a:spAutoFit/>
          </a:bodyPr>
          <a:lstStyle/>
          <a:p>
            <a:r>
              <a:rPr lang="en-US"/>
              <a:t>null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4000"/>
              <a:t>Tell me how</a:t>
            </a:r>
          </a:p>
        </p:txBody>
      </p:sp>
      <p:sp>
        <p:nvSpPr>
          <p:cNvPr id="50179" name="Content Placeholder 2"/>
          <p:cNvSpPr>
            <a:spLocks noGrp="1"/>
          </p:cNvSpPr>
          <p:nvPr>
            <p:ph idx="1"/>
          </p:nvPr>
        </p:nvSpPr>
        <p:spPr>
          <a:xfrm>
            <a:off x="381000" y="1295400"/>
            <a:ext cx="8229600" cy="990600"/>
          </a:xfrm>
        </p:spPr>
        <p:txBody>
          <a:bodyPr>
            <a:normAutofit/>
          </a:bodyPr>
          <a:lstStyle/>
          <a:p>
            <a:r>
              <a:rPr lang="en-US"/>
              <a:t>How will I know when I should use </a:t>
            </a:r>
            <a:r>
              <a:rPr lang="en-US" b="1">
                <a:latin typeface="Courier New" pitchFamily="49" charset="0"/>
                <a:cs typeface="Courier New" pitchFamily="49" charset="0"/>
              </a:rPr>
              <a:t>LinkedList</a:t>
            </a:r>
            <a:r>
              <a:rPr lang="en-US"/>
              <a:t> and when </a:t>
            </a:r>
            <a:r>
              <a:rPr lang="en-US" b="1">
                <a:latin typeface="Courier New" pitchFamily="49" charset="0"/>
                <a:cs typeface="Courier New" pitchFamily="49" charset="0"/>
              </a:rPr>
              <a:t>ArrayList</a:t>
            </a:r>
            <a:r>
              <a:rPr lang="en-US"/>
              <a:t>? Both of them offer dynamic growth. </a:t>
            </a:r>
          </a:p>
        </p:txBody>
      </p:sp>
      <p:sp>
        <p:nvSpPr>
          <p:cNvPr id="6" name="Footer Placeholder 5"/>
          <p:cNvSpPr>
            <a:spLocks noGrp="1"/>
          </p:cNvSpPr>
          <p:nvPr>
            <p:ph type="ftr" sz="quarter" idx="11"/>
          </p:nvPr>
        </p:nvSpPr>
        <p:spPr/>
        <p:txBody>
          <a:bodyPr/>
          <a:lstStyle/>
          <a:p>
            <a:r>
              <a:rPr lang="en-IN"/>
              <a:t>RVK......................</a:t>
            </a:r>
          </a:p>
        </p:txBody>
      </p:sp>
      <p:sp>
        <p:nvSpPr>
          <p:cNvPr id="50181"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8EE3D57-ABC7-4F81-8176-5C49069FCA25}" type="slidenum">
              <a:rPr lang="en-US" smtClean="0">
                <a:solidFill>
                  <a:schemeClr val="bg2"/>
                </a:solidFill>
              </a:rPr>
              <a:pPr eaLnBrk="1" hangingPunct="1">
                <a:defRPr/>
              </a:pPr>
              <a:t>34</a:t>
            </a:fld>
            <a:endParaRPr lang="en-US">
              <a:solidFill>
                <a:schemeClr val="bg2"/>
              </a:solidFill>
            </a:endParaRPr>
          </a:p>
        </p:txBody>
      </p:sp>
      <p:sp>
        <p:nvSpPr>
          <p:cNvPr id="5" name="Content Placeholder 2"/>
          <p:cNvSpPr txBox="1">
            <a:spLocks/>
          </p:cNvSpPr>
          <p:nvPr/>
        </p:nvSpPr>
        <p:spPr bwMode="auto">
          <a:xfrm>
            <a:off x="500034" y="2285992"/>
            <a:ext cx="8153400" cy="340996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b="1" kern="0" dirty="0">
                <a:solidFill>
                  <a:srgbClr val="5F5F5F"/>
                </a:solidFill>
                <a:latin typeface="Courier New" pitchFamily="49" charset="0"/>
                <a:cs typeface="Courier New" pitchFamily="49" charset="0"/>
              </a:rPr>
              <a:t>ArrayList</a:t>
            </a:r>
            <a:r>
              <a:rPr lang="en-US" sz="2000" kern="0" dirty="0">
                <a:solidFill>
                  <a:srgbClr val="5F5F5F"/>
                </a:solidFill>
                <a:latin typeface="+mn-lt"/>
                <a:cs typeface="+mn-cs"/>
              </a:rPr>
              <a:t> uses arrays. When your application needs to  randomly access the elements in the list. Calling get() methods using index will be faster in case of an array than linked list.</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On the other hand if application has to add random amount of data or add data at random positions, then </a:t>
            </a:r>
            <a:r>
              <a:rPr lang="en-US" sz="2000" b="1" kern="0" dirty="0">
                <a:solidFill>
                  <a:srgbClr val="5F5F5F"/>
                </a:solidFill>
                <a:latin typeface="Courier New" pitchFamily="49" charset="0"/>
                <a:cs typeface="Courier New" pitchFamily="49" charset="0"/>
              </a:rPr>
              <a:t>LinkedList</a:t>
            </a:r>
            <a:r>
              <a:rPr lang="en-US" sz="2000" kern="0" dirty="0">
                <a:solidFill>
                  <a:srgbClr val="5F5F5F"/>
                </a:solidFill>
                <a:latin typeface="+mn-lt"/>
                <a:cs typeface="+mn-cs"/>
              </a:rPr>
              <a:t> class is preferred.</a:t>
            </a:r>
          </a:p>
          <a:p>
            <a:pPr marL="800100" lvl="1" indent="-342900" eaLnBrk="0" hangingPunct="0">
              <a:lnSpc>
                <a:spcPct val="140000"/>
              </a:lnSpc>
              <a:spcBef>
                <a:spcPct val="20000"/>
              </a:spcBef>
              <a:buClr>
                <a:schemeClr val="accent2"/>
              </a:buClr>
              <a:buFont typeface="Wingdings" pitchFamily="2" charset="2"/>
              <a:buChar char="§"/>
              <a:defRPr/>
            </a:pPr>
            <a:endParaRPr lang="en-US" sz="2000" kern="0" dirty="0">
              <a:solidFill>
                <a:srgbClr val="5F5F5F"/>
              </a:solidFill>
              <a:latin typeface="+mn-lt"/>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0" y="0"/>
            <a:ext cx="8305800" cy="762000"/>
          </a:xfrm>
        </p:spPr>
        <p:txBody>
          <a:bodyPr/>
          <a:lstStyle/>
          <a:p>
            <a:pPr eaLnBrk="1" hangingPunct="1"/>
            <a:r>
              <a:rPr lang="en-US" sz="4000">
                <a:latin typeface="Courier New" pitchFamily="49" charset="0"/>
                <a:cs typeface="Courier New" pitchFamily="49" charset="0"/>
              </a:rPr>
              <a:t>Set</a:t>
            </a:r>
            <a:endParaRPr lang="en-US" sz="4000"/>
          </a:p>
        </p:txBody>
      </p:sp>
      <p:sp>
        <p:nvSpPr>
          <p:cNvPr id="39940" name="Rectangle 3"/>
          <p:cNvSpPr>
            <a:spLocks noGrp="1" noChangeArrowheads="1"/>
          </p:cNvSpPr>
          <p:nvPr>
            <p:ph idx="1"/>
          </p:nvPr>
        </p:nvSpPr>
        <p:spPr>
          <a:xfrm>
            <a:off x="76200" y="914400"/>
            <a:ext cx="8763000" cy="5410200"/>
          </a:xfrm>
        </p:spPr>
        <p:txBody>
          <a:bodyPr>
            <a:normAutofit/>
          </a:bodyPr>
          <a:lstStyle/>
          <a:p>
            <a:pPr eaLnBrk="1" hangingPunct="1">
              <a:lnSpc>
                <a:spcPct val="130000"/>
              </a:lnSpc>
              <a:defRPr/>
            </a:pPr>
            <a:r>
              <a:rPr lang="en-US" dirty="0"/>
              <a:t>Like </a:t>
            </a:r>
            <a:r>
              <a:rPr lang="en-US" b="1" dirty="0">
                <a:latin typeface="Courier New" pitchFamily="49" charset="0"/>
              </a:rPr>
              <a:t>List</a:t>
            </a:r>
            <a:r>
              <a:rPr lang="en-US" dirty="0"/>
              <a:t>, </a:t>
            </a:r>
            <a:r>
              <a:rPr lang="en-US" b="1" dirty="0">
                <a:latin typeface="Courier New" pitchFamily="49" charset="0"/>
              </a:rPr>
              <a:t>Set</a:t>
            </a:r>
            <a:r>
              <a:rPr lang="en-US" dirty="0"/>
              <a:t> is an interface that inherits from </a:t>
            </a:r>
            <a:r>
              <a:rPr lang="en-US" b="1" dirty="0">
                <a:latin typeface="Courier New" pitchFamily="49" charset="0"/>
              </a:rPr>
              <a:t>Collection</a:t>
            </a:r>
            <a:r>
              <a:rPr lang="en-US" dirty="0"/>
              <a:t> </a:t>
            </a:r>
            <a:r>
              <a:rPr lang="en-US" b="1" dirty="0">
                <a:latin typeface="Courier New" pitchFamily="49" charset="0"/>
              </a:rPr>
              <a:t>.</a:t>
            </a:r>
          </a:p>
          <a:p>
            <a:pPr eaLnBrk="1" hangingPunct="1">
              <a:lnSpc>
                <a:spcPct val="130000"/>
              </a:lnSpc>
              <a:defRPr/>
            </a:pPr>
            <a:r>
              <a:rPr lang="en-US" dirty="0"/>
              <a:t>As stated earlier a </a:t>
            </a:r>
            <a:r>
              <a:rPr lang="en-US" b="1" dirty="0">
                <a:latin typeface="Courier New" pitchFamily="49" charset="0"/>
              </a:rPr>
              <a:t>Set</a:t>
            </a:r>
            <a:r>
              <a:rPr lang="en-US" dirty="0"/>
              <a:t> cannot contain  duplicate elements.</a:t>
            </a:r>
          </a:p>
          <a:p>
            <a:pPr eaLnBrk="1" hangingPunct="1">
              <a:lnSpc>
                <a:spcPct val="130000"/>
              </a:lnSpc>
              <a:defRPr/>
            </a:pPr>
            <a:r>
              <a:rPr lang="en-US" dirty="0"/>
              <a:t>But how will we determine duplicates objects?</a:t>
            </a:r>
          </a:p>
          <a:p>
            <a:pPr eaLnBrk="1" hangingPunct="1">
              <a:lnSpc>
                <a:spcPct val="130000"/>
              </a:lnSpc>
              <a:defRPr/>
            </a:pPr>
            <a:r>
              <a:rPr lang="en-US" dirty="0"/>
              <a:t>Two objects </a:t>
            </a:r>
            <a:r>
              <a:rPr lang="en-US" b="1" dirty="0">
                <a:latin typeface="Courier New" pitchFamily="49" charset="0"/>
              </a:rPr>
              <a:t>o1</a:t>
            </a:r>
            <a:r>
              <a:rPr lang="en-US" dirty="0"/>
              <a:t> and </a:t>
            </a:r>
            <a:r>
              <a:rPr lang="en-US" b="1" dirty="0">
                <a:latin typeface="Courier New" pitchFamily="49" charset="0"/>
              </a:rPr>
              <a:t>o2</a:t>
            </a:r>
            <a:r>
              <a:rPr lang="en-US" dirty="0"/>
              <a:t> are duplicates if </a:t>
            </a:r>
            <a:r>
              <a:rPr lang="en-US" dirty="0">
                <a:latin typeface="Arial Unicode MS" pitchFamily="34" charset="-128"/>
              </a:rPr>
              <a:t>o1.equals(o2) </a:t>
            </a:r>
            <a:r>
              <a:rPr lang="en-US" dirty="0"/>
              <a:t>returns </a:t>
            </a:r>
            <a:r>
              <a:rPr lang="en-US" b="1" dirty="0">
                <a:latin typeface="Courier New" pitchFamily="49" charset="0"/>
              </a:rPr>
              <a:t>true</a:t>
            </a:r>
            <a:r>
              <a:rPr lang="en-US" dirty="0"/>
              <a:t>.  That is, a </a:t>
            </a:r>
            <a:r>
              <a:rPr lang="en-US" b="1" dirty="0">
                <a:latin typeface="Courier New" pitchFamily="49" charset="0"/>
              </a:rPr>
              <a:t>Set</a:t>
            </a:r>
            <a:r>
              <a:rPr lang="en-US" dirty="0"/>
              <a:t> </a:t>
            </a:r>
            <a:r>
              <a:rPr lang="en-IN" dirty="0"/>
              <a:t>cannot contain both </a:t>
            </a:r>
            <a:r>
              <a:rPr lang="en-US" b="1" dirty="0">
                <a:latin typeface="Courier New" pitchFamily="49" charset="0"/>
              </a:rPr>
              <a:t>o1</a:t>
            </a:r>
            <a:r>
              <a:rPr lang="en-US" dirty="0"/>
              <a:t> and </a:t>
            </a:r>
            <a:r>
              <a:rPr lang="en-US" b="1" dirty="0">
                <a:latin typeface="Courier New" pitchFamily="49" charset="0"/>
              </a:rPr>
              <a:t>o2</a:t>
            </a:r>
            <a:r>
              <a:rPr lang="en-US" dirty="0"/>
              <a:t> </a:t>
            </a:r>
            <a:r>
              <a:rPr lang="en-IN" dirty="0"/>
              <a:t> such that </a:t>
            </a:r>
            <a:r>
              <a:rPr lang="en-IN" b="1" dirty="0">
                <a:latin typeface="Courier New" pitchFamily="49" charset="0"/>
              </a:rPr>
              <a:t>o1.equals(o2)</a:t>
            </a:r>
            <a:r>
              <a:rPr lang="en-IN" b="1" dirty="0">
                <a:solidFill>
                  <a:srgbClr val="000000"/>
                </a:solidFill>
                <a:latin typeface="Courier New" pitchFamily="49" charset="0"/>
                <a:cs typeface="Courier New" pitchFamily="49" charset="0"/>
              </a:rPr>
              <a:t> </a:t>
            </a:r>
            <a:r>
              <a:rPr lang="en-IN" dirty="0"/>
              <a:t>is </a:t>
            </a:r>
            <a:r>
              <a:rPr lang="en-IN" b="1" dirty="0">
                <a:latin typeface="Courier New" pitchFamily="49" charset="0"/>
              </a:rPr>
              <a:t>true</a:t>
            </a:r>
            <a:r>
              <a:rPr lang="en-IN" dirty="0"/>
              <a:t>.</a:t>
            </a:r>
            <a:endParaRPr lang="en-US" dirty="0"/>
          </a:p>
          <a:p>
            <a:pPr eaLnBrk="1" hangingPunct="1">
              <a:lnSpc>
                <a:spcPct val="130000"/>
              </a:lnSpc>
              <a:defRPr/>
            </a:pPr>
            <a:r>
              <a:rPr lang="en-US" dirty="0"/>
              <a:t>It can contain at most one </a:t>
            </a:r>
            <a:r>
              <a:rPr lang="en-US" b="1" dirty="0">
                <a:latin typeface="Courier New" pitchFamily="49" charset="0"/>
              </a:rPr>
              <a:t>null</a:t>
            </a:r>
            <a:r>
              <a:rPr lang="en-US" dirty="0"/>
              <a:t> element.</a:t>
            </a:r>
          </a:p>
          <a:p>
            <a:pPr eaLnBrk="1" hangingPunct="1">
              <a:lnSpc>
                <a:spcPct val="130000"/>
              </a:lnSpc>
              <a:defRPr/>
            </a:pPr>
            <a:r>
              <a:rPr lang="en-US" b="1" dirty="0">
                <a:latin typeface="Courier New" pitchFamily="49" charset="0"/>
              </a:rPr>
              <a:t>Set</a:t>
            </a:r>
            <a:r>
              <a:rPr lang="en-US" dirty="0"/>
              <a:t> does not add any new methods apart from what it gets from </a:t>
            </a:r>
            <a:r>
              <a:rPr lang="en-US" b="1" dirty="0">
                <a:latin typeface="Courier New" pitchFamily="49" charset="0"/>
              </a:rPr>
              <a:t>Collection</a:t>
            </a:r>
            <a:r>
              <a:rPr lang="en-US" dirty="0"/>
              <a:t> interface.</a:t>
            </a:r>
          </a:p>
          <a:p>
            <a:pPr eaLnBrk="1" hangingPunct="1">
              <a:lnSpc>
                <a:spcPct val="130000"/>
              </a:lnSpc>
              <a:defRPr/>
            </a:pPr>
            <a:r>
              <a:rPr lang="en-US" dirty="0"/>
              <a:t>Classes implementing </a:t>
            </a:r>
            <a:r>
              <a:rPr lang="en-US" b="1" dirty="0">
                <a:latin typeface="Courier New" pitchFamily="49" charset="0"/>
              </a:rPr>
              <a:t>Set</a:t>
            </a:r>
            <a:r>
              <a:rPr lang="en-US" dirty="0"/>
              <a:t> must </a:t>
            </a:r>
          </a:p>
          <a:p>
            <a:pPr lvl="1" eaLnBrk="1" hangingPunct="1">
              <a:lnSpc>
                <a:spcPct val="130000"/>
              </a:lnSpc>
              <a:defRPr/>
            </a:pPr>
            <a:r>
              <a:rPr lang="en-US" sz="2000" dirty="0">
                <a:ea typeface="+mn-ea"/>
                <a:cs typeface="+mn-cs"/>
              </a:rPr>
              <a:t>Must not add duplicate element</a:t>
            </a:r>
          </a:p>
          <a:p>
            <a:pPr lvl="1" eaLnBrk="1" hangingPunct="1">
              <a:lnSpc>
                <a:spcPct val="130000"/>
              </a:lnSpc>
              <a:defRPr/>
            </a:pPr>
            <a:r>
              <a:rPr lang="en-US" sz="2000" dirty="0">
                <a:ea typeface="+mn-ea"/>
                <a:cs typeface="+mn-cs"/>
              </a:rPr>
              <a:t>return </a:t>
            </a:r>
            <a:r>
              <a:rPr lang="en-US" sz="2000" b="1" dirty="0">
                <a:latin typeface="Courier New" pitchFamily="49" charset="0"/>
                <a:ea typeface="+mn-ea"/>
                <a:cs typeface="+mn-cs"/>
              </a:rPr>
              <a:t>false</a:t>
            </a:r>
            <a:r>
              <a:rPr lang="en-US" sz="2000" dirty="0">
                <a:ea typeface="+mn-ea"/>
                <a:cs typeface="+mn-cs"/>
              </a:rPr>
              <a:t> if an attempt is made to add duplicate element.</a:t>
            </a:r>
          </a:p>
        </p:txBody>
      </p:sp>
      <p:sp>
        <p:nvSpPr>
          <p:cNvPr id="5" name="Footer Placeholder 4"/>
          <p:cNvSpPr>
            <a:spLocks noGrp="1"/>
          </p:cNvSpPr>
          <p:nvPr>
            <p:ph type="ftr" sz="quarter" idx="11"/>
          </p:nvPr>
        </p:nvSpPr>
        <p:spPr/>
        <p:txBody>
          <a:bodyPr/>
          <a:lstStyle/>
          <a:p>
            <a:r>
              <a:rPr lang="en-IN"/>
              <a:t>RVK......................</a:t>
            </a:r>
          </a:p>
        </p:txBody>
      </p:sp>
      <p:sp>
        <p:nvSpPr>
          <p:cNvPr id="5530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634B797-DACE-4421-9351-D779F31B76EC}" type="slidenum">
              <a:rPr lang="en-US" smtClean="0">
                <a:solidFill>
                  <a:schemeClr val="bg2"/>
                </a:solidFill>
              </a:rPr>
              <a:pPr eaLnBrk="1" hangingPunct="1">
                <a:defRPr/>
              </a:pPr>
              <a:t>35</a:t>
            </a:fld>
            <a:endParaRPr lang="en-US">
              <a:solidFill>
                <a:schemeClr val="bg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28600" y="0"/>
            <a:ext cx="7772400" cy="838200"/>
          </a:xfrm>
        </p:spPr>
        <p:txBody>
          <a:bodyPr/>
          <a:lstStyle/>
          <a:p>
            <a:r>
              <a:rPr lang="en-US" sz="4000">
                <a:latin typeface="Courier New" pitchFamily="49" charset="0"/>
                <a:cs typeface="Courier New" pitchFamily="49" charset="0"/>
              </a:rPr>
              <a:t>HashSet</a:t>
            </a:r>
            <a:r>
              <a:rPr lang="en-US" sz="4000"/>
              <a:t> </a:t>
            </a:r>
          </a:p>
        </p:txBody>
      </p:sp>
      <p:sp>
        <p:nvSpPr>
          <p:cNvPr id="56323" name="Rectangle 3"/>
          <p:cNvSpPr>
            <a:spLocks noGrp="1" noChangeArrowheads="1"/>
          </p:cNvSpPr>
          <p:nvPr>
            <p:ph idx="1"/>
          </p:nvPr>
        </p:nvSpPr>
        <p:spPr>
          <a:xfrm>
            <a:off x="304800" y="1066800"/>
            <a:ext cx="8305800" cy="5638800"/>
          </a:xfrm>
        </p:spPr>
        <p:txBody>
          <a:bodyPr>
            <a:normAutofit/>
          </a:bodyPr>
          <a:lstStyle/>
          <a:p>
            <a:r>
              <a:rPr lang="en-US" b="1">
                <a:latin typeface="Courier New" pitchFamily="49" charset="0"/>
              </a:rPr>
              <a:t>HashSet</a:t>
            </a:r>
            <a:r>
              <a:rPr lang="en-US"/>
              <a:t> is an unordered and unsorted set that does not allow duplicates. </a:t>
            </a:r>
          </a:p>
          <a:p>
            <a:r>
              <a:rPr lang="en-IN"/>
              <a:t>Unordered and unsorted means that there is no guarantees as to the iteration order of the set; it is may not be in the order that user enters and it may not be in the sorted order.</a:t>
            </a:r>
          </a:p>
          <a:p>
            <a:r>
              <a:rPr lang="en-IN"/>
              <a:t>Also there is no guarantee that the order will remain constant over time when new entries are added.</a:t>
            </a:r>
          </a:p>
          <a:p>
            <a:r>
              <a:rPr lang="en-IN" b="1">
                <a:latin typeface="Courier New" pitchFamily="49" charset="0"/>
              </a:rPr>
              <a:t>HashSet</a:t>
            </a:r>
            <a:r>
              <a:rPr lang="en-IN"/>
              <a:t> </a:t>
            </a:r>
            <a:r>
              <a:rPr lang="en-US"/>
              <a:t>stores its elements in a hash table.</a:t>
            </a:r>
          </a:p>
          <a:p>
            <a:r>
              <a:rPr lang="en-IN"/>
              <a:t>Therefore this class offers constant time performance for the basic operations like </a:t>
            </a:r>
            <a:r>
              <a:rPr lang="en-IN" b="1">
                <a:latin typeface="Courier New" pitchFamily="49" charset="0"/>
              </a:rPr>
              <a:t>add, remove, contains </a:t>
            </a:r>
            <a:r>
              <a:rPr lang="en-IN"/>
              <a:t>etc.</a:t>
            </a:r>
          </a:p>
          <a:p>
            <a:r>
              <a:rPr lang="en-US"/>
              <a:t>This is also not a thread-safe class</a:t>
            </a:r>
            <a:endParaRPr lang="en-IN"/>
          </a:p>
        </p:txBody>
      </p:sp>
      <p:sp>
        <p:nvSpPr>
          <p:cNvPr id="5" name="Footer Placeholder 4"/>
          <p:cNvSpPr>
            <a:spLocks noGrp="1"/>
          </p:cNvSpPr>
          <p:nvPr>
            <p:ph type="ftr" sz="quarter" idx="11"/>
          </p:nvPr>
        </p:nvSpPr>
        <p:spPr/>
        <p:txBody>
          <a:bodyPr/>
          <a:lstStyle/>
          <a:p>
            <a:r>
              <a:rPr lang="en-IN"/>
              <a:t>RVK......................</a:t>
            </a:r>
          </a:p>
        </p:txBody>
      </p:sp>
      <p:sp>
        <p:nvSpPr>
          <p:cNvPr id="56324"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73D5943-0E6A-4778-B51C-253DDA76E722}" type="slidenum">
              <a:rPr lang="en-US" smtClean="0">
                <a:solidFill>
                  <a:schemeClr val="bg2"/>
                </a:solidFill>
              </a:rPr>
              <a:pPr eaLnBrk="1" hangingPunct="1">
                <a:defRPr/>
              </a:pPr>
              <a:t>36</a:t>
            </a:fld>
            <a:endParaRPr lang="en-US">
              <a:solidFill>
                <a:schemeClr val="bg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z="4000">
                <a:latin typeface="Courier New" pitchFamily="49" charset="0"/>
              </a:rPr>
              <a:t>hashCode()</a:t>
            </a:r>
            <a:endParaRPr lang="en-US" sz="4000"/>
          </a:p>
        </p:txBody>
      </p:sp>
      <p:sp>
        <p:nvSpPr>
          <p:cNvPr id="3" name="Content Placeholder 2"/>
          <p:cNvSpPr>
            <a:spLocks noGrp="1"/>
          </p:cNvSpPr>
          <p:nvPr>
            <p:ph idx="1"/>
          </p:nvPr>
        </p:nvSpPr>
        <p:spPr>
          <a:xfrm>
            <a:off x="228600" y="1066800"/>
            <a:ext cx="8458200" cy="4724400"/>
          </a:xfrm>
        </p:spPr>
        <p:txBody>
          <a:bodyPr>
            <a:normAutofit/>
          </a:bodyPr>
          <a:lstStyle/>
          <a:p>
            <a:pPr>
              <a:defRPr/>
            </a:pPr>
            <a:r>
              <a:rPr lang="en-US" dirty="0"/>
              <a:t>This class relies heavily on </a:t>
            </a:r>
            <a:r>
              <a:rPr lang="en-US" b="1" dirty="0">
                <a:latin typeface="Courier New" pitchFamily="49" charset="0"/>
              </a:rPr>
              <a:t>hashCode()</a:t>
            </a:r>
            <a:r>
              <a:rPr lang="en-US" dirty="0"/>
              <a:t> method of the object that is added in </a:t>
            </a:r>
            <a:r>
              <a:rPr lang="en-US" b="1" dirty="0">
                <a:latin typeface="Courier New" pitchFamily="49" charset="0"/>
              </a:rPr>
              <a:t>HashSet</a:t>
            </a:r>
            <a:r>
              <a:rPr lang="en-US" dirty="0"/>
              <a:t>.</a:t>
            </a:r>
          </a:p>
          <a:p>
            <a:pPr>
              <a:defRPr/>
            </a:pPr>
            <a:r>
              <a:rPr lang="en-US" dirty="0"/>
              <a:t>Positioning elements using </a:t>
            </a:r>
            <a:r>
              <a:rPr lang="en-US" b="1" kern="1200" dirty="0">
                <a:latin typeface="Courier New" pitchFamily="49" charset="0"/>
                <a:cs typeface="Courier New" pitchFamily="49" charset="0"/>
              </a:rPr>
              <a:t>hashCode() </a:t>
            </a:r>
            <a:r>
              <a:rPr lang="en-US" dirty="0"/>
              <a:t>helps in faster retrieval. So, more efficient the </a:t>
            </a:r>
            <a:r>
              <a:rPr lang="en-US" b="1" kern="1200" dirty="0">
                <a:latin typeface="Courier New" pitchFamily="49" charset="0"/>
                <a:cs typeface="Courier New" pitchFamily="49" charset="0"/>
              </a:rPr>
              <a:t>hashCode()</a:t>
            </a:r>
            <a:r>
              <a:rPr lang="en-US" dirty="0"/>
              <a:t>,better the performance.</a:t>
            </a:r>
          </a:p>
          <a:p>
            <a:pPr>
              <a:defRPr/>
            </a:pPr>
            <a:r>
              <a:rPr lang="en-US" b="1" kern="1200" dirty="0">
                <a:latin typeface="Courier New" pitchFamily="49" charset="0"/>
                <a:cs typeface="Courier New" pitchFamily="49" charset="0"/>
              </a:rPr>
              <a:t>Object</a:t>
            </a:r>
            <a:r>
              <a:rPr lang="en-US" dirty="0"/>
              <a:t> class has </a:t>
            </a:r>
            <a:r>
              <a:rPr lang="en-US" b="1" kern="1200" dirty="0">
                <a:latin typeface="Courier New" pitchFamily="49" charset="0"/>
                <a:cs typeface="Courier New" pitchFamily="49" charset="0"/>
              </a:rPr>
              <a:t>hashCode() </a:t>
            </a:r>
            <a:r>
              <a:rPr lang="en-US" dirty="0"/>
              <a:t>method.</a:t>
            </a:r>
          </a:p>
          <a:p>
            <a:pPr>
              <a:defRPr/>
            </a:pPr>
            <a:r>
              <a:rPr lang="en-US" dirty="0"/>
              <a:t>The implementation of </a:t>
            </a:r>
            <a:r>
              <a:rPr lang="en-US" b="1" dirty="0">
                <a:latin typeface="Courier New" pitchFamily="49" charset="0"/>
                <a:cs typeface="Courier New" pitchFamily="49" charset="0"/>
              </a:rPr>
              <a:t>hashCode() </a:t>
            </a:r>
            <a:r>
              <a:rPr lang="en-US" dirty="0"/>
              <a:t>provided by the </a:t>
            </a:r>
            <a:r>
              <a:rPr lang="en-US" b="1" dirty="0">
                <a:latin typeface="Courier New" pitchFamily="49" charset="0"/>
                <a:cs typeface="Courier New" pitchFamily="49" charset="0"/>
              </a:rPr>
              <a:t>Object</a:t>
            </a:r>
            <a:r>
              <a:rPr lang="en-US" dirty="0"/>
              <a:t> class leads to a linear search because each object has a unique bucket. </a:t>
            </a:r>
          </a:p>
          <a:p>
            <a:pPr>
              <a:defRPr/>
            </a:pPr>
            <a:r>
              <a:rPr lang="en-US" dirty="0"/>
              <a:t>The performance would be better only if we can classify a set of objects and put them together inside a bucket and then do a linear search inside the bucket. Hence we need to override hashCode() method.</a:t>
            </a:r>
          </a:p>
        </p:txBody>
      </p:sp>
      <p:sp>
        <p:nvSpPr>
          <p:cNvPr id="5" name="Footer Placeholder 4"/>
          <p:cNvSpPr>
            <a:spLocks noGrp="1"/>
          </p:cNvSpPr>
          <p:nvPr>
            <p:ph type="ftr" sz="quarter" idx="11"/>
          </p:nvPr>
        </p:nvSpPr>
        <p:spPr/>
        <p:txBody>
          <a:bodyPr/>
          <a:lstStyle/>
          <a:p>
            <a:r>
              <a:rPr lang="en-IN"/>
              <a:t>RVK......................</a:t>
            </a:r>
          </a:p>
        </p:txBody>
      </p:sp>
      <p:sp>
        <p:nvSpPr>
          <p:cNvPr id="57348"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072B6A6-8BA5-4CE7-AB33-DAB321E01A3E}" type="slidenum">
              <a:rPr lang="en-US" smtClean="0">
                <a:solidFill>
                  <a:schemeClr val="bg2"/>
                </a:solidFill>
              </a:rPr>
              <a:pPr eaLnBrk="1" hangingPunct="1">
                <a:defRPr/>
              </a:pPr>
              <a:t>37</a:t>
            </a:fld>
            <a:endParaRPr lang="en-US">
              <a:solidFill>
                <a:schemeClr val="bg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z="4000"/>
              <a:t>Implementing </a:t>
            </a:r>
            <a:r>
              <a:rPr lang="en-US" sz="4000">
                <a:latin typeface="Courier New" pitchFamily="49" charset="0"/>
              </a:rPr>
              <a:t>hashCode()</a:t>
            </a:r>
            <a:endParaRPr lang="en-US" sz="4000"/>
          </a:p>
        </p:txBody>
      </p:sp>
      <p:sp>
        <p:nvSpPr>
          <p:cNvPr id="58371" name="Content Placeholder 2"/>
          <p:cNvSpPr>
            <a:spLocks noGrp="1"/>
          </p:cNvSpPr>
          <p:nvPr>
            <p:ph idx="1"/>
          </p:nvPr>
        </p:nvSpPr>
        <p:spPr>
          <a:xfrm>
            <a:off x="228600" y="1066800"/>
            <a:ext cx="8534400" cy="4525963"/>
          </a:xfrm>
        </p:spPr>
        <p:txBody>
          <a:bodyPr>
            <a:normAutofit/>
          </a:bodyPr>
          <a:lstStyle/>
          <a:p>
            <a:r>
              <a:rPr lang="en-US"/>
              <a:t>While implementing </a:t>
            </a:r>
            <a:r>
              <a:rPr lang="en-US" b="1">
                <a:latin typeface="Courier New" pitchFamily="49" charset="0"/>
              </a:rPr>
              <a:t>hashCode</a:t>
            </a:r>
            <a:r>
              <a:rPr lang="en-US"/>
              <a:t> the important point to bear in mind is that  the hash function must include only those parameters that are used for searching a particular element. </a:t>
            </a:r>
          </a:p>
          <a:p>
            <a:r>
              <a:rPr lang="en-US"/>
              <a:t>For example, if we are searching for a student using his/her name, then the hash function must be calculated based on name.</a:t>
            </a:r>
          </a:p>
          <a:p>
            <a:r>
              <a:rPr lang="en-US"/>
              <a:t>Next slide demonstrates the strategy used to implement </a:t>
            </a:r>
            <a:r>
              <a:rPr lang="en-US" b="1">
                <a:latin typeface="Courier New" pitchFamily="49" charset="0"/>
              </a:rPr>
              <a:t>hashCode() </a:t>
            </a:r>
            <a:r>
              <a:rPr lang="en-US"/>
              <a:t>for </a:t>
            </a:r>
            <a:r>
              <a:rPr lang="en-US" b="1">
                <a:latin typeface="Courier New" pitchFamily="49" charset="0"/>
              </a:rPr>
              <a:t>Person</a:t>
            </a:r>
            <a:r>
              <a:rPr lang="en-US"/>
              <a:t> class. All the inheriting classes, </a:t>
            </a:r>
            <a:r>
              <a:rPr lang="en-US" b="1">
                <a:latin typeface="Courier New" pitchFamily="49" charset="0"/>
              </a:rPr>
              <a:t>Student, Teacher, HOD </a:t>
            </a:r>
            <a:r>
              <a:rPr lang="en-US"/>
              <a:t>instances can then use </a:t>
            </a:r>
            <a:r>
              <a:rPr lang="en-US" b="1">
                <a:latin typeface="Courier New" pitchFamily="49" charset="0"/>
              </a:rPr>
              <a:t>HashSet</a:t>
            </a:r>
            <a:r>
              <a:rPr lang="en-US"/>
              <a:t> in efficient way.</a:t>
            </a:r>
          </a:p>
          <a:p>
            <a:r>
              <a:rPr lang="en-US"/>
              <a:t>Strategy used is persons whose name start with ‘A’ go inside one bucket and persons whose name start with ‘B’ go inside another bucket and so on..</a:t>
            </a:r>
            <a:endParaRPr lang="en-IN"/>
          </a:p>
          <a:p>
            <a:endParaRPr lang="en-US"/>
          </a:p>
        </p:txBody>
      </p:sp>
      <p:sp>
        <p:nvSpPr>
          <p:cNvPr id="5" name="Footer Placeholder 4"/>
          <p:cNvSpPr>
            <a:spLocks noGrp="1"/>
          </p:cNvSpPr>
          <p:nvPr>
            <p:ph type="ftr" sz="quarter" idx="11"/>
          </p:nvPr>
        </p:nvSpPr>
        <p:spPr/>
        <p:txBody>
          <a:bodyPr/>
          <a:lstStyle/>
          <a:p>
            <a:r>
              <a:rPr lang="en-IN"/>
              <a:t>RVK......................</a:t>
            </a:r>
          </a:p>
        </p:txBody>
      </p:sp>
      <p:sp>
        <p:nvSpPr>
          <p:cNvPr id="5837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00B8423-48F4-4B27-BE74-83B3098F8C3E}" type="slidenum">
              <a:rPr lang="en-US" smtClean="0">
                <a:solidFill>
                  <a:schemeClr val="bg2"/>
                </a:solidFill>
              </a:rPr>
              <a:pPr eaLnBrk="1" hangingPunct="1">
                <a:defRPr/>
              </a:pPr>
              <a:t>38</a:t>
            </a:fld>
            <a:endParaRPr lang="en-US">
              <a:solidFill>
                <a:schemeClr val="bg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4800" y="76200"/>
            <a:ext cx="7772400" cy="838200"/>
          </a:xfrm>
        </p:spPr>
        <p:txBody>
          <a:bodyPr/>
          <a:lstStyle/>
          <a:p>
            <a:r>
              <a:rPr lang="en-US" sz="4000">
                <a:latin typeface="Courier New" pitchFamily="49" charset="0"/>
                <a:cs typeface="Courier New" pitchFamily="49" charset="0"/>
              </a:rPr>
              <a:t>hashCode() </a:t>
            </a:r>
            <a:r>
              <a:rPr lang="en-US" sz="4000"/>
              <a:t>Example</a:t>
            </a:r>
          </a:p>
        </p:txBody>
      </p:sp>
      <p:sp>
        <p:nvSpPr>
          <p:cNvPr id="19" name="Footer Placeholder 18"/>
          <p:cNvSpPr>
            <a:spLocks noGrp="1"/>
          </p:cNvSpPr>
          <p:nvPr>
            <p:ph type="ftr" sz="quarter" idx="11"/>
          </p:nvPr>
        </p:nvSpPr>
        <p:spPr/>
        <p:txBody>
          <a:bodyPr/>
          <a:lstStyle/>
          <a:p>
            <a:r>
              <a:rPr lang="en-IN"/>
              <a:t>RVK......................</a:t>
            </a:r>
          </a:p>
        </p:txBody>
      </p:sp>
      <p:sp>
        <p:nvSpPr>
          <p:cNvPr id="59465" name="Slide Number Placeholder 19"/>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7833AB3-A580-4E14-8275-83A60EF497FC}" type="slidenum">
              <a:rPr lang="en-US" smtClean="0">
                <a:solidFill>
                  <a:schemeClr val="bg2"/>
                </a:solidFill>
              </a:rPr>
              <a:pPr eaLnBrk="1" hangingPunct="1">
                <a:defRPr/>
              </a:pPr>
              <a:t>39</a:t>
            </a:fld>
            <a:endParaRPr lang="en-US">
              <a:solidFill>
                <a:schemeClr val="bg2"/>
              </a:solidFill>
            </a:endParaRPr>
          </a:p>
        </p:txBody>
      </p:sp>
      <p:graphicFrame>
        <p:nvGraphicFramePr>
          <p:cNvPr id="298080" name="Group 96"/>
          <p:cNvGraphicFramePr>
            <a:graphicFrameLocks noGrp="1"/>
          </p:cNvGraphicFramePr>
          <p:nvPr/>
        </p:nvGraphicFramePr>
        <p:xfrm>
          <a:off x="228600" y="1403350"/>
          <a:ext cx="8763000" cy="660400"/>
        </p:xfrm>
        <a:graphic>
          <a:graphicData uri="http://schemas.openxmlformats.org/drawingml/2006/table">
            <a:tbl>
              <a:tblPr/>
              <a:tblGrid>
                <a:gridCol w="339725">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9725">
                  <a:extLst>
                    <a:ext uri="{9D8B030D-6E8A-4147-A177-3AD203B41FA5}">
                      <a16:colId xmlns:a16="http://schemas.microsoft.com/office/drawing/2014/main" val="20002"/>
                    </a:ext>
                  </a:extLst>
                </a:gridCol>
                <a:gridCol w="338137">
                  <a:extLst>
                    <a:ext uri="{9D8B030D-6E8A-4147-A177-3AD203B41FA5}">
                      <a16:colId xmlns:a16="http://schemas.microsoft.com/office/drawing/2014/main" val="20003"/>
                    </a:ext>
                  </a:extLst>
                </a:gridCol>
                <a:gridCol w="339725">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9725">
                  <a:extLst>
                    <a:ext uri="{9D8B030D-6E8A-4147-A177-3AD203B41FA5}">
                      <a16:colId xmlns:a16="http://schemas.microsoft.com/office/drawing/2014/main" val="20006"/>
                    </a:ext>
                  </a:extLst>
                </a:gridCol>
                <a:gridCol w="338137">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9725">
                  <a:extLst>
                    <a:ext uri="{9D8B030D-6E8A-4147-A177-3AD203B41FA5}">
                      <a16:colId xmlns:a16="http://schemas.microsoft.com/office/drawing/2014/main" val="20009"/>
                    </a:ext>
                  </a:extLst>
                </a:gridCol>
                <a:gridCol w="339725">
                  <a:extLst>
                    <a:ext uri="{9D8B030D-6E8A-4147-A177-3AD203B41FA5}">
                      <a16:colId xmlns:a16="http://schemas.microsoft.com/office/drawing/2014/main" val="20010"/>
                    </a:ext>
                  </a:extLst>
                </a:gridCol>
                <a:gridCol w="338137">
                  <a:extLst>
                    <a:ext uri="{9D8B030D-6E8A-4147-A177-3AD203B41FA5}">
                      <a16:colId xmlns:a16="http://schemas.microsoft.com/office/drawing/2014/main" val="20011"/>
                    </a:ext>
                  </a:extLst>
                </a:gridCol>
                <a:gridCol w="339725">
                  <a:extLst>
                    <a:ext uri="{9D8B030D-6E8A-4147-A177-3AD203B41FA5}">
                      <a16:colId xmlns:a16="http://schemas.microsoft.com/office/drawing/2014/main" val="20012"/>
                    </a:ext>
                  </a:extLst>
                </a:gridCol>
                <a:gridCol w="336550">
                  <a:extLst>
                    <a:ext uri="{9D8B030D-6E8A-4147-A177-3AD203B41FA5}">
                      <a16:colId xmlns:a16="http://schemas.microsoft.com/office/drawing/2014/main" val="20013"/>
                    </a:ext>
                  </a:extLst>
                </a:gridCol>
                <a:gridCol w="341313">
                  <a:extLst>
                    <a:ext uri="{9D8B030D-6E8A-4147-A177-3AD203B41FA5}">
                      <a16:colId xmlns:a16="http://schemas.microsoft.com/office/drawing/2014/main" val="20014"/>
                    </a:ext>
                  </a:extLst>
                </a:gridCol>
                <a:gridCol w="338137">
                  <a:extLst>
                    <a:ext uri="{9D8B030D-6E8A-4147-A177-3AD203B41FA5}">
                      <a16:colId xmlns:a16="http://schemas.microsoft.com/office/drawing/2014/main" val="20015"/>
                    </a:ext>
                  </a:extLst>
                </a:gridCol>
                <a:gridCol w="339725">
                  <a:extLst>
                    <a:ext uri="{9D8B030D-6E8A-4147-A177-3AD203B41FA5}">
                      <a16:colId xmlns:a16="http://schemas.microsoft.com/office/drawing/2014/main" val="20016"/>
                    </a:ext>
                  </a:extLst>
                </a:gridCol>
                <a:gridCol w="338138">
                  <a:extLst>
                    <a:ext uri="{9D8B030D-6E8A-4147-A177-3AD203B41FA5}">
                      <a16:colId xmlns:a16="http://schemas.microsoft.com/office/drawing/2014/main" val="20017"/>
                    </a:ext>
                  </a:extLst>
                </a:gridCol>
                <a:gridCol w="338137">
                  <a:extLst>
                    <a:ext uri="{9D8B030D-6E8A-4147-A177-3AD203B41FA5}">
                      <a16:colId xmlns:a16="http://schemas.microsoft.com/office/drawing/2014/main" val="20018"/>
                    </a:ext>
                  </a:extLst>
                </a:gridCol>
                <a:gridCol w="339725">
                  <a:extLst>
                    <a:ext uri="{9D8B030D-6E8A-4147-A177-3AD203B41FA5}">
                      <a16:colId xmlns:a16="http://schemas.microsoft.com/office/drawing/2014/main" val="20019"/>
                    </a:ext>
                  </a:extLst>
                </a:gridCol>
                <a:gridCol w="339725">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1313">
                  <a:extLst>
                    <a:ext uri="{9D8B030D-6E8A-4147-A177-3AD203B41FA5}">
                      <a16:colId xmlns:a16="http://schemas.microsoft.com/office/drawing/2014/main" val="20022"/>
                    </a:ext>
                  </a:extLst>
                </a:gridCol>
                <a:gridCol w="336550">
                  <a:extLst>
                    <a:ext uri="{9D8B030D-6E8A-4147-A177-3AD203B41FA5}">
                      <a16:colId xmlns:a16="http://schemas.microsoft.com/office/drawing/2014/main" val="20023"/>
                    </a:ext>
                  </a:extLst>
                </a:gridCol>
                <a:gridCol w="341312">
                  <a:extLst>
                    <a:ext uri="{9D8B030D-6E8A-4147-A177-3AD203B41FA5}">
                      <a16:colId xmlns:a16="http://schemas.microsoft.com/office/drawing/2014/main" val="20024"/>
                    </a:ext>
                  </a:extLst>
                </a:gridCol>
                <a:gridCol w="288925">
                  <a:extLst>
                    <a:ext uri="{9D8B030D-6E8A-4147-A177-3AD203B41FA5}">
                      <a16:colId xmlns:a16="http://schemas.microsoft.com/office/drawing/2014/main" val="20025"/>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accent2"/>
                          </a:solidFill>
                          <a:effectLst/>
                          <a:latin typeface="Arial" charset="0"/>
                          <a:cs typeface="Arial"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451" name="Text Box 79"/>
          <p:cNvSpPr txBox="1">
            <a:spLocks noChangeArrowheads="1"/>
          </p:cNvSpPr>
          <p:nvPr/>
        </p:nvSpPr>
        <p:spPr bwMode="auto">
          <a:xfrm>
            <a:off x="187325" y="904875"/>
            <a:ext cx="836613" cy="396875"/>
          </a:xfrm>
          <a:prstGeom prst="rect">
            <a:avLst/>
          </a:prstGeom>
          <a:noFill/>
          <a:ln w="9525">
            <a:noFill/>
            <a:miter lim="800000"/>
            <a:headEnd/>
            <a:tailEnd/>
          </a:ln>
        </p:spPr>
        <p:txBody>
          <a:bodyPr wrap="none">
            <a:spAutoFit/>
          </a:bodyPr>
          <a:lstStyle/>
          <a:p>
            <a:r>
              <a:rPr lang="en-US" sz="2000">
                <a:latin typeface="Tahoma" pitchFamily="34" charset="0"/>
              </a:rPr>
              <a:t>0 1  2</a:t>
            </a:r>
          </a:p>
        </p:txBody>
      </p:sp>
      <p:sp>
        <p:nvSpPr>
          <p:cNvPr id="59452" name="Text Box 80"/>
          <p:cNvSpPr txBox="1">
            <a:spLocks noChangeArrowheads="1"/>
          </p:cNvSpPr>
          <p:nvPr/>
        </p:nvSpPr>
        <p:spPr bwMode="auto">
          <a:xfrm>
            <a:off x="8248650" y="962025"/>
            <a:ext cx="895350" cy="396875"/>
          </a:xfrm>
          <a:prstGeom prst="rect">
            <a:avLst/>
          </a:prstGeom>
          <a:noFill/>
          <a:ln w="9525">
            <a:noFill/>
            <a:miter lim="800000"/>
            <a:headEnd/>
            <a:tailEnd/>
          </a:ln>
        </p:spPr>
        <p:txBody>
          <a:bodyPr wrap="none">
            <a:spAutoFit/>
          </a:bodyPr>
          <a:lstStyle/>
          <a:p>
            <a:r>
              <a:rPr lang="en-US" sz="2000">
                <a:latin typeface="Tahoma" pitchFamily="34" charset="0"/>
              </a:rPr>
              <a:t>24  25</a:t>
            </a:r>
          </a:p>
        </p:txBody>
      </p:sp>
      <p:sp>
        <p:nvSpPr>
          <p:cNvPr id="59453" name="Text Box 81"/>
          <p:cNvSpPr txBox="1">
            <a:spLocks noChangeArrowheads="1"/>
          </p:cNvSpPr>
          <p:nvPr/>
        </p:nvSpPr>
        <p:spPr bwMode="auto">
          <a:xfrm>
            <a:off x="2794000" y="3187700"/>
            <a:ext cx="2962275" cy="466725"/>
          </a:xfrm>
          <a:prstGeom prst="rect">
            <a:avLst/>
          </a:prstGeom>
          <a:noFill/>
          <a:ln w="9525">
            <a:solidFill>
              <a:schemeClr val="tx1"/>
            </a:solidFill>
            <a:miter lim="800000"/>
            <a:headEnd/>
            <a:tailEnd/>
          </a:ln>
        </p:spPr>
        <p:txBody>
          <a:bodyPr wrap="none">
            <a:spAutoFit/>
          </a:bodyPr>
          <a:lstStyle/>
          <a:p>
            <a:r>
              <a:rPr lang="en-US" sz="2400">
                <a:solidFill>
                  <a:schemeClr val="accent2"/>
                </a:solidFill>
                <a:latin typeface="Tahoma" pitchFamily="34" charset="0"/>
              </a:rPr>
              <a:t>new Student("Raja”)</a:t>
            </a:r>
          </a:p>
        </p:txBody>
      </p:sp>
      <p:sp>
        <p:nvSpPr>
          <p:cNvPr id="59454" name="Line 82"/>
          <p:cNvSpPr>
            <a:spLocks noChangeShapeType="1"/>
          </p:cNvSpPr>
          <p:nvPr/>
        </p:nvSpPr>
        <p:spPr bwMode="auto">
          <a:xfrm flipH="1">
            <a:off x="5257800" y="1843088"/>
            <a:ext cx="838200" cy="1371600"/>
          </a:xfrm>
          <a:prstGeom prst="line">
            <a:avLst/>
          </a:prstGeom>
          <a:noFill/>
          <a:ln w="9525">
            <a:solidFill>
              <a:schemeClr val="tx1"/>
            </a:solidFill>
            <a:round/>
            <a:headEnd/>
            <a:tailEnd type="triangle" w="med" len="med"/>
          </a:ln>
        </p:spPr>
        <p:txBody>
          <a:bodyPr/>
          <a:lstStyle/>
          <a:p>
            <a:endParaRPr lang="en-IN"/>
          </a:p>
        </p:txBody>
      </p:sp>
      <p:sp>
        <p:nvSpPr>
          <p:cNvPr id="59455" name="Rectangle 83"/>
          <p:cNvSpPr>
            <a:spLocks noChangeArrowheads="1"/>
          </p:cNvSpPr>
          <p:nvPr/>
        </p:nvSpPr>
        <p:spPr bwMode="auto">
          <a:xfrm>
            <a:off x="2819400" y="3952875"/>
            <a:ext cx="2941638" cy="466725"/>
          </a:xfrm>
          <a:prstGeom prst="rect">
            <a:avLst/>
          </a:prstGeom>
          <a:noFill/>
          <a:ln w="9525">
            <a:solidFill>
              <a:schemeClr val="tx1"/>
            </a:solidFill>
            <a:miter lim="800000"/>
            <a:headEnd/>
            <a:tailEnd/>
          </a:ln>
        </p:spPr>
        <p:txBody>
          <a:bodyPr wrap="none">
            <a:spAutoFit/>
          </a:bodyPr>
          <a:lstStyle/>
          <a:p>
            <a:r>
              <a:rPr lang="en-US" sz="2400">
                <a:solidFill>
                  <a:schemeClr val="accent2"/>
                </a:solidFill>
                <a:latin typeface="Tahoma" pitchFamily="34" charset="0"/>
              </a:rPr>
              <a:t>new Student("Rani</a:t>
            </a:r>
            <a:r>
              <a:rPr lang="en-US" sz="2400">
                <a:latin typeface="Times New Roman" pitchFamily="18" charset="0"/>
              </a:rPr>
              <a:t>")</a:t>
            </a:r>
          </a:p>
        </p:txBody>
      </p:sp>
      <p:sp>
        <p:nvSpPr>
          <p:cNvPr id="59456" name="Line 84"/>
          <p:cNvSpPr>
            <a:spLocks noChangeShapeType="1"/>
          </p:cNvSpPr>
          <p:nvPr/>
        </p:nvSpPr>
        <p:spPr bwMode="auto">
          <a:xfrm flipH="1">
            <a:off x="4800600" y="3578225"/>
            <a:ext cx="50800" cy="374650"/>
          </a:xfrm>
          <a:prstGeom prst="line">
            <a:avLst/>
          </a:prstGeom>
          <a:noFill/>
          <a:ln w="9525">
            <a:solidFill>
              <a:schemeClr val="tx1"/>
            </a:solidFill>
            <a:round/>
            <a:headEnd/>
            <a:tailEnd type="triangle" w="med" len="med"/>
          </a:ln>
        </p:spPr>
        <p:txBody>
          <a:bodyPr/>
          <a:lstStyle/>
          <a:p>
            <a:endParaRPr lang="en-IN"/>
          </a:p>
        </p:txBody>
      </p:sp>
      <p:sp>
        <p:nvSpPr>
          <p:cNvPr id="59457" name="Rectangle 85"/>
          <p:cNvSpPr>
            <a:spLocks noChangeArrowheads="1"/>
          </p:cNvSpPr>
          <p:nvPr/>
        </p:nvSpPr>
        <p:spPr bwMode="auto">
          <a:xfrm>
            <a:off x="279400" y="2597150"/>
            <a:ext cx="3092450" cy="466725"/>
          </a:xfrm>
          <a:prstGeom prst="rect">
            <a:avLst/>
          </a:prstGeom>
          <a:noFill/>
          <a:ln w="9525">
            <a:solidFill>
              <a:schemeClr val="tx1"/>
            </a:solidFill>
            <a:miter lim="800000"/>
            <a:headEnd/>
            <a:tailEnd/>
          </a:ln>
        </p:spPr>
        <p:txBody>
          <a:bodyPr wrap="none">
            <a:spAutoFit/>
          </a:bodyPr>
          <a:lstStyle/>
          <a:p>
            <a:r>
              <a:rPr lang="en-US" sz="2400">
                <a:solidFill>
                  <a:schemeClr val="accent2"/>
                </a:solidFill>
                <a:latin typeface="Tahoma" pitchFamily="34" charset="0"/>
              </a:rPr>
              <a:t>new Student("Maha”)</a:t>
            </a:r>
          </a:p>
        </p:txBody>
      </p:sp>
      <p:sp>
        <p:nvSpPr>
          <p:cNvPr id="59458" name="Line 86"/>
          <p:cNvSpPr>
            <a:spLocks noChangeShapeType="1"/>
          </p:cNvSpPr>
          <p:nvPr/>
        </p:nvSpPr>
        <p:spPr bwMode="auto">
          <a:xfrm flipH="1">
            <a:off x="3327400" y="1911350"/>
            <a:ext cx="1066800" cy="685800"/>
          </a:xfrm>
          <a:prstGeom prst="line">
            <a:avLst/>
          </a:prstGeom>
          <a:noFill/>
          <a:ln w="9525">
            <a:solidFill>
              <a:schemeClr val="tx1"/>
            </a:solidFill>
            <a:round/>
            <a:headEnd/>
            <a:tailEnd type="triangle" w="med" len="med"/>
          </a:ln>
        </p:spPr>
        <p:txBody>
          <a:bodyPr/>
          <a:lstStyle/>
          <a:p>
            <a:endParaRPr lang="en-IN"/>
          </a:p>
        </p:txBody>
      </p:sp>
      <p:sp>
        <p:nvSpPr>
          <p:cNvPr id="59459" name="Rectangle 87"/>
          <p:cNvSpPr>
            <a:spLocks noChangeArrowheads="1"/>
          </p:cNvSpPr>
          <p:nvPr/>
        </p:nvSpPr>
        <p:spPr bwMode="auto">
          <a:xfrm>
            <a:off x="5969000" y="3138488"/>
            <a:ext cx="3175000" cy="466725"/>
          </a:xfrm>
          <a:prstGeom prst="rect">
            <a:avLst/>
          </a:prstGeom>
          <a:noFill/>
          <a:ln w="9525">
            <a:solidFill>
              <a:schemeClr val="tx1"/>
            </a:solidFill>
            <a:miter lim="800000"/>
            <a:headEnd/>
            <a:tailEnd/>
          </a:ln>
        </p:spPr>
        <p:txBody>
          <a:bodyPr wrap="none">
            <a:spAutoFit/>
          </a:bodyPr>
          <a:lstStyle/>
          <a:p>
            <a:r>
              <a:rPr lang="en-US" sz="2400">
                <a:solidFill>
                  <a:schemeClr val="accent2"/>
                </a:solidFill>
                <a:latin typeface="Tahoma" pitchFamily="34" charset="0"/>
              </a:rPr>
              <a:t>new Teacher("Shree")</a:t>
            </a:r>
          </a:p>
        </p:txBody>
      </p:sp>
      <p:sp>
        <p:nvSpPr>
          <p:cNvPr id="59460" name="Freeform 88"/>
          <p:cNvSpPr>
            <a:spLocks/>
          </p:cNvSpPr>
          <p:nvPr/>
        </p:nvSpPr>
        <p:spPr bwMode="auto">
          <a:xfrm>
            <a:off x="6324600" y="1919288"/>
            <a:ext cx="685800" cy="1219200"/>
          </a:xfrm>
          <a:custGeom>
            <a:avLst/>
            <a:gdLst>
              <a:gd name="T0" fmla="*/ 2147483647 w 1296"/>
              <a:gd name="T1" fmla="*/ 0 h 1872"/>
              <a:gd name="T2" fmla="*/ 2147483647 w 1296"/>
              <a:gd name="T3" fmla="*/ 2147483647 h 1872"/>
              <a:gd name="T4" fmla="*/ 2147483647 w 1296"/>
              <a:gd name="T5" fmla="*/ 2147483647 h 1872"/>
              <a:gd name="T6" fmla="*/ 2147483647 w 1296"/>
              <a:gd name="T7" fmla="*/ 2147483647 h 1872"/>
              <a:gd name="T8" fmla="*/ 2147483647 w 1296"/>
              <a:gd name="T9" fmla="*/ 2147483647 h 1872"/>
              <a:gd name="T10" fmla="*/ 2147483647 w 1296"/>
              <a:gd name="T11" fmla="*/ 2147483647 h 1872"/>
              <a:gd name="T12" fmla="*/ 0 60000 65536"/>
              <a:gd name="T13" fmla="*/ 0 60000 65536"/>
              <a:gd name="T14" fmla="*/ 0 60000 65536"/>
              <a:gd name="T15" fmla="*/ 0 60000 65536"/>
              <a:gd name="T16" fmla="*/ 0 60000 65536"/>
              <a:gd name="T17" fmla="*/ 0 60000 65536"/>
              <a:gd name="T18" fmla="*/ 0 w 1296"/>
              <a:gd name="T19" fmla="*/ 0 h 1872"/>
              <a:gd name="T20" fmla="*/ 1296 w 1296"/>
              <a:gd name="T21" fmla="*/ 1872 h 1872"/>
            </a:gdLst>
            <a:ahLst/>
            <a:cxnLst>
              <a:cxn ang="T12">
                <a:pos x="T0" y="T1"/>
              </a:cxn>
              <a:cxn ang="T13">
                <a:pos x="T2" y="T3"/>
              </a:cxn>
              <a:cxn ang="T14">
                <a:pos x="T4" y="T5"/>
              </a:cxn>
              <a:cxn ang="T15">
                <a:pos x="T6" y="T7"/>
              </a:cxn>
              <a:cxn ang="T16">
                <a:pos x="T8" y="T9"/>
              </a:cxn>
              <a:cxn ang="T17">
                <a:pos x="T10" y="T11"/>
              </a:cxn>
            </a:cxnLst>
            <a:rect l="T18" t="T19" r="T20" b="T21"/>
            <a:pathLst>
              <a:path w="1296" h="1872">
                <a:moveTo>
                  <a:pt x="80" y="0"/>
                </a:moveTo>
                <a:cubicBezTo>
                  <a:pt x="40" y="104"/>
                  <a:pt x="0" y="208"/>
                  <a:pt x="128" y="288"/>
                </a:cubicBezTo>
                <a:cubicBezTo>
                  <a:pt x="256" y="368"/>
                  <a:pt x="680" y="432"/>
                  <a:pt x="848" y="480"/>
                </a:cubicBezTo>
                <a:cubicBezTo>
                  <a:pt x="1016" y="528"/>
                  <a:pt x="1064" y="432"/>
                  <a:pt x="1136" y="576"/>
                </a:cubicBezTo>
                <a:cubicBezTo>
                  <a:pt x="1208" y="720"/>
                  <a:pt x="1264" y="1128"/>
                  <a:pt x="1280" y="1344"/>
                </a:cubicBezTo>
                <a:cubicBezTo>
                  <a:pt x="1296" y="1560"/>
                  <a:pt x="1264" y="1716"/>
                  <a:pt x="1232" y="1872"/>
                </a:cubicBezTo>
              </a:path>
            </a:pathLst>
          </a:custGeom>
          <a:noFill/>
          <a:ln w="9525">
            <a:solidFill>
              <a:schemeClr val="tx1"/>
            </a:solidFill>
            <a:round/>
            <a:headEnd/>
            <a:tailEnd type="triangle" w="med" len="med"/>
          </a:ln>
        </p:spPr>
        <p:txBody>
          <a:bodyPr/>
          <a:lstStyle/>
          <a:p>
            <a:endParaRPr lang="en-IN"/>
          </a:p>
        </p:txBody>
      </p:sp>
      <p:sp>
        <p:nvSpPr>
          <p:cNvPr id="59461" name="Text Box 89"/>
          <p:cNvSpPr txBox="1">
            <a:spLocks noChangeArrowheads="1"/>
          </p:cNvSpPr>
          <p:nvPr/>
        </p:nvSpPr>
        <p:spPr bwMode="auto">
          <a:xfrm>
            <a:off x="533400" y="2147888"/>
            <a:ext cx="1916113" cy="457200"/>
          </a:xfrm>
          <a:prstGeom prst="rect">
            <a:avLst/>
          </a:prstGeom>
          <a:noFill/>
          <a:ln w="9525">
            <a:noFill/>
            <a:miter lim="800000"/>
            <a:headEnd/>
            <a:tailEnd/>
          </a:ln>
        </p:spPr>
        <p:txBody>
          <a:bodyPr wrap="none">
            <a:spAutoFit/>
          </a:bodyPr>
          <a:lstStyle/>
          <a:p>
            <a:r>
              <a:rPr lang="en-US" sz="2400">
                <a:solidFill>
                  <a:srgbClr val="CC3300"/>
                </a:solidFill>
                <a:latin typeface="Times New Roman" pitchFamily="18" charset="0"/>
              </a:rPr>
              <a:t>called buckets</a:t>
            </a:r>
          </a:p>
        </p:txBody>
      </p:sp>
      <p:sp>
        <p:nvSpPr>
          <p:cNvPr id="59462" name="Line 93"/>
          <p:cNvSpPr>
            <a:spLocks noChangeShapeType="1"/>
          </p:cNvSpPr>
          <p:nvPr/>
        </p:nvSpPr>
        <p:spPr bwMode="auto">
          <a:xfrm>
            <a:off x="990600" y="1919288"/>
            <a:ext cx="152400" cy="381000"/>
          </a:xfrm>
          <a:prstGeom prst="line">
            <a:avLst/>
          </a:prstGeom>
          <a:noFill/>
          <a:ln w="9525" cap="rnd">
            <a:solidFill>
              <a:schemeClr val="accent1"/>
            </a:solidFill>
            <a:prstDash val="sysDot"/>
            <a:round/>
            <a:headEnd/>
            <a:tailEnd type="triangle" w="med" len="med"/>
          </a:ln>
        </p:spPr>
        <p:txBody>
          <a:bodyPr/>
          <a:lstStyle/>
          <a:p>
            <a:endParaRPr lang="en-IN"/>
          </a:p>
        </p:txBody>
      </p:sp>
      <p:sp>
        <p:nvSpPr>
          <p:cNvPr id="59463" name="Line 94"/>
          <p:cNvSpPr>
            <a:spLocks noChangeShapeType="1"/>
          </p:cNvSpPr>
          <p:nvPr/>
        </p:nvSpPr>
        <p:spPr bwMode="auto">
          <a:xfrm flipH="1">
            <a:off x="2057400" y="1995488"/>
            <a:ext cx="685800" cy="304800"/>
          </a:xfrm>
          <a:prstGeom prst="line">
            <a:avLst/>
          </a:prstGeom>
          <a:noFill/>
          <a:ln w="9525" cap="rnd">
            <a:solidFill>
              <a:schemeClr val="tx2"/>
            </a:solidFill>
            <a:prstDash val="sysDot"/>
            <a:round/>
            <a:headEnd/>
            <a:tailEnd type="triangle" w="med" len="med"/>
          </a:ln>
        </p:spPr>
        <p:txBody>
          <a:bodyPr/>
          <a:lstStyle/>
          <a:p>
            <a:endParaRPr lang="en-IN"/>
          </a:p>
        </p:txBody>
      </p:sp>
      <p:sp>
        <p:nvSpPr>
          <p:cNvPr id="59464" name="Rectangle 2"/>
          <p:cNvSpPr>
            <a:spLocks noChangeArrowheads="1"/>
          </p:cNvSpPr>
          <p:nvPr/>
        </p:nvSpPr>
        <p:spPr bwMode="auto">
          <a:xfrm>
            <a:off x="228600" y="4419600"/>
            <a:ext cx="8458200" cy="2246313"/>
          </a:xfrm>
          <a:prstGeom prst="rect">
            <a:avLst/>
          </a:prstGeom>
          <a:noFill/>
          <a:ln w="9525">
            <a:noFill/>
            <a:miter lim="800000"/>
            <a:headEnd/>
            <a:tailEnd/>
          </a:ln>
        </p:spPr>
        <p:txBody>
          <a:bodyPr>
            <a:spAutoFit/>
          </a:bodyPr>
          <a:lstStyle/>
          <a:p>
            <a:r>
              <a:rPr lang="en-IN" sz="2000" b="1">
                <a:latin typeface="Courier New" pitchFamily="49" charset="0"/>
              </a:rPr>
              <a:t>package general;</a:t>
            </a:r>
          </a:p>
          <a:p>
            <a:r>
              <a:rPr lang="en-IN" sz="2000" b="1">
                <a:latin typeface="Courier New" pitchFamily="49" charset="0"/>
              </a:rPr>
              <a:t>public abstract class Person{	</a:t>
            </a:r>
          </a:p>
          <a:p>
            <a:r>
              <a:rPr lang="en-US" sz="2000" b="1">
                <a:latin typeface="Courier New" pitchFamily="49" charset="0"/>
              </a:rPr>
              <a:t>….</a:t>
            </a:r>
          </a:p>
          <a:p>
            <a:r>
              <a:rPr lang="en-IN" sz="2000" b="1">
                <a:solidFill>
                  <a:srgbClr val="C00000"/>
                </a:solidFill>
                <a:latin typeface="Courier New" pitchFamily="49" charset="0"/>
              </a:rPr>
              <a:t>public int hashCode(){</a:t>
            </a:r>
          </a:p>
          <a:p>
            <a:r>
              <a:rPr lang="en-IN" sz="2000" b="1">
                <a:solidFill>
                  <a:srgbClr val="C00000"/>
                </a:solidFill>
                <a:latin typeface="Courier New" pitchFamily="49" charset="0"/>
              </a:rPr>
              <a:t>return name.charAt(0);   }</a:t>
            </a:r>
          </a:p>
          <a:p>
            <a:r>
              <a:rPr lang="en-US" sz="2000" b="1">
                <a:latin typeface="Courier New" pitchFamily="49" charset="0"/>
              </a:rPr>
              <a:t>public boolean equals(Object obj) { </a:t>
            </a:r>
          </a:p>
          <a:p>
            <a:r>
              <a:rPr lang="en-US" sz="2000" b="1">
                <a:latin typeface="Courier New" pitchFamily="49" charset="0"/>
              </a:rPr>
              <a:t>return name.equals((String)obj));</a:t>
            </a:r>
            <a:r>
              <a:rPr lang="en-IN" sz="2000" b="1">
                <a:latin typeface="Courier New" pitchFamily="49" charset="0"/>
              </a:rPr>
              <a:t>}</a:t>
            </a:r>
            <a:endParaRPr lang="en-US" sz="2000" b="1">
              <a:latin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4000"/>
              <a:t>Test your understanding</a:t>
            </a:r>
            <a:endParaRPr lang="en-IN" sz="4000"/>
          </a:p>
        </p:txBody>
      </p:sp>
      <p:sp>
        <p:nvSpPr>
          <p:cNvPr id="6147" name="Content Placeholder 2"/>
          <p:cNvSpPr>
            <a:spLocks noGrp="1"/>
          </p:cNvSpPr>
          <p:nvPr>
            <p:ph idx="1"/>
          </p:nvPr>
        </p:nvSpPr>
        <p:spPr>
          <a:xfrm>
            <a:off x="304800" y="1066800"/>
            <a:ext cx="8839200" cy="2286000"/>
          </a:xfrm>
        </p:spPr>
        <p:txBody>
          <a:bodyPr>
            <a:normAutofit/>
          </a:bodyPr>
          <a:lstStyle/>
          <a:p>
            <a:pPr>
              <a:lnSpc>
                <a:spcPct val="120000"/>
              </a:lnSpc>
            </a:pPr>
            <a:r>
              <a:rPr lang="en-US"/>
              <a:t>Now when you are creating your own collection class, you can easily create it specifically for the object that you want, making sure that only objects of specific types are added into the collection.</a:t>
            </a:r>
          </a:p>
          <a:p>
            <a:pPr>
              <a:lnSpc>
                <a:spcPct val="120000"/>
              </a:lnSpc>
            </a:pPr>
            <a:r>
              <a:rPr lang="en-US"/>
              <a:t>Now suppose you are asked to create a generic </a:t>
            </a:r>
            <a:r>
              <a:rPr lang="en-US" b="1">
                <a:latin typeface="Courier New" pitchFamily="49" charset="0"/>
                <a:cs typeface="Courier New" pitchFamily="49" charset="0"/>
              </a:rPr>
              <a:t>Stack</a:t>
            </a:r>
            <a:r>
              <a:rPr lang="en-US"/>
              <a:t> class. What would you do?</a:t>
            </a:r>
          </a:p>
          <a:p>
            <a:pPr>
              <a:buFont typeface="Wingdings" pitchFamily="2" charset="2"/>
              <a:buNone/>
            </a:pPr>
            <a:endParaRPr lang="en-IN"/>
          </a:p>
        </p:txBody>
      </p:sp>
      <p:sp>
        <p:nvSpPr>
          <p:cNvPr id="6" name="Footer Placeholder 5"/>
          <p:cNvSpPr>
            <a:spLocks noGrp="1"/>
          </p:cNvSpPr>
          <p:nvPr>
            <p:ph type="ftr" sz="quarter" idx="11"/>
          </p:nvPr>
        </p:nvSpPr>
        <p:spPr/>
        <p:txBody>
          <a:bodyPr/>
          <a:lstStyle/>
          <a:p>
            <a:r>
              <a:rPr lang="en-IN"/>
              <a:t>RVK......................</a:t>
            </a:r>
          </a:p>
        </p:txBody>
      </p:sp>
      <p:sp>
        <p:nvSpPr>
          <p:cNvPr id="614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C1BC1BD-7DA0-4CFB-A7FC-5DB3B477F72D}" type="slidenum">
              <a:rPr lang="en-US" smtClean="0">
                <a:solidFill>
                  <a:schemeClr val="bg2"/>
                </a:solidFill>
              </a:rPr>
              <a:pPr eaLnBrk="1" hangingPunct="1">
                <a:defRPr/>
              </a:pPr>
              <a:t>4</a:t>
            </a:fld>
            <a:endParaRPr lang="en-US">
              <a:solidFill>
                <a:schemeClr val="bg2"/>
              </a:solidFill>
            </a:endParaRPr>
          </a:p>
        </p:txBody>
      </p:sp>
      <p:sp>
        <p:nvSpPr>
          <p:cNvPr id="5" name="Content Placeholder 2"/>
          <p:cNvSpPr txBox="1">
            <a:spLocks/>
          </p:cNvSpPr>
          <p:nvPr/>
        </p:nvSpPr>
        <p:spPr bwMode="auto">
          <a:xfrm>
            <a:off x="228600" y="3124200"/>
            <a:ext cx="8229600" cy="3200400"/>
          </a:xfrm>
          <a:prstGeom prst="rect">
            <a:avLst/>
          </a:prstGeom>
          <a:noFill/>
          <a:ln w="9525">
            <a:noFill/>
            <a:miter lim="800000"/>
            <a:headEnd/>
            <a:tailEnd/>
          </a:ln>
        </p:spPr>
        <p:txBody>
          <a:bodyPr/>
          <a:lstStyle/>
          <a:p>
            <a:pPr marL="342900" indent="-342900" eaLnBrk="0" hangingPunct="0">
              <a:lnSpc>
                <a:spcPct val="120000"/>
              </a:lnSpc>
              <a:spcBef>
                <a:spcPct val="20000"/>
              </a:spcBef>
              <a:buClr>
                <a:schemeClr val="accent2"/>
              </a:buClr>
              <a:buFont typeface="Wingdings" pitchFamily="2" charset="2"/>
              <a:buChar char="§"/>
              <a:defRPr/>
            </a:pPr>
            <a:r>
              <a:rPr lang="en-US" sz="2000" kern="0" dirty="0">
                <a:solidFill>
                  <a:srgbClr val="5F5F5F"/>
                </a:solidFill>
                <a:latin typeface="+mn-lt"/>
                <a:cs typeface="+mn-cs"/>
              </a:rPr>
              <a:t>You probably will use </a:t>
            </a:r>
            <a:r>
              <a:rPr lang="en-US" sz="2000" b="1" kern="0" dirty="0">
                <a:solidFill>
                  <a:srgbClr val="5F5F5F"/>
                </a:solidFill>
                <a:latin typeface="Courier New" pitchFamily="49" charset="0"/>
                <a:cs typeface="Courier New" pitchFamily="49" charset="0"/>
              </a:rPr>
              <a:t>Object</a:t>
            </a:r>
            <a:r>
              <a:rPr lang="en-US" sz="2000" kern="0" dirty="0">
                <a:solidFill>
                  <a:srgbClr val="5F5F5F"/>
                </a:solidFill>
                <a:latin typeface="+mn-lt"/>
                <a:cs typeface="+mn-cs"/>
              </a:rPr>
              <a:t> class instead of </a:t>
            </a:r>
            <a:r>
              <a:rPr lang="en-US" sz="2000" b="1" kern="0" dirty="0">
                <a:solidFill>
                  <a:srgbClr val="5F5F5F"/>
                </a:solidFill>
                <a:latin typeface="Courier New" pitchFamily="49" charset="0"/>
                <a:cs typeface="Courier New" pitchFamily="49" charset="0"/>
              </a:rPr>
              <a:t>Student</a:t>
            </a:r>
            <a:r>
              <a:rPr lang="en-US" sz="2000" kern="0" dirty="0">
                <a:solidFill>
                  <a:srgbClr val="5F5F5F"/>
                </a:solidFill>
                <a:latin typeface="+mn-lt"/>
                <a:cs typeface="+mn-cs"/>
              </a:rPr>
              <a:t> class!</a:t>
            </a:r>
          </a:p>
          <a:p>
            <a:pPr marL="800100" lvl="1" indent="-342900" eaLnBrk="0" hangingPunct="0">
              <a:spcBef>
                <a:spcPct val="20000"/>
              </a:spcBef>
              <a:buClr>
                <a:schemeClr val="accent2"/>
              </a:buClr>
              <a:defRPr/>
            </a:pPr>
            <a:r>
              <a:rPr lang="en-US" sz="2000" b="1" kern="0" dirty="0">
                <a:solidFill>
                  <a:srgbClr val="5F5F5F"/>
                </a:solidFill>
                <a:latin typeface="Courier New" pitchFamily="49" charset="0"/>
                <a:cs typeface="Courier New" pitchFamily="49" charset="0"/>
              </a:rPr>
              <a:t>class Stack{</a:t>
            </a:r>
          </a:p>
          <a:p>
            <a:pPr marL="800100" lvl="1" indent="-342900" eaLnBrk="0" hangingPunct="0">
              <a:spcBef>
                <a:spcPct val="20000"/>
              </a:spcBef>
              <a:buClr>
                <a:schemeClr val="accent2"/>
              </a:buClr>
              <a:defRPr/>
            </a:pPr>
            <a:r>
              <a:rPr lang="en-US" sz="2000" b="1" kern="0" dirty="0">
                <a:solidFill>
                  <a:srgbClr val="5F5F5F"/>
                </a:solidFill>
                <a:latin typeface="Courier New" pitchFamily="49" charset="0"/>
                <a:cs typeface="Courier New" pitchFamily="49" charset="0"/>
              </a:rPr>
              <a:t>Object [] s =new Object[5];</a:t>
            </a:r>
          </a:p>
          <a:p>
            <a:pPr marL="800100" lvl="1" indent="-342900" eaLnBrk="0" hangingPunct="0">
              <a:spcBef>
                <a:spcPct val="20000"/>
              </a:spcBef>
              <a:buClr>
                <a:schemeClr val="accent2"/>
              </a:buClr>
              <a:defRPr/>
            </a:pPr>
            <a:r>
              <a:rPr lang="en-US" sz="2000" b="1" kern="0" dirty="0">
                <a:solidFill>
                  <a:srgbClr val="5F5F5F"/>
                </a:solidFill>
                <a:latin typeface="Courier New" pitchFamily="49" charset="0"/>
                <a:cs typeface="Courier New" pitchFamily="49" charset="0"/>
              </a:rPr>
              <a:t>int top;</a:t>
            </a:r>
          </a:p>
          <a:p>
            <a:pPr marL="800100" lvl="1" indent="-342900" eaLnBrk="0" hangingPunct="0">
              <a:spcBef>
                <a:spcPct val="20000"/>
              </a:spcBef>
              <a:buClr>
                <a:schemeClr val="accent2"/>
              </a:buClr>
              <a:defRPr/>
            </a:pPr>
            <a:r>
              <a:rPr lang="en-US" sz="2000" b="1" kern="0" dirty="0">
                <a:solidFill>
                  <a:srgbClr val="5F5F5F"/>
                </a:solidFill>
                <a:latin typeface="Courier New" pitchFamily="49" charset="0"/>
                <a:cs typeface="Courier New" pitchFamily="49" charset="0"/>
              </a:rPr>
              <a:t>…</a:t>
            </a:r>
          </a:p>
          <a:p>
            <a:pPr marL="800100" lvl="1" indent="-342900" eaLnBrk="0" hangingPunct="0">
              <a:spcBef>
                <a:spcPct val="20000"/>
              </a:spcBef>
              <a:buClr>
                <a:schemeClr val="accent2"/>
              </a:buClr>
              <a:defRPr/>
            </a:pPr>
            <a:r>
              <a:rPr lang="en-US" sz="2000" b="1" kern="0" dirty="0">
                <a:solidFill>
                  <a:srgbClr val="5F5F5F"/>
                </a:solidFill>
                <a:latin typeface="Courier New" pitchFamily="49" charset="0"/>
                <a:cs typeface="Courier New" pitchFamily="49" charset="0"/>
              </a:rPr>
              <a:t>}</a:t>
            </a:r>
          </a:p>
          <a:p>
            <a:pPr marL="342900" indent="-342900" eaLnBrk="0" hangingPunct="0">
              <a:lnSpc>
                <a:spcPct val="120000"/>
              </a:lnSpc>
              <a:spcBef>
                <a:spcPct val="20000"/>
              </a:spcBef>
              <a:buClr>
                <a:schemeClr val="accent2"/>
              </a:buClr>
              <a:defRPr/>
            </a:pPr>
            <a:r>
              <a:rPr lang="en-US" sz="2000" dirty="0">
                <a:solidFill>
                  <a:srgbClr val="5F5F5F"/>
                </a:solidFill>
                <a:latin typeface="+mn-lt"/>
                <a:cs typeface="+mn-cs"/>
              </a:rPr>
              <a:t>	But is this type-safe? </a:t>
            </a:r>
          </a:p>
          <a:p>
            <a:pPr marL="342900" indent="-342900" eaLnBrk="0" hangingPunct="0">
              <a:lnSpc>
                <a:spcPct val="120000"/>
              </a:lnSpc>
              <a:spcBef>
                <a:spcPct val="20000"/>
              </a:spcBef>
              <a:buClr>
                <a:schemeClr val="accent2"/>
              </a:buClr>
              <a:defRPr/>
            </a:pPr>
            <a:r>
              <a:rPr lang="en-US" sz="2000" dirty="0">
                <a:solidFill>
                  <a:srgbClr val="5F5F5F"/>
                </a:solidFill>
                <a:latin typeface="+mn-lt"/>
                <a:cs typeface="+mn-cs"/>
              </a:rPr>
              <a:t>	Why do you need type-safe collection? What happens if Teachers get added to the Stack of students who are going to take exam!</a:t>
            </a:r>
            <a:endParaRPr lang="en-US" sz="2000" kern="0" dirty="0">
              <a:solidFill>
                <a:srgbClr val="5F5F5F"/>
              </a:solidFill>
              <a:latin typeface="+mn-lt"/>
              <a:cs typeface="+mn-cs"/>
            </a:endParaRPr>
          </a:p>
          <a:p>
            <a:pPr marL="342900" indent="-342900" eaLnBrk="0" hangingPunct="0">
              <a:lnSpc>
                <a:spcPct val="140000"/>
              </a:lnSpc>
              <a:spcBef>
                <a:spcPct val="20000"/>
              </a:spcBef>
              <a:buClr>
                <a:schemeClr val="accent2"/>
              </a:buClr>
              <a:buFont typeface="Wingdings" pitchFamily="2" charset="2"/>
              <a:buNone/>
              <a:defRPr/>
            </a:pPr>
            <a:endParaRPr lang="en-IN" sz="2000" kern="0" dirty="0">
              <a:solidFill>
                <a:srgbClr val="5F5F5F"/>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z="4000"/>
              <a:t>Creating </a:t>
            </a:r>
            <a:r>
              <a:rPr lang="en-US" sz="4000">
                <a:latin typeface="Courier New" pitchFamily="49" charset="0"/>
                <a:cs typeface="Courier New" pitchFamily="49" charset="0"/>
              </a:rPr>
              <a:t>HashSet</a:t>
            </a:r>
          </a:p>
        </p:txBody>
      </p:sp>
      <p:sp>
        <p:nvSpPr>
          <p:cNvPr id="60419" name="Content Placeholder 2"/>
          <p:cNvSpPr>
            <a:spLocks noGrp="1"/>
          </p:cNvSpPr>
          <p:nvPr>
            <p:ph idx="1"/>
          </p:nvPr>
        </p:nvSpPr>
        <p:spPr>
          <a:xfrm>
            <a:off x="76200" y="990600"/>
            <a:ext cx="8915400" cy="5562600"/>
          </a:xfrm>
        </p:spPr>
        <p:txBody>
          <a:bodyPr>
            <a:normAutofit fontScale="92500" lnSpcReduction="10000"/>
          </a:bodyPr>
          <a:lstStyle/>
          <a:p>
            <a:pPr>
              <a:lnSpc>
                <a:spcPct val="120000"/>
              </a:lnSpc>
            </a:pPr>
            <a:r>
              <a:rPr lang="en-IN"/>
              <a:t>Constructors</a:t>
            </a:r>
          </a:p>
          <a:p>
            <a:pPr lvl="1">
              <a:lnSpc>
                <a:spcPct val="120000"/>
              </a:lnSpc>
              <a:buFontTx/>
              <a:buNone/>
            </a:pPr>
            <a:r>
              <a:rPr lang="en-US" sz="2000" b="1">
                <a:solidFill>
                  <a:srgbClr val="000000"/>
                </a:solidFill>
                <a:latin typeface="Courier New" pitchFamily="49" charset="0"/>
                <a:cs typeface="Courier New" pitchFamily="49" charset="0"/>
              </a:rPr>
              <a:t>HashSet() </a:t>
            </a:r>
          </a:p>
          <a:p>
            <a:pPr lvl="1">
              <a:lnSpc>
                <a:spcPct val="120000"/>
              </a:lnSpc>
              <a:buFontTx/>
              <a:buNone/>
            </a:pPr>
            <a:r>
              <a:rPr lang="en-US" sz="2000" b="1">
                <a:solidFill>
                  <a:srgbClr val="000000"/>
                </a:solidFill>
                <a:latin typeface="Courier New" pitchFamily="49" charset="0"/>
                <a:cs typeface="Courier New" pitchFamily="49" charset="0"/>
              </a:rPr>
              <a:t>HashSet(int initialCapacity)</a:t>
            </a:r>
          </a:p>
          <a:p>
            <a:pPr lvl="1">
              <a:lnSpc>
                <a:spcPct val="120000"/>
              </a:lnSpc>
              <a:buFontTx/>
              <a:buNone/>
            </a:pPr>
            <a:r>
              <a:rPr lang="en-US" sz="2000" b="1">
                <a:solidFill>
                  <a:srgbClr val="000000"/>
                </a:solidFill>
                <a:latin typeface="Courier New" pitchFamily="49" charset="0"/>
                <a:cs typeface="Courier New" pitchFamily="49" charset="0"/>
              </a:rPr>
              <a:t>HashSet(int initialCapacity, float loadFactor)</a:t>
            </a:r>
          </a:p>
          <a:p>
            <a:pPr lvl="1">
              <a:lnSpc>
                <a:spcPct val="120000"/>
              </a:lnSpc>
              <a:buFontTx/>
              <a:buNone/>
            </a:pPr>
            <a:r>
              <a:rPr lang="en-US" sz="2000" b="1">
                <a:solidFill>
                  <a:srgbClr val="000000"/>
                </a:solidFill>
                <a:latin typeface="Courier New" pitchFamily="49" charset="0"/>
                <a:cs typeface="Courier New" pitchFamily="49" charset="0"/>
              </a:rPr>
              <a:t>HashSet(Collection&lt;? extends E&gt; c)</a:t>
            </a:r>
          </a:p>
          <a:p>
            <a:pPr>
              <a:lnSpc>
                <a:spcPct val="120000"/>
              </a:lnSpc>
            </a:pPr>
            <a:r>
              <a:rPr lang="en-US"/>
              <a:t>The capacity is the number of buckets in the hash table.</a:t>
            </a:r>
          </a:p>
          <a:p>
            <a:pPr>
              <a:lnSpc>
                <a:spcPct val="120000"/>
              </a:lnSpc>
            </a:pPr>
            <a:r>
              <a:rPr lang="en-US"/>
              <a:t>The initial capacity can be set via constructor to  specify the capacity at the time the hash table is created.</a:t>
            </a:r>
          </a:p>
          <a:p>
            <a:pPr>
              <a:lnSpc>
                <a:spcPct val="120000"/>
              </a:lnSpc>
            </a:pPr>
            <a:r>
              <a:rPr lang="en-US"/>
              <a:t>The load factor is a measure of how full the hash table is allowed to get before its capacity is automatically increased. When the number of entries in the hash table exceeds the product of the load factor and the current capacity, the capacity is roughly doubled by calling the rehash method. </a:t>
            </a:r>
          </a:p>
          <a:p>
            <a:pPr>
              <a:lnSpc>
                <a:spcPct val="120000"/>
              </a:lnSpc>
            </a:pPr>
            <a:r>
              <a:rPr lang="en-US"/>
              <a:t>The recommended load factor is .75, which offers a good tradeoff between time and space costs.</a:t>
            </a:r>
          </a:p>
        </p:txBody>
      </p:sp>
      <p:sp>
        <p:nvSpPr>
          <p:cNvPr id="5" name="Footer Placeholder 4"/>
          <p:cNvSpPr>
            <a:spLocks noGrp="1"/>
          </p:cNvSpPr>
          <p:nvPr>
            <p:ph type="ftr" sz="quarter" idx="11"/>
          </p:nvPr>
        </p:nvSpPr>
        <p:spPr/>
        <p:txBody>
          <a:bodyPr/>
          <a:lstStyle/>
          <a:p>
            <a:r>
              <a:rPr lang="en-IN"/>
              <a:t>RVK......................</a:t>
            </a:r>
          </a:p>
        </p:txBody>
      </p:sp>
      <p:sp>
        <p:nvSpPr>
          <p:cNvPr id="6042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0ED70D7-270A-4526-91BD-06FB43B793D5}" type="slidenum">
              <a:rPr lang="en-US" smtClean="0">
                <a:solidFill>
                  <a:schemeClr val="bg2"/>
                </a:solidFill>
              </a:rPr>
              <a:pPr eaLnBrk="1" hangingPunct="1">
                <a:defRPr/>
              </a:pPr>
              <a:t>40</a:t>
            </a:fld>
            <a:endParaRPr lang="en-US">
              <a:solidFill>
                <a:schemeClr val="bg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7772400" cy="1143000"/>
          </a:xfrm>
        </p:spPr>
        <p:txBody>
          <a:bodyPr/>
          <a:lstStyle/>
          <a:p>
            <a:r>
              <a:rPr lang="en-US" sz="4000">
                <a:latin typeface="Courier New" pitchFamily="49" charset="0"/>
                <a:cs typeface="Courier New" pitchFamily="49" charset="0"/>
              </a:rPr>
              <a:t>LinkedHashSet</a:t>
            </a:r>
          </a:p>
        </p:txBody>
      </p:sp>
      <p:sp>
        <p:nvSpPr>
          <p:cNvPr id="47108" name="Rectangle 3"/>
          <p:cNvSpPr>
            <a:spLocks noGrp="1" noChangeArrowheads="1"/>
          </p:cNvSpPr>
          <p:nvPr>
            <p:ph idx="1"/>
          </p:nvPr>
        </p:nvSpPr>
        <p:spPr>
          <a:xfrm>
            <a:off x="152400" y="914400"/>
            <a:ext cx="8763000" cy="5486400"/>
          </a:xfrm>
        </p:spPr>
        <p:txBody>
          <a:bodyPr>
            <a:normAutofit/>
          </a:bodyPr>
          <a:lstStyle/>
          <a:p>
            <a:pPr>
              <a:defRPr/>
            </a:pPr>
            <a:r>
              <a:rPr lang="en-US" dirty="0"/>
              <a:t>Subclass of </a:t>
            </a:r>
            <a:r>
              <a:rPr lang="en-US" b="1" kern="1200" dirty="0">
                <a:latin typeface="Courier New" pitchFamily="49" charset="0"/>
              </a:rPr>
              <a:t>HashSet</a:t>
            </a:r>
            <a:r>
              <a:rPr lang="en-US" dirty="0"/>
              <a:t>, maintains the insertion-order and does not allow duplicates.</a:t>
            </a:r>
          </a:p>
          <a:p>
            <a:pPr>
              <a:defRPr/>
            </a:pPr>
            <a:r>
              <a:rPr lang="en-US" dirty="0"/>
              <a:t>If a duplicate element is entered, insertion order of the first one is maintained since 2</a:t>
            </a:r>
            <a:r>
              <a:rPr lang="en-US" baseline="30000" dirty="0"/>
              <a:t>nd</a:t>
            </a:r>
            <a:r>
              <a:rPr lang="en-US" dirty="0"/>
              <a:t> one is not inserted at all.</a:t>
            </a:r>
          </a:p>
          <a:p>
            <a:pPr>
              <a:defRPr/>
            </a:pPr>
            <a:r>
              <a:rPr lang="en-IN" dirty="0"/>
              <a:t>It implements a hashtable using doubly-linked list.</a:t>
            </a:r>
          </a:p>
          <a:p>
            <a:pPr>
              <a:defRPr/>
            </a:pPr>
            <a:r>
              <a:rPr lang="en-US" dirty="0"/>
              <a:t>Like </a:t>
            </a:r>
            <a:r>
              <a:rPr lang="en-US" b="1" kern="1200" dirty="0">
                <a:latin typeface="Courier New" pitchFamily="49" charset="0"/>
              </a:rPr>
              <a:t>HashSet</a:t>
            </a:r>
            <a:r>
              <a:rPr lang="en-US" dirty="0"/>
              <a:t>, this class also has constant-time performance for the basic operations (add, contains and remove) if the hash function is implemented properly. But compared to </a:t>
            </a:r>
            <a:r>
              <a:rPr lang="en-US" b="1" kern="1200" dirty="0">
                <a:latin typeface="Courier New" pitchFamily="49" charset="0"/>
              </a:rPr>
              <a:t>HashSet</a:t>
            </a:r>
            <a:r>
              <a:rPr lang="en-US" dirty="0"/>
              <a:t>, this class is slow except in case of iterating over the collection in which case </a:t>
            </a:r>
            <a:r>
              <a:rPr lang="en-US" b="1" kern="1200" dirty="0">
                <a:latin typeface="Courier New" pitchFamily="49" charset="0"/>
              </a:rPr>
              <a:t>LinkedHashSet </a:t>
            </a:r>
            <a:r>
              <a:rPr lang="en-US" dirty="0"/>
              <a:t>is faster.</a:t>
            </a:r>
          </a:p>
          <a:p>
            <a:pPr>
              <a:defRPr/>
            </a:pPr>
            <a:r>
              <a:rPr lang="en-US" dirty="0"/>
              <a:t> Same constructor and methods like </a:t>
            </a:r>
            <a:r>
              <a:rPr lang="en-US" b="1" kern="1200" dirty="0">
                <a:latin typeface="Courier New" pitchFamily="49" charset="0"/>
              </a:rPr>
              <a:t>HashSet</a:t>
            </a:r>
          </a:p>
          <a:p>
            <a:pPr>
              <a:defRPr/>
            </a:pPr>
            <a:r>
              <a:rPr lang="en-US" dirty="0"/>
              <a:t>Like </a:t>
            </a:r>
            <a:r>
              <a:rPr lang="en-US" b="1" kern="1200" dirty="0">
                <a:latin typeface="Courier New" pitchFamily="49" charset="0"/>
              </a:rPr>
              <a:t>HashSet</a:t>
            </a:r>
            <a:r>
              <a:rPr lang="en-US" dirty="0"/>
              <a:t> this is also not a thread-safe class</a:t>
            </a:r>
          </a:p>
          <a:p>
            <a:pPr>
              <a:buFont typeface="Wingdings" pitchFamily="2" charset="2"/>
              <a:buNone/>
              <a:defRPr/>
            </a:pPr>
            <a:endParaRPr lang="en-US" b="1" dirty="0">
              <a:solidFill>
                <a:srgbClr val="000000"/>
              </a:solidFill>
              <a:latin typeface="Courier New" pitchFamily="49" charset="0"/>
            </a:endParaRPr>
          </a:p>
          <a:p>
            <a:pPr>
              <a:lnSpc>
                <a:spcPct val="90000"/>
              </a:lnSpc>
              <a:buClr>
                <a:schemeClr val="tx2"/>
              </a:buClr>
              <a:buFontTx/>
              <a:buNone/>
              <a:defRPr/>
            </a:pPr>
            <a:endParaRPr lang="en-US" sz="2800" b="1" dirty="0">
              <a:solidFill>
                <a:srgbClr val="000000"/>
              </a:solidFill>
              <a:latin typeface="Courier New" pitchFamily="49" charset="0"/>
            </a:endParaRPr>
          </a:p>
          <a:p>
            <a:pPr>
              <a:lnSpc>
                <a:spcPct val="90000"/>
              </a:lnSpc>
              <a:buFontTx/>
              <a:buNone/>
              <a:defRPr/>
            </a:pPr>
            <a:endParaRPr lang="en-US" sz="2800" b="1" dirty="0">
              <a:latin typeface="Courier New" pitchFamily="49" charset="0"/>
            </a:endParaRPr>
          </a:p>
        </p:txBody>
      </p:sp>
      <p:sp>
        <p:nvSpPr>
          <p:cNvPr id="5" name="Footer Placeholder 4"/>
          <p:cNvSpPr>
            <a:spLocks noGrp="1"/>
          </p:cNvSpPr>
          <p:nvPr>
            <p:ph type="ftr" sz="quarter" idx="11"/>
          </p:nvPr>
        </p:nvSpPr>
        <p:spPr/>
        <p:txBody>
          <a:bodyPr/>
          <a:lstStyle/>
          <a:p>
            <a:r>
              <a:rPr lang="en-IN"/>
              <a:t>RVK......................</a:t>
            </a:r>
          </a:p>
        </p:txBody>
      </p:sp>
      <p:sp>
        <p:nvSpPr>
          <p:cNvPr id="62468"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66DF045-BA5C-4D2F-9947-C498D4E6F598}" type="slidenum">
              <a:rPr lang="en-US" smtClean="0">
                <a:solidFill>
                  <a:schemeClr val="bg2"/>
                </a:solidFill>
              </a:rPr>
              <a:pPr eaLnBrk="1" hangingPunct="1">
                <a:defRPr/>
              </a:pPr>
              <a:t>41</a:t>
            </a:fld>
            <a:endParaRPr lang="en-US">
              <a:solidFill>
                <a:schemeClr val="bg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4000"/>
              <a:t>Example: </a:t>
            </a:r>
            <a:r>
              <a:rPr lang="en-US" sz="4000">
                <a:latin typeface="Courier New" pitchFamily="49" charset="0"/>
                <a:cs typeface="Courier New" pitchFamily="49" charset="0"/>
              </a:rPr>
              <a:t>LinkedHashSet</a:t>
            </a:r>
            <a:endParaRPr lang="en-US" sz="4000"/>
          </a:p>
        </p:txBody>
      </p:sp>
      <p:sp>
        <p:nvSpPr>
          <p:cNvPr id="63491" name="Content Placeholder 2"/>
          <p:cNvSpPr>
            <a:spLocks noGrp="1"/>
          </p:cNvSpPr>
          <p:nvPr>
            <p:ph idx="1"/>
          </p:nvPr>
        </p:nvSpPr>
        <p:spPr>
          <a:xfrm>
            <a:off x="76200" y="990600"/>
            <a:ext cx="9144000" cy="1066800"/>
          </a:xfrm>
        </p:spPr>
        <p:txBody>
          <a:bodyPr>
            <a:normAutofit/>
          </a:bodyPr>
          <a:lstStyle/>
          <a:p>
            <a:pPr>
              <a:lnSpc>
                <a:spcPct val="100000"/>
              </a:lnSpc>
            </a:pPr>
            <a:r>
              <a:rPr lang="en-US">
                <a:solidFill>
                  <a:schemeClr val="tx1"/>
                </a:solidFill>
              </a:rPr>
              <a:t>Given an array of employee ids who were listed as outstanding for last  2 years. The code picks the employees who are listed outstanding for 2 consecutive years. </a:t>
            </a:r>
          </a:p>
        </p:txBody>
      </p:sp>
      <p:sp>
        <p:nvSpPr>
          <p:cNvPr id="8" name="Footer Placeholder 7"/>
          <p:cNvSpPr>
            <a:spLocks noGrp="1"/>
          </p:cNvSpPr>
          <p:nvPr>
            <p:ph type="ftr" sz="quarter" idx="11"/>
          </p:nvPr>
        </p:nvSpPr>
        <p:spPr/>
        <p:txBody>
          <a:bodyPr/>
          <a:lstStyle/>
          <a:p>
            <a:r>
              <a:rPr lang="en-IN"/>
              <a:t>RVK......................</a:t>
            </a:r>
          </a:p>
        </p:txBody>
      </p:sp>
      <p:sp>
        <p:nvSpPr>
          <p:cNvPr id="63495" name="Slide Number Placeholder 7"/>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2C64423-3728-4307-9EB6-167EA1CCC7C7}" type="slidenum">
              <a:rPr lang="en-US" smtClean="0">
                <a:solidFill>
                  <a:schemeClr val="bg2"/>
                </a:solidFill>
              </a:rPr>
              <a:pPr eaLnBrk="1" hangingPunct="1">
                <a:defRPr/>
              </a:pPr>
              <a:t>42</a:t>
            </a:fld>
            <a:endParaRPr lang="en-US">
              <a:solidFill>
                <a:schemeClr val="bg2"/>
              </a:solidFill>
            </a:endParaRPr>
          </a:p>
        </p:txBody>
      </p:sp>
      <p:sp>
        <p:nvSpPr>
          <p:cNvPr id="63492" name="Rectangle 4"/>
          <p:cNvSpPr>
            <a:spLocks noChangeArrowheads="1"/>
          </p:cNvSpPr>
          <p:nvPr/>
        </p:nvSpPr>
        <p:spPr bwMode="auto">
          <a:xfrm>
            <a:off x="381000" y="1905000"/>
            <a:ext cx="8610600" cy="3478213"/>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import java.util.*;</a:t>
            </a:r>
          </a:p>
          <a:p>
            <a:r>
              <a:rPr lang="en-US" sz="2000" b="1">
                <a:latin typeface="Courier New" pitchFamily="49" charset="0"/>
                <a:cs typeface="Courier New" pitchFamily="49" charset="0"/>
              </a:rPr>
              <a:t>public class O2{</a:t>
            </a:r>
          </a:p>
          <a:p>
            <a:r>
              <a:rPr lang="en-US" sz="2000" b="1">
                <a:latin typeface="Courier New" pitchFamily="49" charset="0"/>
                <a:cs typeface="Courier New" pitchFamily="49" charset="0"/>
              </a:rPr>
              <a:t>public static void main(String[] s){</a:t>
            </a:r>
          </a:p>
          <a:p>
            <a:r>
              <a:rPr lang="en-US" sz="2000" b="1">
                <a:latin typeface="Courier New" pitchFamily="49" charset="0"/>
                <a:cs typeface="Courier New" pitchFamily="49" charset="0"/>
              </a:rPr>
              <a:t>int empId[]={1,2,6,3,4,5,6,7,9,4};</a:t>
            </a:r>
          </a:p>
          <a:p>
            <a:r>
              <a:rPr lang="en-US" sz="2000" b="1">
                <a:latin typeface="Courier New" pitchFamily="49" charset="0"/>
                <a:cs typeface="Courier New" pitchFamily="49" charset="0"/>
              </a:rPr>
              <a:t>   Set&lt;Integer&gt; o1 = new LinkedHashSet&lt;Integer&gt;();</a:t>
            </a:r>
          </a:p>
          <a:p>
            <a:r>
              <a:rPr lang="en-US" sz="2000" b="1">
                <a:latin typeface="Courier New" pitchFamily="49" charset="0"/>
                <a:cs typeface="Courier New" pitchFamily="49" charset="0"/>
              </a:rPr>
              <a:t>   Set&lt;Integer&gt; o2  = new LinkedHashSet&lt;Integer&gt;();</a:t>
            </a:r>
          </a:p>
          <a:p>
            <a:r>
              <a:rPr lang="en-US" sz="2000" b="1">
                <a:latin typeface="Courier New" pitchFamily="49" charset="0"/>
                <a:cs typeface="Courier New" pitchFamily="49" charset="0"/>
              </a:rPr>
              <a:t>        for (Integer a : empId)</a:t>
            </a:r>
          </a:p>
          <a:p>
            <a:r>
              <a:rPr lang="en-US" sz="2000" b="1">
                <a:latin typeface="Courier New" pitchFamily="49" charset="0"/>
                <a:cs typeface="Courier New" pitchFamily="49" charset="0"/>
              </a:rPr>
              <a:t>            if (!o1.add(a))</a:t>
            </a:r>
          </a:p>
          <a:p>
            <a:r>
              <a:rPr lang="en-US" sz="2000" b="1">
                <a:latin typeface="Courier New" pitchFamily="49" charset="0"/>
                <a:cs typeface="Courier New" pitchFamily="49" charset="0"/>
              </a:rPr>
              <a:t>                o2.add(a);</a:t>
            </a:r>
          </a:p>
          <a:p>
            <a:r>
              <a:rPr lang="en-US" sz="2000" b="1">
                <a:latin typeface="Courier New" pitchFamily="49" charset="0"/>
                <a:cs typeface="Courier New" pitchFamily="49" charset="0"/>
              </a:rPr>
              <a:t>System.</a:t>
            </a:r>
            <a:r>
              <a:rPr lang="en-US" sz="2000" b="1" i="1">
                <a:latin typeface="Courier New" pitchFamily="49" charset="0"/>
                <a:cs typeface="Courier New" pitchFamily="49" charset="0"/>
              </a:rPr>
              <a:t>out.println("Employee nominated for O2: " + o2);</a:t>
            </a:r>
            <a:endParaRPr lang="en-US" sz="2000" b="1">
              <a:latin typeface="Courier New" pitchFamily="49" charset="0"/>
              <a:cs typeface="Courier New" pitchFamily="49" charset="0"/>
            </a:endParaRPr>
          </a:p>
          <a:p>
            <a:r>
              <a:rPr lang="en-US" sz="2000" b="1">
                <a:latin typeface="Courier New" pitchFamily="49" charset="0"/>
                <a:cs typeface="Courier New" pitchFamily="49" charset="0"/>
              </a:rPr>
              <a:t>}}</a:t>
            </a:r>
            <a:endParaRPr lang="en-US" sz="2000" b="1">
              <a:solidFill>
                <a:srgbClr val="5F5F5F"/>
              </a:solidFill>
              <a:latin typeface="Courier New" pitchFamily="49" charset="0"/>
              <a:cs typeface="Courier New" pitchFamily="49" charset="0"/>
            </a:endParaRPr>
          </a:p>
        </p:txBody>
      </p:sp>
      <p:sp>
        <p:nvSpPr>
          <p:cNvPr id="6" name="Rectangle 5"/>
          <p:cNvSpPr/>
          <p:nvPr/>
        </p:nvSpPr>
        <p:spPr>
          <a:xfrm>
            <a:off x="2971800" y="5105400"/>
            <a:ext cx="3698875" cy="6461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t>Result:</a:t>
            </a:r>
          </a:p>
          <a:p>
            <a:pPr>
              <a:defRPr/>
            </a:pPr>
            <a:r>
              <a:rPr lang="en-US" dirty="0"/>
              <a:t>Employee nominated for O2: [6, 4]</a:t>
            </a:r>
          </a:p>
        </p:txBody>
      </p:sp>
      <p:sp>
        <p:nvSpPr>
          <p:cNvPr id="63494" name="TextBox 6"/>
          <p:cNvSpPr txBox="1">
            <a:spLocks noChangeArrowheads="1"/>
          </p:cNvSpPr>
          <p:nvPr/>
        </p:nvSpPr>
        <p:spPr bwMode="auto">
          <a:xfrm>
            <a:off x="457200" y="5867400"/>
            <a:ext cx="6934200" cy="646113"/>
          </a:xfrm>
          <a:prstGeom prst="rect">
            <a:avLst/>
          </a:prstGeom>
          <a:noFill/>
          <a:ln w="9525">
            <a:noFill/>
            <a:miter lim="800000"/>
            <a:headEnd/>
            <a:tailEnd/>
          </a:ln>
        </p:spPr>
        <p:txBody>
          <a:bodyPr>
            <a:spAutoFit/>
          </a:bodyPr>
          <a:lstStyle/>
          <a:p>
            <a:r>
              <a:rPr lang="en-US"/>
              <a:t>Note that when the </a:t>
            </a:r>
            <a:r>
              <a:rPr lang="en-US" b="1">
                <a:latin typeface="Courier New" pitchFamily="49" charset="0"/>
                <a:cs typeface="Courier New" pitchFamily="49" charset="0"/>
              </a:rPr>
              <a:t>LinkedHashSet </a:t>
            </a:r>
            <a:r>
              <a:rPr lang="en-US"/>
              <a:t>changed to </a:t>
            </a:r>
            <a:r>
              <a:rPr lang="en-US" b="1">
                <a:latin typeface="Courier New" pitchFamily="49" charset="0"/>
                <a:cs typeface="Courier New" pitchFamily="49" charset="0"/>
              </a:rPr>
              <a:t>HashSet</a:t>
            </a:r>
            <a:r>
              <a:rPr lang="en-US"/>
              <a:t> the collection displays [4, 6] </a:t>
            </a:r>
            <a:r>
              <a:rPr lang="en-US">
                <a:sym typeface="Wingdings" pitchFamily="2" charset="2"/>
              </a:rPr>
              <a:t></a:t>
            </a:r>
            <a:r>
              <a:rPr lang="en-US"/>
              <a:t> insertion order is no longer maintained!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0"/>
            <a:ext cx="7772400" cy="914400"/>
          </a:xfrm>
        </p:spPr>
        <p:txBody>
          <a:bodyPr/>
          <a:lstStyle/>
          <a:p>
            <a:r>
              <a:rPr lang="en-US" sz="4000" i="1">
                <a:latin typeface="Courier New" pitchFamily="49" charset="0"/>
                <a:cs typeface="Courier New" pitchFamily="49" charset="0"/>
              </a:rPr>
              <a:t>SortedSet </a:t>
            </a:r>
            <a:r>
              <a:rPr lang="en-US" sz="4000">
                <a:latin typeface="Courier New" pitchFamily="49" charset="0"/>
                <a:cs typeface="Courier New" pitchFamily="49" charset="0"/>
              </a:rPr>
              <a:t>and TreeSet</a:t>
            </a:r>
          </a:p>
        </p:txBody>
      </p:sp>
      <p:sp>
        <p:nvSpPr>
          <p:cNvPr id="48132" name="Rectangle 3"/>
          <p:cNvSpPr>
            <a:spLocks noGrp="1" noChangeArrowheads="1"/>
          </p:cNvSpPr>
          <p:nvPr>
            <p:ph idx="1"/>
          </p:nvPr>
        </p:nvSpPr>
        <p:spPr>
          <a:xfrm>
            <a:off x="152400" y="838200"/>
            <a:ext cx="8610600" cy="5486400"/>
          </a:xfrm>
        </p:spPr>
        <p:txBody>
          <a:bodyPr>
            <a:normAutofit/>
          </a:bodyPr>
          <a:lstStyle/>
          <a:p>
            <a:pPr marL="609600" indent="-609600">
              <a:lnSpc>
                <a:spcPct val="110000"/>
              </a:lnSpc>
              <a:defRPr/>
            </a:pPr>
            <a:r>
              <a:rPr lang="en-US" b="1" kern="1200" dirty="0">
                <a:latin typeface="Courier New" pitchFamily="49" charset="0"/>
              </a:rPr>
              <a:t>SortedSet</a:t>
            </a:r>
            <a:r>
              <a:rPr lang="en-US" b="1" i="1" dirty="0"/>
              <a:t>  </a:t>
            </a:r>
            <a:r>
              <a:rPr lang="en-US" dirty="0"/>
              <a:t>is an interface. This interface  guarantees that while traversing the order will be either </a:t>
            </a:r>
          </a:p>
          <a:p>
            <a:pPr marL="609600" indent="-609600">
              <a:lnSpc>
                <a:spcPct val="110000"/>
              </a:lnSpc>
              <a:buFont typeface="Wingdings" pitchFamily="2" charset="2"/>
              <a:buAutoNum type="alphaUcPeriod"/>
              <a:defRPr/>
            </a:pPr>
            <a:r>
              <a:rPr lang="en-US" dirty="0"/>
              <a:t>in natural order (using </a:t>
            </a:r>
            <a:r>
              <a:rPr lang="en-US" b="1" kern="1200" dirty="0">
                <a:latin typeface="Courier New" pitchFamily="49" charset="0"/>
              </a:rPr>
              <a:t>compareTo() </a:t>
            </a:r>
            <a:r>
              <a:rPr lang="en-US" dirty="0"/>
              <a:t>of </a:t>
            </a:r>
            <a:r>
              <a:rPr lang="en-US" b="1" kern="1200" dirty="0">
                <a:latin typeface="Courier New" pitchFamily="49" charset="0"/>
              </a:rPr>
              <a:t>Comparable</a:t>
            </a:r>
            <a:r>
              <a:rPr lang="en-US" dirty="0"/>
              <a:t> interface) </a:t>
            </a:r>
          </a:p>
          <a:p>
            <a:pPr marL="990600" lvl="1" indent="-533400">
              <a:lnSpc>
                <a:spcPct val="110000"/>
              </a:lnSpc>
              <a:buFont typeface="Wingdings" pitchFamily="2" charset="2"/>
              <a:buNone/>
              <a:defRPr/>
            </a:pPr>
            <a:r>
              <a:rPr lang="en-US" sz="2000" dirty="0"/>
              <a:t>	or</a:t>
            </a:r>
          </a:p>
          <a:p>
            <a:pPr marL="609600" indent="-609600">
              <a:lnSpc>
                <a:spcPct val="110000"/>
              </a:lnSpc>
              <a:buFont typeface="Wingdings" pitchFamily="2" charset="2"/>
              <a:buAutoNum type="alphaUcPeriod"/>
              <a:defRPr/>
            </a:pPr>
            <a:r>
              <a:rPr lang="en-US" dirty="0"/>
              <a:t>by using a </a:t>
            </a:r>
            <a:r>
              <a:rPr lang="en-US" b="1" kern="1200" dirty="0">
                <a:latin typeface="Courier New" pitchFamily="49" charset="0"/>
              </a:rPr>
              <a:t>Comparator</a:t>
            </a:r>
            <a:r>
              <a:rPr lang="en-US" dirty="0"/>
              <a:t> provided at creation time.</a:t>
            </a:r>
          </a:p>
          <a:p>
            <a:pPr marL="609600" indent="-609600">
              <a:lnSpc>
                <a:spcPct val="90000"/>
              </a:lnSpc>
              <a:buClr>
                <a:schemeClr val="tx2"/>
              </a:buClr>
              <a:buFontTx/>
              <a:buNone/>
              <a:defRPr/>
            </a:pPr>
            <a:endParaRPr lang="en-US" sz="2800" dirty="0"/>
          </a:p>
        </p:txBody>
      </p:sp>
      <p:sp>
        <p:nvSpPr>
          <p:cNvPr id="5" name="Footer Placeholder 4"/>
          <p:cNvSpPr>
            <a:spLocks noGrp="1"/>
          </p:cNvSpPr>
          <p:nvPr>
            <p:ph type="ftr" sz="quarter" idx="11"/>
          </p:nvPr>
        </p:nvSpPr>
        <p:spPr/>
        <p:txBody>
          <a:bodyPr/>
          <a:lstStyle/>
          <a:p>
            <a:r>
              <a:rPr lang="en-IN"/>
              <a:t>RVK......................</a:t>
            </a:r>
          </a:p>
        </p:txBody>
      </p:sp>
      <p:sp>
        <p:nvSpPr>
          <p:cNvPr id="65541"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86B0454-CB79-4195-8B8A-5DBC9E63099C}" type="slidenum">
              <a:rPr lang="en-US" smtClean="0">
                <a:solidFill>
                  <a:schemeClr val="bg2"/>
                </a:solidFill>
              </a:rPr>
              <a:pPr eaLnBrk="1" hangingPunct="1">
                <a:defRPr/>
              </a:pPr>
              <a:t>43</a:t>
            </a:fld>
            <a:endParaRPr lang="en-US">
              <a:solidFill>
                <a:schemeClr val="bg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8600" y="0"/>
            <a:ext cx="7772400" cy="838200"/>
          </a:xfrm>
        </p:spPr>
        <p:txBody>
          <a:bodyPr/>
          <a:lstStyle/>
          <a:p>
            <a:pPr eaLnBrk="1" hangingPunct="1"/>
            <a:r>
              <a:rPr lang="en-US" sz="4000">
                <a:latin typeface="Courier New" pitchFamily="49" charset="0"/>
                <a:cs typeface="Courier New" pitchFamily="49" charset="0"/>
              </a:rPr>
              <a:t>Map</a:t>
            </a:r>
            <a:endParaRPr lang="en-US" sz="4000"/>
          </a:p>
        </p:txBody>
      </p:sp>
      <p:sp>
        <p:nvSpPr>
          <p:cNvPr id="51204" name="Rectangle 3"/>
          <p:cNvSpPr>
            <a:spLocks noGrp="1" noChangeArrowheads="1"/>
          </p:cNvSpPr>
          <p:nvPr>
            <p:ph idx="1"/>
          </p:nvPr>
        </p:nvSpPr>
        <p:spPr>
          <a:xfrm>
            <a:off x="76200" y="914400"/>
            <a:ext cx="8839200" cy="5562600"/>
          </a:xfrm>
        </p:spPr>
        <p:txBody>
          <a:bodyPr>
            <a:normAutofit lnSpcReduction="10000"/>
          </a:bodyPr>
          <a:lstStyle/>
          <a:p>
            <a:pPr eaLnBrk="1" hangingPunct="1">
              <a:lnSpc>
                <a:spcPct val="120000"/>
              </a:lnSpc>
              <a:defRPr/>
            </a:pPr>
            <a:r>
              <a:rPr lang="en-US" dirty="0"/>
              <a:t>A </a:t>
            </a:r>
            <a:r>
              <a:rPr lang="en-US" b="1" kern="1200" dirty="0">
                <a:latin typeface="Courier New" pitchFamily="49" charset="0"/>
              </a:rPr>
              <a:t>Map</a:t>
            </a:r>
            <a:r>
              <a:rPr lang="en-US" dirty="0"/>
              <a:t> maps keys to values. So there are 2 columns in a Map :  key and value.</a:t>
            </a:r>
          </a:p>
          <a:p>
            <a:pPr eaLnBrk="1" hangingPunct="1">
              <a:lnSpc>
                <a:spcPct val="120000"/>
              </a:lnSpc>
              <a:defRPr/>
            </a:pPr>
            <a:r>
              <a:rPr lang="en-US" dirty="0"/>
              <a:t>A map cannot contain duplicate keys; each key can map to at most one value. Therefore keys in the </a:t>
            </a:r>
            <a:r>
              <a:rPr lang="en-US" b="1" kern="1200" dirty="0">
                <a:latin typeface="Courier New" pitchFamily="49" charset="0"/>
              </a:rPr>
              <a:t>Map</a:t>
            </a:r>
            <a:r>
              <a:rPr lang="en-US" dirty="0"/>
              <a:t> are like </a:t>
            </a:r>
            <a:r>
              <a:rPr lang="en-US" b="1" kern="1200" dirty="0">
                <a:latin typeface="Courier New" pitchFamily="49" charset="0"/>
              </a:rPr>
              <a:t>Set</a:t>
            </a:r>
            <a:r>
              <a:rPr lang="en-US" dirty="0"/>
              <a:t>.</a:t>
            </a:r>
          </a:p>
          <a:p>
            <a:pPr eaLnBrk="1" hangingPunct="1">
              <a:lnSpc>
                <a:spcPct val="120000"/>
              </a:lnSpc>
              <a:defRPr/>
            </a:pPr>
            <a:r>
              <a:rPr lang="en-US" dirty="0"/>
              <a:t>Note that </a:t>
            </a:r>
            <a:r>
              <a:rPr lang="en-US" b="1" kern="1200" dirty="0">
                <a:latin typeface="Courier New" pitchFamily="49" charset="0"/>
              </a:rPr>
              <a:t>Map</a:t>
            </a:r>
            <a:r>
              <a:rPr lang="en-US" dirty="0"/>
              <a:t> is not </a:t>
            </a:r>
            <a:r>
              <a:rPr lang="en-US" b="1" kern="1200" dirty="0">
                <a:latin typeface="Courier New" pitchFamily="49" charset="0"/>
              </a:rPr>
              <a:t>Iterable</a:t>
            </a:r>
            <a:r>
              <a:rPr lang="en-US" dirty="0"/>
              <a:t>, therefore enhanced for loop cannot be used for </a:t>
            </a:r>
            <a:r>
              <a:rPr lang="en-US" b="1" kern="1200" dirty="0">
                <a:latin typeface="Courier New" pitchFamily="49" charset="0"/>
              </a:rPr>
              <a:t>Map</a:t>
            </a:r>
            <a:r>
              <a:rPr lang="en-US" dirty="0"/>
              <a:t>.</a:t>
            </a:r>
          </a:p>
          <a:p>
            <a:pPr eaLnBrk="1" hangingPunct="1">
              <a:lnSpc>
                <a:spcPct val="120000"/>
              </a:lnSpc>
              <a:defRPr/>
            </a:pPr>
            <a:r>
              <a:rPr lang="en-US" dirty="0"/>
              <a:t>Methods:</a:t>
            </a:r>
          </a:p>
          <a:p>
            <a:pPr lvl="1" eaLnBrk="1" hangingPunct="1">
              <a:lnSpc>
                <a:spcPct val="120000"/>
              </a:lnSpc>
              <a:defRPr/>
            </a:pPr>
            <a:r>
              <a:rPr lang="en-US" sz="2000" b="1" dirty="0">
                <a:solidFill>
                  <a:srgbClr val="000000"/>
                </a:solidFill>
                <a:latin typeface="Courier New" pitchFamily="49" charset="0"/>
              </a:rPr>
              <a:t>boolean </a:t>
            </a:r>
            <a:r>
              <a:rPr lang="en-US" sz="2000" b="1" dirty="0" err="1">
                <a:solidFill>
                  <a:srgbClr val="000000"/>
                </a:solidFill>
                <a:latin typeface="Courier New" pitchFamily="49" charset="0"/>
              </a:rPr>
              <a:t>containsKey</a:t>
            </a:r>
            <a:r>
              <a:rPr lang="en-US" sz="2000" b="1" dirty="0">
                <a:solidFill>
                  <a:srgbClr val="000000"/>
                </a:solidFill>
                <a:latin typeface="Courier New" pitchFamily="49" charset="0"/>
              </a:rPr>
              <a:t>(Object key) </a:t>
            </a:r>
          </a:p>
          <a:p>
            <a:pPr lvl="1" eaLnBrk="1" hangingPunct="1">
              <a:lnSpc>
                <a:spcPct val="120000"/>
              </a:lnSpc>
              <a:defRPr/>
            </a:pPr>
            <a:r>
              <a:rPr lang="en-US" sz="2000" b="1" dirty="0">
                <a:solidFill>
                  <a:srgbClr val="000000"/>
                </a:solidFill>
                <a:latin typeface="Courier New" pitchFamily="49" charset="0"/>
              </a:rPr>
              <a:t>boolean </a:t>
            </a:r>
            <a:r>
              <a:rPr lang="en-US" sz="2000" b="1" dirty="0" err="1">
                <a:solidFill>
                  <a:srgbClr val="000000"/>
                </a:solidFill>
                <a:latin typeface="Courier New" pitchFamily="49" charset="0"/>
              </a:rPr>
              <a:t>containsValue</a:t>
            </a:r>
            <a:r>
              <a:rPr lang="en-US" sz="2000" b="1" dirty="0">
                <a:solidFill>
                  <a:srgbClr val="000000"/>
                </a:solidFill>
                <a:latin typeface="Courier New" pitchFamily="49" charset="0"/>
              </a:rPr>
              <a:t>(Object value) </a:t>
            </a:r>
          </a:p>
          <a:p>
            <a:pPr lvl="1" eaLnBrk="1" hangingPunct="1">
              <a:lnSpc>
                <a:spcPct val="120000"/>
              </a:lnSpc>
              <a:buFont typeface="Wingdings" pitchFamily="2" charset="2"/>
              <a:buNone/>
              <a:defRPr/>
            </a:pPr>
            <a:r>
              <a:rPr lang="en-US" sz="2000" dirty="0"/>
              <a:t>  Returns </a:t>
            </a:r>
            <a:r>
              <a:rPr lang="en-US" sz="2000" b="1" kern="1200" dirty="0">
                <a:latin typeface="Courier New" pitchFamily="49" charset="0"/>
                <a:ea typeface="+mn-ea"/>
                <a:cs typeface="+mn-cs"/>
              </a:rPr>
              <a:t>true</a:t>
            </a:r>
            <a:r>
              <a:rPr lang="en-US" sz="2000" dirty="0"/>
              <a:t> if map contains specified key (1</a:t>
            </a:r>
            <a:r>
              <a:rPr lang="en-US" sz="2000" baseline="30000" dirty="0"/>
              <a:t>st</a:t>
            </a:r>
            <a:r>
              <a:rPr lang="en-US" sz="2000" dirty="0"/>
              <a:t> method)</a:t>
            </a:r>
            <a:br>
              <a:rPr lang="en-US" sz="2000" dirty="0"/>
            </a:br>
            <a:r>
              <a:rPr lang="en-US" sz="2000" dirty="0"/>
              <a:t> or specified value (2</a:t>
            </a:r>
            <a:r>
              <a:rPr lang="en-US" sz="2000" baseline="30000" dirty="0"/>
              <a:t>nd</a:t>
            </a:r>
            <a:r>
              <a:rPr lang="en-US" sz="2000" dirty="0"/>
              <a:t> method)</a:t>
            </a:r>
            <a:endParaRPr lang="en-US" sz="2000" b="1" dirty="0">
              <a:solidFill>
                <a:srgbClr val="000000"/>
              </a:solidFill>
              <a:latin typeface="Courier New" pitchFamily="49" charset="0"/>
            </a:endParaRPr>
          </a:p>
          <a:p>
            <a:pPr lvl="1" eaLnBrk="1" hangingPunct="1">
              <a:lnSpc>
                <a:spcPct val="120000"/>
              </a:lnSpc>
              <a:defRPr/>
            </a:pPr>
            <a:r>
              <a:rPr lang="en-US" sz="2000" b="1" dirty="0">
                <a:solidFill>
                  <a:srgbClr val="000000"/>
                </a:solidFill>
                <a:latin typeface="Courier New" pitchFamily="49" charset="0"/>
              </a:rPr>
              <a:t>V get(Object key) </a:t>
            </a:r>
          </a:p>
          <a:p>
            <a:pPr lvl="1" eaLnBrk="1" hangingPunct="1">
              <a:lnSpc>
                <a:spcPct val="120000"/>
              </a:lnSpc>
              <a:buFont typeface="Wingdings" pitchFamily="2" charset="2"/>
              <a:buNone/>
              <a:defRPr/>
            </a:pPr>
            <a:r>
              <a:rPr lang="en-US" sz="2000" dirty="0"/>
              <a:t>  Returns the value to which the specified key is mapped, or null if no such mapping is found.</a:t>
            </a:r>
            <a:endParaRPr lang="en-US" sz="2000" b="1" dirty="0">
              <a:solidFill>
                <a:srgbClr val="000000"/>
              </a:solidFill>
              <a:latin typeface="Courier New" pitchFamily="49" charset="0"/>
            </a:endParaRPr>
          </a:p>
        </p:txBody>
      </p:sp>
      <p:sp>
        <p:nvSpPr>
          <p:cNvPr id="5" name="Footer Placeholder 4"/>
          <p:cNvSpPr>
            <a:spLocks noGrp="1"/>
          </p:cNvSpPr>
          <p:nvPr>
            <p:ph type="ftr" sz="quarter" idx="11"/>
          </p:nvPr>
        </p:nvSpPr>
        <p:spPr/>
        <p:txBody>
          <a:bodyPr/>
          <a:lstStyle/>
          <a:p>
            <a:r>
              <a:rPr lang="en-IN"/>
              <a:t>RVK......................</a:t>
            </a:r>
          </a:p>
        </p:txBody>
      </p:sp>
      <p:sp>
        <p:nvSpPr>
          <p:cNvPr id="71684"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E568DA6-0F9E-43DB-B9A1-17F480B2CA62}" type="slidenum">
              <a:rPr lang="en-US" smtClean="0">
                <a:solidFill>
                  <a:schemeClr val="bg2"/>
                </a:solidFill>
              </a:rPr>
              <a:pPr eaLnBrk="1" hangingPunct="1">
                <a:defRPr/>
              </a:pPr>
              <a:t>44</a:t>
            </a:fld>
            <a:endParaRPr lang="en-US">
              <a:solidFill>
                <a:schemeClr val="bg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10600" cy="5257800"/>
          </a:xfrm>
        </p:spPr>
        <p:txBody>
          <a:bodyPr>
            <a:normAutofit fontScale="92500" lnSpcReduction="10000"/>
          </a:bodyPr>
          <a:lstStyle/>
          <a:p>
            <a:pPr lvl="1" eaLnBrk="1" hangingPunct="1">
              <a:lnSpc>
                <a:spcPct val="100000"/>
              </a:lnSpc>
              <a:defRPr/>
            </a:pPr>
            <a:r>
              <a:rPr lang="en-US" sz="2000" b="1" dirty="0">
                <a:solidFill>
                  <a:srgbClr val="000000"/>
                </a:solidFill>
                <a:latin typeface="Courier New" pitchFamily="49" charset="0"/>
              </a:rPr>
              <a:t>V put(K key, V value) </a:t>
            </a:r>
          </a:p>
          <a:p>
            <a:pPr lvl="1" eaLnBrk="1" hangingPunct="1">
              <a:lnSpc>
                <a:spcPct val="100000"/>
              </a:lnSpc>
              <a:buFont typeface="Wingdings" pitchFamily="2" charset="2"/>
              <a:buNone/>
              <a:defRPr/>
            </a:pPr>
            <a:r>
              <a:rPr lang="en-US" sz="2000" dirty="0">
                <a:ea typeface="+mn-ea"/>
                <a:cs typeface="+mn-cs"/>
              </a:rPr>
              <a:t>Inserts the key-value pair in the map. </a:t>
            </a:r>
            <a:r>
              <a:rPr lang="en-US" sz="2000" dirty="0"/>
              <a:t>If the map already contains a value mapping for the key, this (old) value is replaced by the specified value</a:t>
            </a:r>
            <a:endParaRPr lang="en-US" sz="2000" dirty="0">
              <a:ea typeface="+mn-ea"/>
              <a:cs typeface="+mn-cs"/>
            </a:endParaRPr>
          </a:p>
          <a:p>
            <a:pPr lvl="1" eaLnBrk="1" hangingPunct="1">
              <a:lnSpc>
                <a:spcPct val="100000"/>
              </a:lnSpc>
              <a:defRPr/>
            </a:pPr>
            <a:r>
              <a:rPr lang="en-US" sz="2000" b="1" dirty="0">
                <a:solidFill>
                  <a:srgbClr val="000000"/>
                </a:solidFill>
                <a:latin typeface="Courier New" pitchFamily="49" charset="0"/>
              </a:rPr>
              <a:t>V remove(Object key) </a:t>
            </a:r>
          </a:p>
          <a:p>
            <a:pPr lvl="1" eaLnBrk="1" hangingPunct="1">
              <a:lnSpc>
                <a:spcPct val="100000"/>
              </a:lnSpc>
              <a:buFont typeface="Wingdings" pitchFamily="2" charset="2"/>
              <a:buNone/>
              <a:defRPr/>
            </a:pPr>
            <a:r>
              <a:rPr lang="en-US" sz="2000" dirty="0"/>
              <a:t>Returns the value associated with the key in the map and then removes the entry from the map or null if the map contained no mapping for the key.</a:t>
            </a:r>
            <a:endParaRPr lang="en-US" sz="2000" b="1" dirty="0">
              <a:solidFill>
                <a:srgbClr val="000000"/>
              </a:solidFill>
              <a:latin typeface="Courier New" pitchFamily="49" charset="0"/>
            </a:endParaRPr>
          </a:p>
          <a:p>
            <a:pPr lvl="1" eaLnBrk="1" hangingPunct="1">
              <a:lnSpc>
                <a:spcPct val="100000"/>
              </a:lnSpc>
              <a:defRPr/>
            </a:pPr>
            <a:r>
              <a:rPr lang="en-US" sz="2000" b="1" dirty="0">
                <a:solidFill>
                  <a:srgbClr val="000000"/>
                </a:solidFill>
                <a:latin typeface="Courier New" pitchFamily="49" charset="0"/>
              </a:rPr>
              <a:t>Collection&lt;K&gt; values()</a:t>
            </a:r>
          </a:p>
          <a:p>
            <a:pPr lvl="1" eaLnBrk="1" hangingPunct="1">
              <a:lnSpc>
                <a:spcPct val="100000"/>
              </a:lnSpc>
              <a:buFont typeface="Wingdings" pitchFamily="2" charset="2"/>
              <a:buNone/>
              <a:defRPr/>
            </a:pPr>
            <a:r>
              <a:rPr lang="en-US" sz="2000" dirty="0"/>
              <a:t>Returns the collection containing values only.</a:t>
            </a:r>
          </a:p>
          <a:p>
            <a:pPr lvl="1">
              <a:lnSpc>
                <a:spcPct val="100000"/>
              </a:lnSpc>
              <a:defRPr/>
            </a:pPr>
            <a:r>
              <a:rPr lang="en-US" sz="2000" b="1" dirty="0">
                <a:solidFill>
                  <a:srgbClr val="000000"/>
                </a:solidFill>
                <a:latin typeface="Courier New" pitchFamily="49" charset="0"/>
              </a:rPr>
              <a:t>Set&lt;K&gt; </a:t>
            </a:r>
            <a:r>
              <a:rPr lang="en-US" sz="2000" b="1" dirty="0" err="1">
                <a:solidFill>
                  <a:srgbClr val="000000"/>
                </a:solidFill>
                <a:latin typeface="Courier New" pitchFamily="49" charset="0"/>
              </a:rPr>
              <a:t>keySet</a:t>
            </a:r>
            <a:r>
              <a:rPr lang="en-US" sz="2000" b="1" dirty="0">
                <a:solidFill>
                  <a:srgbClr val="000000"/>
                </a:solidFill>
                <a:latin typeface="Courier New" pitchFamily="49" charset="0"/>
              </a:rPr>
              <a:t>()</a:t>
            </a:r>
          </a:p>
          <a:p>
            <a:pPr lvl="1">
              <a:lnSpc>
                <a:spcPct val="100000"/>
              </a:lnSpc>
              <a:buFont typeface="Wingdings" pitchFamily="2" charset="2"/>
              <a:buNone/>
              <a:defRPr/>
            </a:pPr>
            <a:r>
              <a:rPr lang="en-US" sz="2000" dirty="0"/>
              <a:t> Returns the a set containing keys only.</a:t>
            </a:r>
          </a:p>
          <a:p>
            <a:pPr lvl="1">
              <a:lnSpc>
                <a:spcPct val="100000"/>
              </a:lnSpc>
              <a:defRPr/>
            </a:pPr>
            <a:r>
              <a:rPr lang="en-US" sz="2000" b="1" dirty="0">
                <a:solidFill>
                  <a:srgbClr val="000000"/>
                </a:solidFill>
                <a:latin typeface="Courier New" pitchFamily="49" charset="0"/>
              </a:rPr>
              <a:t>Set&lt;</a:t>
            </a:r>
            <a:r>
              <a:rPr lang="en-US" sz="2000" b="1" dirty="0" err="1">
                <a:solidFill>
                  <a:srgbClr val="000000"/>
                </a:solidFill>
                <a:latin typeface="Courier New" pitchFamily="49" charset="0"/>
              </a:rPr>
              <a:t>Map.Entry</a:t>
            </a:r>
            <a:r>
              <a:rPr lang="en-US" sz="2000" b="1" dirty="0">
                <a:solidFill>
                  <a:srgbClr val="000000"/>
                </a:solidFill>
                <a:latin typeface="Courier New" pitchFamily="49" charset="0"/>
              </a:rPr>
              <a:t>&lt;K,V&gt;&gt; </a:t>
            </a:r>
            <a:r>
              <a:rPr lang="en-US" sz="2000" b="1" dirty="0" err="1">
                <a:solidFill>
                  <a:srgbClr val="000000"/>
                </a:solidFill>
                <a:latin typeface="Courier New" pitchFamily="49" charset="0"/>
              </a:rPr>
              <a:t>entrySet</a:t>
            </a:r>
            <a:r>
              <a:rPr lang="en-US" sz="2000" b="1" dirty="0">
                <a:solidFill>
                  <a:srgbClr val="000000"/>
                </a:solidFill>
                <a:latin typeface="Courier New" pitchFamily="49" charset="0"/>
              </a:rPr>
              <a:t>()</a:t>
            </a:r>
          </a:p>
          <a:p>
            <a:pPr lvl="1">
              <a:lnSpc>
                <a:spcPct val="100000"/>
              </a:lnSpc>
              <a:buFont typeface="Wingdings" pitchFamily="2" charset="2"/>
              <a:buNone/>
              <a:defRPr/>
            </a:pPr>
            <a:r>
              <a:rPr lang="en-US" sz="2000" dirty="0"/>
              <a:t> Returns the a set containing key-value pair in object of type </a:t>
            </a:r>
            <a:r>
              <a:rPr lang="en-US" sz="2000" b="1" dirty="0" err="1">
                <a:solidFill>
                  <a:srgbClr val="000000"/>
                </a:solidFill>
                <a:latin typeface="Courier New" pitchFamily="49" charset="0"/>
              </a:rPr>
              <a:t>Map.Entry</a:t>
            </a:r>
            <a:endParaRPr lang="en-US" sz="2000" b="1" dirty="0">
              <a:solidFill>
                <a:srgbClr val="000000"/>
              </a:solidFill>
              <a:latin typeface="Courier New" pitchFamily="49" charset="0"/>
            </a:endParaRPr>
          </a:p>
        </p:txBody>
      </p:sp>
      <p:sp>
        <p:nvSpPr>
          <p:cNvPr id="4" name="Footer Placeholder 3"/>
          <p:cNvSpPr>
            <a:spLocks noGrp="1"/>
          </p:cNvSpPr>
          <p:nvPr>
            <p:ph type="ftr" sz="quarter" idx="11"/>
          </p:nvPr>
        </p:nvSpPr>
        <p:spPr/>
        <p:txBody>
          <a:bodyPr/>
          <a:lstStyle/>
          <a:p>
            <a:r>
              <a:rPr lang="en-IN"/>
              <a:t>RVK......................</a:t>
            </a:r>
          </a:p>
        </p:txBody>
      </p:sp>
      <p:sp>
        <p:nvSpPr>
          <p:cNvPr id="72707"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5FC1522-CE77-4385-B026-E546F42A5B15}" type="slidenum">
              <a:rPr lang="en-US" smtClean="0">
                <a:solidFill>
                  <a:schemeClr val="bg2"/>
                </a:solidFill>
              </a:rPr>
              <a:pPr eaLnBrk="1" hangingPunct="1">
                <a:defRPr/>
              </a:pPr>
              <a:t>45</a:t>
            </a:fld>
            <a:endParaRPr lang="en-US">
              <a:solidFill>
                <a:schemeClr val="bg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z="4000">
                <a:latin typeface="Courier New" pitchFamily="49" charset="0"/>
              </a:rPr>
              <a:t>Map.Entry</a:t>
            </a:r>
            <a:endParaRPr lang="en-US" sz="4000"/>
          </a:p>
        </p:txBody>
      </p:sp>
      <p:sp>
        <p:nvSpPr>
          <p:cNvPr id="3" name="Content Placeholder 2"/>
          <p:cNvSpPr>
            <a:spLocks noGrp="1"/>
          </p:cNvSpPr>
          <p:nvPr>
            <p:ph idx="1"/>
          </p:nvPr>
        </p:nvSpPr>
        <p:spPr>
          <a:xfrm>
            <a:off x="381000" y="1295400"/>
            <a:ext cx="8229600" cy="3733800"/>
          </a:xfrm>
        </p:spPr>
        <p:txBody>
          <a:bodyPr/>
          <a:lstStyle/>
          <a:p>
            <a:pPr>
              <a:defRPr/>
            </a:pPr>
            <a:r>
              <a:rPr lang="en-US" b="1" dirty="0" err="1">
                <a:solidFill>
                  <a:srgbClr val="000000"/>
                </a:solidFill>
                <a:latin typeface="Courier New" pitchFamily="49" charset="0"/>
              </a:rPr>
              <a:t>Map.Entry</a:t>
            </a:r>
            <a:r>
              <a:rPr lang="en-US" b="1" dirty="0">
                <a:solidFill>
                  <a:srgbClr val="000000"/>
                </a:solidFill>
                <a:latin typeface="Courier New" pitchFamily="49" charset="0"/>
              </a:rPr>
              <a:t> </a:t>
            </a:r>
            <a:r>
              <a:rPr lang="en-US" dirty="0"/>
              <a:t>is an interface that is used to represent key-value pair.</a:t>
            </a:r>
          </a:p>
          <a:p>
            <a:pPr>
              <a:defRPr/>
            </a:pPr>
            <a:r>
              <a:rPr lang="en-US" dirty="0"/>
              <a:t>Methods </a:t>
            </a:r>
          </a:p>
          <a:p>
            <a:pPr lvl="1">
              <a:buFont typeface="Wingdings" pitchFamily="2" charset="2"/>
              <a:buNone/>
              <a:defRPr/>
            </a:pPr>
            <a:r>
              <a:rPr lang="en-US" sz="2000" b="1" dirty="0">
                <a:solidFill>
                  <a:srgbClr val="000000"/>
                </a:solidFill>
                <a:latin typeface="Courier New" pitchFamily="49" charset="0"/>
              </a:rPr>
              <a:t>K </a:t>
            </a:r>
            <a:r>
              <a:rPr lang="en-US" sz="2000" b="1" dirty="0" err="1">
                <a:solidFill>
                  <a:srgbClr val="000000"/>
                </a:solidFill>
                <a:latin typeface="Courier New" pitchFamily="49" charset="0"/>
              </a:rPr>
              <a:t>getKey</a:t>
            </a:r>
            <a:r>
              <a:rPr lang="en-US" sz="2000" b="1" dirty="0">
                <a:solidFill>
                  <a:srgbClr val="000000"/>
                </a:solidFill>
                <a:latin typeface="Courier New" pitchFamily="49" charset="0"/>
              </a:rPr>
              <a:t>()</a:t>
            </a:r>
          </a:p>
          <a:p>
            <a:pPr lvl="1">
              <a:buFont typeface="Wingdings" pitchFamily="2" charset="2"/>
              <a:buNone/>
              <a:defRPr/>
            </a:pPr>
            <a:r>
              <a:rPr lang="en-US" sz="2000" b="1" dirty="0">
                <a:solidFill>
                  <a:srgbClr val="000000"/>
                </a:solidFill>
                <a:latin typeface="Courier New" pitchFamily="49" charset="0"/>
              </a:rPr>
              <a:t>V </a:t>
            </a:r>
            <a:r>
              <a:rPr lang="en-US" sz="2000" b="1" dirty="0" err="1">
                <a:solidFill>
                  <a:srgbClr val="000000"/>
                </a:solidFill>
                <a:latin typeface="Courier New" pitchFamily="49" charset="0"/>
              </a:rPr>
              <a:t>getValue</a:t>
            </a:r>
            <a:r>
              <a:rPr lang="en-US" sz="2000" b="1" dirty="0">
                <a:solidFill>
                  <a:srgbClr val="000000"/>
                </a:solidFill>
                <a:latin typeface="Courier New" pitchFamily="49" charset="0"/>
              </a:rPr>
              <a:t>()</a:t>
            </a:r>
          </a:p>
          <a:p>
            <a:pPr lvl="1">
              <a:buFont typeface="Wingdings" pitchFamily="2" charset="2"/>
              <a:buNone/>
              <a:defRPr/>
            </a:pPr>
            <a:r>
              <a:rPr lang="en-US" sz="2000" b="1" dirty="0">
                <a:solidFill>
                  <a:srgbClr val="000000"/>
                </a:solidFill>
                <a:latin typeface="Courier New" pitchFamily="49" charset="0"/>
              </a:rPr>
              <a:t>V </a:t>
            </a:r>
            <a:r>
              <a:rPr lang="en-US" sz="2000" b="1" dirty="0" err="1">
                <a:solidFill>
                  <a:srgbClr val="000000"/>
                </a:solidFill>
                <a:latin typeface="Courier New" pitchFamily="49" charset="0"/>
              </a:rPr>
              <a:t>setValue</a:t>
            </a:r>
            <a:r>
              <a:rPr lang="en-US" sz="2000" b="1" dirty="0">
                <a:solidFill>
                  <a:srgbClr val="000000"/>
                </a:solidFill>
                <a:latin typeface="Courier New" pitchFamily="49" charset="0"/>
              </a:rPr>
              <a:t>(V value)</a:t>
            </a:r>
          </a:p>
          <a:p>
            <a:pPr lvl="1">
              <a:buFont typeface="Wingdings" pitchFamily="2" charset="2"/>
              <a:buNone/>
              <a:defRPr/>
            </a:pPr>
            <a:endParaRPr lang="en-US" sz="2000" b="1" dirty="0">
              <a:solidFill>
                <a:srgbClr val="000000"/>
              </a:solidFill>
              <a:latin typeface="Courier New" pitchFamily="49" charset="0"/>
            </a:endParaRPr>
          </a:p>
          <a:p>
            <a:pPr lvl="1">
              <a:buFont typeface="Wingdings" pitchFamily="2" charset="2"/>
              <a:buNone/>
              <a:defRPr/>
            </a:pPr>
            <a:r>
              <a:rPr lang="en-US" sz="2000" i="1" dirty="0">
                <a:solidFill>
                  <a:schemeClr val="tx1"/>
                </a:solidFill>
                <a:ea typeface="+mn-ea"/>
                <a:cs typeface="+mn-cs"/>
              </a:rPr>
              <a:t>Can you we have interface with ‘.’ in their names?</a:t>
            </a:r>
          </a:p>
          <a:p>
            <a:pPr>
              <a:buFont typeface="Wingdings" pitchFamily="2" charset="2"/>
              <a:buNone/>
              <a:defRPr/>
            </a:pPr>
            <a:endParaRPr lang="en-US" b="1" dirty="0">
              <a:solidFill>
                <a:srgbClr val="000000"/>
              </a:solidFill>
              <a:latin typeface="Courier New" pitchFamily="49" charset="0"/>
            </a:endParaRPr>
          </a:p>
        </p:txBody>
      </p:sp>
      <p:sp>
        <p:nvSpPr>
          <p:cNvPr id="6" name="Footer Placeholder 5"/>
          <p:cNvSpPr>
            <a:spLocks noGrp="1"/>
          </p:cNvSpPr>
          <p:nvPr>
            <p:ph type="ftr" sz="quarter" idx="11"/>
          </p:nvPr>
        </p:nvSpPr>
        <p:spPr/>
        <p:txBody>
          <a:bodyPr/>
          <a:lstStyle/>
          <a:p>
            <a:r>
              <a:rPr lang="en-IN"/>
              <a:t>RVK......................</a:t>
            </a:r>
          </a:p>
        </p:txBody>
      </p:sp>
      <p:sp>
        <p:nvSpPr>
          <p:cNvPr id="73733"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F690D60-E5CE-487B-AC41-E332C186730F}" type="slidenum">
              <a:rPr lang="en-US" smtClean="0">
                <a:solidFill>
                  <a:schemeClr val="bg2"/>
                </a:solidFill>
              </a:rPr>
              <a:pPr eaLnBrk="1" hangingPunct="1">
                <a:defRPr/>
              </a:pPr>
              <a:t>46</a:t>
            </a:fld>
            <a:endParaRPr lang="en-US">
              <a:solidFill>
                <a:schemeClr val="bg2"/>
              </a:solidFill>
            </a:endParaRPr>
          </a:p>
        </p:txBody>
      </p:sp>
      <p:sp>
        <p:nvSpPr>
          <p:cNvPr id="73732" name="TextBox 4"/>
          <p:cNvSpPr txBox="1">
            <a:spLocks noChangeArrowheads="1"/>
          </p:cNvSpPr>
          <p:nvPr/>
        </p:nvSpPr>
        <p:spPr bwMode="auto">
          <a:xfrm>
            <a:off x="838200" y="5029200"/>
            <a:ext cx="6858000" cy="400050"/>
          </a:xfrm>
          <a:prstGeom prst="rect">
            <a:avLst/>
          </a:prstGeom>
          <a:noFill/>
          <a:ln w="9525">
            <a:noFill/>
            <a:miter lim="800000"/>
            <a:headEnd/>
            <a:tailEnd/>
          </a:ln>
        </p:spPr>
        <p:txBody>
          <a:bodyPr>
            <a:spAutoFit/>
          </a:bodyPr>
          <a:lstStyle/>
          <a:p>
            <a:r>
              <a:rPr lang="en-US" sz="2000" b="1">
                <a:solidFill>
                  <a:srgbClr val="000000"/>
                </a:solidFill>
                <a:latin typeface="Courier New" pitchFamily="49" charset="0"/>
              </a:rPr>
              <a:t>Entry</a:t>
            </a:r>
            <a:r>
              <a:rPr lang="en-US"/>
              <a:t> is an inner interface defined in </a:t>
            </a:r>
            <a:r>
              <a:rPr lang="en-US" sz="2000" b="1">
                <a:solidFill>
                  <a:srgbClr val="000000"/>
                </a:solidFill>
                <a:latin typeface="Courier New" pitchFamily="49" charset="0"/>
              </a:rPr>
              <a:t>Map</a:t>
            </a:r>
            <a:r>
              <a:rPr lang="en-US"/>
              <a:t> interface!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8839200" cy="1143000"/>
          </a:xfrm>
        </p:spPr>
        <p:txBody>
          <a:bodyPr/>
          <a:lstStyle/>
          <a:p>
            <a:pPr eaLnBrk="1" hangingPunct="1"/>
            <a:r>
              <a:rPr lang="en-US" sz="4000">
                <a:latin typeface="Courier New" pitchFamily="49" charset="0"/>
                <a:cs typeface="Courier New" pitchFamily="49" charset="0"/>
              </a:rPr>
              <a:t>HashMap </a:t>
            </a:r>
            <a:r>
              <a:rPr lang="en-US" sz="4000"/>
              <a:t>and </a:t>
            </a:r>
            <a:r>
              <a:rPr lang="en-US" sz="4000">
                <a:latin typeface="Courier New" pitchFamily="49" charset="0"/>
                <a:cs typeface="Courier New" pitchFamily="49" charset="0"/>
              </a:rPr>
              <a:t>Hashtable</a:t>
            </a:r>
          </a:p>
        </p:txBody>
      </p:sp>
      <p:sp>
        <p:nvSpPr>
          <p:cNvPr id="322563" name="Rectangle 3"/>
          <p:cNvSpPr>
            <a:spLocks noGrp="1" noChangeArrowheads="1"/>
          </p:cNvSpPr>
          <p:nvPr>
            <p:ph idx="1"/>
          </p:nvPr>
        </p:nvSpPr>
        <p:spPr>
          <a:xfrm>
            <a:off x="152400" y="914400"/>
            <a:ext cx="8229600" cy="5562600"/>
          </a:xfrm>
        </p:spPr>
        <p:txBody>
          <a:bodyPr/>
          <a:lstStyle/>
          <a:p>
            <a:pPr eaLnBrk="1" hangingPunct="1">
              <a:defRPr/>
            </a:pPr>
            <a:r>
              <a:rPr lang="en-US" dirty="0"/>
              <a:t>There are 2 similar classes </a:t>
            </a:r>
            <a:r>
              <a:rPr lang="en-US" b="1" kern="1200" dirty="0">
                <a:latin typeface="Courier New" pitchFamily="49" charset="0"/>
              </a:rPr>
              <a:t>HashMap</a:t>
            </a:r>
            <a:r>
              <a:rPr lang="en-US" dirty="0"/>
              <a:t> and </a:t>
            </a:r>
            <a:r>
              <a:rPr lang="en-US" b="1" kern="1200" dirty="0">
                <a:latin typeface="Courier New" pitchFamily="49" charset="0"/>
              </a:rPr>
              <a:t>Hashtable</a:t>
            </a:r>
            <a:r>
              <a:rPr lang="en-US" dirty="0"/>
              <a:t> that implements  </a:t>
            </a:r>
            <a:r>
              <a:rPr lang="en-US" b="1" kern="1200" dirty="0">
                <a:latin typeface="Courier New" pitchFamily="49" charset="0"/>
              </a:rPr>
              <a:t>Map</a:t>
            </a:r>
            <a:r>
              <a:rPr lang="en-US" dirty="0"/>
              <a:t>. The only difference between </a:t>
            </a:r>
            <a:r>
              <a:rPr lang="en-US" b="1" dirty="0">
                <a:latin typeface="Courier New" pitchFamily="49" charset="0"/>
              </a:rPr>
              <a:t>HashMap</a:t>
            </a:r>
            <a:r>
              <a:rPr lang="en-US" dirty="0"/>
              <a:t> and </a:t>
            </a:r>
            <a:r>
              <a:rPr lang="en-US" b="1" dirty="0">
                <a:latin typeface="Courier New" pitchFamily="49" charset="0"/>
              </a:rPr>
              <a:t>Hashtable</a:t>
            </a:r>
            <a:r>
              <a:rPr lang="en-US" dirty="0"/>
              <a:t> is that </a:t>
            </a:r>
            <a:r>
              <a:rPr lang="en-US" b="1" dirty="0">
                <a:latin typeface="Courier New" pitchFamily="49" charset="0"/>
              </a:rPr>
              <a:t>Hashtable</a:t>
            </a:r>
            <a:r>
              <a:rPr lang="en-US" dirty="0"/>
              <a:t> is thread-safe.</a:t>
            </a:r>
          </a:p>
          <a:p>
            <a:pPr eaLnBrk="1" hangingPunct="1">
              <a:defRPr/>
            </a:pPr>
            <a:r>
              <a:rPr lang="en-US" dirty="0"/>
              <a:t>Both of the classes arrange the pair of objects with respect to </a:t>
            </a:r>
            <a:r>
              <a:rPr lang="en-US" b="1" kern="1200" dirty="0">
                <a:latin typeface="Courier New" pitchFamily="49" charset="0"/>
              </a:rPr>
              <a:t>hashCode()</a:t>
            </a:r>
            <a:r>
              <a:rPr lang="en-US" dirty="0"/>
              <a:t>of the key and the keys map to a value.</a:t>
            </a:r>
          </a:p>
          <a:p>
            <a:pPr eaLnBrk="1" hangingPunct="1">
              <a:defRPr/>
            </a:pPr>
            <a:r>
              <a:rPr lang="en-US" dirty="0"/>
              <a:t>Constructors:</a:t>
            </a:r>
          </a:p>
          <a:p>
            <a:pPr lvl="1" eaLnBrk="1" hangingPunct="1">
              <a:buFont typeface="Wingdings" pitchFamily="2" charset="2"/>
              <a:buNone/>
              <a:defRPr/>
            </a:pPr>
            <a:r>
              <a:rPr lang="en-US" sz="2000" b="1" dirty="0">
                <a:solidFill>
                  <a:srgbClr val="000000"/>
                </a:solidFill>
                <a:latin typeface="Courier New" pitchFamily="49" charset="0"/>
                <a:ea typeface="+mn-ea"/>
              </a:rPr>
              <a:t>HashMap()</a:t>
            </a:r>
          </a:p>
          <a:p>
            <a:pPr lvl="1" eaLnBrk="1" hangingPunct="1">
              <a:buFont typeface="Wingdings" pitchFamily="2" charset="2"/>
              <a:buNone/>
              <a:defRPr/>
            </a:pPr>
            <a:r>
              <a:rPr lang="en-US" sz="2000" b="1" dirty="0">
                <a:solidFill>
                  <a:srgbClr val="000000"/>
                </a:solidFill>
                <a:latin typeface="Courier New" pitchFamily="49" charset="0"/>
                <a:ea typeface="+mn-ea"/>
              </a:rPr>
              <a:t>HashMap(int initialCapacity) </a:t>
            </a:r>
          </a:p>
          <a:p>
            <a:pPr lvl="1" eaLnBrk="1" hangingPunct="1">
              <a:buFont typeface="Wingdings" pitchFamily="2" charset="2"/>
              <a:buNone/>
              <a:defRPr/>
            </a:pPr>
            <a:r>
              <a:rPr lang="en-US" sz="2000" b="1" dirty="0">
                <a:solidFill>
                  <a:srgbClr val="000000"/>
                </a:solidFill>
                <a:latin typeface="Courier New" pitchFamily="49" charset="0"/>
                <a:ea typeface="+mn-ea"/>
              </a:rPr>
              <a:t>HashMap(int initialCapacity, float loadFactor)</a:t>
            </a:r>
          </a:p>
          <a:p>
            <a:pPr lvl="1" eaLnBrk="1" hangingPunct="1">
              <a:buFont typeface="Wingdings" pitchFamily="2" charset="2"/>
              <a:buNone/>
              <a:defRPr/>
            </a:pPr>
            <a:r>
              <a:rPr lang="en-US" sz="2000" b="1" dirty="0">
                <a:solidFill>
                  <a:srgbClr val="000000"/>
                </a:solidFill>
                <a:latin typeface="Courier New" pitchFamily="49" charset="0"/>
                <a:ea typeface="+mn-ea"/>
              </a:rPr>
              <a:t>Hashtable() </a:t>
            </a:r>
          </a:p>
          <a:p>
            <a:pPr lvl="1" eaLnBrk="1" hangingPunct="1">
              <a:buFont typeface="Wingdings" pitchFamily="2" charset="2"/>
              <a:buNone/>
              <a:defRPr/>
            </a:pPr>
            <a:r>
              <a:rPr lang="en-US" sz="2000" b="1" dirty="0">
                <a:solidFill>
                  <a:srgbClr val="000000"/>
                </a:solidFill>
                <a:latin typeface="Courier New" pitchFamily="49" charset="0"/>
                <a:ea typeface="+mn-ea"/>
              </a:rPr>
              <a:t>Hashtable(int initialCapacity)</a:t>
            </a:r>
          </a:p>
          <a:p>
            <a:pPr lvl="1" eaLnBrk="1" hangingPunct="1">
              <a:buFont typeface="Wingdings" pitchFamily="2" charset="2"/>
              <a:buNone/>
              <a:defRPr/>
            </a:pPr>
            <a:r>
              <a:rPr lang="en-US" sz="2000" b="1" dirty="0">
                <a:solidFill>
                  <a:srgbClr val="000000"/>
                </a:solidFill>
                <a:latin typeface="Courier New" pitchFamily="49" charset="0"/>
                <a:ea typeface="+mn-ea"/>
              </a:rPr>
              <a:t>Hashtable(int initialCapacity, float loadFactor)</a:t>
            </a:r>
          </a:p>
          <a:p>
            <a:pPr eaLnBrk="1" hangingPunct="1">
              <a:buClr>
                <a:schemeClr val="tx2"/>
              </a:buClr>
              <a:buFontTx/>
              <a:buNone/>
              <a:defRPr/>
            </a:pPr>
            <a:endParaRPr lang="en-US" dirty="0"/>
          </a:p>
        </p:txBody>
      </p:sp>
      <p:sp>
        <p:nvSpPr>
          <p:cNvPr id="5" name="Footer Placeholder 4"/>
          <p:cNvSpPr>
            <a:spLocks noGrp="1"/>
          </p:cNvSpPr>
          <p:nvPr>
            <p:ph type="ftr" sz="quarter" idx="11"/>
          </p:nvPr>
        </p:nvSpPr>
        <p:spPr/>
        <p:txBody>
          <a:bodyPr/>
          <a:lstStyle/>
          <a:p>
            <a:r>
              <a:rPr lang="en-IN"/>
              <a:t>RVK......................</a:t>
            </a:r>
          </a:p>
        </p:txBody>
      </p:sp>
      <p:sp>
        <p:nvSpPr>
          <p:cNvPr id="74756"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396C013-5C06-4110-AD0F-D323CE268B21}" type="slidenum">
              <a:rPr lang="en-US" smtClean="0">
                <a:solidFill>
                  <a:schemeClr val="bg2"/>
                </a:solidFill>
              </a:rPr>
              <a:pPr eaLnBrk="1" hangingPunct="1">
                <a:defRPr/>
              </a:pPr>
              <a:t>47</a:t>
            </a:fld>
            <a:endParaRPr lang="en-US">
              <a:solidFill>
                <a:schemeClr val="bg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z="4000">
                <a:latin typeface="Courier New" pitchFamily="49" charset="0"/>
                <a:cs typeface="Courier New" pitchFamily="49" charset="0"/>
              </a:rPr>
              <a:t>LinkedHashMap members</a:t>
            </a:r>
            <a:endParaRPr lang="en-US" sz="4000"/>
          </a:p>
        </p:txBody>
      </p:sp>
      <p:sp>
        <p:nvSpPr>
          <p:cNvPr id="3" name="Content Placeholder 2"/>
          <p:cNvSpPr>
            <a:spLocks noGrp="1"/>
          </p:cNvSpPr>
          <p:nvPr>
            <p:ph idx="1"/>
          </p:nvPr>
        </p:nvSpPr>
        <p:spPr>
          <a:xfrm>
            <a:off x="304800" y="1219200"/>
            <a:ext cx="8686800" cy="4525963"/>
          </a:xfrm>
        </p:spPr>
        <p:txBody>
          <a:bodyPr/>
          <a:lstStyle/>
          <a:p>
            <a:pPr>
              <a:defRPr/>
            </a:pPr>
            <a:r>
              <a:rPr lang="en-US" b="1" kern="1200" dirty="0">
                <a:solidFill>
                  <a:srgbClr val="000000"/>
                </a:solidFill>
                <a:latin typeface="Courier New" pitchFamily="49" charset="0"/>
              </a:rPr>
              <a:t>LinkedHashMap()</a:t>
            </a:r>
          </a:p>
          <a:p>
            <a:pPr>
              <a:defRPr/>
            </a:pPr>
            <a:r>
              <a:rPr lang="en-US" b="1" kern="1200" dirty="0">
                <a:solidFill>
                  <a:srgbClr val="000000"/>
                </a:solidFill>
                <a:latin typeface="Courier New" pitchFamily="49" charset="0"/>
              </a:rPr>
              <a:t>LinkedHashMap(Map m)</a:t>
            </a:r>
          </a:p>
          <a:p>
            <a:pPr>
              <a:defRPr/>
            </a:pPr>
            <a:r>
              <a:rPr lang="en-US" b="1" kern="1200" dirty="0">
                <a:solidFill>
                  <a:srgbClr val="000000"/>
                </a:solidFill>
                <a:latin typeface="Courier New" pitchFamily="49" charset="0"/>
              </a:rPr>
              <a:t>LinkedHashMap(int initialCapacity)</a:t>
            </a:r>
          </a:p>
          <a:p>
            <a:pPr>
              <a:defRPr/>
            </a:pPr>
            <a:r>
              <a:rPr lang="en-US" b="1" kern="1200" dirty="0">
                <a:solidFill>
                  <a:srgbClr val="000000"/>
                </a:solidFill>
                <a:latin typeface="Courier New" pitchFamily="49" charset="0"/>
              </a:rPr>
              <a:t>LinkedHashMap(int initialCapacity, float loadFactor)</a:t>
            </a:r>
          </a:p>
          <a:p>
            <a:pPr>
              <a:defRPr/>
            </a:pPr>
            <a:r>
              <a:rPr lang="en-US" b="1" kern="1200" dirty="0">
                <a:solidFill>
                  <a:srgbClr val="C00000"/>
                </a:solidFill>
                <a:latin typeface="Courier New" pitchFamily="49" charset="0"/>
              </a:rPr>
              <a:t>LinkedHashMap(int initialCapacity, float loadFactor, boolean </a:t>
            </a:r>
            <a:r>
              <a:rPr lang="en-US" b="1" kern="1200" dirty="0" err="1">
                <a:solidFill>
                  <a:srgbClr val="C00000"/>
                </a:solidFill>
                <a:latin typeface="Courier New" pitchFamily="49" charset="0"/>
              </a:rPr>
              <a:t>accessOrder</a:t>
            </a:r>
            <a:r>
              <a:rPr lang="en-US" b="1" kern="1200" dirty="0">
                <a:solidFill>
                  <a:srgbClr val="C00000"/>
                </a:solidFill>
                <a:latin typeface="Courier New" pitchFamily="49" charset="0"/>
              </a:rPr>
              <a:t>)</a:t>
            </a:r>
          </a:p>
        </p:txBody>
      </p:sp>
      <p:sp>
        <p:nvSpPr>
          <p:cNvPr id="5" name="Footer Placeholder 4"/>
          <p:cNvSpPr>
            <a:spLocks noGrp="1"/>
          </p:cNvSpPr>
          <p:nvPr>
            <p:ph type="ftr" sz="quarter" idx="11"/>
          </p:nvPr>
        </p:nvSpPr>
        <p:spPr/>
        <p:txBody>
          <a:bodyPr/>
          <a:lstStyle/>
          <a:p>
            <a:r>
              <a:rPr lang="en-IN"/>
              <a:t>RVK......................</a:t>
            </a:r>
          </a:p>
        </p:txBody>
      </p:sp>
      <p:sp>
        <p:nvSpPr>
          <p:cNvPr id="7885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1774CC3-6219-41E3-B1D1-8751C65AA1CB}" type="slidenum">
              <a:rPr lang="en-US" smtClean="0">
                <a:solidFill>
                  <a:schemeClr val="bg2"/>
                </a:solidFill>
              </a:rPr>
              <a:pPr eaLnBrk="1" hangingPunct="1">
                <a:defRPr/>
              </a:pPr>
              <a:t>48</a:t>
            </a:fld>
            <a:endParaRPr lang="en-US">
              <a:solidFill>
                <a:schemeClr val="bg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28596" y="142875"/>
            <a:ext cx="8258204" cy="6286521"/>
          </a:xfrm>
        </p:spPr>
        <p:txBody>
          <a:bodyPr>
            <a:normAutofit fontScale="92500" lnSpcReduction="20000"/>
          </a:bodyPr>
          <a:lstStyle/>
          <a:p>
            <a:pPr>
              <a:buNone/>
            </a:pPr>
            <a:r>
              <a:rPr lang="en-US" dirty="0"/>
              <a:t>//</a:t>
            </a:r>
            <a:r>
              <a:rPr lang="en-US" dirty="0" err="1"/>
              <a:t>hashmap</a:t>
            </a:r>
            <a:r>
              <a:rPr lang="en-US" dirty="0"/>
              <a:t> traversing..</a:t>
            </a:r>
          </a:p>
          <a:p>
            <a:pPr>
              <a:buNone/>
            </a:pPr>
            <a:r>
              <a:rPr lang="en-US" dirty="0" err="1"/>
              <a:t>HashMap</a:t>
            </a:r>
            <a:r>
              <a:rPr lang="en-US" dirty="0"/>
              <a:t>&lt;</a:t>
            </a:r>
            <a:r>
              <a:rPr lang="en-US" dirty="0" err="1"/>
              <a:t>Integer,String</a:t>
            </a:r>
            <a:r>
              <a:rPr lang="en-US" dirty="0"/>
              <a:t>&gt; </a:t>
            </a:r>
            <a:r>
              <a:rPr lang="en-US" dirty="0" err="1"/>
              <a:t>hm</a:t>
            </a:r>
            <a:r>
              <a:rPr lang="en-US" dirty="0"/>
              <a:t>=</a:t>
            </a:r>
            <a:r>
              <a:rPr lang="en-US" b="1" dirty="0"/>
              <a:t>new </a:t>
            </a:r>
            <a:r>
              <a:rPr lang="en-US" b="1" dirty="0" err="1"/>
              <a:t>HashMap</a:t>
            </a:r>
            <a:r>
              <a:rPr lang="en-US" b="1" dirty="0"/>
              <a:t>&lt;</a:t>
            </a:r>
            <a:r>
              <a:rPr lang="en-US" b="1" dirty="0" err="1"/>
              <a:t>Integer,String</a:t>
            </a:r>
            <a:r>
              <a:rPr lang="en-US" b="1" dirty="0"/>
              <a:t>&gt;();</a:t>
            </a:r>
          </a:p>
          <a:p>
            <a:pPr>
              <a:buNone/>
            </a:pPr>
            <a:r>
              <a:rPr lang="en-US" dirty="0" err="1"/>
              <a:t>hm.put</a:t>
            </a:r>
            <a:r>
              <a:rPr lang="en-US" dirty="0"/>
              <a:t>(1,"sam");</a:t>
            </a:r>
          </a:p>
          <a:p>
            <a:pPr>
              <a:buNone/>
            </a:pPr>
            <a:r>
              <a:rPr lang="en-US" dirty="0" err="1"/>
              <a:t>hm.put</a:t>
            </a:r>
            <a:r>
              <a:rPr lang="en-US" dirty="0"/>
              <a:t>(2, "peter");</a:t>
            </a:r>
          </a:p>
          <a:p>
            <a:pPr>
              <a:buNone/>
            </a:pPr>
            <a:r>
              <a:rPr lang="en-US" dirty="0" err="1"/>
              <a:t>hm.put</a:t>
            </a:r>
            <a:r>
              <a:rPr lang="en-US" dirty="0"/>
              <a:t>(3,"john");</a:t>
            </a:r>
          </a:p>
          <a:p>
            <a:pPr>
              <a:buNone/>
            </a:pPr>
            <a:endParaRPr lang="en-US" dirty="0"/>
          </a:p>
          <a:p>
            <a:pPr>
              <a:buNone/>
            </a:pPr>
            <a:r>
              <a:rPr lang="en-US" dirty="0"/>
              <a:t>Set&lt;Entry&lt;</a:t>
            </a:r>
            <a:r>
              <a:rPr lang="en-US" dirty="0" err="1"/>
              <a:t>Integer,String</a:t>
            </a:r>
            <a:r>
              <a:rPr lang="en-US" dirty="0"/>
              <a:t>&gt;&gt; objects=</a:t>
            </a:r>
            <a:r>
              <a:rPr lang="en-US" dirty="0" err="1"/>
              <a:t>hm.entrySet</a:t>
            </a:r>
            <a:r>
              <a:rPr lang="en-US" dirty="0"/>
              <a:t>();</a:t>
            </a:r>
          </a:p>
          <a:p>
            <a:pPr>
              <a:buNone/>
            </a:pPr>
            <a:r>
              <a:rPr lang="en-US" dirty="0" err="1"/>
              <a:t>Iterator</a:t>
            </a:r>
            <a:r>
              <a:rPr lang="en-US" dirty="0"/>
              <a:t>&lt;Entry&lt;</a:t>
            </a:r>
            <a:r>
              <a:rPr lang="en-US" dirty="0" err="1"/>
              <a:t>Integer,String</a:t>
            </a:r>
            <a:r>
              <a:rPr lang="en-US" dirty="0"/>
              <a:t>&gt;&gt; it=</a:t>
            </a:r>
            <a:r>
              <a:rPr lang="en-US" dirty="0" err="1"/>
              <a:t>objects.iterator</a:t>
            </a:r>
            <a:r>
              <a:rPr lang="en-US" dirty="0"/>
              <a:t>();</a:t>
            </a:r>
          </a:p>
          <a:p>
            <a:pPr>
              <a:buNone/>
            </a:pPr>
            <a:endParaRPr lang="en-US" dirty="0"/>
          </a:p>
          <a:p>
            <a:pPr>
              <a:buNone/>
            </a:pPr>
            <a:r>
              <a:rPr lang="en-US" b="1" dirty="0"/>
              <a:t>while(</a:t>
            </a:r>
            <a:r>
              <a:rPr lang="en-US" b="1" dirty="0" err="1"/>
              <a:t>it.hasNext</a:t>
            </a:r>
            <a:r>
              <a:rPr lang="en-US" b="1" dirty="0"/>
              <a:t>())</a:t>
            </a:r>
          </a:p>
          <a:p>
            <a:pPr>
              <a:buNone/>
            </a:pPr>
            <a:r>
              <a:rPr lang="en-US" dirty="0"/>
              <a:t>{</a:t>
            </a:r>
          </a:p>
          <a:p>
            <a:pPr>
              <a:buNone/>
            </a:pPr>
            <a:r>
              <a:rPr lang="en-US" dirty="0"/>
              <a:t>Entry&lt;</a:t>
            </a:r>
            <a:r>
              <a:rPr lang="en-US" dirty="0" err="1"/>
              <a:t>Integer,String</a:t>
            </a:r>
            <a:r>
              <a:rPr lang="en-US" dirty="0"/>
              <a:t>&gt; ob=</a:t>
            </a:r>
            <a:r>
              <a:rPr lang="en-US" dirty="0" err="1"/>
              <a:t>it.next</a:t>
            </a:r>
            <a:r>
              <a:rPr lang="en-US" dirty="0"/>
              <a:t>();</a:t>
            </a:r>
          </a:p>
          <a:p>
            <a:pPr>
              <a:buNone/>
            </a:pPr>
            <a:r>
              <a:rPr lang="en-US" dirty="0" err="1"/>
              <a:t>System.</a:t>
            </a:r>
            <a:r>
              <a:rPr lang="en-US" i="1" dirty="0" err="1"/>
              <a:t>out.println</a:t>
            </a:r>
            <a:r>
              <a:rPr lang="en-US" i="1" dirty="0"/>
              <a:t>(</a:t>
            </a:r>
            <a:r>
              <a:rPr lang="en-US" i="1" dirty="0" err="1"/>
              <a:t>ob.getKey</a:t>
            </a:r>
            <a:r>
              <a:rPr lang="en-US" i="1" dirty="0"/>
              <a:t>()+" "+</a:t>
            </a:r>
            <a:r>
              <a:rPr lang="en-US" i="1" dirty="0" err="1"/>
              <a:t>ob.getValue</a:t>
            </a:r>
            <a:r>
              <a:rPr lang="en-US" i="1" dirty="0"/>
              <a:t>());</a:t>
            </a:r>
          </a:p>
          <a:p>
            <a:pPr>
              <a:buNone/>
            </a:pPr>
            <a:r>
              <a:rPr lang="en-US" dirty="0"/>
              <a:t>}</a:t>
            </a:r>
          </a:p>
          <a:p>
            <a:pPr>
              <a:buNone/>
            </a:pPr>
            <a:endParaRPr lang="en-US" dirty="0"/>
          </a:p>
          <a:p>
            <a:pPr>
              <a:buNone/>
            </a:pPr>
            <a:r>
              <a:rPr lang="en-US" dirty="0"/>
              <a:t>Set&lt;Integer&gt; keys=</a:t>
            </a:r>
            <a:r>
              <a:rPr lang="en-US" dirty="0" err="1"/>
              <a:t>hm.keySet</a:t>
            </a:r>
            <a:r>
              <a:rPr lang="en-US" dirty="0"/>
              <a:t>();</a:t>
            </a:r>
          </a:p>
          <a:p>
            <a:pPr>
              <a:buNone/>
            </a:pPr>
            <a:r>
              <a:rPr lang="en-US" b="1" dirty="0"/>
              <a:t>for(Integer i:keys)</a:t>
            </a:r>
          </a:p>
          <a:p>
            <a:pPr>
              <a:buNone/>
            </a:pPr>
            <a:r>
              <a:rPr lang="en-US" dirty="0" err="1"/>
              <a:t>System.</a:t>
            </a:r>
            <a:r>
              <a:rPr lang="en-US" i="1" dirty="0" err="1"/>
              <a:t>out.println</a:t>
            </a:r>
            <a:r>
              <a:rPr lang="en-US" i="1" dirty="0"/>
              <a:t>(</a:t>
            </a:r>
            <a:r>
              <a:rPr lang="en-US" i="1" dirty="0" err="1"/>
              <a:t>i</a:t>
            </a:r>
            <a:r>
              <a:rPr lang="en-US" i="1" dirty="0"/>
              <a:t>+" "+</a:t>
            </a:r>
            <a:r>
              <a:rPr lang="en-US" i="1" dirty="0" err="1"/>
              <a:t>hm.get</a:t>
            </a:r>
            <a:r>
              <a:rPr lang="en-US" i="1" dirty="0"/>
              <a:t>(</a:t>
            </a:r>
            <a:r>
              <a:rPr lang="en-US" i="1" dirty="0" err="1"/>
              <a:t>i</a:t>
            </a:r>
            <a:r>
              <a:rPr lang="en-US" i="1" dirty="0"/>
              <a:t>));</a:t>
            </a:r>
            <a:endParaRPr lang="en-US" dirty="0"/>
          </a:p>
        </p:txBody>
      </p:sp>
      <p:sp>
        <p:nvSpPr>
          <p:cNvPr id="5" name="Footer Placeholder 4"/>
          <p:cNvSpPr>
            <a:spLocks noGrp="1"/>
          </p:cNvSpPr>
          <p:nvPr>
            <p:ph type="ftr" sz="quarter" idx="11"/>
          </p:nvPr>
        </p:nvSpPr>
        <p:spPr/>
        <p:txBody>
          <a:bodyPr/>
          <a:lstStyle/>
          <a:p>
            <a:r>
              <a:rPr lang="en-IN"/>
              <a:t>RVK......................</a:t>
            </a:r>
          </a:p>
        </p:txBody>
      </p:sp>
      <p:sp>
        <p:nvSpPr>
          <p:cNvPr id="3" name="Slide Number Placeholder 2"/>
          <p:cNvSpPr>
            <a:spLocks noGrp="1"/>
          </p:cNvSpPr>
          <p:nvPr>
            <p:ph type="sldNum" sz="quarter" idx="12"/>
          </p:nvPr>
        </p:nvSpPr>
        <p:spPr/>
        <p:txBody>
          <a:bodyPr/>
          <a:lstStyle/>
          <a:p>
            <a:fld id="{72854A83-570D-454E-B533-FCD878AD1E0C}" type="slidenum">
              <a:rPr lang="en-IN" smtClean="0"/>
              <a:pPr/>
              <a:t>49</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4000"/>
              <a:t>Generics</a:t>
            </a:r>
          </a:p>
        </p:txBody>
      </p:sp>
      <p:sp>
        <p:nvSpPr>
          <p:cNvPr id="7171" name="Content Placeholder 2"/>
          <p:cNvSpPr>
            <a:spLocks noGrp="1"/>
          </p:cNvSpPr>
          <p:nvPr>
            <p:ph idx="1"/>
          </p:nvPr>
        </p:nvSpPr>
        <p:spPr>
          <a:xfrm>
            <a:off x="228600" y="1066800"/>
            <a:ext cx="8839200" cy="3433770"/>
          </a:xfrm>
        </p:spPr>
        <p:txBody>
          <a:bodyPr>
            <a:normAutofit/>
          </a:bodyPr>
          <a:lstStyle/>
          <a:p>
            <a:r>
              <a:rPr lang="en-US" dirty="0"/>
              <a:t>The prior to 1.5, collection methods used </a:t>
            </a:r>
            <a:r>
              <a:rPr lang="en-US" b="1" dirty="0">
                <a:latin typeface="Courier New" pitchFamily="49" charset="0"/>
                <a:cs typeface="Courier New" pitchFamily="49" charset="0"/>
              </a:rPr>
              <a:t>Object</a:t>
            </a:r>
            <a:r>
              <a:rPr lang="en-US" dirty="0"/>
              <a:t>  in their collection classes.</a:t>
            </a:r>
          </a:p>
          <a:p>
            <a:r>
              <a:rPr lang="en-US" dirty="0"/>
              <a:t>From 1.5 onwards, Java has added newer syntax to allow programmers to create type-safe collections</a:t>
            </a:r>
          </a:p>
          <a:p>
            <a:r>
              <a:rPr lang="en-US" dirty="0"/>
              <a:t>The type that will be used to create the collection object is specified at the time of instantiation.</a:t>
            </a:r>
          </a:p>
          <a:p>
            <a:r>
              <a:rPr lang="en-US" dirty="0"/>
              <a:t>The collection methods therefore use generic symbols &lt;E&gt;</a:t>
            </a:r>
          </a:p>
          <a:p>
            <a:r>
              <a:rPr lang="en-US" dirty="0"/>
              <a:t>Note that E is a placeholder can represent only classes not primitives.</a:t>
            </a:r>
          </a:p>
          <a:p>
            <a:endParaRPr lang="en-US" dirty="0"/>
          </a:p>
        </p:txBody>
      </p:sp>
      <p:sp>
        <p:nvSpPr>
          <p:cNvPr id="13" name="Footer Placeholder 12"/>
          <p:cNvSpPr>
            <a:spLocks noGrp="1"/>
          </p:cNvSpPr>
          <p:nvPr>
            <p:ph type="ftr" sz="quarter" idx="11"/>
          </p:nvPr>
        </p:nvSpPr>
        <p:spPr/>
        <p:txBody>
          <a:bodyPr/>
          <a:lstStyle/>
          <a:p>
            <a:r>
              <a:rPr lang="en-IN"/>
              <a:t>RVK......................</a:t>
            </a:r>
          </a:p>
        </p:txBody>
      </p:sp>
      <p:sp>
        <p:nvSpPr>
          <p:cNvPr id="7179" name="Slide Number Placeholder 12"/>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D0C6FA1-AFFA-4634-8828-039B36472DBE}" type="slidenum">
              <a:rPr lang="en-US" smtClean="0">
                <a:solidFill>
                  <a:schemeClr val="bg2"/>
                </a:solidFill>
              </a:rPr>
              <a:pPr eaLnBrk="1" hangingPunct="1">
                <a:defRPr/>
              </a:pPr>
              <a:t>5</a:t>
            </a:fld>
            <a:endParaRPr lang="en-US">
              <a:solidFill>
                <a:schemeClr val="bg2"/>
              </a:solidFill>
            </a:endParaRPr>
          </a:p>
        </p:txBody>
      </p:sp>
      <p:pic>
        <p:nvPicPr>
          <p:cNvPr id="7172" name="Picture 2" descr="See full size image">
            <a:hlinkClick r:id="rId2"/>
          </p:cNvPr>
          <p:cNvPicPr>
            <a:picLocks noChangeAspect="1" noChangeArrowheads="1"/>
          </p:cNvPicPr>
          <p:nvPr/>
        </p:nvPicPr>
        <p:blipFill>
          <a:blip r:embed="rId3" cstate="print"/>
          <a:srcRect/>
          <a:stretch>
            <a:fillRect/>
          </a:stretch>
        </p:blipFill>
        <p:spPr bwMode="auto">
          <a:xfrm>
            <a:off x="609600" y="5334000"/>
            <a:ext cx="990600" cy="990600"/>
          </a:xfrm>
          <a:prstGeom prst="rect">
            <a:avLst/>
          </a:prstGeom>
          <a:noFill/>
          <a:ln w="9525">
            <a:noFill/>
            <a:miter lim="800000"/>
            <a:headEnd/>
            <a:tailEnd/>
          </a:ln>
        </p:spPr>
      </p:pic>
      <p:sp>
        <p:nvSpPr>
          <p:cNvPr id="7173" name="TextBox 5"/>
          <p:cNvSpPr txBox="1">
            <a:spLocks noChangeArrowheads="1"/>
          </p:cNvSpPr>
          <p:nvPr/>
        </p:nvSpPr>
        <p:spPr bwMode="auto">
          <a:xfrm>
            <a:off x="2057400" y="5029200"/>
            <a:ext cx="4191000" cy="369888"/>
          </a:xfrm>
          <a:prstGeom prst="rect">
            <a:avLst/>
          </a:prstGeom>
          <a:noFill/>
          <a:ln w="9525">
            <a:noFill/>
            <a:miter lim="800000"/>
            <a:headEnd/>
            <a:tailEnd/>
          </a:ln>
        </p:spPr>
        <p:txBody>
          <a:bodyPr>
            <a:spAutoFit/>
          </a:bodyPr>
          <a:lstStyle/>
          <a:p>
            <a:r>
              <a:rPr lang="en-US"/>
              <a:t>Only flowers can go in the flower vase</a:t>
            </a:r>
          </a:p>
        </p:txBody>
      </p:sp>
      <p:sp>
        <p:nvSpPr>
          <p:cNvPr id="7" name="Freeform 6"/>
          <p:cNvSpPr/>
          <p:nvPr/>
        </p:nvSpPr>
        <p:spPr>
          <a:xfrm>
            <a:off x="1157288" y="4887913"/>
            <a:ext cx="985837" cy="441325"/>
          </a:xfrm>
          <a:custGeom>
            <a:avLst/>
            <a:gdLst>
              <a:gd name="connsiteX0" fmla="*/ 985837 w 985837"/>
              <a:gd name="connsiteY0" fmla="*/ 283369 h 440532"/>
              <a:gd name="connsiteX1" fmla="*/ 585787 w 985837"/>
              <a:gd name="connsiteY1" fmla="*/ 26194 h 440532"/>
              <a:gd name="connsiteX2" fmla="*/ 0 w 985837"/>
              <a:gd name="connsiteY2" fmla="*/ 440532 h 440532"/>
            </a:gdLst>
            <a:ahLst/>
            <a:cxnLst>
              <a:cxn ang="0">
                <a:pos x="connsiteX0" y="connsiteY0"/>
              </a:cxn>
              <a:cxn ang="0">
                <a:pos x="connsiteX1" y="connsiteY1"/>
              </a:cxn>
              <a:cxn ang="0">
                <a:pos x="connsiteX2" y="connsiteY2"/>
              </a:cxn>
            </a:cxnLst>
            <a:rect l="l" t="t" r="r" b="b"/>
            <a:pathLst>
              <a:path w="985837" h="440532">
                <a:moveTo>
                  <a:pt x="985837" y="283369"/>
                </a:moveTo>
                <a:cubicBezTo>
                  <a:pt x="867965" y="141684"/>
                  <a:pt x="750093" y="0"/>
                  <a:pt x="585787" y="26194"/>
                </a:cubicBezTo>
                <a:cubicBezTo>
                  <a:pt x="421481" y="52388"/>
                  <a:pt x="210740" y="246460"/>
                  <a:pt x="0" y="440532"/>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pic>
        <p:nvPicPr>
          <p:cNvPr id="7175" name="Picture 5"/>
          <p:cNvPicPr>
            <a:picLocks noChangeAspect="1" noChangeArrowheads="1"/>
          </p:cNvPicPr>
          <p:nvPr/>
        </p:nvPicPr>
        <p:blipFill>
          <a:blip r:embed="rId4" cstate="print"/>
          <a:srcRect/>
          <a:stretch>
            <a:fillRect/>
          </a:stretch>
        </p:blipFill>
        <p:spPr bwMode="auto">
          <a:xfrm>
            <a:off x="6019800" y="4800600"/>
            <a:ext cx="523875" cy="762000"/>
          </a:xfrm>
          <a:prstGeom prst="rect">
            <a:avLst/>
          </a:prstGeom>
          <a:noFill/>
          <a:ln w="9525">
            <a:noFill/>
            <a:miter lim="800000"/>
            <a:headEnd/>
            <a:tailEnd/>
          </a:ln>
        </p:spPr>
      </p:pic>
      <p:pic>
        <p:nvPicPr>
          <p:cNvPr id="7176" name="Picture 6"/>
          <p:cNvPicPr>
            <a:picLocks noChangeAspect="1" noChangeArrowheads="1"/>
          </p:cNvPicPr>
          <p:nvPr/>
        </p:nvPicPr>
        <p:blipFill>
          <a:blip r:embed="rId5" cstate="print"/>
          <a:srcRect/>
          <a:stretch>
            <a:fillRect/>
          </a:stretch>
        </p:blipFill>
        <p:spPr bwMode="auto">
          <a:xfrm>
            <a:off x="2590800" y="5562600"/>
            <a:ext cx="552450" cy="657225"/>
          </a:xfrm>
          <a:prstGeom prst="rect">
            <a:avLst/>
          </a:prstGeom>
          <a:noFill/>
          <a:ln w="9525">
            <a:noFill/>
            <a:miter lim="800000"/>
            <a:headEnd/>
            <a:tailEnd/>
          </a:ln>
        </p:spPr>
      </p:pic>
      <p:cxnSp>
        <p:nvCxnSpPr>
          <p:cNvPr id="12" name="Straight Connector 11"/>
          <p:cNvCxnSpPr/>
          <p:nvPr/>
        </p:nvCxnSpPr>
        <p:spPr>
          <a:xfrm>
            <a:off x="2209800" y="5715000"/>
            <a:ext cx="114300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2209800" y="5638800"/>
            <a:ext cx="1447800" cy="6096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additive="base">
                                        <p:cTn id="7"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 calcmode="lin" valueType="num">
                                      <p:cBhvr additive="base">
                                        <p:cTn id="13"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 calcmode="lin" valueType="num">
                                      <p:cBhvr additive="base">
                                        <p:cTn id="19"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 calcmode="lin" valueType="num">
                                      <p:cBhvr additive="base">
                                        <p:cTn id="2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0" y="214290"/>
            <a:ext cx="9296400" cy="838200"/>
          </a:xfrm>
        </p:spPr>
        <p:txBody>
          <a:bodyPr>
            <a:normAutofit fontScale="90000"/>
          </a:bodyPr>
          <a:lstStyle/>
          <a:p>
            <a:r>
              <a:rPr lang="en-US" dirty="0"/>
              <a:t>Converting arrays into collections &amp; vice versa</a:t>
            </a:r>
          </a:p>
        </p:txBody>
      </p:sp>
      <p:sp>
        <p:nvSpPr>
          <p:cNvPr id="3" name="Content Placeholder 2"/>
          <p:cNvSpPr>
            <a:spLocks noGrp="1"/>
          </p:cNvSpPr>
          <p:nvPr>
            <p:ph idx="1"/>
          </p:nvPr>
        </p:nvSpPr>
        <p:spPr>
          <a:xfrm>
            <a:off x="152400" y="1571612"/>
            <a:ext cx="8991600" cy="5286388"/>
          </a:xfrm>
        </p:spPr>
        <p:txBody>
          <a:bodyPr>
            <a:normAutofit fontScale="92500" lnSpcReduction="20000"/>
          </a:bodyPr>
          <a:lstStyle/>
          <a:p>
            <a:pPr>
              <a:lnSpc>
                <a:spcPct val="100000"/>
              </a:lnSpc>
              <a:defRPr/>
            </a:pPr>
            <a:r>
              <a:rPr lang="en-US" dirty="0"/>
              <a:t>To convert arrays into </a:t>
            </a:r>
            <a:r>
              <a:rPr lang="en-US" b="1" kern="1200" dirty="0">
                <a:latin typeface="Courier New" pitchFamily="49" charset="0"/>
              </a:rPr>
              <a:t>List</a:t>
            </a:r>
            <a:r>
              <a:rPr lang="en-US" dirty="0"/>
              <a:t>, </a:t>
            </a:r>
            <a:r>
              <a:rPr lang="en-US" b="1" kern="1200" dirty="0">
                <a:latin typeface="Courier New" pitchFamily="49" charset="0"/>
              </a:rPr>
              <a:t>Arrays</a:t>
            </a:r>
            <a:r>
              <a:rPr lang="en-US" dirty="0"/>
              <a:t> class method is</a:t>
            </a:r>
          </a:p>
          <a:p>
            <a:pPr>
              <a:lnSpc>
                <a:spcPct val="100000"/>
              </a:lnSpc>
              <a:buFont typeface="Wingdings" pitchFamily="2" charset="2"/>
              <a:buNone/>
              <a:defRPr/>
            </a:pPr>
            <a:r>
              <a:rPr lang="en-US" b="1" kern="1200" dirty="0">
                <a:solidFill>
                  <a:schemeClr val="tx1"/>
                </a:solidFill>
                <a:latin typeface="Courier New" pitchFamily="49" charset="0"/>
              </a:rPr>
              <a:t>	static &lt;T&gt; List&lt;T&gt; </a:t>
            </a:r>
            <a:r>
              <a:rPr lang="en-US" b="1" kern="1200" dirty="0" err="1">
                <a:solidFill>
                  <a:schemeClr val="tx1"/>
                </a:solidFill>
                <a:latin typeface="Courier New" pitchFamily="49" charset="0"/>
              </a:rPr>
              <a:t>asList</a:t>
            </a:r>
            <a:r>
              <a:rPr lang="en-US" b="1" kern="1200" dirty="0">
                <a:solidFill>
                  <a:schemeClr val="tx1"/>
                </a:solidFill>
                <a:latin typeface="Courier New" pitchFamily="49" charset="0"/>
              </a:rPr>
              <a:t>(T... a)</a:t>
            </a:r>
          </a:p>
          <a:p>
            <a:pPr>
              <a:lnSpc>
                <a:spcPct val="100000"/>
              </a:lnSpc>
              <a:buFont typeface="Wingdings" pitchFamily="2" charset="2"/>
              <a:buNone/>
              <a:defRPr/>
            </a:pPr>
            <a:r>
              <a:rPr lang="en-US" dirty="0"/>
              <a:t>Example: </a:t>
            </a:r>
            <a:r>
              <a:rPr lang="en-US" b="1" kern="1200" dirty="0">
                <a:solidFill>
                  <a:schemeClr val="tx1"/>
                </a:solidFill>
                <a:latin typeface="Courier New" pitchFamily="49" charset="0"/>
              </a:rPr>
              <a:t>String[] </a:t>
            </a:r>
            <a:r>
              <a:rPr lang="en-US" b="1" kern="1200" dirty="0" err="1">
                <a:solidFill>
                  <a:schemeClr val="tx1"/>
                </a:solidFill>
                <a:latin typeface="Courier New" pitchFamily="49" charset="0"/>
              </a:rPr>
              <a:t>arr</a:t>
            </a:r>
            <a:r>
              <a:rPr lang="en-US" b="1" kern="1200" dirty="0">
                <a:solidFill>
                  <a:schemeClr val="tx1"/>
                </a:solidFill>
                <a:latin typeface="Courier New" pitchFamily="49" charset="0"/>
              </a:rPr>
              <a:t> = { “one", “two", “three" };</a:t>
            </a:r>
            <a:br>
              <a:rPr lang="en-US" b="1" kern="1200" dirty="0">
                <a:solidFill>
                  <a:schemeClr val="tx1"/>
                </a:solidFill>
                <a:latin typeface="Courier New" pitchFamily="49" charset="0"/>
              </a:rPr>
            </a:br>
            <a:r>
              <a:rPr lang="en-US" b="1" kern="1200" dirty="0">
                <a:solidFill>
                  <a:schemeClr val="tx1"/>
                </a:solidFill>
                <a:latin typeface="Courier New" pitchFamily="49" charset="0"/>
              </a:rPr>
              <a:t>List&lt;String&gt; list = (List&lt;String&gt;) </a:t>
            </a:r>
            <a:r>
              <a:rPr lang="en-US" b="1" kern="1200" dirty="0" err="1">
                <a:solidFill>
                  <a:schemeClr val="tx1"/>
                </a:solidFill>
                <a:latin typeface="Courier New" pitchFamily="49" charset="0"/>
              </a:rPr>
              <a:t>Arrays.asList</a:t>
            </a:r>
            <a:r>
              <a:rPr lang="en-US" b="1" kern="1200" dirty="0">
                <a:solidFill>
                  <a:schemeClr val="tx1"/>
                </a:solidFill>
                <a:latin typeface="Courier New" pitchFamily="49" charset="0"/>
              </a:rPr>
              <a:t>(</a:t>
            </a:r>
            <a:r>
              <a:rPr lang="en-US" b="1" kern="1200" dirty="0" err="1">
                <a:solidFill>
                  <a:schemeClr val="tx1"/>
                </a:solidFill>
                <a:latin typeface="Courier New" pitchFamily="49" charset="0"/>
              </a:rPr>
              <a:t>arr</a:t>
            </a:r>
            <a:r>
              <a:rPr lang="en-US" b="1" kern="1200" dirty="0">
                <a:solidFill>
                  <a:schemeClr val="tx1"/>
                </a:solidFill>
                <a:latin typeface="Courier New" pitchFamily="49" charset="0"/>
              </a:rPr>
              <a:t>); </a:t>
            </a:r>
          </a:p>
          <a:p>
            <a:pPr>
              <a:lnSpc>
                <a:spcPct val="100000"/>
              </a:lnSpc>
              <a:buFont typeface="Wingdings" pitchFamily="2" charset="2"/>
              <a:buNone/>
              <a:defRPr/>
            </a:pPr>
            <a:endParaRPr lang="en-US" b="1" kern="1200" dirty="0">
              <a:solidFill>
                <a:schemeClr val="tx1"/>
              </a:solidFill>
              <a:latin typeface="Courier New" pitchFamily="49" charset="0"/>
            </a:endParaRPr>
          </a:p>
          <a:p>
            <a:pPr>
              <a:lnSpc>
                <a:spcPct val="100000"/>
              </a:lnSpc>
              <a:defRPr/>
            </a:pPr>
            <a:r>
              <a:rPr lang="en-US" dirty="0"/>
              <a:t>To convert List into arrays class, Collection interface methods are</a:t>
            </a:r>
          </a:p>
          <a:p>
            <a:pPr>
              <a:lnSpc>
                <a:spcPct val="100000"/>
              </a:lnSpc>
              <a:buFont typeface="Wingdings" pitchFamily="2" charset="2"/>
              <a:buNone/>
              <a:defRPr/>
            </a:pPr>
            <a:r>
              <a:rPr lang="en-US" b="1" kern="1200" dirty="0">
                <a:solidFill>
                  <a:schemeClr val="tx1"/>
                </a:solidFill>
                <a:latin typeface="Courier New" pitchFamily="49" charset="0"/>
              </a:rPr>
              <a:t>1. Object[] </a:t>
            </a:r>
            <a:r>
              <a:rPr lang="en-US" b="1" kern="1200" dirty="0" err="1">
                <a:solidFill>
                  <a:schemeClr val="tx1"/>
                </a:solidFill>
                <a:latin typeface="Courier New" pitchFamily="49" charset="0"/>
              </a:rPr>
              <a:t>toArray</a:t>
            </a:r>
            <a:r>
              <a:rPr lang="en-US" b="1" kern="1200" dirty="0">
                <a:solidFill>
                  <a:schemeClr val="tx1"/>
                </a:solidFill>
                <a:latin typeface="Courier New" pitchFamily="49" charset="0"/>
              </a:rPr>
              <a:t>()</a:t>
            </a:r>
          </a:p>
          <a:p>
            <a:pPr>
              <a:lnSpc>
                <a:spcPct val="100000"/>
              </a:lnSpc>
              <a:buFont typeface="Wingdings" pitchFamily="2" charset="2"/>
              <a:buNone/>
              <a:defRPr/>
            </a:pPr>
            <a:r>
              <a:rPr lang="en-US" dirty="0"/>
              <a:t>	Example: </a:t>
            </a:r>
            <a:r>
              <a:rPr lang="en-US" b="1" kern="1200" dirty="0" err="1">
                <a:solidFill>
                  <a:schemeClr val="tx1"/>
                </a:solidFill>
                <a:latin typeface="Courier New" pitchFamily="49" charset="0"/>
              </a:rPr>
              <a:t>ArrayList</a:t>
            </a:r>
            <a:r>
              <a:rPr lang="en-US" b="1" kern="1200" dirty="0">
                <a:solidFill>
                  <a:schemeClr val="tx1"/>
                </a:solidFill>
                <a:latin typeface="Courier New" pitchFamily="49" charset="0"/>
              </a:rPr>
              <a:t>&lt;String&gt; a= new </a:t>
            </a:r>
            <a:r>
              <a:rPr lang="en-US" b="1" kern="1200" dirty="0" err="1">
                <a:solidFill>
                  <a:schemeClr val="tx1"/>
                </a:solidFill>
                <a:latin typeface="Courier New" pitchFamily="49" charset="0"/>
              </a:rPr>
              <a:t>ArrayList</a:t>
            </a:r>
            <a:r>
              <a:rPr lang="en-US" b="1" kern="1200" dirty="0">
                <a:solidFill>
                  <a:schemeClr val="tx1"/>
                </a:solidFill>
                <a:latin typeface="Courier New" pitchFamily="49" charset="0"/>
              </a:rPr>
              <a:t>&lt;String&gt;();</a:t>
            </a:r>
          </a:p>
          <a:p>
            <a:pPr lvl="2">
              <a:lnSpc>
                <a:spcPct val="100000"/>
              </a:lnSpc>
              <a:buFont typeface="Wingdings" pitchFamily="2" charset="2"/>
              <a:buNone/>
              <a:defRPr/>
            </a:pPr>
            <a:r>
              <a:rPr lang="en-US" b="1" kern="1200" dirty="0">
                <a:solidFill>
                  <a:schemeClr val="tx1"/>
                </a:solidFill>
                <a:latin typeface="Courier New" pitchFamily="49" charset="0"/>
              </a:rPr>
              <a:t>	  </a:t>
            </a: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(“one”); </a:t>
            </a: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(“two”); </a:t>
            </a: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(“three”);</a:t>
            </a:r>
          </a:p>
          <a:p>
            <a:pPr lvl="2">
              <a:lnSpc>
                <a:spcPct val="100000"/>
              </a:lnSpc>
              <a:buFont typeface="Wingdings" pitchFamily="2" charset="2"/>
              <a:buNone/>
              <a:defRPr/>
            </a:pPr>
            <a:r>
              <a:rPr lang="en-US" sz="2000" b="1" kern="1200" dirty="0">
                <a:solidFill>
                  <a:schemeClr val="tx1"/>
                </a:solidFill>
                <a:latin typeface="Courier New" pitchFamily="49" charset="0"/>
              </a:rPr>
              <a:t>	  Object[] b=</a:t>
            </a:r>
            <a:r>
              <a:rPr lang="en-US" sz="2000" b="1" kern="1200" dirty="0" err="1">
                <a:solidFill>
                  <a:schemeClr val="tx1"/>
                </a:solidFill>
                <a:latin typeface="Courier New" pitchFamily="49" charset="0"/>
              </a:rPr>
              <a:t>a.toArray</a:t>
            </a:r>
            <a:r>
              <a:rPr lang="en-US" sz="2000" b="1" kern="1200" dirty="0">
                <a:solidFill>
                  <a:schemeClr val="tx1"/>
                </a:solidFill>
                <a:latin typeface="Courier New" pitchFamily="49" charset="0"/>
              </a:rPr>
              <a:t>();</a:t>
            </a:r>
          </a:p>
          <a:p>
            <a:pPr lvl="2">
              <a:lnSpc>
                <a:spcPct val="100000"/>
              </a:lnSpc>
              <a:buFont typeface="Wingdings" pitchFamily="2" charset="2"/>
              <a:buNone/>
              <a:defRPr/>
            </a:pPr>
            <a:endParaRPr lang="en-US" sz="2000" b="1" kern="1200" dirty="0">
              <a:solidFill>
                <a:schemeClr val="tx1"/>
              </a:solidFill>
              <a:latin typeface="Courier New" pitchFamily="49" charset="0"/>
            </a:endParaRPr>
          </a:p>
          <a:p>
            <a:pPr>
              <a:lnSpc>
                <a:spcPct val="120000"/>
              </a:lnSpc>
              <a:buFont typeface="Wingdings" pitchFamily="2" charset="2"/>
              <a:buNone/>
              <a:defRPr/>
            </a:pPr>
            <a:r>
              <a:rPr lang="en-US" b="1" kern="1200" dirty="0">
                <a:solidFill>
                  <a:schemeClr val="tx1"/>
                </a:solidFill>
                <a:latin typeface="Courier New" pitchFamily="49" charset="0"/>
              </a:rPr>
              <a:t>2. &lt;T&gt; T[] </a:t>
            </a:r>
            <a:r>
              <a:rPr lang="en-US" b="1" kern="1200" dirty="0" err="1">
                <a:solidFill>
                  <a:schemeClr val="tx1"/>
                </a:solidFill>
                <a:latin typeface="Courier New" pitchFamily="49" charset="0"/>
              </a:rPr>
              <a:t>toArray</a:t>
            </a:r>
            <a:r>
              <a:rPr lang="en-US" b="1" kern="1200" dirty="0">
                <a:solidFill>
                  <a:schemeClr val="tx1"/>
                </a:solidFill>
                <a:latin typeface="Courier New" pitchFamily="49" charset="0"/>
              </a:rPr>
              <a:t>(T[] a)</a:t>
            </a:r>
          </a:p>
          <a:p>
            <a:pPr>
              <a:lnSpc>
                <a:spcPct val="120000"/>
              </a:lnSpc>
              <a:buFont typeface="Wingdings" pitchFamily="2" charset="2"/>
              <a:buNone/>
              <a:defRPr/>
            </a:pPr>
            <a:r>
              <a:rPr lang="en-US" dirty="0"/>
              <a:t>Example:</a:t>
            </a:r>
            <a:r>
              <a:rPr lang="en-US" b="1" kern="1200" dirty="0">
                <a:solidFill>
                  <a:schemeClr val="tx1"/>
                </a:solidFill>
                <a:latin typeface="Courier New" pitchFamily="49" charset="0"/>
              </a:rPr>
              <a:t> </a:t>
            </a:r>
            <a:r>
              <a:rPr lang="en-US" b="1" kern="1200" dirty="0" err="1">
                <a:solidFill>
                  <a:schemeClr val="tx1"/>
                </a:solidFill>
                <a:latin typeface="Courier New" pitchFamily="49" charset="0"/>
              </a:rPr>
              <a:t>ArrayList</a:t>
            </a:r>
            <a:r>
              <a:rPr lang="en-US" b="1" kern="1200" dirty="0">
                <a:solidFill>
                  <a:schemeClr val="tx1"/>
                </a:solidFill>
                <a:latin typeface="Courier New" pitchFamily="49" charset="0"/>
              </a:rPr>
              <a:t>&lt;String&gt; a= new </a:t>
            </a:r>
            <a:r>
              <a:rPr lang="en-US" b="1" kern="1200" dirty="0" err="1">
                <a:solidFill>
                  <a:schemeClr val="tx1"/>
                </a:solidFill>
                <a:latin typeface="Courier New" pitchFamily="49" charset="0"/>
              </a:rPr>
              <a:t>ArrayList</a:t>
            </a:r>
            <a:r>
              <a:rPr lang="en-US" b="1" kern="1200" dirty="0">
                <a:solidFill>
                  <a:schemeClr val="tx1"/>
                </a:solidFill>
                <a:latin typeface="Courier New" pitchFamily="49" charset="0"/>
              </a:rPr>
              <a:t>&lt;String&gt;();</a:t>
            </a:r>
          </a:p>
          <a:p>
            <a:pPr lvl="2">
              <a:lnSpc>
                <a:spcPct val="100000"/>
              </a:lnSpc>
              <a:buFont typeface="Wingdings" pitchFamily="2" charset="2"/>
              <a:buNone/>
              <a:defRPr/>
            </a:pPr>
            <a:r>
              <a:rPr lang="en-US" b="1" kern="1200" dirty="0">
                <a:solidFill>
                  <a:schemeClr val="tx1"/>
                </a:solidFill>
                <a:latin typeface="Courier New" pitchFamily="49" charset="0"/>
              </a:rPr>
              <a:t>	</a:t>
            </a: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(“one”); </a:t>
            </a: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(“two”); </a:t>
            </a:r>
            <a:r>
              <a:rPr lang="en-US" sz="2000" b="1" kern="1200" dirty="0" err="1">
                <a:solidFill>
                  <a:schemeClr val="tx1"/>
                </a:solidFill>
                <a:latin typeface="Courier New" pitchFamily="49" charset="0"/>
              </a:rPr>
              <a:t>a.add</a:t>
            </a:r>
            <a:r>
              <a:rPr lang="en-US" sz="2000" b="1" kern="1200" dirty="0">
                <a:solidFill>
                  <a:schemeClr val="tx1"/>
                </a:solidFill>
                <a:latin typeface="Courier New" pitchFamily="49" charset="0"/>
              </a:rPr>
              <a:t>(“three”);</a:t>
            </a:r>
          </a:p>
          <a:p>
            <a:pPr lvl="2">
              <a:lnSpc>
                <a:spcPct val="100000"/>
              </a:lnSpc>
              <a:buFont typeface="Wingdings" pitchFamily="2" charset="2"/>
              <a:buNone/>
              <a:defRPr/>
            </a:pPr>
            <a:r>
              <a:rPr lang="en-US" sz="2000" b="1" kern="1200" dirty="0">
                <a:solidFill>
                  <a:schemeClr val="tx1"/>
                </a:solidFill>
                <a:latin typeface="Courier New" pitchFamily="49" charset="0"/>
              </a:rPr>
              <a:t>	String[] y = </a:t>
            </a:r>
            <a:r>
              <a:rPr lang="en-US" sz="2000" b="1" kern="1200" dirty="0" err="1">
                <a:solidFill>
                  <a:schemeClr val="tx1"/>
                </a:solidFill>
                <a:latin typeface="Courier New" pitchFamily="49" charset="0"/>
              </a:rPr>
              <a:t>x.toArray</a:t>
            </a:r>
            <a:r>
              <a:rPr lang="en-US" sz="2000" b="1" kern="1200" dirty="0">
                <a:solidFill>
                  <a:schemeClr val="tx1"/>
                </a:solidFill>
                <a:latin typeface="Courier New" pitchFamily="49" charset="0"/>
              </a:rPr>
              <a:t>(new String[0]);</a:t>
            </a:r>
          </a:p>
          <a:p>
            <a:pPr>
              <a:lnSpc>
                <a:spcPct val="120000"/>
              </a:lnSpc>
              <a:buFont typeface="Wingdings" pitchFamily="2" charset="2"/>
              <a:buNone/>
              <a:defRPr/>
            </a:pPr>
            <a:endParaRPr lang="en-US" b="1" kern="1200" dirty="0">
              <a:solidFill>
                <a:schemeClr val="tx1"/>
              </a:solidFill>
              <a:latin typeface="Courier New" pitchFamily="49" charset="0"/>
            </a:endParaRPr>
          </a:p>
        </p:txBody>
      </p:sp>
      <p:sp>
        <p:nvSpPr>
          <p:cNvPr id="5" name="Footer Placeholder 4"/>
          <p:cNvSpPr>
            <a:spLocks noGrp="1"/>
          </p:cNvSpPr>
          <p:nvPr>
            <p:ph type="ftr" sz="quarter" idx="11"/>
          </p:nvPr>
        </p:nvSpPr>
        <p:spPr/>
        <p:txBody>
          <a:bodyPr/>
          <a:lstStyle/>
          <a:p>
            <a:r>
              <a:rPr lang="en-IN"/>
              <a:t>RVK......................</a:t>
            </a:r>
          </a:p>
        </p:txBody>
      </p:sp>
      <p:sp>
        <p:nvSpPr>
          <p:cNvPr id="92164"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5B4D56B-79B6-4EB2-A77D-845336FD3B48}" type="slidenum">
              <a:rPr lang="en-US" smtClean="0">
                <a:solidFill>
                  <a:schemeClr val="bg2"/>
                </a:solidFill>
              </a:rPr>
              <a:pPr eaLnBrk="1" hangingPunct="1">
                <a:defRPr/>
              </a:pPr>
              <a:t>50</a:t>
            </a:fld>
            <a:endParaRPr lang="en-US">
              <a:solidFill>
                <a:schemeClr val="bg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Arrays and Collections</a:t>
            </a:r>
          </a:p>
        </p:txBody>
      </p:sp>
      <p:sp>
        <p:nvSpPr>
          <p:cNvPr id="2" name="Content Placeholder 1"/>
          <p:cNvSpPr>
            <a:spLocks noGrp="1"/>
          </p:cNvSpPr>
          <p:nvPr>
            <p:ph idx="1"/>
          </p:nvPr>
        </p:nvSpPr>
        <p:spPr/>
        <p:txBody>
          <a:bodyPr/>
          <a:lstStyle/>
          <a:p>
            <a:pPr>
              <a:buNone/>
            </a:pPr>
            <a:r>
              <a:rPr lang="en-US" b="1" dirty="0" err="1"/>
              <a:t>int</a:t>
            </a:r>
            <a:r>
              <a:rPr lang="en-US" b="1" dirty="0"/>
              <a:t> a[]={4,3,2,1};</a:t>
            </a:r>
          </a:p>
          <a:p>
            <a:pPr>
              <a:buNone/>
            </a:pPr>
            <a:r>
              <a:rPr lang="en-US" dirty="0" err="1"/>
              <a:t>Arrays.</a:t>
            </a:r>
            <a:r>
              <a:rPr lang="en-US" i="1" dirty="0" err="1"/>
              <a:t>sort</a:t>
            </a:r>
            <a:r>
              <a:rPr lang="en-US" i="1" dirty="0"/>
              <a:t>(a);</a:t>
            </a:r>
          </a:p>
          <a:p>
            <a:pPr>
              <a:buNone/>
            </a:pPr>
            <a:r>
              <a:rPr lang="en-US" b="1" dirty="0"/>
              <a:t>for(</a:t>
            </a:r>
            <a:r>
              <a:rPr lang="en-US" b="1" dirty="0" err="1"/>
              <a:t>int</a:t>
            </a:r>
            <a:r>
              <a:rPr lang="en-US" b="1" dirty="0"/>
              <a:t> a1:a) </a:t>
            </a:r>
            <a:r>
              <a:rPr lang="en-US" b="1" dirty="0" err="1"/>
              <a:t>System.</a:t>
            </a:r>
            <a:r>
              <a:rPr lang="en-US" b="1" i="1" dirty="0" err="1"/>
              <a:t>out.println</a:t>
            </a:r>
            <a:r>
              <a:rPr lang="en-US" b="1" i="1" dirty="0"/>
              <a:t>(a1);</a:t>
            </a:r>
          </a:p>
          <a:p>
            <a:pPr>
              <a:buNone/>
            </a:pPr>
            <a:endParaRPr lang="en-US" dirty="0"/>
          </a:p>
          <a:p>
            <a:pPr>
              <a:buNone/>
            </a:pPr>
            <a:r>
              <a:rPr lang="en-US" dirty="0" err="1"/>
              <a:t>ArrayList</a:t>
            </a:r>
            <a:r>
              <a:rPr lang="en-US" dirty="0"/>
              <a:t>&lt;Integer&gt; </a:t>
            </a:r>
            <a:r>
              <a:rPr lang="en-US" dirty="0" err="1"/>
              <a:t>i</a:t>
            </a:r>
            <a:r>
              <a:rPr lang="en-US" dirty="0"/>
              <a:t>=</a:t>
            </a:r>
            <a:r>
              <a:rPr lang="en-US" b="1" dirty="0"/>
              <a:t>new </a:t>
            </a:r>
            <a:r>
              <a:rPr lang="en-US" b="1" dirty="0" err="1"/>
              <a:t>ArrayList</a:t>
            </a:r>
            <a:r>
              <a:rPr lang="en-US" b="1" dirty="0"/>
              <a:t>&lt;Integer&gt;();</a:t>
            </a:r>
          </a:p>
          <a:p>
            <a:pPr>
              <a:buNone/>
            </a:pPr>
            <a:r>
              <a:rPr lang="en-US" dirty="0" err="1"/>
              <a:t>i.add</a:t>
            </a:r>
            <a:r>
              <a:rPr lang="en-US" dirty="0"/>
              <a:t>(12); </a:t>
            </a:r>
            <a:r>
              <a:rPr lang="en-US" dirty="0" err="1"/>
              <a:t>i.add</a:t>
            </a:r>
            <a:r>
              <a:rPr lang="en-US" dirty="0"/>
              <a:t>(67); </a:t>
            </a:r>
            <a:r>
              <a:rPr lang="en-US" dirty="0" err="1"/>
              <a:t>i.add</a:t>
            </a:r>
            <a:r>
              <a:rPr lang="en-US" dirty="0"/>
              <a:t>(4);</a:t>
            </a:r>
          </a:p>
          <a:p>
            <a:pPr>
              <a:buNone/>
            </a:pPr>
            <a:r>
              <a:rPr lang="en-US" dirty="0" err="1"/>
              <a:t>Collections.</a:t>
            </a:r>
            <a:r>
              <a:rPr lang="en-US" i="1" dirty="0" err="1"/>
              <a:t>sort</a:t>
            </a:r>
            <a:r>
              <a:rPr lang="en-US" i="1" dirty="0"/>
              <a:t>(</a:t>
            </a:r>
            <a:r>
              <a:rPr lang="en-US" i="1" dirty="0" err="1"/>
              <a:t>i</a:t>
            </a:r>
            <a:r>
              <a:rPr lang="en-US" i="1" dirty="0"/>
              <a:t>);</a:t>
            </a:r>
          </a:p>
          <a:p>
            <a:pPr>
              <a:buNone/>
            </a:pPr>
            <a:r>
              <a:rPr lang="en-US" dirty="0" err="1"/>
              <a:t>System.</a:t>
            </a:r>
            <a:r>
              <a:rPr lang="en-US" i="1" dirty="0" err="1"/>
              <a:t>out.println</a:t>
            </a:r>
            <a:r>
              <a:rPr lang="en-US" i="1" dirty="0"/>
              <a:t>(</a:t>
            </a:r>
            <a:r>
              <a:rPr lang="en-US" i="1" dirty="0" err="1"/>
              <a:t>i</a:t>
            </a:r>
            <a:r>
              <a:rPr lang="en-US" i="1" dirty="0"/>
              <a:t>);</a:t>
            </a:r>
            <a:endParaRPr lang="en-US" dirty="0"/>
          </a:p>
        </p:txBody>
      </p:sp>
      <p:sp>
        <p:nvSpPr>
          <p:cNvPr id="5" name="Footer Placeholder 4"/>
          <p:cNvSpPr>
            <a:spLocks noGrp="1"/>
          </p:cNvSpPr>
          <p:nvPr>
            <p:ph type="ftr" sz="quarter" idx="11"/>
          </p:nvPr>
        </p:nvSpPr>
        <p:spPr/>
        <p:txBody>
          <a:bodyPr/>
          <a:lstStyle/>
          <a:p>
            <a:r>
              <a:rPr lang="en-IN"/>
              <a:t>RVK......................</a:t>
            </a:r>
          </a:p>
        </p:txBody>
      </p:sp>
      <p:sp>
        <p:nvSpPr>
          <p:cNvPr id="4" name="Slide Number Placeholder 3"/>
          <p:cNvSpPr>
            <a:spLocks noGrp="1"/>
          </p:cNvSpPr>
          <p:nvPr>
            <p:ph type="sldNum" sz="quarter" idx="12"/>
          </p:nvPr>
        </p:nvSpPr>
        <p:spPr/>
        <p:txBody>
          <a:bodyPr/>
          <a:lstStyle/>
          <a:p>
            <a:fld id="{72854A83-570D-454E-B533-FCD878AD1E0C}" type="slidenum">
              <a:rPr lang="en-IN" smtClean="0"/>
              <a:pPr/>
              <a:t>51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additive="base">
                                        <p:cTn id="3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152400" y="1143000"/>
            <a:ext cx="8763000" cy="5638800"/>
          </a:xfrm>
        </p:spPr>
        <p:txBody>
          <a:bodyPr>
            <a:normAutofit/>
          </a:bodyPr>
          <a:lstStyle/>
          <a:p>
            <a:pPr>
              <a:lnSpc>
                <a:spcPct val="120000"/>
              </a:lnSpc>
            </a:pPr>
            <a:r>
              <a:rPr lang="en-US" i="1" dirty="0"/>
              <a:t>Coordinator adds the names of  the participants who wish to participate in extempore.  He also removes the names if the participants decides otherwise or if they don’t meet the required criteria. </a:t>
            </a:r>
          </a:p>
          <a:p>
            <a:pPr>
              <a:lnSpc>
                <a:spcPct val="120000"/>
              </a:lnSpc>
            </a:pPr>
            <a:r>
              <a:rPr lang="en-US" i="1" dirty="0"/>
              <a:t>A list is sorted and split into a list of 5 participants and  a seminar room number is allocated. This information is maintained as another list. Finally the application must display the list as :</a:t>
            </a:r>
          </a:p>
          <a:p>
            <a:pPr marL="0" indent="0">
              <a:lnSpc>
                <a:spcPct val="120000"/>
              </a:lnSpc>
              <a:buNone/>
            </a:pPr>
            <a:r>
              <a:rPr lang="en-US" i="1" dirty="0"/>
              <a:t>Group 1: seminar room</a:t>
            </a:r>
          </a:p>
          <a:p>
            <a:pPr marL="0" indent="0">
              <a:lnSpc>
                <a:spcPct val="120000"/>
              </a:lnSpc>
              <a:buNone/>
            </a:pPr>
            <a:r>
              <a:rPr lang="en-US" i="1" dirty="0"/>
              <a:t>	participants name </a:t>
            </a:r>
          </a:p>
          <a:p>
            <a:pPr marL="0" indent="0">
              <a:lnSpc>
                <a:spcPct val="120000"/>
              </a:lnSpc>
              <a:buNone/>
            </a:pPr>
            <a:r>
              <a:rPr lang="en-US" i="1" dirty="0"/>
              <a:t>Group 2: seminar room</a:t>
            </a:r>
          </a:p>
          <a:p>
            <a:pPr marL="0" indent="0">
              <a:lnSpc>
                <a:spcPct val="120000"/>
              </a:lnSpc>
              <a:buNone/>
            </a:pPr>
            <a:r>
              <a:rPr lang="en-US" i="1" dirty="0"/>
              <a:t>	participants name </a:t>
            </a:r>
          </a:p>
          <a:p>
            <a:pPr marL="0" indent="0">
              <a:lnSpc>
                <a:spcPct val="120000"/>
              </a:lnSpc>
              <a:buNone/>
            </a:pPr>
            <a:r>
              <a:rPr lang="en-US" i="1" dirty="0"/>
              <a:t>and so on</a:t>
            </a:r>
          </a:p>
          <a:p>
            <a:pPr marL="0" indent="0">
              <a:lnSpc>
                <a:spcPct val="120000"/>
              </a:lnSpc>
              <a:buNone/>
            </a:pPr>
            <a:r>
              <a:rPr lang="en-US" i="1" dirty="0"/>
              <a:t> Hint: Use the </a:t>
            </a:r>
            <a:r>
              <a:rPr lang="en-US" i="1" dirty="0" err="1"/>
              <a:t>ArrayList</a:t>
            </a:r>
            <a:r>
              <a:rPr lang="en-US" i="1" dirty="0"/>
              <a:t> and Arrays class.			</a:t>
            </a:r>
            <a:r>
              <a:rPr lang="en-US" dirty="0"/>
              <a:t>(45 </a:t>
            </a:r>
            <a:r>
              <a:rPr lang="en-US" dirty="0" err="1"/>
              <a:t>mins</a:t>
            </a:r>
            <a:r>
              <a:rPr lang="en-US" dirty="0"/>
              <a:t>)</a:t>
            </a:r>
          </a:p>
        </p:txBody>
      </p:sp>
      <p:sp>
        <p:nvSpPr>
          <p:cNvPr id="4" name="Slide Number Placeholder 3"/>
          <p:cNvSpPr>
            <a:spLocks noGrp="1"/>
          </p:cNvSpPr>
          <p:nvPr>
            <p:ph type="sldNum" sz="quarter" idx="12"/>
          </p:nvPr>
        </p:nvSpPr>
        <p:spPr/>
        <p:txBody>
          <a:bodyPr/>
          <a:lstStyle/>
          <a:p>
            <a:pPr>
              <a:defRPr/>
            </a:pPr>
            <a:fld id="{5EDF1CFD-EA65-4F05-A7AE-C8583E664803}" type="slidenum">
              <a:rPr lang="en-US" smtClean="0"/>
              <a:pPr>
                <a:defRPr/>
              </a:pPr>
              <a:t>52</a:t>
            </a:fld>
            <a:endParaRPr lang="en-US" dirty="0"/>
          </a:p>
        </p:txBody>
      </p:sp>
    </p:spTree>
    <p:extLst>
      <p:ext uri="{BB962C8B-B14F-4D97-AF65-F5344CB8AC3E}">
        <p14:creationId xmlns:p14="http://schemas.microsoft.com/office/powerpoint/2010/main" val="172027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7200" y="1447800"/>
            <a:ext cx="8382000" cy="4525963"/>
          </a:xfrm>
        </p:spPr>
        <p:txBody>
          <a:bodyPr/>
          <a:lstStyle/>
          <a:p>
            <a:r>
              <a:rPr lang="en-US" i="1" dirty="0"/>
              <a:t>Create a Vector object that can hold any type of object : Student or Teacher or HOD. Write a java code that creates these objects and inserts them into the list. Make sure that </a:t>
            </a:r>
            <a:r>
              <a:rPr lang="en-US" i="1" dirty="0" err="1"/>
              <a:t>toString</a:t>
            </a:r>
            <a:r>
              <a:rPr lang="en-US" i="1" dirty="0"/>
              <a:t>() is overridden in all the classes. Print out the list that displays the string representation of the object. It should also print the object type such as Student, Teacher or HOD. </a:t>
            </a:r>
          </a:p>
          <a:p>
            <a:pPr marL="0" indent="0" algn="r">
              <a:buNone/>
            </a:pPr>
            <a:r>
              <a:rPr lang="en-US" i="1" dirty="0"/>
              <a:t>( 30 </a:t>
            </a:r>
            <a:r>
              <a:rPr lang="en-US" i="1" dirty="0" err="1"/>
              <a:t>mins</a:t>
            </a:r>
            <a:r>
              <a:rPr lang="en-US" i="1" dirty="0"/>
              <a:t>)</a:t>
            </a:r>
          </a:p>
        </p:txBody>
      </p:sp>
      <p:sp>
        <p:nvSpPr>
          <p:cNvPr id="4" name="Slide Number Placeholder 3"/>
          <p:cNvSpPr>
            <a:spLocks noGrp="1"/>
          </p:cNvSpPr>
          <p:nvPr>
            <p:ph type="sldNum" sz="quarter" idx="12"/>
          </p:nvPr>
        </p:nvSpPr>
        <p:spPr/>
        <p:txBody>
          <a:bodyPr/>
          <a:lstStyle/>
          <a:p>
            <a:pPr>
              <a:defRPr/>
            </a:pPr>
            <a:fld id="{5EDF1CFD-EA65-4F05-A7AE-C8583E664803}" type="slidenum">
              <a:rPr lang="en-US" smtClean="0"/>
              <a:pPr>
                <a:defRPr/>
              </a:pPr>
              <a:t>53</a:t>
            </a:fld>
            <a:endParaRPr lang="en-US"/>
          </a:p>
        </p:txBody>
      </p:sp>
    </p:spTree>
    <p:extLst>
      <p:ext uri="{BB962C8B-B14F-4D97-AF65-F5344CB8AC3E}">
        <p14:creationId xmlns:p14="http://schemas.microsoft.com/office/powerpoint/2010/main" val="1327087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i="1" dirty="0"/>
              <a:t>Write a class representing thesaurus that has many synonyms for a single word mapped. User can use this to search meaning of the words they want.</a:t>
            </a:r>
          </a:p>
          <a:p>
            <a:pPr marL="0" indent="0" algn="r">
              <a:buNone/>
            </a:pPr>
            <a:r>
              <a:rPr lang="en-US" i="1" dirty="0"/>
              <a:t>(20  </a:t>
            </a:r>
            <a:r>
              <a:rPr lang="en-US" i="1" dirty="0" err="1"/>
              <a:t>mins</a:t>
            </a:r>
            <a:r>
              <a:rPr lang="en-US" i="1" dirty="0"/>
              <a:t>)</a:t>
            </a:r>
          </a:p>
        </p:txBody>
      </p:sp>
      <p:sp>
        <p:nvSpPr>
          <p:cNvPr id="4" name="Slide Number Placeholder 3"/>
          <p:cNvSpPr>
            <a:spLocks noGrp="1"/>
          </p:cNvSpPr>
          <p:nvPr>
            <p:ph type="sldNum" sz="quarter" idx="12"/>
          </p:nvPr>
        </p:nvSpPr>
        <p:spPr/>
        <p:txBody>
          <a:bodyPr/>
          <a:lstStyle/>
          <a:p>
            <a:pPr>
              <a:defRPr/>
            </a:pPr>
            <a:fld id="{5EDF1CFD-EA65-4F05-A7AE-C8583E664803}" type="slidenum">
              <a:rPr lang="en-US" smtClean="0"/>
              <a:pPr>
                <a:defRPr/>
              </a:pPr>
              <a:t>54</a:t>
            </a:fld>
            <a:endParaRPr lang="en-US"/>
          </a:p>
        </p:txBody>
      </p:sp>
    </p:spTree>
    <p:extLst>
      <p:ext uri="{BB962C8B-B14F-4D97-AF65-F5344CB8AC3E}">
        <p14:creationId xmlns:p14="http://schemas.microsoft.com/office/powerpoint/2010/main" val="29361762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a:t>Exercise</a:t>
            </a:r>
          </a:p>
        </p:txBody>
      </p:sp>
      <p:sp>
        <p:nvSpPr>
          <p:cNvPr id="2" name="Content Placeholder 1"/>
          <p:cNvSpPr>
            <a:spLocks noGrp="1"/>
          </p:cNvSpPr>
          <p:nvPr>
            <p:ph idx="1"/>
          </p:nvPr>
        </p:nvSpPr>
        <p:spPr/>
        <p:txBody>
          <a:bodyPr>
            <a:normAutofit fontScale="92500" lnSpcReduction="20000"/>
          </a:bodyPr>
          <a:lstStyle/>
          <a:p>
            <a:r>
              <a:rPr lang="en-US" sz="2000" i="1" dirty="0"/>
              <a:t>Write a program to implement a telephone directory. Provide facilities to add, delete and search the telephone directory.</a:t>
            </a:r>
          </a:p>
          <a:p>
            <a:pPr marL="0" indent="0" algn="r">
              <a:buNone/>
            </a:pPr>
            <a:r>
              <a:rPr lang="en-US" sz="2000" i="1" dirty="0"/>
              <a:t>(30 </a:t>
            </a:r>
            <a:r>
              <a:rPr lang="en-US" sz="2000" i="1" dirty="0" err="1"/>
              <a:t>mins</a:t>
            </a:r>
            <a:r>
              <a:rPr lang="en-US" sz="2000" i="1" dirty="0"/>
              <a:t>)</a:t>
            </a:r>
          </a:p>
          <a:p>
            <a:pPr marL="0" indent="0" algn="r">
              <a:buNone/>
            </a:pPr>
            <a:endParaRPr lang="en-US" sz="2000" i="1" dirty="0"/>
          </a:p>
          <a:p>
            <a:r>
              <a:rPr lang="en-US" sz="2000" i="1" dirty="0"/>
              <a:t>A shop has a list of product code , description and price.  Some prices are listed in terms of kg and others are listed in terms of dozens. Customers buys the different products  in different  quantities. The application must display a bill with the product code , description , quantity  and price per unit and total price.</a:t>
            </a:r>
          </a:p>
          <a:p>
            <a:pPr marL="0" indent="0" algn="r">
              <a:buNone/>
            </a:pPr>
            <a:r>
              <a:rPr lang="en-US" sz="2000" i="1" dirty="0"/>
              <a:t>(45 </a:t>
            </a:r>
            <a:r>
              <a:rPr lang="en-US" sz="2000" i="1" dirty="0" err="1"/>
              <a:t>mins</a:t>
            </a:r>
            <a:r>
              <a:rPr lang="en-US" sz="2000" i="1" dirty="0"/>
              <a:t>)</a:t>
            </a:r>
          </a:p>
          <a:p>
            <a:endParaRPr lang="en-US" sz="2000" dirty="0"/>
          </a:p>
        </p:txBody>
      </p:sp>
      <p:sp>
        <p:nvSpPr>
          <p:cNvPr id="8397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62DA26D-58A0-42E1-A7BB-4BCC41352266}" type="slidenum">
              <a:rPr lang="en-US" smtClean="0">
                <a:solidFill>
                  <a:schemeClr val="bg2"/>
                </a:solidFill>
              </a:rPr>
              <a:pPr eaLnBrk="1" hangingPunct="1">
                <a:defRPr/>
              </a:pPr>
              <a:t>55</a:t>
            </a:fld>
            <a:endParaRPr lang="en-US"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4000"/>
              <a:t>Tell me why</a:t>
            </a:r>
          </a:p>
        </p:txBody>
      </p:sp>
      <p:sp>
        <p:nvSpPr>
          <p:cNvPr id="8195" name="Content Placeholder 2"/>
          <p:cNvSpPr>
            <a:spLocks noGrp="1"/>
          </p:cNvSpPr>
          <p:nvPr>
            <p:ph idx="1"/>
          </p:nvPr>
        </p:nvSpPr>
        <p:spPr>
          <a:xfrm>
            <a:off x="381000" y="1066800"/>
            <a:ext cx="8229600" cy="838200"/>
          </a:xfrm>
        </p:spPr>
        <p:txBody>
          <a:bodyPr>
            <a:normAutofit/>
          </a:bodyPr>
          <a:lstStyle/>
          <a:p>
            <a:r>
              <a:rPr lang="en-US"/>
              <a:t>Why do I need collection framework when I can create my own classes?</a:t>
            </a:r>
          </a:p>
          <a:p>
            <a:endParaRPr lang="en-US"/>
          </a:p>
        </p:txBody>
      </p:sp>
      <p:sp>
        <p:nvSpPr>
          <p:cNvPr id="6" name="Footer Placeholder 5"/>
          <p:cNvSpPr>
            <a:spLocks noGrp="1"/>
          </p:cNvSpPr>
          <p:nvPr>
            <p:ph type="ftr" sz="quarter" idx="11"/>
          </p:nvPr>
        </p:nvSpPr>
        <p:spPr/>
        <p:txBody>
          <a:bodyPr/>
          <a:lstStyle/>
          <a:p>
            <a:r>
              <a:rPr lang="en-IN"/>
              <a:t>RVK......................</a:t>
            </a:r>
          </a:p>
        </p:txBody>
      </p:sp>
      <p:sp>
        <p:nvSpPr>
          <p:cNvPr id="8197"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4973C24-8422-4EB2-92C6-E42BDA844CE5}" type="slidenum">
              <a:rPr lang="en-US" smtClean="0">
                <a:solidFill>
                  <a:schemeClr val="bg2"/>
                </a:solidFill>
              </a:rPr>
              <a:pPr eaLnBrk="1" hangingPunct="1">
                <a:defRPr/>
              </a:pPr>
              <a:t>6</a:t>
            </a:fld>
            <a:endParaRPr lang="en-US">
              <a:solidFill>
                <a:schemeClr val="bg2"/>
              </a:solidFill>
            </a:endParaRPr>
          </a:p>
        </p:txBody>
      </p:sp>
      <p:sp>
        <p:nvSpPr>
          <p:cNvPr id="5" name="Content Placeholder 2"/>
          <p:cNvSpPr txBox="1">
            <a:spLocks/>
          </p:cNvSpPr>
          <p:nvPr/>
        </p:nvSpPr>
        <p:spPr bwMode="auto">
          <a:xfrm>
            <a:off x="381000" y="1785926"/>
            <a:ext cx="8458200" cy="4919674"/>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kern="0" dirty="0">
                <a:solidFill>
                  <a:srgbClr val="5F5F5F"/>
                </a:solidFill>
                <a:latin typeface="+mn-lt"/>
                <a:cs typeface="+mn-cs"/>
              </a:rPr>
              <a:t>Is it not better to use well tested code than to reinvent the wheel?</a:t>
            </a:r>
          </a:p>
          <a:p>
            <a:pPr marL="342900" indent="-342900" eaLnBrk="0" hangingPunct="0">
              <a:lnSpc>
                <a:spcPct val="140000"/>
              </a:lnSpc>
              <a:spcBef>
                <a:spcPct val="20000"/>
              </a:spcBef>
              <a:buClr>
                <a:schemeClr val="accent2"/>
              </a:buClr>
              <a:buFont typeface="Wingdings" pitchFamily="2" charset="2"/>
              <a:buChar char="§"/>
              <a:defRPr/>
            </a:pPr>
            <a:r>
              <a:rPr lang="en-US" kern="0" dirty="0">
                <a:solidFill>
                  <a:srgbClr val="5F5F5F"/>
                </a:solidFill>
                <a:latin typeface="+mn-lt"/>
                <a:cs typeface="+mn-cs"/>
              </a:rPr>
              <a:t>Advantages</a:t>
            </a:r>
          </a:p>
          <a:p>
            <a:pPr marL="800100" lvl="1" indent="-342900" eaLnBrk="0" hangingPunct="0">
              <a:lnSpc>
                <a:spcPct val="140000"/>
              </a:lnSpc>
              <a:spcBef>
                <a:spcPct val="20000"/>
              </a:spcBef>
              <a:buClr>
                <a:schemeClr val="accent2"/>
              </a:buClr>
              <a:buFont typeface="Wingdings" pitchFamily="2" charset="2"/>
              <a:buChar char="§"/>
              <a:defRPr/>
            </a:pPr>
            <a:r>
              <a:rPr lang="en-US" kern="0" dirty="0">
                <a:solidFill>
                  <a:srgbClr val="5F5F5F"/>
                </a:solidFill>
                <a:latin typeface="+mn-lt"/>
                <a:cs typeface="+mn-cs"/>
              </a:rPr>
              <a:t>Reduces design, coding ad testing efforts and therefore saves time.</a:t>
            </a:r>
          </a:p>
          <a:p>
            <a:pPr marL="800100" lvl="1" indent="-342900" eaLnBrk="0" hangingPunct="0">
              <a:lnSpc>
                <a:spcPct val="140000"/>
              </a:lnSpc>
              <a:spcBef>
                <a:spcPct val="20000"/>
              </a:spcBef>
              <a:buClr>
                <a:schemeClr val="accent2"/>
              </a:buClr>
              <a:buFont typeface="Wingdings" pitchFamily="2" charset="2"/>
              <a:buChar char="§"/>
              <a:defRPr/>
            </a:pPr>
            <a:r>
              <a:rPr lang="en-US" kern="0" dirty="0">
                <a:solidFill>
                  <a:srgbClr val="5F5F5F"/>
                </a:solidFill>
                <a:latin typeface="+mn-lt"/>
                <a:cs typeface="+mn-cs"/>
              </a:rPr>
              <a:t>Variety of classes to choose from in terms of performance and memory.</a:t>
            </a:r>
          </a:p>
          <a:p>
            <a:pPr marL="800100" lvl="1" indent="-342900" eaLnBrk="0" hangingPunct="0">
              <a:lnSpc>
                <a:spcPct val="140000"/>
              </a:lnSpc>
              <a:spcBef>
                <a:spcPct val="20000"/>
              </a:spcBef>
              <a:buClr>
                <a:schemeClr val="accent2"/>
              </a:buClr>
              <a:buFont typeface="Wingdings" pitchFamily="2" charset="2"/>
              <a:buChar char="§"/>
              <a:defRPr/>
            </a:pPr>
            <a:r>
              <a:rPr lang="en-GB" dirty="0">
                <a:solidFill>
                  <a:srgbClr val="000000"/>
                </a:solidFill>
              </a:rPr>
              <a:t>Interface-based design : </a:t>
            </a:r>
            <a:r>
              <a:rPr lang="en-IN" dirty="0"/>
              <a:t>Program that uses an interface is not tightened to a specific  implementation of a collection.</a:t>
            </a:r>
          </a:p>
          <a:p>
            <a:pPr marL="800100" lvl="1" indent="-342900" eaLnBrk="0" hangingPunct="0">
              <a:lnSpc>
                <a:spcPct val="140000"/>
              </a:lnSpc>
              <a:spcBef>
                <a:spcPct val="20000"/>
              </a:spcBef>
              <a:buClr>
                <a:schemeClr val="accent2"/>
              </a:buClr>
              <a:buFont typeface="Wingdings" pitchFamily="2" charset="2"/>
              <a:buChar char="§"/>
              <a:defRPr/>
            </a:pPr>
            <a:r>
              <a:rPr lang="en-IN" dirty="0"/>
              <a:t>It is easy to change or replace the underlying collection class with  another (more efficient) class that implements the same interface.</a:t>
            </a:r>
            <a:endParaRPr lang="en-US" kern="0" dirty="0">
              <a:solidFill>
                <a:srgbClr val="5F5F5F"/>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838200"/>
          </a:xfrm>
        </p:spPr>
        <p:txBody>
          <a:bodyPr/>
          <a:lstStyle/>
          <a:p>
            <a:pPr eaLnBrk="1" hangingPunct="1"/>
            <a:r>
              <a:rPr lang="en-US" sz="4000">
                <a:latin typeface="Courier New" pitchFamily="49" charset="0"/>
                <a:cs typeface="Courier New" pitchFamily="49" charset="0"/>
              </a:rPr>
              <a:t>Collection</a:t>
            </a:r>
            <a:r>
              <a:rPr lang="en-US" sz="4000"/>
              <a:t> interfaces</a:t>
            </a:r>
          </a:p>
        </p:txBody>
      </p:sp>
      <p:sp>
        <p:nvSpPr>
          <p:cNvPr id="39" name="Footer Placeholder 38"/>
          <p:cNvSpPr>
            <a:spLocks noGrp="1"/>
          </p:cNvSpPr>
          <p:nvPr>
            <p:ph type="ftr" sz="quarter" idx="11"/>
          </p:nvPr>
        </p:nvSpPr>
        <p:spPr/>
        <p:txBody>
          <a:bodyPr/>
          <a:lstStyle/>
          <a:p>
            <a:r>
              <a:rPr lang="en-IN"/>
              <a:t>RVK......................</a:t>
            </a:r>
          </a:p>
        </p:txBody>
      </p:sp>
      <p:sp>
        <p:nvSpPr>
          <p:cNvPr id="9245" name="Slide Number Placeholder 3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FCB2E47-5CF7-499D-91C8-38CAEDC9C063}" type="slidenum">
              <a:rPr lang="en-US" smtClean="0">
                <a:solidFill>
                  <a:schemeClr val="bg2"/>
                </a:solidFill>
              </a:rPr>
              <a:pPr eaLnBrk="1" hangingPunct="1">
                <a:defRPr/>
              </a:pPr>
              <a:t>7</a:t>
            </a:fld>
            <a:endParaRPr lang="en-US">
              <a:solidFill>
                <a:schemeClr val="bg2"/>
              </a:solidFill>
            </a:endParaRPr>
          </a:p>
        </p:txBody>
      </p:sp>
      <p:sp>
        <p:nvSpPr>
          <p:cNvPr id="9219" name="Text Box 3"/>
          <p:cNvSpPr txBox="1">
            <a:spLocks noChangeArrowheads="1"/>
          </p:cNvSpPr>
          <p:nvPr/>
        </p:nvSpPr>
        <p:spPr bwMode="auto">
          <a:xfrm>
            <a:off x="2911475" y="1276350"/>
            <a:ext cx="2311400" cy="400050"/>
          </a:xfrm>
          <a:prstGeom prst="rect">
            <a:avLst/>
          </a:prstGeom>
          <a:noFill/>
          <a:ln w="9525">
            <a:noFill/>
            <a:miter lim="800000"/>
            <a:headEnd/>
            <a:tailEnd/>
          </a:ln>
        </p:spPr>
        <p:txBody>
          <a:bodyPr>
            <a:spAutoFit/>
          </a:bodyPr>
          <a:lstStyle/>
          <a:p>
            <a:pPr algn="ctr"/>
            <a:r>
              <a:rPr lang="en-US" sz="2000" b="1" i="1">
                <a:latin typeface="Courier New" pitchFamily="49" charset="0"/>
              </a:rPr>
              <a:t>Collection&lt;E&gt;</a:t>
            </a:r>
          </a:p>
        </p:txBody>
      </p:sp>
      <p:sp>
        <p:nvSpPr>
          <p:cNvPr id="9220" name="Text Box 4"/>
          <p:cNvSpPr txBox="1">
            <a:spLocks noChangeArrowheads="1"/>
          </p:cNvSpPr>
          <p:nvPr/>
        </p:nvSpPr>
        <p:spPr bwMode="auto">
          <a:xfrm>
            <a:off x="74613" y="2647950"/>
            <a:ext cx="1260475" cy="400050"/>
          </a:xfrm>
          <a:prstGeom prst="rect">
            <a:avLst/>
          </a:prstGeom>
          <a:noFill/>
          <a:ln w="9525">
            <a:noFill/>
            <a:miter lim="800000"/>
            <a:headEnd/>
            <a:tailEnd/>
          </a:ln>
        </p:spPr>
        <p:txBody>
          <a:bodyPr wrap="none">
            <a:spAutoFit/>
          </a:bodyPr>
          <a:lstStyle/>
          <a:p>
            <a:pPr algn="ctr"/>
            <a:r>
              <a:rPr lang="en-US" sz="2000" b="1" i="1">
                <a:latin typeface="Courier New" pitchFamily="49" charset="0"/>
              </a:rPr>
              <a:t>List&lt;E&gt;</a:t>
            </a:r>
          </a:p>
        </p:txBody>
      </p:sp>
      <p:sp>
        <p:nvSpPr>
          <p:cNvPr id="9221" name="Text Box 5"/>
          <p:cNvSpPr txBox="1">
            <a:spLocks noChangeArrowheads="1"/>
          </p:cNvSpPr>
          <p:nvPr/>
        </p:nvSpPr>
        <p:spPr bwMode="auto">
          <a:xfrm>
            <a:off x="1524000" y="2647950"/>
            <a:ext cx="1108075" cy="400050"/>
          </a:xfrm>
          <a:prstGeom prst="rect">
            <a:avLst/>
          </a:prstGeom>
          <a:noFill/>
          <a:ln w="9525">
            <a:noFill/>
            <a:miter lim="800000"/>
            <a:headEnd/>
            <a:tailEnd/>
          </a:ln>
        </p:spPr>
        <p:txBody>
          <a:bodyPr wrap="none">
            <a:spAutoFit/>
          </a:bodyPr>
          <a:lstStyle/>
          <a:p>
            <a:pPr algn="ctr"/>
            <a:r>
              <a:rPr lang="en-US" sz="2000" b="1" i="1">
                <a:latin typeface="Courier New" pitchFamily="49" charset="0"/>
              </a:rPr>
              <a:t>Set&lt;E&gt;</a:t>
            </a:r>
          </a:p>
        </p:txBody>
      </p:sp>
      <p:sp>
        <p:nvSpPr>
          <p:cNvPr id="9222" name="Text Box 6"/>
          <p:cNvSpPr txBox="1">
            <a:spLocks noChangeArrowheads="1"/>
          </p:cNvSpPr>
          <p:nvPr/>
        </p:nvSpPr>
        <p:spPr bwMode="auto">
          <a:xfrm>
            <a:off x="7102475" y="1428750"/>
            <a:ext cx="1108075" cy="400050"/>
          </a:xfrm>
          <a:prstGeom prst="rect">
            <a:avLst/>
          </a:prstGeom>
          <a:noFill/>
          <a:ln w="9525">
            <a:noFill/>
            <a:miter lim="800000"/>
            <a:headEnd/>
            <a:tailEnd/>
          </a:ln>
        </p:spPr>
        <p:txBody>
          <a:bodyPr wrap="none">
            <a:spAutoFit/>
          </a:bodyPr>
          <a:lstStyle/>
          <a:p>
            <a:r>
              <a:rPr lang="en-US" sz="2000" b="1" i="1">
                <a:latin typeface="Courier New" pitchFamily="49" charset="0"/>
              </a:rPr>
              <a:t>Map&lt;E&gt;</a:t>
            </a:r>
          </a:p>
        </p:txBody>
      </p:sp>
      <p:sp>
        <p:nvSpPr>
          <p:cNvPr id="9223" name="Text Box 7"/>
          <p:cNvSpPr txBox="1">
            <a:spLocks noChangeArrowheads="1"/>
          </p:cNvSpPr>
          <p:nvPr/>
        </p:nvSpPr>
        <p:spPr bwMode="auto">
          <a:xfrm>
            <a:off x="5189538" y="2617788"/>
            <a:ext cx="1416050" cy="400050"/>
          </a:xfrm>
          <a:prstGeom prst="rect">
            <a:avLst/>
          </a:prstGeom>
          <a:noFill/>
          <a:ln w="9525">
            <a:noFill/>
            <a:miter lim="800000"/>
            <a:headEnd/>
            <a:tailEnd/>
          </a:ln>
        </p:spPr>
        <p:txBody>
          <a:bodyPr wrap="none">
            <a:spAutoFit/>
          </a:bodyPr>
          <a:lstStyle/>
          <a:p>
            <a:pPr algn="ctr"/>
            <a:r>
              <a:rPr lang="en-US" sz="2000" b="1" i="1">
                <a:latin typeface="Courier New" pitchFamily="49" charset="0"/>
              </a:rPr>
              <a:t>Queue&lt;E&gt;</a:t>
            </a:r>
          </a:p>
        </p:txBody>
      </p:sp>
      <p:sp>
        <p:nvSpPr>
          <p:cNvPr id="9224" name="Oval 8"/>
          <p:cNvSpPr>
            <a:spLocks noChangeArrowheads="1"/>
          </p:cNvSpPr>
          <p:nvPr/>
        </p:nvSpPr>
        <p:spPr bwMode="auto">
          <a:xfrm>
            <a:off x="3825875" y="1066800"/>
            <a:ext cx="304800" cy="304800"/>
          </a:xfrm>
          <a:prstGeom prst="ellipse">
            <a:avLst/>
          </a:prstGeom>
          <a:noFill/>
          <a:ln w="9525">
            <a:solidFill>
              <a:schemeClr val="tx1"/>
            </a:solidFill>
            <a:round/>
            <a:headEnd/>
            <a:tailEnd/>
          </a:ln>
        </p:spPr>
        <p:txBody>
          <a:bodyPr wrap="none" anchor="ctr"/>
          <a:lstStyle/>
          <a:p>
            <a:endParaRPr lang="en-IN" sz="2000"/>
          </a:p>
        </p:txBody>
      </p:sp>
      <p:grpSp>
        <p:nvGrpSpPr>
          <p:cNvPr id="3" name="Group 9"/>
          <p:cNvGrpSpPr>
            <a:grpSpLocks/>
          </p:cNvGrpSpPr>
          <p:nvPr/>
        </p:nvGrpSpPr>
        <p:grpSpPr bwMode="auto">
          <a:xfrm>
            <a:off x="3673475" y="1657350"/>
            <a:ext cx="457200" cy="304800"/>
            <a:chOff x="2496" y="3264"/>
            <a:chExt cx="288" cy="192"/>
          </a:xfrm>
        </p:grpSpPr>
        <p:sp>
          <p:nvSpPr>
            <p:cNvPr id="9252" name="Line 10"/>
            <p:cNvSpPr>
              <a:spLocks noChangeShapeType="1"/>
            </p:cNvSpPr>
            <p:nvPr/>
          </p:nvSpPr>
          <p:spPr bwMode="auto">
            <a:xfrm flipH="1">
              <a:off x="2496" y="3264"/>
              <a:ext cx="144" cy="192"/>
            </a:xfrm>
            <a:prstGeom prst="line">
              <a:avLst/>
            </a:prstGeom>
            <a:noFill/>
            <a:ln w="9525">
              <a:solidFill>
                <a:schemeClr val="tx1"/>
              </a:solidFill>
              <a:round/>
              <a:headEnd/>
              <a:tailEnd/>
            </a:ln>
          </p:spPr>
          <p:txBody>
            <a:bodyPr/>
            <a:lstStyle/>
            <a:p>
              <a:endParaRPr lang="en-IN"/>
            </a:p>
          </p:txBody>
        </p:sp>
        <p:sp>
          <p:nvSpPr>
            <p:cNvPr id="9253" name="Line 11"/>
            <p:cNvSpPr>
              <a:spLocks noChangeShapeType="1"/>
            </p:cNvSpPr>
            <p:nvPr/>
          </p:nvSpPr>
          <p:spPr bwMode="auto">
            <a:xfrm>
              <a:off x="2640" y="3264"/>
              <a:ext cx="144" cy="192"/>
            </a:xfrm>
            <a:prstGeom prst="line">
              <a:avLst/>
            </a:prstGeom>
            <a:noFill/>
            <a:ln w="9525">
              <a:solidFill>
                <a:schemeClr val="tx1"/>
              </a:solidFill>
              <a:round/>
              <a:headEnd/>
              <a:tailEnd/>
            </a:ln>
          </p:spPr>
          <p:txBody>
            <a:bodyPr/>
            <a:lstStyle/>
            <a:p>
              <a:endParaRPr lang="en-IN"/>
            </a:p>
          </p:txBody>
        </p:sp>
        <p:sp>
          <p:nvSpPr>
            <p:cNvPr id="9254" name="Line 12"/>
            <p:cNvSpPr>
              <a:spLocks noChangeShapeType="1"/>
            </p:cNvSpPr>
            <p:nvPr/>
          </p:nvSpPr>
          <p:spPr bwMode="auto">
            <a:xfrm flipH="1">
              <a:off x="2496" y="3456"/>
              <a:ext cx="288" cy="0"/>
            </a:xfrm>
            <a:prstGeom prst="line">
              <a:avLst/>
            </a:prstGeom>
            <a:noFill/>
            <a:ln w="9525">
              <a:solidFill>
                <a:schemeClr val="tx1"/>
              </a:solidFill>
              <a:round/>
              <a:headEnd/>
              <a:tailEnd/>
            </a:ln>
          </p:spPr>
          <p:txBody>
            <a:bodyPr/>
            <a:lstStyle/>
            <a:p>
              <a:endParaRPr lang="en-IN"/>
            </a:p>
          </p:txBody>
        </p:sp>
      </p:grpSp>
      <p:sp>
        <p:nvSpPr>
          <p:cNvPr id="9226" name="Line 13"/>
          <p:cNvSpPr>
            <a:spLocks noChangeShapeType="1"/>
          </p:cNvSpPr>
          <p:nvPr/>
        </p:nvSpPr>
        <p:spPr bwMode="auto">
          <a:xfrm>
            <a:off x="3902075" y="1962150"/>
            <a:ext cx="0" cy="152400"/>
          </a:xfrm>
          <a:prstGeom prst="line">
            <a:avLst/>
          </a:prstGeom>
          <a:noFill/>
          <a:ln w="9525">
            <a:solidFill>
              <a:schemeClr val="tx1"/>
            </a:solidFill>
            <a:round/>
            <a:headEnd/>
            <a:tailEnd/>
          </a:ln>
        </p:spPr>
        <p:txBody>
          <a:bodyPr/>
          <a:lstStyle/>
          <a:p>
            <a:endParaRPr lang="en-IN"/>
          </a:p>
        </p:txBody>
      </p:sp>
      <p:sp>
        <p:nvSpPr>
          <p:cNvPr id="9227" name="Line 14"/>
          <p:cNvSpPr>
            <a:spLocks noChangeShapeType="1"/>
          </p:cNvSpPr>
          <p:nvPr/>
        </p:nvSpPr>
        <p:spPr bwMode="auto">
          <a:xfrm>
            <a:off x="625475" y="2114550"/>
            <a:ext cx="5105400" cy="0"/>
          </a:xfrm>
          <a:prstGeom prst="line">
            <a:avLst/>
          </a:prstGeom>
          <a:noFill/>
          <a:ln w="9525">
            <a:solidFill>
              <a:schemeClr val="tx1"/>
            </a:solidFill>
            <a:round/>
            <a:headEnd/>
            <a:tailEnd/>
          </a:ln>
        </p:spPr>
        <p:txBody>
          <a:bodyPr/>
          <a:lstStyle/>
          <a:p>
            <a:endParaRPr lang="en-IN"/>
          </a:p>
        </p:txBody>
      </p:sp>
      <p:sp>
        <p:nvSpPr>
          <p:cNvPr id="9228" name="Line 15"/>
          <p:cNvSpPr>
            <a:spLocks noChangeShapeType="1"/>
          </p:cNvSpPr>
          <p:nvPr/>
        </p:nvSpPr>
        <p:spPr bwMode="auto">
          <a:xfrm flipV="1">
            <a:off x="625475" y="2114550"/>
            <a:ext cx="0" cy="228600"/>
          </a:xfrm>
          <a:prstGeom prst="line">
            <a:avLst/>
          </a:prstGeom>
          <a:noFill/>
          <a:ln w="9525">
            <a:solidFill>
              <a:schemeClr val="tx1"/>
            </a:solidFill>
            <a:round/>
            <a:headEnd/>
            <a:tailEnd/>
          </a:ln>
        </p:spPr>
        <p:txBody>
          <a:bodyPr/>
          <a:lstStyle/>
          <a:p>
            <a:endParaRPr lang="en-IN"/>
          </a:p>
        </p:txBody>
      </p:sp>
      <p:sp>
        <p:nvSpPr>
          <p:cNvPr id="9229" name="Line 16"/>
          <p:cNvSpPr>
            <a:spLocks noChangeShapeType="1"/>
          </p:cNvSpPr>
          <p:nvPr/>
        </p:nvSpPr>
        <p:spPr bwMode="auto">
          <a:xfrm flipV="1">
            <a:off x="2381250" y="2114550"/>
            <a:ext cx="0" cy="228600"/>
          </a:xfrm>
          <a:prstGeom prst="line">
            <a:avLst/>
          </a:prstGeom>
          <a:noFill/>
          <a:ln w="9525">
            <a:solidFill>
              <a:schemeClr val="tx1"/>
            </a:solidFill>
            <a:round/>
            <a:headEnd/>
            <a:tailEnd/>
          </a:ln>
        </p:spPr>
        <p:txBody>
          <a:bodyPr/>
          <a:lstStyle/>
          <a:p>
            <a:endParaRPr lang="en-IN"/>
          </a:p>
        </p:txBody>
      </p:sp>
      <p:sp>
        <p:nvSpPr>
          <p:cNvPr id="9230" name="Line 17"/>
          <p:cNvSpPr>
            <a:spLocks noChangeShapeType="1"/>
          </p:cNvSpPr>
          <p:nvPr/>
        </p:nvSpPr>
        <p:spPr bwMode="auto">
          <a:xfrm flipV="1">
            <a:off x="5730875" y="2114550"/>
            <a:ext cx="0" cy="228600"/>
          </a:xfrm>
          <a:prstGeom prst="line">
            <a:avLst/>
          </a:prstGeom>
          <a:noFill/>
          <a:ln w="9525">
            <a:solidFill>
              <a:schemeClr val="tx1"/>
            </a:solidFill>
            <a:round/>
            <a:headEnd/>
            <a:tailEnd/>
          </a:ln>
        </p:spPr>
        <p:txBody>
          <a:bodyPr/>
          <a:lstStyle/>
          <a:p>
            <a:endParaRPr lang="en-IN"/>
          </a:p>
        </p:txBody>
      </p:sp>
      <p:sp>
        <p:nvSpPr>
          <p:cNvPr id="9232" name="Text Box 18"/>
          <p:cNvSpPr txBox="1">
            <a:spLocks noChangeArrowheads="1"/>
          </p:cNvSpPr>
          <p:nvPr/>
        </p:nvSpPr>
        <p:spPr bwMode="auto">
          <a:xfrm>
            <a:off x="76200" y="3382963"/>
            <a:ext cx="8924956" cy="3108543"/>
          </a:xfrm>
          <a:prstGeom prst="rect">
            <a:avLst/>
          </a:prstGeom>
          <a:noFill/>
          <a:ln w="9525">
            <a:noFill/>
            <a:miter lim="800000"/>
            <a:headEnd/>
            <a:tailEnd/>
          </a:ln>
        </p:spPr>
        <p:txBody>
          <a:bodyPr wrap="square">
            <a:spAutoFit/>
          </a:bodyPr>
          <a:lstStyle/>
          <a:p>
            <a:pPr marL="342900" indent="-342900" eaLnBrk="0" hangingPunct="0">
              <a:spcBef>
                <a:spcPct val="20000"/>
              </a:spcBef>
              <a:buClr>
                <a:schemeClr val="accent2"/>
              </a:buClr>
              <a:buFont typeface="Wingdings" pitchFamily="2" charset="2"/>
              <a:buChar char="§"/>
              <a:defRPr/>
            </a:pPr>
            <a:r>
              <a:rPr lang="en-US" sz="2000" b="1" kern="0" dirty="0">
                <a:solidFill>
                  <a:srgbClr val="5F5F5F"/>
                </a:solidFill>
                <a:latin typeface="Courier New" pitchFamily="49" charset="0"/>
                <a:cs typeface="Courier New" pitchFamily="49" charset="0"/>
              </a:rPr>
              <a:t>List</a:t>
            </a:r>
            <a:r>
              <a:rPr lang="en-US" sz="2000" dirty="0">
                <a:solidFill>
                  <a:srgbClr val="5F5F5F"/>
                </a:solidFill>
                <a:latin typeface="+mn-lt"/>
                <a:cs typeface="+mn-cs"/>
              </a:rPr>
              <a:t> is a collection of objects that accepts duplicates and maintains the insertion order.</a:t>
            </a:r>
          </a:p>
          <a:p>
            <a:pPr marL="342900" indent="-342900" eaLnBrk="0" hangingPunct="0">
              <a:spcBef>
                <a:spcPct val="20000"/>
              </a:spcBef>
              <a:buClr>
                <a:schemeClr val="accent2"/>
              </a:buClr>
              <a:buFont typeface="Wingdings" pitchFamily="2" charset="2"/>
              <a:buChar char="§"/>
              <a:defRPr/>
            </a:pPr>
            <a:r>
              <a:rPr lang="en-US" sz="2000" b="1" kern="0" dirty="0">
                <a:solidFill>
                  <a:srgbClr val="5F5F5F"/>
                </a:solidFill>
                <a:latin typeface="Courier New" pitchFamily="49" charset="0"/>
                <a:cs typeface="Courier New" pitchFamily="49" charset="0"/>
              </a:rPr>
              <a:t>Set</a:t>
            </a:r>
            <a:r>
              <a:rPr lang="en-US" sz="2000" dirty="0">
                <a:solidFill>
                  <a:srgbClr val="5F5F5F"/>
                </a:solidFill>
                <a:latin typeface="+mn-lt"/>
                <a:cs typeface="+mn-cs"/>
              </a:rPr>
              <a:t> is a collection of objects that does not allow duplicate objects but does not maintain the insertion order.</a:t>
            </a:r>
          </a:p>
          <a:p>
            <a:pPr marL="342900" indent="-342900" eaLnBrk="0" hangingPunct="0">
              <a:spcBef>
                <a:spcPct val="20000"/>
              </a:spcBef>
              <a:buClr>
                <a:schemeClr val="accent2"/>
              </a:buClr>
              <a:buFont typeface="Wingdings" pitchFamily="2" charset="2"/>
              <a:buChar char="§"/>
              <a:defRPr/>
            </a:pPr>
            <a:r>
              <a:rPr lang="en-US" sz="2000" b="1" kern="0" dirty="0">
                <a:solidFill>
                  <a:srgbClr val="5F5F5F"/>
                </a:solidFill>
                <a:latin typeface="Courier New" pitchFamily="49" charset="0"/>
                <a:cs typeface="Courier New" pitchFamily="49" charset="0"/>
              </a:rPr>
              <a:t>Queue</a:t>
            </a:r>
            <a:r>
              <a:rPr lang="en-US" sz="2000" dirty="0">
                <a:solidFill>
                  <a:srgbClr val="5F5F5F"/>
                </a:solidFill>
                <a:latin typeface="+mn-lt"/>
                <a:cs typeface="+mn-cs"/>
              </a:rPr>
              <a:t> is a collection of objects that arranges objects in FIFO order</a:t>
            </a:r>
          </a:p>
          <a:p>
            <a:pPr marL="342900" indent="-342900" eaLnBrk="0" hangingPunct="0">
              <a:spcBef>
                <a:spcPct val="20000"/>
              </a:spcBef>
              <a:buClr>
                <a:schemeClr val="accent2"/>
              </a:buClr>
              <a:buFont typeface="Wingdings" pitchFamily="2" charset="2"/>
              <a:buChar char="§"/>
              <a:defRPr/>
            </a:pPr>
            <a:r>
              <a:rPr lang="en-US" sz="2000" b="1" kern="0" dirty="0">
                <a:solidFill>
                  <a:srgbClr val="5F5F5F"/>
                </a:solidFill>
                <a:latin typeface="Courier New" pitchFamily="49" charset="0"/>
                <a:cs typeface="Courier New" pitchFamily="49" charset="0"/>
              </a:rPr>
              <a:t>Map</a:t>
            </a:r>
            <a:r>
              <a:rPr lang="en-US" sz="2000" dirty="0">
                <a:solidFill>
                  <a:srgbClr val="5F5F5F"/>
                </a:solidFill>
                <a:latin typeface="+mn-lt"/>
                <a:cs typeface="+mn-cs"/>
              </a:rPr>
              <a:t> contains pairs of objects (each pair comprising of one object representing a key and other representing a value ).</a:t>
            </a:r>
          </a:p>
          <a:p>
            <a:pPr marL="342900" indent="-342900" eaLnBrk="0" hangingPunct="0">
              <a:spcBef>
                <a:spcPct val="20000"/>
              </a:spcBef>
              <a:buClr>
                <a:schemeClr val="accent2"/>
              </a:buClr>
              <a:buFont typeface="Wingdings" pitchFamily="2" charset="2"/>
              <a:buChar char="§"/>
              <a:defRPr/>
            </a:pPr>
            <a:r>
              <a:rPr lang="en-US" sz="2000" dirty="0" err="1">
                <a:solidFill>
                  <a:srgbClr val="5F5F5F"/>
                </a:solidFill>
              </a:rPr>
              <a:t>SortedSet</a:t>
            </a:r>
            <a:r>
              <a:rPr lang="en-US" sz="2000" dirty="0">
                <a:solidFill>
                  <a:srgbClr val="5F5F5F"/>
                </a:solidFill>
              </a:rPr>
              <a:t> and </a:t>
            </a:r>
            <a:r>
              <a:rPr lang="en-US" sz="2000" dirty="0" err="1">
                <a:solidFill>
                  <a:srgbClr val="5F5F5F"/>
                </a:solidFill>
              </a:rPr>
              <a:t>SortedMap</a:t>
            </a:r>
            <a:r>
              <a:rPr lang="en-US" sz="2000" dirty="0">
                <a:solidFill>
                  <a:srgbClr val="5F5F5F"/>
                </a:solidFill>
              </a:rPr>
              <a:t> helps in storing elements in a sorted order</a:t>
            </a:r>
            <a:endParaRPr lang="en-US" sz="2000" dirty="0">
              <a:solidFill>
                <a:srgbClr val="5F5F5F"/>
              </a:solidFill>
              <a:latin typeface="+mn-lt"/>
              <a:cs typeface="+mn-cs"/>
            </a:endParaRPr>
          </a:p>
        </p:txBody>
      </p:sp>
      <p:sp>
        <p:nvSpPr>
          <p:cNvPr id="9233" name="Text Box 19"/>
          <p:cNvSpPr txBox="1">
            <a:spLocks noChangeArrowheads="1"/>
          </p:cNvSpPr>
          <p:nvPr/>
        </p:nvSpPr>
        <p:spPr bwMode="auto">
          <a:xfrm>
            <a:off x="228600" y="1219200"/>
            <a:ext cx="2693988" cy="400050"/>
          </a:xfrm>
          <a:prstGeom prst="rect">
            <a:avLst/>
          </a:prstGeom>
          <a:noFill/>
          <a:ln w="9525">
            <a:noFill/>
            <a:miter lim="800000"/>
            <a:headEnd/>
            <a:tailEnd/>
          </a:ln>
        </p:spPr>
        <p:txBody>
          <a:bodyPr wrap="none">
            <a:spAutoFit/>
          </a:bodyPr>
          <a:lstStyle/>
          <a:p>
            <a:pPr>
              <a:defRPr/>
            </a:pPr>
            <a:r>
              <a:rPr lang="en-US" sz="2000" b="1" dirty="0">
                <a:latin typeface="Courier New" pitchFamily="49" charset="0"/>
                <a:cs typeface="+mn-cs"/>
              </a:rPr>
              <a:t>java.util </a:t>
            </a:r>
            <a:r>
              <a:rPr lang="en-US" sz="2000" dirty="0">
                <a:latin typeface="+mj-lt"/>
                <a:cs typeface="+mn-cs"/>
              </a:rPr>
              <a:t>package</a:t>
            </a:r>
          </a:p>
        </p:txBody>
      </p:sp>
      <p:sp>
        <p:nvSpPr>
          <p:cNvPr id="2" name="Oval 20"/>
          <p:cNvSpPr>
            <a:spLocks noChangeArrowheads="1"/>
          </p:cNvSpPr>
          <p:nvPr/>
        </p:nvSpPr>
        <p:spPr bwMode="auto">
          <a:xfrm>
            <a:off x="473075" y="2419350"/>
            <a:ext cx="304800" cy="304800"/>
          </a:xfrm>
          <a:prstGeom prst="ellipse">
            <a:avLst/>
          </a:prstGeom>
          <a:noFill/>
          <a:ln w="9525">
            <a:solidFill>
              <a:schemeClr val="tx1"/>
            </a:solidFill>
            <a:round/>
            <a:headEnd/>
            <a:tailEnd/>
          </a:ln>
        </p:spPr>
        <p:txBody>
          <a:bodyPr wrap="none" anchor="ctr"/>
          <a:lstStyle/>
          <a:p>
            <a:endParaRPr lang="en-IN" sz="2000"/>
          </a:p>
        </p:txBody>
      </p:sp>
      <p:sp>
        <p:nvSpPr>
          <p:cNvPr id="9234" name="Oval 21"/>
          <p:cNvSpPr>
            <a:spLocks noChangeArrowheads="1"/>
          </p:cNvSpPr>
          <p:nvPr/>
        </p:nvSpPr>
        <p:spPr bwMode="auto">
          <a:xfrm>
            <a:off x="2228850" y="2419350"/>
            <a:ext cx="304800" cy="304800"/>
          </a:xfrm>
          <a:prstGeom prst="ellipse">
            <a:avLst/>
          </a:prstGeom>
          <a:noFill/>
          <a:ln w="9525">
            <a:solidFill>
              <a:schemeClr val="tx1"/>
            </a:solidFill>
            <a:round/>
            <a:headEnd/>
            <a:tailEnd/>
          </a:ln>
        </p:spPr>
        <p:txBody>
          <a:bodyPr wrap="none" anchor="ctr"/>
          <a:lstStyle/>
          <a:p>
            <a:endParaRPr lang="en-IN" sz="2000"/>
          </a:p>
        </p:txBody>
      </p:sp>
      <p:sp>
        <p:nvSpPr>
          <p:cNvPr id="9235" name="Oval 22"/>
          <p:cNvSpPr>
            <a:spLocks noChangeArrowheads="1"/>
          </p:cNvSpPr>
          <p:nvPr/>
        </p:nvSpPr>
        <p:spPr bwMode="auto">
          <a:xfrm>
            <a:off x="5619750" y="2419350"/>
            <a:ext cx="304800" cy="304800"/>
          </a:xfrm>
          <a:prstGeom prst="ellipse">
            <a:avLst/>
          </a:prstGeom>
          <a:noFill/>
          <a:ln w="9525">
            <a:solidFill>
              <a:schemeClr val="tx1"/>
            </a:solidFill>
            <a:round/>
            <a:headEnd/>
            <a:tailEnd/>
          </a:ln>
        </p:spPr>
        <p:txBody>
          <a:bodyPr wrap="none" anchor="ctr"/>
          <a:lstStyle/>
          <a:p>
            <a:endParaRPr lang="en-IN" sz="2000"/>
          </a:p>
        </p:txBody>
      </p:sp>
      <p:grpSp>
        <p:nvGrpSpPr>
          <p:cNvPr id="4" name="Group 23"/>
          <p:cNvGrpSpPr>
            <a:grpSpLocks/>
          </p:cNvGrpSpPr>
          <p:nvPr/>
        </p:nvGrpSpPr>
        <p:grpSpPr bwMode="auto">
          <a:xfrm>
            <a:off x="2590800" y="2647950"/>
            <a:ext cx="304800" cy="304800"/>
            <a:chOff x="2256" y="1584"/>
            <a:chExt cx="192" cy="192"/>
          </a:xfrm>
        </p:grpSpPr>
        <p:sp>
          <p:nvSpPr>
            <p:cNvPr id="9249" name="Line 24"/>
            <p:cNvSpPr>
              <a:spLocks noChangeShapeType="1"/>
            </p:cNvSpPr>
            <p:nvPr/>
          </p:nvSpPr>
          <p:spPr bwMode="auto">
            <a:xfrm flipH="1">
              <a:off x="2256" y="1584"/>
              <a:ext cx="192" cy="96"/>
            </a:xfrm>
            <a:prstGeom prst="line">
              <a:avLst/>
            </a:prstGeom>
            <a:noFill/>
            <a:ln w="9525">
              <a:solidFill>
                <a:schemeClr val="tx1"/>
              </a:solidFill>
              <a:round/>
              <a:headEnd/>
              <a:tailEnd/>
            </a:ln>
          </p:spPr>
          <p:txBody>
            <a:bodyPr/>
            <a:lstStyle/>
            <a:p>
              <a:endParaRPr lang="en-IN"/>
            </a:p>
          </p:txBody>
        </p:sp>
        <p:sp>
          <p:nvSpPr>
            <p:cNvPr id="9250" name="Line 25"/>
            <p:cNvSpPr>
              <a:spLocks noChangeShapeType="1"/>
            </p:cNvSpPr>
            <p:nvPr/>
          </p:nvSpPr>
          <p:spPr bwMode="auto">
            <a:xfrm>
              <a:off x="2256" y="1680"/>
              <a:ext cx="192" cy="96"/>
            </a:xfrm>
            <a:prstGeom prst="line">
              <a:avLst/>
            </a:prstGeom>
            <a:noFill/>
            <a:ln w="9525">
              <a:solidFill>
                <a:schemeClr val="tx1"/>
              </a:solidFill>
              <a:round/>
              <a:headEnd/>
              <a:tailEnd/>
            </a:ln>
          </p:spPr>
          <p:txBody>
            <a:bodyPr/>
            <a:lstStyle/>
            <a:p>
              <a:endParaRPr lang="en-IN"/>
            </a:p>
          </p:txBody>
        </p:sp>
        <p:sp>
          <p:nvSpPr>
            <p:cNvPr id="9251" name="Line 26"/>
            <p:cNvSpPr>
              <a:spLocks noChangeShapeType="1"/>
            </p:cNvSpPr>
            <p:nvPr/>
          </p:nvSpPr>
          <p:spPr bwMode="auto">
            <a:xfrm>
              <a:off x="2448" y="1584"/>
              <a:ext cx="0" cy="192"/>
            </a:xfrm>
            <a:prstGeom prst="line">
              <a:avLst/>
            </a:prstGeom>
            <a:noFill/>
            <a:ln w="9525">
              <a:solidFill>
                <a:schemeClr val="tx1"/>
              </a:solidFill>
              <a:round/>
              <a:headEnd/>
              <a:tailEnd/>
            </a:ln>
          </p:spPr>
          <p:txBody>
            <a:bodyPr/>
            <a:lstStyle/>
            <a:p>
              <a:endParaRPr lang="en-IN"/>
            </a:p>
          </p:txBody>
        </p:sp>
      </p:grpSp>
      <p:sp>
        <p:nvSpPr>
          <p:cNvPr id="9237" name="Line 27"/>
          <p:cNvSpPr>
            <a:spLocks noChangeShapeType="1"/>
          </p:cNvSpPr>
          <p:nvPr/>
        </p:nvSpPr>
        <p:spPr bwMode="auto">
          <a:xfrm>
            <a:off x="2895600" y="2800350"/>
            <a:ext cx="762000" cy="0"/>
          </a:xfrm>
          <a:prstGeom prst="line">
            <a:avLst/>
          </a:prstGeom>
          <a:noFill/>
          <a:ln w="9525">
            <a:solidFill>
              <a:schemeClr val="tx1"/>
            </a:solidFill>
            <a:round/>
            <a:headEnd/>
            <a:tailEnd/>
          </a:ln>
        </p:spPr>
        <p:txBody>
          <a:bodyPr/>
          <a:lstStyle/>
          <a:p>
            <a:endParaRPr lang="en-IN"/>
          </a:p>
        </p:txBody>
      </p:sp>
      <p:sp>
        <p:nvSpPr>
          <p:cNvPr id="9238" name="Text Box 28"/>
          <p:cNvSpPr txBox="1">
            <a:spLocks noChangeArrowheads="1"/>
          </p:cNvSpPr>
          <p:nvPr/>
        </p:nvSpPr>
        <p:spPr bwMode="auto">
          <a:xfrm>
            <a:off x="2944813" y="2952750"/>
            <a:ext cx="2032000" cy="400050"/>
          </a:xfrm>
          <a:prstGeom prst="rect">
            <a:avLst/>
          </a:prstGeom>
          <a:noFill/>
          <a:ln w="9525">
            <a:noFill/>
            <a:miter lim="800000"/>
            <a:headEnd/>
            <a:tailEnd/>
          </a:ln>
        </p:spPr>
        <p:txBody>
          <a:bodyPr wrap="none">
            <a:spAutoFit/>
          </a:bodyPr>
          <a:lstStyle/>
          <a:p>
            <a:pPr algn="ctr"/>
            <a:r>
              <a:rPr lang="en-US" sz="2000" b="1" i="1">
                <a:latin typeface="Courier New" pitchFamily="49" charset="0"/>
              </a:rPr>
              <a:t>SortedSet&lt;E&gt;</a:t>
            </a:r>
          </a:p>
        </p:txBody>
      </p:sp>
      <p:sp>
        <p:nvSpPr>
          <p:cNvPr id="9239" name="Oval 29"/>
          <p:cNvSpPr>
            <a:spLocks noChangeArrowheads="1"/>
          </p:cNvSpPr>
          <p:nvPr/>
        </p:nvSpPr>
        <p:spPr bwMode="auto">
          <a:xfrm>
            <a:off x="3597275" y="2647950"/>
            <a:ext cx="304800" cy="304800"/>
          </a:xfrm>
          <a:prstGeom prst="ellipse">
            <a:avLst/>
          </a:prstGeom>
          <a:noFill/>
          <a:ln w="9525">
            <a:solidFill>
              <a:schemeClr val="tx1"/>
            </a:solidFill>
            <a:round/>
            <a:headEnd/>
            <a:tailEnd/>
          </a:ln>
        </p:spPr>
        <p:txBody>
          <a:bodyPr wrap="none" anchor="ctr"/>
          <a:lstStyle/>
          <a:p>
            <a:endParaRPr lang="en-IN" sz="2000"/>
          </a:p>
        </p:txBody>
      </p:sp>
      <p:sp>
        <p:nvSpPr>
          <p:cNvPr id="9240" name="Oval 30"/>
          <p:cNvSpPr>
            <a:spLocks noChangeArrowheads="1"/>
          </p:cNvSpPr>
          <p:nvPr/>
        </p:nvSpPr>
        <p:spPr bwMode="auto">
          <a:xfrm>
            <a:off x="7331075" y="1123950"/>
            <a:ext cx="304800" cy="304800"/>
          </a:xfrm>
          <a:prstGeom prst="ellipse">
            <a:avLst/>
          </a:prstGeom>
          <a:noFill/>
          <a:ln w="9525">
            <a:solidFill>
              <a:schemeClr val="tx1"/>
            </a:solidFill>
            <a:round/>
            <a:headEnd/>
            <a:tailEnd/>
          </a:ln>
        </p:spPr>
        <p:txBody>
          <a:bodyPr wrap="none" anchor="ctr"/>
          <a:lstStyle/>
          <a:p>
            <a:endParaRPr lang="en-IN" sz="2000"/>
          </a:p>
        </p:txBody>
      </p:sp>
      <p:grpSp>
        <p:nvGrpSpPr>
          <p:cNvPr id="5" name="Group 31"/>
          <p:cNvGrpSpPr>
            <a:grpSpLocks/>
          </p:cNvGrpSpPr>
          <p:nvPr/>
        </p:nvGrpSpPr>
        <p:grpSpPr bwMode="auto">
          <a:xfrm>
            <a:off x="7254875" y="1809750"/>
            <a:ext cx="457200" cy="304800"/>
            <a:chOff x="2496" y="3264"/>
            <a:chExt cx="288" cy="192"/>
          </a:xfrm>
        </p:grpSpPr>
        <p:sp>
          <p:nvSpPr>
            <p:cNvPr id="9246" name="Line 32"/>
            <p:cNvSpPr>
              <a:spLocks noChangeShapeType="1"/>
            </p:cNvSpPr>
            <p:nvPr/>
          </p:nvSpPr>
          <p:spPr bwMode="auto">
            <a:xfrm flipH="1">
              <a:off x="2496" y="3264"/>
              <a:ext cx="144" cy="192"/>
            </a:xfrm>
            <a:prstGeom prst="line">
              <a:avLst/>
            </a:prstGeom>
            <a:noFill/>
            <a:ln w="9525">
              <a:solidFill>
                <a:schemeClr val="tx1"/>
              </a:solidFill>
              <a:round/>
              <a:headEnd/>
              <a:tailEnd/>
            </a:ln>
          </p:spPr>
          <p:txBody>
            <a:bodyPr/>
            <a:lstStyle/>
            <a:p>
              <a:endParaRPr lang="en-IN"/>
            </a:p>
          </p:txBody>
        </p:sp>
        <p:sp>
          <p:nvSpPr>
            <p:cNvPr id="9247" name="Line 33"/>
            <p:cNvSpPr>
              <a:spLocks noChangeShapeType="1"/>
            </p:cNvSpPr>
            <p:nvPr/>
          </p:nvSpPr>
          <p:spPr bwMode="auto">
            <a:xfrm>
              <a:off x="2640" y="3264"/>
              <a:ext cx="144" cy="192"/>
            </a:xfrm>
            <a:prstGeom prst="line">
              <a:avLst/>
            </a:prstGeom>
            <a:noFill/>
            <a:ln w="9525">
              <a:solidFill>
                <a:schemeClr val="tx1"/>
              </a:solidFill>
              <a:round/>
              <a:headEnd/>
              <a:tailEnd/>
            </a:ln>
          </p:spPr>
          <p:txBody>
            <a:bodyPr/>
            <a:lstStyle/>
            <a:p>
              <a:endParaRPr lang="en-IN"/>
            </a:p>
          </p:txBody>
        </p:sp>
        <p:sp>
          <p:nvSpPr>
            <p:cNvPr id="9248" name="Line 34"/>
            <p:cNvSpPr>
              <a:spLocks noChangeShapeType="1"/>
            </p:cNvSpPr>
            <p:nvPr/>
          </p:nvSpPr>
          <p:spPr bwMode="auto">
            <a:xfrm flipH="1">
              <a:off x="2496" y="3456"/>
              <a:ext cx="288" cy="0"/>
            </a:xfrm>
            <a:prstGeom prst="line">
              <a:avLst/>
            </a:prstGeom>
            <a:noFill/>
            <a:ln w="9525">
              <a:solidFill>
                <a:schemeClr val="tx1"/>
              </a:solidFill>
              <a:round/>
              <a:headEnd/>
              <a:tailEnd/>
            </a:ln>
          </p:spPr>
          <p:txBody>
            <a:bodyPr/>
            <a:lstStyle/>
            <a:p>
              <a:endParaRPr lang="en-IN"/>
            </a:p>
          </p:txBody>
        </p:sp>
      </p:grpSp>
      <p:sp>
        <p:nvSpPr>
          <p:cNvPr id="9242" name="Line 35"/>
          <p:cNvSpPr>
            <a:spLocks noChangeShapeType="1"/>
          </p:cNvSpPr>
          <p:nvPr/>
        </p:nvSpPr>
        <p:spPr bwMode="auto">
          <a:xfrm>
            <a:off x="7483475" y="2114550"/>
            <a:ext cx="0" cy="152400"/>
          </a:xfrm>
          <a:prstGeom prst="line">
            <a:avLst/>
          </a:prstGeom>
          <a:noFill/>
          <a:ln w="9525">
            <a:solidFill>
              <a:schemeClr val="tx1"/>
            </a:solidFill>
            <a:round/>
            <a:headEnd/>
            <a:tailEnd/>
          </a:ln>
        </p:spPr>
        <p:txBody>
          <a:bodyPr/>
          <a:lstStyle/>
          <a:p>
            <a:endParaRPr lang="en-IN"/>
          </a:p>
        </p:txBody>
      </p:sp>
      <p:sp>
        <p:nvSpPr>
          <p:cNvPr id="9243" name="Text Box 36"/>
          <p:cNvSpPr txBox="1">
            <a:spLocks noChangeArrowheads="1"/>
          </p:cNvSpPr>
          <p:nvPr/>
        </p:nvSpPr>
        <p:spPr bwMode="auto">
          <a:xfrm>
            <a:off x="6738938" y="2495550"/>
            <a:ext cx="2032000" cy="400050"/>
          </a:xfrm>
          <a:prstGeom prst="rect">
            <a:avLst/>
          </a:prstGeom>
          <a:noFill/>
          <a:ln w="9525">
            <a:noFill/>
            <a:miter lim="800000"/>
            <a:headEnd/>
            <a:tailEnd/>
          </a:ln>
        </p:spPr>
        <p:txBody>
          <a:bodyPr wrap="none">
            <a:spAutoFit/>
          </a:bodyPr>
          <a:lstStyle/>
          <a:p>
            <a:pPr algn="ctr"/>
            <a:r>
              <a:rPr lang="en-US" sz="2000" b="1" i="1">
                <a:latin typeface="Courier New" pitchFamily="49" charset="0"/>
              </a:rPr>
              <a:t>SortedMap&lt;E&gt;</a:t>
            </a:r>
          </a:p>
        </p:txBody>
      </p:sp>
      <p:sp>
        <p:nvSpPr>
          <p:cNvPr id="9244" name="Oval 37"/>
          <p:cNvSpPr>
            <a:spLocks noChangeArrowheads="1"/>
          </p:cNvSpPr>
          <p:nvPr/>
        </p:nvSpPr>
        <p:spPr bwMode="auto">
          <a:xfrm>
            <a:off x="7315200" y="2266950"/>
            <a:ext cx="304800" cy="304800"/>
          </a:xfrm>
          <a:prstGeom prst="ellipse">
            <a:avLst/>
          </a:prstGeom>
          <a:noFill/>
          <a:ln w="9525">
            <a:solidFill>
              <a:schemeClr val="tx1"/>
            </a:solidFill>
            <a:round/>
            <a:headEnd/>
            <a:tailEnd/>
          </a:ln>
        </p:spPr>
        <p:txBody>
          <a:bodyPr wrap="none" anchor="ctr"/>
          <a:lstStyle/>
          <a:p>
            <a:endParaRPr lang="en-I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32">
                                            <p:txEl>
                                              <p:pRg st="1" end="1"/>
                                            </p:txEl>
                                          </p:spTgt>
                                        </p:tgtEl>
                                        <p:attrNameLst>
                                          <p:attrName>style.visibility</p:attrName>
                                        </p:attrNameLst>
                                      </p:cBhvr>
                                      <p:to>
                                        <p:strVal val="visible"/>
                                      </p:to>
                                    </p:set>
                                    <p:anim calcmode="lin" valueType="num">
                                      <p:cBhvr additive="base">
                                        <p:cTn id="7" dur="500" fill="hold"/>
                                        <p:tgtEl>
                                          <p:spTgt spid="923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32">
                                            <p:txEl>
                                              <p:pRg st="2" end="2"/>
                                            </p:txEl>
                                          </p:spTgt>
                                        </p:tgtEl>
                                        <p:attrNameLst>
                                          <p:attrName>style.visibility</p:attrName>
                                        </p:attrNameLst>
                                      </p:cBhvr>
                                      <p:to>
                                        <p:strVal val="visible"/>
                                      </p:to>
                                    </p:set>
                                    <p:anim calcmode="lin" valueType="num">
                                      <p:cBhvr additive="base">
                                        <p:cTn id="13" dur="500" fill="hold"/>
                                        <p:tgtEl>
                                          <p:spTgt spid="923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32">
                                            <p:txEl>
                                              <p:pRg st="3" end="3"/>
                                            </p:txEl>
                                          </p:spTgt>
                                        </p:tgtEl>
                                        <p:attrNameLst>
                                          <p:attrName>style.visibility</p:attrName>
                                        </p:attrNameLst>
                                      </p:cBhvr>
                                      <p:to>
                                        <p:strVal val="visible"/>
                                      </p:to>
                                    </p:set>
                                    <p:anim calcmode="lin" valueType="num">
                                      <p:cBhvr additive="base">
                                        <p:cTn id="19" dur="500" fill="hold"/>
                                        <p:tgtEl>
                                          <p:spTgt spid="923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32">
                                            <p:txEl>
                                              <p:pRg st="4" end="4"/>
                                            </p:txEl>
                                          </p:spTgt>
                                        </p:tgtEl>
                                        <p:attrNameLst>
                                          <p:attrName>style.visibility</p:attrName>
                                        </p:attrNameLst>
                                      </p:cBhvr>
                                      <p:to>
                                        <p:strVal val="visible"/>
                                      </p:to>
                                    </p:set>
                                    <p:anim calcmode="lin" valueType="num">
                                      <p:cBhvr additive="base">
                                        <p:cTn id="25" dur="500" fill="hold"/>
                                        <p:tgtEl>
                                          <p:spTgt spid="923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3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0"/>
            <a:ext cx="8915400" cy="838200"/>
          </a:xfrm>
        </p:spPr>
        <p:txBody>
          <a:bodyPr/>
          <a:lstStyle/>
          <a:p>
            <a:pPr eaLnBrk="1" hangingPunct="1"/>
            <a:r>
              <a:rPr lang="en-US" sz="3600"/>
              <a:t>Collection Classes</a:t>
            </a:r>
          </a:p>
        </p:txBody>
      </p:sp>
      <p:sp>
        <p:nvSpPr>
          <p:cNvPr id="5" name="Footer Placeholder 4"/>
          <p:cNvSpPr>
            <a:spLocks noGrp="1"/>
          </p:cNvSpPr>
          <p:nvPr>
            <p:ph type="ftr" sz="quarter" idx="11"/>
          </p:nvPr>
        </p:nvSpPr>
        <p:spPr/>
        <p:txBody>
          <a:bodyPr/>
          <a:lstStyle/>
          <a:p>
            <a:r>
              <a:rPr lang="en-IN"/>
              <a:t>RVK......................</a:t>
            </a:r>
          </a:p>
        </p:txBody>
      </p:sp>
      <p:sp>
        <p:nvSpPr>
          <p:cNvPr id="10257"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45D184B-97E9-461F-8636-12BA80BC7BEA}" type="slidenum">
              <a:rPr lang="en-US" smtClean="0">
                <a:solidFill>
                  <a:schemeClr val="bg2"/>
                </a:solidFill>
              </a:rPr>
              <a:pPr eaLnBrk="1" hangingPunct="1">
                <a:defRPr/>
              </a:pPr>
              <a:t>8</a:t>
            </a:fld>
            <a:endParaRPr lang="en-US">
              <a:solidFill>
                <a:schemeClr val="bg2"/>
              </a:solidFill>
            </a:endParaRPr>
          </a:p>
        </p:txBody>
      </p:sp>
      <p:graphicFrame>
        <p:nvGraphicFramePr>
          <p:cNvPr id="232467" name="Group 19"/>
          <p:cNvGraphicFramePr>
            <a:graphicFrameLocks noGrp="1"/>
          </p:cNvGraphicFramePr>
          <p:nvPr/>
        </p:nvGraphicFramePr>
        <p:xfrm>
          <a:off x="533400" y="1447800"/>
          <a:ext cx="8001000" cy="3428999"/>
        </p:xfrm>
        <a:graphic>
          <a:graphicData uri="http://schemas.openxmlformats.org/drawingml/2006/table">
            <a:tbl>
              <a:tblPr/>
              <a:tblGrid>
                <a:gridCol w="39624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609599">
                <a:tc>
                  <a:txBody>
                    <a:bodyPr/>
                    <a:lstStyle/>
                    <a:p>
                      <a:pPr marL="0" marR="0" lvl="0" indent="0" algn="ctr"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tx1"/>
                          </a:solidFill>
                          <a:effectLst/>
                          <a:latin typeface="Arial" pitchFamily="34" charset="0"/>
                          <a:cs typeface="Arial" pitchFamily="34" charset="0"/>
                        </a:rPr>
                        <a:t>Interface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cap="none" normalizeH="0" baseline="0" dirty="0">
                          <a:ln>
                            <a:noFill/>
                          </a:ln>
                          <a:solidFill>
                            <a:schemeClr val="tx1"/>
                          </a:solidFill>
                          <a:effectLst/>
                          <a:latin typeface="Arial" pitchFamily="34" charset="0"/>
                          <a:cs typeface="Arial" pitchFamily="34" charset="0"/>
                        </a:rPr>
                        <a:t>Implementation Classes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20838">
                <a:tc>
                  <a:txBody>
                    <a:bodyPr/>
                    <a:lstStyle/>
                    <a:p>
                      <a:pPr marL="533400" marR="0" lvl="0" indent="-533400" algn="l" defTabSz="914400" rtl="0" eaLnBrk="1" fontAlgn="base" latinLnBrk="0" hangingPunct="1">
                        <a:lnSpc>
                          <a:spcPct val="100000"/>
                        </a:lnSpc>
                        <a:spcBef>
                          <a:spcPct val="20000"/>
                        </a:spcBef>
                        <a:spcAft>
                          <a:spcPct val="0"/>
                        </a:spcAft>
                        <a:buClr>
                          <a:schemeClr val="accent2"/>
                        </a:buClr>
                        <a:buSzTx/>
                        <a:buFontTx/>
                        <a:buAutoNum type="arabicPeriod"/>
                        <a:tabLst/>
                      </a:pPr>
                      <a:r>
                        <a:rPr kumimoji="0" lang="en-US" sz="2000" b="1" i="0" u="none" strike="noStrike" cap="none" normalizeH="0" baseline="0" dirty="0">
                          <a:ln>
                            <a:noFill/>
                          </a:ln>
                          <a:solidFill>
                            <a:schemeClr val="tx1"/>
                          </a:solidFill>
                          <a:effectLst/>
                          <a:latin typeface="Courier New" pitchFamily="49" charset="0"/>
                          <a:cs typeface="Arial" pitchFamily="34" charset="0"/>
                        </a:rPr>
                        <a:t>List&lt;E&gt;</a:t>
                      </a:r>
                    </a:p>
                    <a:p>
                      <a:pPr marL="533400" marR="0" lvl="0" indent="-533400" algn="l" defTabSz="914400" rtl="0" eaLnBrk="1" fontAlgn="base" latinLnBrk="0" hangingPunct="1">
                        <a:lnSpc>
                          <a:spcPct val="100000"/>
                        </a:lnSpc>
                        <a:spcBef>
                          <a:spcPct val="20000"/>
                        </a:spcBef>
                        <a:spcAft>
                          <a:spcPct val="0"/>
                        </a:spcAft>
                        <a:buClr>
                          <a:srgbClr val="C81E1E"/>
                        </a:buClr>
                        <a:buSzTx/>
                        <a:buFontTx/>
                        <a:buNone/>
                        <a:tabLst/>
                      </a:pPr>
                      <a:endParaRPr kumimoji="0" lang="en-US" sz="2000" b="1" i="0" u="none" strike="noStrike" cap="none" normalizeH="0" baseline="0" dirty="0">
                        <a:ln>
                          <a:noFill/>
                        </a:ln>
                        <a:solidFill>
                          <a:schemeClr val="tx1"/>
                        </a:solidFill>
                        <a:effectLst/>
                        <a:latin typeface="Courier New" pitchFamily="49" charset="0"/>
                        <a:cs typeface="Arial" pitchFamily="34" charset="0"/>
                      </a:endParaRPr>
                    </a:p>
                    <a:p>
                      <a:pPr marL="533400" marR="0" lvl="0" indent="-533400" algn="l" defTabSz="914400" rtl="0" eaLnBrk="1" fontAlgn="base" latinLnBrk="0" hangingPunct="1">
                        <a:lnSpc>
                          <a:spcPct val="100000"/>
                        </a:lnSpc>
                        <a:spcBef>
                          <a:spcPct val="20000"/>
                        </a:spcBef>
                        <a:spcAft>
                          <a:spcPct val="0"/>
                        </a:spcAft>
                        <a:buClr>
                          <a:srgbClr val="C81E1E"/>
                        </a:buClr>
                        <a:buSzTx/>
                        <a:buFontTx/>
                        <a:buNone/>
                        <a:tabLst/>
                      </a:pPr>
                      <a:endParaRPr kumimoji="0" lang="en-US" sz="2000" b="1" i="0" u="none" strike="noStrike" cap="none" normalizeH="0" baseline="0" dirty="0">
                        <a:ln>
                          <a:noFill/>
                        </a:ln>
                        <a:solidFill>
                          <a:schemeClr val="tx1"/>
                        </a:solidFill>
                        <a:effectLst/>
                        <a:latin typeface="Courier New" pitchFamily="49" charset="0"/>
                        <a:cs typeface="Arial" pitchFamily="34" charset="0"/>
                      </a:endParaRPr>
                    </a:p>
                    <a:p>
                      <a:pPr marL="533400" marR="0" lvl="0" indent="-53340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chemeClr val="tx1"/>
                          </a:solidFill>
                          <a:effectLst/>
                          <a:latin typeface="Courier New" pitchFamily="49" charset="0"/>
                          <a:cs typeface="Arial"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rPr>
                        <a:t>ArrayList&lt;E&gt;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rPr>
                        <a:t>Vector</a:t>
                      </a:r>
                      <a:r>
                        <a:rPr kumimoji="0" lang="en-US" sz="2000" b="1" i="0" u="none" strike="noStrike" cap="none" normalizeH="0" baseline="0" dirty="0">
                          <a:ln>
                            <a:noFill/>
                          </a:ln>
                          <a:solidFill>
                            <a:schemeClr val="tx1"/>
                          </a:solidFill>
                          <a:effectLst/>
                          <a:latin typeface="Courier New" pitchFamily="49" charset="0"/>
                          <a:cs typeface="Arial" pitchFamily="34" charset="0"/>
                        </a:rPr>
                        <a:t>&lt;E&gt;</a:t>
                      </a:r>
                      <a:endPar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rPr>
                        <a:t>Stack</a:t>
                      </a:r>
                      <a:r>
                        <a:rPr kumimoji="0" lang="en-US" sz="2000" b="1" i="0" u="none" strike="noStrike" cap="none" normalizeH="0" baseline="0" dirty="0">
                          <a:ln>
                            <a:noFill/>
                          </a:ln>
                          <a:solidFill>
                            <a:schemeClr val="tx1"/>
                          </a:solidFill>
                          <a:effectLst/>
                          <a:latin typeface="Courier New" pitchFamily="49" charset="0"/>
                          <a:cs typeface="Arial" pitchFamily="34" charset="0"/>
                        </a:rPr>
                        <a:t>&lt;E&gt;</a:t>
                      </a:r>
                      <a:endPar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rPr>
                        <a:t>LinkedList</a:t>
                      </a:r>
                      <a:r>
                        <a:rPr kumimoji="0" lang="en-US" sz="2000" b="1" i="0" u="none" strike="noStrike" cap="none" normalizeH="0" baseline="0" dirty="0">
                          <a:ln>
                            <a:noFill/>
                          </a:ln>
                          <a:solidFill>
                            <a:schemeClr val="tx1"/>
                          </a:solidFill>
                          <a:effectLst/>
                          <a:latin typeface="Courier New" pitchFamily="49" charset="0"/>
                          <a:cs typeface="Arial" pitchFamily="34" charset="0"/>
                        </a:rPr>
                        <a:t>&lt;E&gt;</a:t>
                      </a:r>
                      <a:endPar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8562">
                <a:tc>
                  <a:txBody>
                    <a:bodyPr/>
                    <a:lstStyle/>
                    <a:p>
                      <a:pPr marL="495300" marR="0" lvl="0" indent="-495300" algn="l" defTabSz="914400" rtl="0" eaLnBrk="1" fontAlgn="base" latinLnBrk="0" hangingPunct="1">
                        <a:lnSpc>
                          <a:spcPct val="100000"/>
                        </a:lnSpc>
                        <a:spcBef>
                          <a:spcPct val="20000"/>
                        </a:spcBef>
                        <a:spcAft>
                          <a:spcPct val="0"/>
                        </a:spcAft>
                        <a:buClr>
                          <a:schemeClr val="accent2"/>
                        </a:buClr>
                        <a:buSzTx/>
                        <a:buFont typeface="Wingdings" pitchFamily="2" charset="2"/>
                        <a:buAutoNum type="arabicPeriod" startAt="2"/>
                        <a:tabLst/>
                      </a:pPr>
                      <a:r>
                        <a:rPr kumimoji="0" lang="en-US" sz="2000" b="1" i="0" u="none" strike="noStrike" cap="none" normalizeH="0" baseline="0" dirty="0">
                          <a:ln>
                            <a:noFill/>
                          </a:ln>
                          <a:solidFill>
                            <a:schemeClr val="tx1"/>
                          </a:solidFill>
                          <a:effectLst/>
                          <a:latin typeface="Courier New" pitchFamily="49" charset="0"/>
                          <a:cs typeface="Arial" pitchFamily="34" charset="0"/>
                        </a:rPr>
                        <a:t>Set&lt;E&gt;</a:t>
                      </a:r>
                    </a:p>
                    <a:p>
                      <a:pPr marL="495300" marR="0" lvl="0" indent="-495300" algn="l" defTabSz="914400" rtl="0" eaLnBrk="1" fontAlgn="base" latinLnBrk="0" hangingPunct="1">
                        <a:lnSpc>
                          <a:spcPct val="100000"/>
                        </a:lnSpc>
                        <a:spcBef>
                          <a:spcPct val="20000"/>
                        </a:spcBef>
                        <a:spcAft>
                          <a:spcPct val="0"/>
                        </a:spcAft>
                        <a:buClr>
                          <a:srgbClr val="C81E1E"/>
                        </a:buClr>
                        <a:buSzTx/>
                        <a:buFontTx/>
                        <a:buNone/>
                        <a:tabLst/>
                      </a:pPr>
                      <a:endParaRPr kumimoji="0" lang="en-US" sz="2000" b="1" i="0" u="none" strike="noStrike" cap="none" normalizeH="0" baseline="0" dirty="0">
                        <a:ln>
                          <a:noFill/>
                        </a:ln>
                        <a:solidFill>
                          <a:schemeClr val="tx1"/>
                        </a:solidFill>
                        <a:effectLst/>
                        <a:latin typeface="Courier New" pitchFamily="49" charset="0"/>
                        <a:cs typeface="Arial" pitchFamily="34" charset="0"/>
                      </a:endParaRPr>
                    </a:p>
                    <a:p>
                      <a:pPr marL="495300" marR="0" lvl="0" indent="-49530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chemeClr val="tx1"/>
                          </a:solidFill>
                          <a:effectLst/>
                          <a:latin typeface="Courier New" pitchFamily="49" charset="0"/>
                          <a:cs typeface="Arial" pitchFamily="34" charset="0"/>
                        </a:rPr>
                        <a:t>  SortedSet&lt;E&gt;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rPr>
                        <a:t>HashSet</a:t>
                      </a:r>
                      <a:r>
                        <a:rPr kumimoji="0" lang="en-US" sz="2000" b="1" i="0" u="none" strike="noStrike" cap="none" normalizeH="0" baseline="0" dirty="0">
                          <a:ln>
                            <a:noFill/>
                          </a:ln>
                          <a:solidFill>
                            <a:schemeClr val="tx1"/>
                          </a:solidFill>
                          <a:effectLst/>
                          <a:latin typeface="Courier New" pitchFamily="49" charset="0"/>
                          <a:cs typeface="Arial" pitchFamily="34" charset="0"/>
                        </a:rPr>
                        <a:t>&lt;E&gt;</a:t>
                      </a:r>
                      <a:endPar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rPr>
                        <a:t>LinkedHashSet</a:t>
                      </a:r>
                      <a:r>
                        <a:rPr kumimoji="0" lang="en-US" sz="2000" b="1" i="0" u="none" strike="noStrike" cap="none" normalizeH="0" baseline="0" dirty="0">
                          <a:ln>
                            <a:noFill/>
                          </a:ln>
                          <a:solidFill>
                            <a:schemeClr val="tx1"/>
                          </a:solidFill>
                          <a:effectLst/>
                          <a:latin typeface="Courier New" pitchFamily="49" charset="0"/>
                          <a:cs typeface="Arial" pitchFamily="34" charset="0"/>
                        </a:rPr>
                        <a:t>&lt;E&gt;</a:t>
                      </a:r>
                      <a:endPar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rPr>
                        <a:t>TreeSet</a:t>
                      </a:r>
                      <a:r>
                        <a:rPr kumimoji="0" lang="en-US" sz="2000" b="1" i="0" u="none" strike="noStrike" cap="none" normalizeH="0" baseline="0" dirty="0">
                          <a:ln>
                            <a:noFill/>
                          </a:ln>
                          <a:solidFill>
                            <a:schemeClr val="tx1"/>
                          </a:solidFill>
                          <a:effectLst/>
                          <a:latin typeface="Courier New" pitchFamily="49" charset="0"/>
                          <a:cs typeface="Arial" pitchFamily="34" charset="0"/>
                        </a:rPr>
                        <a:t>&lt;E&gt;</a:t>
                      </a:r>
                      <a:endPar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4517" name="Group 21"/>
          <p:cNvGraphicFramePr>
            <a:graphicFrameLocks noGrp="1"/>
          </p:cNvGraphicFramePr>
          <p:nvPr/>
        </p:nvGraphicFramePr>
        <p:xfrm>
          <a:off x="609600" y="1152525"/>
          <a:ext cx="8077200" cy="2962275"/>
        </p:xfrm>
        <a:graphic>
          <a:graphicData uri="http://schemas.openxmlformats.org/drawingml/2006/table">
            <a:tbl>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kern="1200" cap="none" normalizeH="0" baseline="0" dirty="0">
                          <a:ln>
                            <a:noFill/>
                          </a:ln>
                          <a:solidFill>
                            <a:schemeClr val="tx1"/>
                          </a:solidFill>
                          <a:effectLst/>
                          <a:latin typeface="Arial" pitchFamily="34" charset="0"/>
                          <a:ea typeface="+mn-ea"/>
                          <a:cs typeface="Arial" pitchFamily="34" charset="0"/>
                        </a:rPr>
                        <a:t>Interface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1E1E"/>
                        </a:buClr>
                        <a:buSzTx/>
                        <a:buFontTx/>
                        <a:buNone/>
                        <a:tabLst/>
                      </a:pPr>
                      <a:r>
                        <a:rPr kumimoji="0" lang="en-US" sz="2400" b="0" i="0" u="none" strike="noStrike" kern="1200" cap="none" normalizeH="0" baseline="0" dirty="0">
                          <a:ln>
                            <a:noFill/>
                          </a:ln>
                          <a:solidFill>
                            <a:schemeClr val="tx1"/>
                          </a:solidFill>
                          <a:effectLst/>
                          <a:latin typeface="Arial" pitchFamily="34" charset="0"/>
                          <a:ea typeface="+mn-ea"/>
                          <a:cs typeface="Arial" pitchFamily="34" charset="0"/>
                        </a:rPr>
                        <a:t>Implementation Classes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39875">
                <a:tc>
                  <a:txBody>
                    <a:bodyPr/>
                    <a:lstStyle/>
                    <a:p>
                      <a:pPr marL="495300" marR="0" lvl="0" indent="-495300" algn="l" defTabSz="914400" rtl="0" eaLnBrk="1" fontAlgn="base" latinLnBrk="0" hangingPunct="1">
                        <a:lnSpc>
                          <a:spcPct val="100000"/>
                        </a:lnSpc>
                        <a:spcBef>
                          <a:spcPct val="20000"/>
                        </a:spcBef>
                        <a:spcAft>
                          <a:spcPct val="0"/>
                        </a:spcAft>
                        <a:buClr>
                          <a:schemeClr val="accent2"/>
                        </a:buClr>
                        <a:buSzTx/>
                        <a:buFont typeface="Wingdings" pitchFamily="2" charset="2"/>
                        <a:buAutoNum type="arabicPeriod" startAt="3"/>
                        <a:tabLst/>
                      </a:pPr>
                      <a:r>
                        <a:rPr kumimoji="0" lang="en-US" sz="2000" b="1" i="0" u="none" strike="noStrike" cap="none" normalizeH="0" baseline="0" dirty="0">
                          <a:ln>
                            <a:noFill/>
                          </a:ln>
                          <a:solidFill>
                            <a:schemeClr val="tx1"/>
                          </a:solidFill>
                          <a:effectLst/>
                          <a:latin typeface="Courier New" pitchFamily="49" charset="0"/>
                          <a:cs typeface="Arial" pitchFamily="34" charset="0"/>
                        </a:rPr>
                        <a:t>Map&lt;E&gt;</a:t>
                      </a:r>
                    </a:p>
                    <a:p>
                      <a:pPr marL="495300" marR="0" lvl="0" indent="-495300" algn="l" defTabSz="914400" rtl="0" eaLnBrk="1" fontAlgn="base" latinLnBrk="0" hangingPunct="1">
                        <a:lnSpc>
                          <a:spcPct val="100000"/>
                        </a:lnSpc>
                        <a:spcBef>
                          <a:spcPct val="20000"/>
                        </a:spcBef>
                        <a:spcAft>
                          <a:spcPct val="0"/>
                        </a:spcAft>
                        <a:buClr>
                          <a:srgbClr val="C81E1E"/>
                        </a:buClr>
                        <a:buSzTx/>
                        <a:buFontTx/>
                        <a:buNone/>
                        <a:tabLst/>
                      </a:pPr>
                      <a:endParaRPr kumimoji="0" lang="en-US" sz="2000" b="1" i="0" u="none" strike="noStrike" cap="none" normalizeH="0" baseline="0" dirty="0">
                        <a:ln>
                          <a:noFill/>
                        </a:ln>
                        <a:solidFill>
                          <a:schemeClr val="tx1"/>
                        </a:solidFill>
                        <a:effectLst/>
                        <a:latin typeface="Courier New" pitchFamily="49" charset="0"/>
                        <a:cs typeface="Arial" pitchFamily="34" charset="0"/>
                      </a:endParaRPr>
                    </a:p>
                    <a:p>
                      <a:pPr marL="495300" marR="0" lvl="0" indent="-495300" algn="l" defTabSz="914400" rtl="0" eaLnBrk="1" fontAlgn="base" latinLnBrk="0" hangingPunct="1">
                        <a:lnSpc>
                          <a:spcPct val="100000"/>
                        </a:lnSpc>
                        <a:spcBef>
                          <a:spcPct val="20000"/>
                        </a:spcBef>
                        <a:spcAft>
                          <a:spcPct val="0"/>
                        </a:spcAft>
                        <a:buClr>
                          <a:srgbClr val="C81E1E"/>
                        </a:buClr>
                        <a:buSzTx/>
                        <a:buFontTx/>
                        <a:buNone/>
                        <a:tabLst/>
                      </a:pPr>
                      <a:endParaRPr kumimoji="0" lang="en-US" sz="2000" b="1" i="0" u="none" strike="noStrike" cap="none" normalizeH="0" baseline="0" dirty="0">
                        <a:ln>
                          <a:noFill/>
                        </a:ln>
                        <a:solidFill>
                          <a:schemeClr val="tx1"/>
                        </a:solidFill>
                        <a:effectLst/>
                        <a:latin typeface="Courier New" pitchFamily="49" charset="0"/>
                        <a:cs typeface="Arial" pitchFamily="34" charset="0"/>
                      </a:endParaRPr>
                    </a:p>
                    <a:p>
                      <a:pPr marL="495300" marR="0" lvl="0" indent="-49530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chemeClr val="tx1"/>
                          </a:solidFill>
                          <a:effectLst/>
                          <a:latin typeface="Courier New" pitchFamily="49" charset="0"/>
                          <a:cs typeface="Arial" pitchFamily="34" charset="0"/>
                        </a:rPr>
                        <a:t>  SortedMap&lt;E&gt;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rPr>
                        <a:t>Hashtable</a:t>
                      </a:r>
                      <a:r>
                        <a:rPr kumimoji="0" lang="en-US" sz="2000" b="1" i="0" u="none" strike="noStrike" cap="none" normalizeH="0" baseline="0" dirty="0">
                          <a:ln>
                            <a:noFill/>
                          </a:ln>
                          <a:solidFill>
                            <a:schemeClr val="tx1"/>
                          </a:solidFill>
                          <a:effectLst/>
                          <a:latin typeface="Courier New" pitchFamily="49" charset="0"/>
                          <a:cs typeface="Arial" pitchFamily="34" charset="0"/>
                        </a:rPr>
                        <a:t>&lt;E&gt;</a:t>
                      </a:r>
                      <a:endPar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rPr>
                        <a:t>HashMap</a:t>
                      </a:r>
                      <a:r>
                        <a:rPr kumimoji="0" lang="en-US" sz="2000" b="1" i="0" u="none" strike="noStrike" cap="none" normalizeH="0" baseline="0" dirty="0">
                          <a:ln>
                            <a:noFill/>
                          </a:ln>
                          <a:solidFill>
                            <a:schemeClr val="tx1"/>
                          </a:solidFill>
                          <a:effectLst/>
                          <a:latin typeface="Courier New" pitchFamily="49" charset="0"/>
                          <a:cs typeface="Arial" pitchFamily="34" charset="0"/>
                        </a:rPr>
                        <a:t>&lt;E&gt;</a:t>
                      </a:r>
                      <a:endPar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chemeClr val="tx1"/>
                          </a:solidFill>
                          <a:effectLst/>
                          <a:latin typeface="Courier New" pitchFamily="49" charset="0"/>
                          <a:cs typeface="Arial" pitchFamily="34" charset="0"/>
                        </a:rPr>
                        <a:t>LinkedHashMap&lt;E&gt;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chemeClr val="tx1"/>
                          </a:solidFill>
                          <a:effectLst/>
                          <a:latin typeface="Courier New" pitchFamily="49" charset="0"/>
                          <a:cs typeface="Arial" pitchFamily="34" charset="0"/>
                        </a:rPr>
                        <a:t>TreeMap&lt;E&gt;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5325">
                <a:tc>
                  <a:txBody>
                    <a:bodyPr/>
                    <a:lstStyle/>
                    <a:p>
                      <a:pPr marL="495300" marR="0" lvl="0" indent="-495300" algn="l" defTabSz="914400" rtl="0" eaLnBrk="1" fontAlgn="base" latinLnBrk="0" hangingPunct="1">
                        <a:lnSpc>
                          <a:spcPct val="100000"/>
                        </a:lnSpc>
                        <a:spcBef>
                          <a:spcPct val="20000"/>
                        </a:spcBef>
                        <a:spcAft>
                          <a:spcPct val="0"/>
                        </a:spcAft>
                        <a:buClr>
                          <a:schemeClr val="accent2"/>
                        </a:buClr>
                        <a:buSzTx/>
                        <a:buFont typeface="Wingdings" pitchFamily="2" charset="2"/>
                        <a:buAutoNum type="arabicPeriod" startAt="4"/>
                        <a:tabLst/>
                      </a:pPr>
                      <a:r>
                        <a:rPr kumimoji="0" lang="en-US" sz="2000" b="1" i="0" u="none" strike="noStrike" cap="none" normalizeH="0" baseline="0" dirty="0">
                          <a:ln>
                            <a:noFill/>
                          </a:ln>
                          <a:solidFill>
                            <a:schemeClr val="tx1"/>
                          </a:solidFill>
                          <a:effectLst/>
                          <a:latin typeface="Courier New" pitchFamily="49" charset="0"/>
                          <a:cs typeface="Arial" pitchFamily="34" charset="0"/>
                        </a:rPr>
                        <a:t>Queue</a:t>
                      </a:r>
                      <a:endPar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rPr>
                        <a:t>LinkedList</a:t>
                      </a:r>
                      <a:r>
                        <a:rPr kumimoji="0" lang="en-US" sz="2000" b="1" i="0" u="none" strike="noStrike" cap="none" normalizeH="0" baseline="0" dirty="0">
                          <a:ln>
                            <a:noFill/>
                          </a:ln>
                          <a:solidFill>
                            <a:schemeClr val="tx1"/>
                          </a:solidFill>
                          <a:effectLst/>
                          <a:latin typeface="Courier New" pitchFamily="49" charset="0"/>
                          <a:cs typeface="Arial" pitchFamily="34" charset="0"/>
                        </a:rPr>
                        <a:t>&lt;E&gt;</a:t>
                      </a:r>
                      <a:endPar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rPr>
                        <a:t>PriorityQueue</a:t>
                      </a:r>
                      <a:r>
                        <a:rPr kumimoji="0" lang="en-US" sz="2000" b="1" i="0" u="none" strike="noStrike" cap="none" normalizeH="0" baseline="0" dirty="0">
                          <a:ln>
                            <a:noFill/>
                          </a:ln>
                          <a:solidFill>
                            <a:schemeClr val="tx1"/>
                          </a:solidFill>
                          <a:effectLst/>
                          <a:latin typeface="Courier New" pitchFamily="49" charset="0"/>
                          <a:cs typeface="Arial" pitchFamily="34" charset="0"/>
                        </a:rPr>
                        <a:t>&lt;E&gt;</a:t>
                      </a:r>
                      <a:endParaRPr kumimoji="0" lang="en-US" sz="2000" b="1" i="0" u="none" strike="noStrike" kern="1200" cap="none" normalizeH="0" baseline="0" dirty="0">
                        <a:ln>
                          <a:noFill/>
                        </a:ln>
                        <a:solidFill>
                          <a:schemeClr val="tx1"/>
                        </a:solidFill>
                        <a:effectLst/>
                        <a:latin typeface="Courier New" pitchFamily="49"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280" name="Freeform 16"/>
          <p:cNvSpPr>
            <a:spLocks/>
          </p:cNvSpPr>
          <p:nvPr/>
        </p:nvSpPr>
        <p:spPr bwMode="auto">
          <a:xfrm>
            <a:off x="6629400" y="4013200"/>
            <a:ext cx="1117600" cy="939800"/>
          </a:xfrm>
          <a:custGeom>
            <a:avLst/>
            <a:gdLst>
              <a:gd name="T0" fmla="*/ 0 w 704"/>
              <a:gd name="T1" fmla="*/ 2147483647 h 1024"/>
              <a:gd name="T2" fmla="*/ 2147483647 w 704"/>
              <a:gd name="T3" fmla="*/ 2147483647 h 1024"/>
              <a:gd name="T4" fmla="*/ 2147483647 w 704"/>
              <a:gd name="T5" fmla="*/ 2147483647 h 1024"/>
              <a:gd name="T6" fmla="*/ 2147483647 w 704"/>
              <a:gd name="T7" fmla="*/ 2147483647 h 1024"/>
              <a:gd name="T8" fmla="*/ 0 60000 65536"/>
              <a:gd name="T9" fmla="*/ 0 60000 65536"/>
              <a:gd name="T10" fmla="*/ 0 60000 65536"/>
              <a:gd name="T11" fmla="*/ 0 60000 65536"/>
              <a:gd name="T12" fmla="*/ 0 w 704"/>
              <a:gd name="T13" fmla="*/ 0 h 1024"/>
              <a:gd name="T14" fmla="*/ 704 w 704"/>
              <a:gd name="T15" fmla="*/ 1024 h 1024"/>
            </a:gdLst>
            <a:ahLst/>
            <a:cxnLst>
              <a:cxn ang="T8">
                <a:pos x="T0" y="T1"/>
              </a:cxn>
              <a:cxn ang="T9">
                <a:pos x="T2" y="T3"/>
              </a:cxn>
              <a:cxn ang="T10">
                <a:pos x="T4" y="T5"/>
              </a:cxn>
              <a:cxn ang="T11">
                <a:pos x="T6" y="T7"/>
              </a:cxn>
            </a:cxnLst>
            <a:rect l="T12" t="T13" r="T14" b="T15"/>
            <a:pathLst>
              <a:path w="704" h="1024">
                <a:moveTo>
                  <a:pt x="0" y="64"/>
                </a:moveTo>
                <a:cubicBezTo>
                  <a:pt x="236" y="32"/>
                  <a:pt x="472" y="0"/>
                  <a:pt x="576" y="64"/>
                </a:cubicBezTo>
                <a:cubicBezTo>
                  <a:pt x="680" y="128"/>
                  <a:pt x="704" y="288"/>
                  <a:pt x="624" y="448"/>
                </a:cubicBezTo>
                <a:cubicBezTo>
                  <a:pt x="544" y="608"/>
                  <a:pt x="184" y="928"/>
                  <a:pt x="96" y="1024"/>
                </a:cubicBezTo>
              </a:path>
            </a:pathLst>
          </a:custGeom>
          <a:noFill/>
          <a:ln w="9525">
            <a:solidFill>
              <a:schemeClr val="accent2"/>
            </a:solidFill>
            <a:round/>
            <a:headEnd/>
            <a:tailEnd type="triangle" w="med" len="med"/>
          </a:ln>
        </p:spPr>
        <p:txBody>
          <a:bodyPr/>
          <a:lstStyle/>
          <a:p>
            <a:endParaRPr lang="en-IN"/>
          </a:p>
        </p:txBody>
      </p:sp>
      <p:sp>
        <p:nvSpPr>
          <p:cNvPr id="11281" name="Text Box 17"/>
          <p:cNvSpPr txBox="1">
            <a:spLocks noChangeArrowheads="1"/>
          </p:cNvSpPr>
          <p:nvPr/>
        </p:nvSpPr>
        <p:spPr bwMode="auto">
          <a:xfrm>
            <a:off x="3276600" y="4876800"/>
            <a:ext cx="4953000" cy="1631950"/>
          </a:xfrm>
          <a:prstGeom prst="rect">
            <a:avLst/>
          </a:prstGeom>
          <a:noFill/>
          <a:ln w="9525">
            <a:noFill/>
            <a:miter lim="800000"/>
            <a:headEnd/>
            <a:tailEnd/>
          </a:ln>
        </p:spPr>
        <p:txBody>
          <a:bodyPr>
            <a:spAutoFit/>
          </a:bodyPr>
          <a:lstStyle/>
          <a:p>
            <a:r>
              <a:rPr lang="en-US" sz="2000" b="1">
                <a:latin typeface="Courier New" pitchFamily="49" charset="0"/>
              </a:rPr>
              <a:t>LinkedList</a:t>
            </a:r>
            <a:r>
              <a:rPr lang="en-US" sz="2000">
                <a:latin typeface="Times New Roman" pitchFamily="18" charset="0"/>
              </a:rPr>
              <a:t> </a:t>
            </a:r>
            <a:r>
              <a:rPr lang="en-US" sz="2000"/>
              <a:t>actually</a:t>
            </a:r>
            <a:r>
              <a:rPr lang="en-US" sz="2000">
                <a:latin typeface="Times New Roman" pitchFamily="18" charset="0"/>
              </a:rPr>
              <a:t> </a:t>
            </a:r>
            <a:r>
              <a:rPr lang="en-US" sz="2000" b="1">
                <a:latin typeface="Courier New" pitchFamily="49" charset="0"/>
              </a:rPr>
              <a:t>implements</a:t>
            </a:r>
            <a:r>
              <a:rPr lang="en-US" sz="2000">
                <a:latin typeface="Times New Roman" pitchFamily="18" charset="0"/>
              </a:rPr>
              <a:t>  </a:t>
            </a:r>
            <a:r>
              <a:rPr lang="en-US" sz="2000" b="1">
                <a:latin typeface="Courier New" pitchFamily="49" charset="0"/>
              </a:rPr>
              <a:t>Deque </a:t>
            </a:r>
            <a:r>
              <a:rPr lang="en-US" sz="2000"/>
              <a:t>which</a:t>
            </a:r>
            <a:r>
              <a:rPr lang="en-US" sz="2000" b="1">
                <a:latin typeface="Courier New" pitchFamily="49" charset="0"/>
              </a:rPr>
              <a:t> extends Queue. Deque </a:t>
            </a:r>
            <a:r>
              <a:rPr lang="en-US" sz="2000"/>
              <a:t>denote</a:t>
            </a:r>
            <a:r>
              <a:rPr lang="en-US" sz="2000" b="1">
                <a:latin typeface="Courier New" pitchFamily="49" charset="0"/>
              </a:rPr>
              <a:t> </a:t>
            </a:r>
            <a:r>
              <a:rPr lang="en-US" sz="2000"/>
              <a:t>double ended queue.</a:t>
            </a:r>
          </a:p>
          <a:p>
            <a:r>
              <a:rPr lang="en-US" sz="2000"/>
              <a:t>Note that </a:t>
            </a:r>
            <a:r>
              <a:rPr lang="en-US" sz="2000" b="1">
                <a:latin typeface="Courier New" pitchFamily="49" charset="0"/>
              </a:rPr>
              <a:t>LinkedList</a:t>
            </a:r>
            <a:r>
              <a:rPr lang="en-US" sz="2000">
                <a:latin typeface="Times New Roman" pitchFamily="18" charset="0"/>
              </a:rPr>
              <a:t> </a:t>
            </a:r>
            <a:r>
              <a:rPr lang="en-US" sz="2000" b="1">
                <a:latin typeface="Courier New" pitchFamily="49" charset="0"/>
              </a:rPr>
              <a:t>implements</a:t>
            </a:r>
            <a:r>
              <a:rPr lang="en-US" sz="2000">
                <a:latin typeface="Times New Roman" pitchFamily="18" charset="0"/>
              </a:rPr>
              <a:t> </a:t>
            </a:r>
            <a:r>
              <a:rPr lang="en-US" sz="2000" b="1">
                <a:latin typeface="Courier New" pitchFamily="49" charset="0"/>
              </a:rPr>
              <a:t>List</a:t>
            </a:r>
            <a:r>
              <a:rPr lang="en-US" sz="2000">
                <a:latin typeface="Times New Roman" pitchFamily="18" charset="0"/>
              </a:rPr>
              <a:t> also</a:t>
            </a:r>
          </a:p>
        </p:txBody>
      </p:sp>
      <p:sp>
        <p:nvSpPr>
          <p:cNvPr id="11282" name="Line 18"/>
          <p:cNvSpPr>
            <a:spLocks noChangeShapeType="1"/>
          </p:cNvSpPr>
          <p:nvPr/>
        </p:nvSpPr>
        <p:spPr bwMode="auto">
          <a:xfrm flipV="1">
            <a:off x="5410200" y="2971800"/>
            <a:ext cx="0" cy="152400"/>
          </a:xfrm>
          <a:prstGeom prst="line">
            <a:avLst/>
          </a:prstGeom>
          <a:noFill/>
          <a:ln w="9525">
            <a:solidFill>
              <a:schemeClr val="tx1"/>
            </a:solidFill>
            <a:round/>
            <a:headEnd/>
            <a:tailEnd type="triangle" w="med" len="med"/>
          </a:ln>
        </p:spPr>
        <p:txBody>
          <a:bodyPr/>
          <a:lstStyle/>
          <a:p>
            <a:endParaRPr lang="en-IN"/>
          </a:p>
        </p:txBody>
      </p:sp>
      <p:sp>
        <p:nvSpPr>
          <p:cNvPr id="7" name="Footer Placeholder 6"/>
          <p:cNvSpPr>
            <a:spLocks noGrp="1"/>
          </p:cNvSpPr>
          <p:nvPr>
            <p:ph type="ftr" sz="quarter" idx="11"/>
          </p:nvPr>
        </p:nvSpPr>
        <p:spPr/>
        <p:txBody>
          <a:bodyPr/>
          <a:lstStyle/>
          <a:p>
            <a:r>
              <a:rPr lang="en-IN"/>
              <a:t>RVK......................</a:t>
            </a:r>
          </a:p>
        </p:txBody>
      </p:sp>
      <p:sp>
        <p:nvSpPr>
          <p:cNvPr id="11283"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6BB7E5E-66DA-4C29-AEFE-D5052324578C}" type="slidenum">
              <a:rPr lang="en-US" smtClean="0">
                <a:solidFill>
                  <a:schemeClr val="bg2"/>
                </a:solidFill>
              </a:rPr>
              <a:pPr eaLnBrk="1" hangingPunct="1">
                <a:defRPr/>
              </a:pPr>
              <a:t>9</a:t>
            </a:fld>
            <a:endParaRPr lang="en-US">
              <a:solidFill>
                <a:schemeClr val="bg2"/>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576</TotalTime>
  <Words>3735</Words>
  <Application>Microsoft Office PowerPoint</Application>
  <PresentationFormat>On-screen Show (4:3)</PresentationFormat>
  <Paragraphs>752</Paragraphs>
  <Slides>55</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Arial Unicode MS</vt:lpstr>
      <vt:lpstr>Calibri</vt:lpstr>
      <vt:lpstr>Courier New</vt:lpstr>
      <vt:lpstr>Tahoma</vt:lpstr>
      <vt:lpstr>Times New Roman</vt:lpstr>
      <vt:lpstr>Trebuchet MS</vt:lpstr>
      <vt:lpstr>Wingdings</vt:lpstr>
      <vt:lpstr>Wingdings 3</vt:lpstr>
      <vt:lpstr>Facet</vt:lpstr>
      <vt:lpstr>Java: Collection and Generics</vt:lpstr>
      <vt:lpstr>Collection framework </vt:lpstr>
      <vt:lpstr>Test your understanding</vt:lpstr>
      <vt:lpstr>Test your understanding</vt:lpstr>
      <vt:lpstr>Generics</vt:lpstr>
      <vt:lpstr>Tell me why</vt:lpstr>
      <vt:lpstr>Collection interfaces</vt:lpstr>
      <vt:lpstr>Collection Classes</vt:lpstr>
      <vt:lpstr>PowerPoint Presentation</vt:lpstr>
      <vt:lpstr>PowerPoint Presentation</vt:lpstr>
      <vt:lpstr>The Iterator Interface</vt:lpstr>
      <vt:lpstr>The Collection Interface</vt:lpstr>
      <vt:lpstr>List</vt:lpstr>
      <vt:lpstr>List Details</vt:lpstr>
      <vt:lpstr>ArrayList and LinkedList Classes</vt:lpstr>
      <vt:lpstr>Example</vt:lpstr>
      <vt:lpstr>LinkedList, Example</vt:lpstr>
      <vt:lpstr>The ListIterator Interface</vt:lpstr>
      <vt:lpstr>Generics and polymorphism</vt:lpstr>
      <vt:lpstr>Wild card characters</vt:lpstr>
      <vt:lpstr>Y&lt;? extends X&gt;</vt:lpstr>
      <vt:lpstr>Example: Y&lt;? extends X&gt; </vt:lpstr>
      <vt:lpstr>Y&lt;? super X&gt;</vt:lpstr>
      <vt:lpstr>Y&lt;?&gt;</vt:lpstr>
      <vt:lpstr>Conversion with generics</vt:lpstr>
      <vt:lpstr>Test your understanding</vt:lpstr>
      <vt:lpstr>Back to List classes- Vector</vt:lpstr>
      <vt:lpstr>Recall</vt:lpstr>
      <vt:lpstr>Stack</vt:lpstr>
      <vt:lpstr>Example: Stack</vt:lpstr>
      <vt:lpstr>Queue</vt:lpstr>
      <vt:lpstr>LinkedList</vt:lpstr>
      <vt:lpstr>LinkedList methods</vt:lpstr>
      <vt:lpstr>Tell me how</vt:lpstr>
      <vt:lpstr>Set</vt:lpstr>
      <vt:lpstr>HashSet </vt:lpstr>
      <vt:lpstr>hashCode()</vt:lpstr>
      <vt:lpstr>Implementing hashCode()</vt:lpstr>
      <vt:lpstr>hashCode() Example</vt:lpstr>
      <vt:lpstr>Creating HashSet</vt:lpstr>
      <vt:lpstr>LinkedHashSet</vt:lpstr>
      <vt:lpstr>Example: LinkedHashSet</vt:lpstr>
      <vt:lpstr>SortedSet and TreeSet</vt:lpstr>
      <vt:lpstr>Map</vt:lpstr>
      <vt:lpstr>PowerPoint Presentation</vt:lpstr>
      <vt:lpstr>Map.Entry</vt:lpstr>
      <vt:lpstr>HashMap and Hashtable</vt:lpstr>
      <vt:lpstr>LinkedHashMap members</vt:lpstr>
      <vt:lpstr>PowerPoint Presentation</vt:lpstr>
      <vt:lpstr>Converting arrays into collections &amp; vice versa</vt:lpstr>
      <vt:lpstr>Arrays and Collections</vt:lpstr>
      <vt:lpstr>Exercise</vt:lpstr>
      <vt:lpstr>Exercise</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 and Generics</dc:title>
  <dc:creator>RADHA</dc:creator>
  <cp:lastModifiedBy>Radha V Krishna</cp:lastModifiedBy>
  <cp:revision>15</cp:revision>
  <dcterms:created xsi:type="dcterms:W3CDTF">2013-01-01T03:37:54Z</dcterms:created>
  <dcterms:modified xsi:type="dcterms:W3CDTF">2019-07-09T07:38:36Z</dcterms:modified>
</cp:coreProperties>
</file>